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6"/>
  </p:notesMasterIdLst>
  <p:sldIdLst>
    <p:sldId id="385" r:id="rId3"/>
    <p:sldId id="444" r:id="rId4"/>
    <p:sldId id="393" r:id="rId5"/>
    <p:sldId id="387" r:id="rId6"/>
    <p:sldId id="388" r:id="rId7"/>
    <p:sldId id="389" r:id="rId8"/>
    <p:sldId id="391" r:id="rId9"/>
    <p:sldId id="348" r:id="rId10"/>
    <p:sldId id="446" r:id="rId11"/>
    <p:sldId id="518" r:id="rId12"/>
    <p:sldId id="295" r:id="rId13"/>
    <p:sldId id="358" r:id="rId14"/>
    <p:sldId id="364" r:id="rId15"/>
    <p:sldId id="357" r:id="rId16"/>
    <p:sldId id="365" r:id="rId17"/>
    <p:sldId id="366" r:id="rId18"/>
    <p:sldId id="362" r:id="rId19"/>
    <p:sldId id="361" r:id="rId20"/>
    <p:sldId id="367" r:id="rId21"/>
    <p:sldId id="368" r:id="rId22"/>
    <p:sldId id="519" r:id="rId23"/>
    <p:sldId id="520" r:id="rId24"/>
    <p:sldId id="521" r:id="rId25"/>
    <p:sldId id="296" r:id="rId26"/>
    <p:sldId id="297" r:id="rId27"/>
    <p:sldId id="369" r:id="rId28"/>
    <p:sldId id="299" r:id="rId29"/>
    <p:sldId id="371" r:id="rId30"/>
    <p:sldId id="372" r:id="rId31"/>
    <p:sldId id="373" r:id="rId32"/>
    <p:sldId id="374" r:id="rId33"/>
    <p:sldId id="375" r:id="rId34"/>
    <p:sldId id="286" r:id="rId35"/>
    <p:sldId id="489" r:id="rId36"/>
    <p:sldId id="287" r:id="rId37"/>
    <p:sldId id="522" r:id="rId38"/>
    <p:sldId id="293" r:id="rId39"/>
    <p:sldId id="376" r:id="rId40"/>
    <p:sldId id="380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07" r:id="rId54"/>
    <p:sldId id="408" r:id="rId55"/>
    <p:sldId id="409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524" r:id="rId68"/>
    <p:sldId id="425" r:id="rId69"/>
    <p:sldId id="426" r:id="rId70"/>
    <p:sldId id="453" r:id="rId71"/>
    <p:sldId id="434" r:id="rId72"/>
    <p:sldId id="435" r:id="rId73"/>
    <p:sldId id="436" r:id="rId74"/>
    <p:sldId id="437" r:id="rId7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9900"/>
    <a:srgbClr val="600000"/>
    <a:srgbClr val="441D61"/>
    <a:srgbClr val="3C1A56"/>
    <a:srgbClr val="461E64"/>
    <a:srgbClr val="FF3300"/>
    <a:srgbClr val="532476"/>
    <a:srgbClr val="7A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0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7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5836-E614-4606-BA1A-771EE8849B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59F69D2-4B2D-4E06-8187-168DF402C36E}">
      <dgm:prSet phldrT="[Текст]" custT="1"/>
      <dgm:spPr>
        <a:solidFill>
          <a:srgbClr val="FFFF00"/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uk-UA" sz="7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мінливість</a:t>
          </a:r>
          <a:endParaRPr lang="uk-UA" sz="43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843C6375-DBBB-4C84-87CA-232D7F2CF1A6}" type="parTrans" cxnId="{E972A034-D3E4-4B5B-AB4B-90A9B1D6AB6E}">
      <dgm:prSet/>
      <dgm:spPr/>
      <dgm:t>
        <a:bodyPr/>
        <a:lstStyle/>
        <a:p>
          <a:endParaRPr lang="uk-UA"/>
        </a:p>
      </dgm:t>
    </dgm:pt>
    <dgm:pt modelId="{DC254887-5FC3-47E3-856E-D25E5C828C07}" type="sibTrans" cxnId="{E972A034-D3E4-4B5B-AB4B-90A9B1D6AB6E}">
      <dgm:prSet/>
      <dgm:spPr/>
      <dgm:t>
        <a:bodyPr/>
        <a:lstStyle/>
        <a:p>
          <a:endParaRPr lang="uk-UA"/>
        </a:p>
      </dgm:t>
    </dgm:pt>
    <dgm:pt modelId="{53F723A9-B999-48FE-A17B-42C91D61FB23}">
      <dgm:prSet phldrT="[Текст]" custT="1"/>
      <dgm:spPr>
        <a:solidFill>
          <a:srgbClr val="FFFF00"/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uk-UA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модифікаційна</a:t>
          </a:r>
          <a:endParaRPr lang="uk-UA" sz="3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9CF178FE-38C3-457E-AC2B-1A33A6C9DB2D}" type="parTrans" cxnId="{D8195B92-4681-4EE1-8BB8-CE20336E669E}">
      <dgm:prSet/>
      <dgm:spPr>
        <a:ln w="57150">
          <a:solidFill>
            <a:srgbClr val="00B0F0"/>
          </a:solidFill>
        </a:ln>
      </dgm:spPr>
      <dgm:t>
        <a:bodyPr/>
        <a:lstStyle/>
        <a:p>
          <a:endParaRPr lang="uk-UA"/>
        </a:p>
      </dgm:t>
    </dgm:pt>
    <dgm:pt modelId="{A90A539F-15C5-4398-948C-5CD08A3FF25C}" type="sibTrans" cxnId="{D8195B92-4681-4EE1-8BB8-CE20336E669E}">
      <dgm:prSet/>
      <dgm:spPr/>
      <dgm:t>
        <a:bodyPr/>
        <a:lstStyle/>
        <a:p>
          <a:endParaRPr lang="uk-UA"/>
        </a:p>
      </dgm:t>
    </dgm:pt>
    <dgm:pt modelId="{DA377C41-AEBE-4865-9685-08DA5AC73C81}">
      <dgm:prSet phldrT="[Текст]" custT="1"/>
      <dgm:spPr>
        <a:solidFill>
          <a:srgbClr val="FFFF00"/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uk-UA" sz="4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мутаційна</a:t>
          </a:r>
          <a:endParaRPr lang="uk-UA" sz="48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A21E310C-32B9-4416-A150-1173C3BB6EAC}" type="parTrans" cxnId="{B4AD8154-CC6F-45B5-A91D-458CAD4BDE68}">
      <dgm:prSet/>
      <dgm:spPr>
        <a:ln w="57150">
          <a:solidFill>
            <a:srgbClr val="00B0F0"/>
          </a:solidFill>
        </a:ln>
      </dgm:spPr>
      <dgm:t>
        <a:bodyPr/>
        <a:lstStyle/>
        <a:p>
          <a:endParaRPr lang="uk-UA"/>
        </a:p>
      </dgm:t>
    </dgm:pt>
    <dgm:pt modelId="{690DA015-D2BF-4670-9876-F492776D657F}" type="sibTrans" cxnId="{B4AD8154-CC6F-45B5-A91D-458CAD4BDE68}">
      <dgm:prSet/>
      <dgm:spPr/>
      <dgm:t>
        <a:bodyPr/>
        <a:lstStyle/>
        <a:p>
          <a:endParaRPr lang="uk-UA"/>
        </a:p>
      </dgm:t>
    </dgm:pt>
    <dgm:pt modelId="{A8A9BB49-C97E-45A7-9194-5D2C405F8D4C}" type="pres">
      <dgm:prSet presAssocID="{83495836-E614-4606-BA1A-771EE8849B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E4A0F96-219D-43B3-855B-3BCF2CA89FC2}" type="pres">
      <dgm:prSet presAssocID="{259F69D2-4B2D-4E06-8187-168DF402C36E}" presName="hierRoot1" presStyleCnt="0">
        <dgm:presLayoutVars>
          <dgm:hierBranch val="init"/>
        </dgm:presLayoutVars>
      </dgm:prSet>
      <dgm:spPr/>
    </dgm:pt>
    <dgm:pt modelId="{252C378A-D064-4420-8E93-A76908A6CE5D}" type="pres">
      <dgm:prSet presAssocID="{259F69D2-4B2D-4E06-8187-168DF402C36E}" presName="rootComposite1" presStyleCnt="0"/>
      <dgm:spPr/>
    </dgm:pt>
    <dgm:pt modelId="{F592A61A-0D4F-4B25-BD6B-794C55B37FC8}" type="pres">
      <dgm:prSet presAssocID="{259F69D2-4B2D-4E06-8187-168DF402C36E}" presName="rootText1" presStyleLbl="node0" presStyleIdx="0" presStyleCnt="1" custScaleX="150501" custLinFactNeighborX="-929" custLinFactNeighborY="-906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7875DE9-1E68-43CA-87F4-BCBD5B281D2D}" type="pres">
      <dgm:prSet presAssocID="{259F69D2-4B2D-4E06-8187-168DF402C36E}" presName="rootConnector1" presStyleLbl="node1" presStyleIdx="0" presStyleCnt="0"/>
      <dgm:spPr/>
      <dgm:t>
        <a:bodyPr/>
        <a:lstStyle/>
        <a:p>
          <a:endParaRPr lang="uk-UA"/>
        </a:p>
      </dgm:t>
    </dgm:pt>
    <dgm:pt modelId="{3F5B1A48-16D7-4C3B-8CFF-2F58DEFAE161}" type="pres">
      <dgm:prSet presAssocID="{259F69D2-4B2D-4E06-8187-168DF402C36E}" presName="hierChild2" presStyleCnt="0"/>
      <dgm:spPr/>
    </dgm:pt>
    <dgm:pt modelId="{C7E1824B-F9DF-46CC-A3D0-85F90C1A46B7}" type="pres">
      <dgm:prSet presAssocID="{9CF178FE-38C3-457E-AC2B-1A33A6C9DB2D}" presName="Name37" presStyleLbl="parChTrans1D2" presStyleIdx="0" presStyleCnt="2"/>
      <dgm:spPr/>
      <dgm:t>
        <a:bodyPr/>
        <a:lstStyle/>
        <a:p>
          <a:endParaRPr lang="uk-UA"/>
        </a:p>
      </dgm:t>
    </dgm:pt>
    <dgm:pt modelId="{314BFD48-4545-4EB8-B1A6-B1DBEA81CC83}" type="pres">
      <dgm:prSet presAssocID="{53F723A9-B999-48FE-A17B-42C91D61FB23}" presName="hierRoot2" presStyleCnt="0">
        <dgm:presLayoutVars>
          <dgm:hierBranch val="init"/>
        </dgm:presLayoutVars>
      </dgm:prSet>
      <dgm:spPr/>
    </dgm:pt>
    <dgm:pt modelId="{39A97E68-414D-4DB0-A1F6-447E61F94982}" type="pres">
      <dgm:prSet presAssocID="{53F723A9-B999-48FE-A17B-42C91D61FB23}" presName="rootComposite" presStyleCnt="0"/>
      <dgm:spPr/>
    </dgm:pt>
    <dgm:pt modelId="{2E92A960-9A16-4B2D-98C3-C442EDE08C03}" type="pres">
      <dgm:prSet presAssocID="{53F723A9-B999-48FE-A17B-42C91D61FB2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0CD68E6-43A1-40B0-859C-187FB8468807}" type="pres">
      <dgm:prSet presAssocID="{53F723A9-B999-48FE-A17B-42C91D61FB23}" presName="rootConnector" presStyleLbl="node2" presStyleIdx="0" presStyleCnt="2"/>
      <dgm:spPr/>
      <dgm:t>
        <a:bodyPr/>
        <a:lstStyle/>
        <a:p>
          <a:endParaRPr lang="uk-UA"/>
        </a:p>
      </dgm:t>
    </dgm:pt>
    <dgm:pt modelId="{2B85DEAA-96CD-4151-8C49-9BD1D2089EE6}" type="pres">
      <dgm:prSet presAssocID="{53F723A9-B999-48FE-A17B-42C91D61FB23}" presName="hierChild4" presStyleCnt="0"/>
      <dgm:spPr/>
    </dgm:pt>
    <dgm:pt modelId="{FE9C74DA-B8B6-435C-86E4-DAB66078620C}" type="pres">
      <dgm:prSet presAssocID="{53F723A9-B999-48FE-A17B-42C91D61FB23}" presName="hierChild5" presStyleCnt="0"/>
      <dgm:spPr/>
    </dgm:pt>
    <dgm:pt modelId="{B014FE0E-0BFC-4443-992D-98987601983A}" type="pres">
      <dgm:prSet presAssocID="{A21E310C-32B9-4416-A150-1173C3BB6EAC}" presName="Name37" presStyleLbl="parChTrans1D2" presStyleIdx="1" presStyleCnt="2"/>
      <dgm:spPr/>
      <dgm:t>
        <a:bodyPr/>
        <a:lstStyle/>
        <a:p>
          <a:endParaRPr lang="uk-UA"/>
        </a:p>
      </dgm:t>
    </dgm:pt>
    <dgm:pt modelId="{C089D918-72D4-4AC2-8071-0B358B5F9F73}" type="pres">
      <dgm:prSet presAssocID="{DA377C41-AEBE-4865-9685-08DA5AC73C81}" presName="hierRoot2" presStyleCnt="0">
        <dgm:presLayoutVars>
          <dgm:hierBranch val="init"/>
        </dgm:presLayoutVars>
      </dgm:prSet>
      <dgm:spPr/>
    </dgm:pt>
    <dgm:pt modelId="{6D5495D2-91F9-44C9-BD04-56809AAA9E72}" type="pres">
      <dgm:prSet presAssocID="{DA377C41-AEBE-4865-9685-08DA5AC73C81}" presName="rootComposite" presStyleCnt="0"/>
      <dgm:spPr/>
    </dgm:pt>
    <dgm:pt modelId="{B6F598D6-8A7F-495E-B2AA-5ECAF83E2C1D}" type="pres">
      <dgm:prSet presAssocID="{DA377C41-AEBE-4865-9685-08DA5AC73C8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E0E343F-BA23-4CF2-B6FF-FD71EE0D1EB0}" type="pres">
      <dgm:prSet presAssocID="{DA377C41-AEBE-4865-9685-08DA5AC73C81}" presName="rootConnector" presStyleLbl="node2" presStyleIdx="1" presStyleCnt="2"/>
      <dgm:spPr/>
      <dgm:t>
        <a:bodyPr/>
        <a:lstStyle/>
        <a:p>
          <a:endParaRPr lang="uk-UA"/>
        </a:p>
      </dgm:t>
    </dgm:pt>
    <dgm:pt modelId="{84D77FE2-B360-436D-90AB-36AC9C28C1BE}" type="pres">
      <dgm:prSet presAssocID="{DA377C41-AEBE-4865-9685-08DA5AC73C81}" presName="hierChild4" presStyleCnt="0"/>
      <dgm:spPr/>
    </dgm:pt>
    <dgm:pt modelId="{950F4D9B-7A3D-47FA-A19F-827B4BE9C5C9}" type="pres">
      <dgm:prSet presAssocID="{DA377C41-AEBE-4865-9685-08DA5AC73C81}" presName="hierChild5" presStyleCnt="0"/>
      <dgm:spPr/>
    </dgm:pt>
    <dgm:pt modelId="{B890E2C8-1925-474A-B1FD-9E239E87EB6A}" type="pres">
      <dgm:prSet presAssocID="{259F69D2-4B2D-4E06-8187-168DF402C36E}" presName="hierChild3" presStyleCnt="0"/>
      <dgm:spPr/>
    </dgm:pt>
  </dgm:ptLst>
  <dgm:cxnLst>
    <dgm:cxn modelId="{E972A034-D3E4-4B5B-AB4B-90A9B1D6AB6E}" srcId="{83495836-E614-4606-BA1A-771EE8849BC1}" destId="{259F69D2-4B2D-4E06-8187-168DF402C36E}" srcOrd="0" destOrd="0" parTransId="{843C6375-DBBB-4C84-87CA-232D7F2CF1A6}" sibTransId="{DC254887-5FC3-47E3-856E-D25E5C828C07}"/>
    <dgm:cxn modelId="{E68EDAF9-0E01-426A-AE5E-DE6B4CC27690}" type="presOf" srcId="{A21E310C-32B9-4416-A150-1173C3BB6EAC}" destId="{B014FE0E-0BFC-4443-992D-98987601983A}" srcOrd="0" destOrd="0" presId="urn:microsoft.com/office/officeart/2005/8/layout/orgChart1"/>
    <dgm:cxn modelId="{BA26E5D7-419C-4240-9EBE-E1150BED4DA2}" type="presOf" srcId="{DA377C41-AEBE-4865-9685-08DA5AC73C81}" destId="{B6F598D6-8A7F-495E-B2AA-5ECAF83E2C1D}" srcOrd="0" destOrd="0" presId="urn:microsoft.com/office/officeart/2005/8/layout/orgChart1"/>
    <dgm:cxn modelId="{D8195B92-4681-4EE1-8BB8-CE20336E669E}" srcId="{259F69D2-4B2D-4E06-8187-168DF402C36E}" destId="{53F723A9-B999-48FE-A17B-42C91D61FB23}" srcOrd="0" destOrd="0" parTransId="{9CF178FE-38C3-457E-AC2B-1A33A6C9DB2D}" sibTransId="{A90A539F-15C5-4398-948C-5CD08A3FF25C}"/>
    <dgm:cxn modelId="{99B8EB1B-4A65-4ECB-8271-3FAAEE3E047E}" type="presOf" srcId="{53F723A9-B999-48FE-A17B-42C91D61FB23}" destId="{B0CD68E6-43A1-40B0-859C-187FB8468807}" srcOrd="1" destOrd="0" presId="urn:microsoft.com/office/officeart/2005/8/layout/orgChart1"/>
    <dgm:cxn modelId="{CDE649C3-C017-418A-A48E-14CDD6952BF1}" type="presOf" srcId="{83495836-E614-4606-BA1A-771EE8849BC1}" destId="{A8A9BB49-C97E-45A7-9194-5D2C405F8D4C}" srcOrd="0" destOrd="0" presId="urn:microsoft.com/office/officeart/2005/8/layout/orgChart1"/>
    <dgm:cxn modelId="{EAFC33FD-9405-44E2-8D94-6E88758E8BA5}" type="presOf" srcId="{259F69D2-4B2D-4E06-8187-168DF402C36E}" destId="{57875DE9-1E68-43CA-87F4-BCBD5B281D2D}" srcOrd="1" destOrd="0" presId="urn:microsoft.com/office/officeart/2005/8/layout/orgChart1"/>
    <dgm:cxn modelId="{668ADCA5-FC63-4362-914E-043EA670103A}" type="presOf" srcId="{259F69D2-4B2D-4E06-8187-168DF402C36E}" destId="{F592A61A-0D4F-4B25-BD6B-794C55B37FC8}" srcOrd="0" destOrd="0" presId="urn:microsoft.com/office/officeart/2005/8/layout/orgChart1"/>
    <dgm:cxn modelId="{41D90571-0953-4AEE-B370-365BACE17F20}" type="presOf" srcId="{9CF178FE-38C3-457E-AC2B-1A33A6C9DB2D}" destId="{C7E1824B-F9DF-46CC-A3D0-85F90C1A46B7}" srcOrd="0" destOrd="0" presId="urn:microsoft.com/office/officeart/2005/8/layout/orgChart1"/>
    <dgm:cxn modelId="{B4AD8154-CC6F-45B5-A91D-458CAD4BDE68}" srcId="{259F69D2-4B2D-4E06-8187-168DF402C36E}" destId="{DA377C41-AEBE-4865-9685-08DA5AC73C81}" srcOrd="1" destOrd="0" parTransId="{A21E310C-32B9-4416-A150-1173C3BB6EAC}" sibTransId="{690DA015-D2BF-4670-9876-F492776D657F}"/>
    <dgm:cxn modelId="{2584A075-98A5-4A0C-AB6C-4253871D0FDE}" type="presOf" srcId="{DA377C41-AEBE-4865-9685-08DA5AC73C81}" destId="{5E0E343F-BA23-4CF2-B6FF-FD71EE0D1EB0}" srcOrd="1" destOrd="0" presId="urn:microsoft.com/office/officeart/2005/8/layout/orgChart1"/>
    <dgm:cxn modelId="{A9A64425-8B36-4462-9FA6-6DB93675AD46}" type="presOf" srcId="{53F723A9-B999-48FE-A17B-42C91D61FB23}" destId="{2E92A960-9A16-4B2D-98C3-C442EDE08C03}" srcOrd="0" destOrd="0" presId="urn:microsoft.com/office/officeart/2005/8/layout/orgChart1"/>
    <dgm:cxn modelId="{7A6CEC51-76C8-4874-8BFD-62018EF1BAA5}" type="presParOf" srcId="{A8A9BB49-C97E-45A7-9194-5D2C405F8D4C}" destId="{CE4A0F96-219D-43B3-855B-3BCF2CA89FC2}" srcOrd="0" destOrd="0" presId="urn:microsoft.com/office/officeart/2005/8/layout/orgChart1"/>
    <dgm:cxn modelId="{2F238CE4-CACF-433A-8CCC-B737B2CAE70B}" type="presParOf" srcId="{CE4A0F96-219D-43B3-855B-3BCF2CA89FC2}" destId="{252C378A-D064-4420-8E93-A76908A6CE5D}" srcOrd="0" destOrd="0" presId="urn:microsoft.com/office/officeart/2005/8/layout/orgChart1"/>
    <dgm:cxn modelId="{2F2BD915-883A-4AB2-A92F-41A643FC1705}" type="presParOf" srcId="{252C378A-D064-4420-8E93-A76908A6CE5D}" destId="{F592A61A-0D4F-4B25-BD6B-794C55B37FC8}" srcOrd="0" destOrd="0" presId="urn:microsoft.com/office/officeart/2005/8/layout/orgChart1"/>
    <dgm:cxn modelId="{04461C4E-BA78-4EE3-8C56-3A1382A3E7EE}" type="presParOf" srcId="{252C378A-D064-4420-8E93-A76908A6CE5D}" destId="{57875DE9-1E68-43CA-87F4-BCBD5B281D2D}" srcOrd="1" destOrd="0" presId="urn:microsoft.com/office/officeart/2005/8/layout/orgChart1"/>
    <dgm:cxn modelId="{364A9242-29F7-4727-B82E-41B52F9736AD}" type="presParOf" srcId="{CE4A0F96-219D-43B3-855B-3BCF2CA89FC2}" destId="{3F5B1A48-16D7-4C3B-8CFF-2F58DEFAE161}" srcOrd="1" destOrd="0" presId="urn:microsoft.com/office/officeart/2005/8/layout/orgChart1"/>
    <dgm:cxn modelId="{9BDE7BF3-876B-4350-9ECE-320F1A5ECE46}" type="presParOf" srcId="{3F5B1A48-16D7-4C3B-8CFF-2F58DEFAE161}" destId="{C7E1824B-F9DF-46CC-A3D0-85F90C1A46B7}" srcOrd="0" destOrd="0" presId="urn:microsoft.com/office/officeart/2005/8/layout/orgChart1"/>
    <dgm:cxn modelId="{B2A99C6E-D07F-41D9-BE9D-5EDE9A4214F6}" type="presParOf" srcId="{3F5B1A48-16D7-4C3B-8CFF-2F58DEFAE161}" destId="{314BFD48-4545-4EB8-B1A6-B1DBEA81CC83}" srcOrd="1" destOrd="0" presId="urn:microsoft.com/office/officeart/2005/8/layout/orgChart1"/>
    <dgm:cxn modelId="{6FB6C9D9-B1DF-422B-8440-820235059C66}" type="presParOf" srcId="{314BFD48-4545-4EB8-B1A6-B1DBEA81CC83}" destId="{39A97E68-414D-4DB0-A1F6-447E61F94982}" srcOrd="0" destOrd="0" presId="urn:microsoft.com/office/officeart/2005/8/layout/orgChart1"/>
    <dgm:cxn modelId="{089557D0-D4BF-43D2-A5C6-9822E570B81A}" type="presParOf" srcId="{39A97E68-414D-4DB0-A1F6-447E61F94982}" destId="{2E92A960-9A16-4B2D-98C3-C442EDE08C03}" srcOrd="0" destOrd="0" presId="urn:microsoft.com/office/officeart/2005/8/layout/orgChart1"/>
    <dgm:cxn modelId="{A3938EE8-1EAE-4FFD-8816-F8EC35313A71}" type="presParOf" srcId="{39A97E68-414D-4DB0-A1F6-447E61F94982}" destId="{B0CD68E6-43A1-40B0-859C-187FB8468807}" srcOrd="1" destOrd="0" presId="urn:microsoft.com/office/officeart/2005/8/layout/orgChart1"/>
    <dgm:cxn modelId="{20470E7D-60C9-45A5-8306-BDCEA62FD3D5}" type="presParOf" srcId="{314BFD48-4545-4EB8-B1A6-B1DBEA81CC83}" destId="{2B85DEAA-96CD-4151-8C49-9BD1D2089EE6}" srcOrd="1" destOrd="0" presId="urn:microsoft.com/office/officeart/2005/8/layout/orgChart1"/>
    <dgm:cxn modelId="{E6ABFA1F-162F-4D91-8DD8-0CD74D683404}" type="presParOf" srcId="{314BFD48-4545-4EB8-B1A6-B1DBEA81CC83}" destId="{FE9C74DA-B8B6-435C-86E4-DAB66078620C}" srcOrd="2" destOrd="0" presId="urn:microsoft.com/office/officeart/2005/8/layout/orgChart1"/>
    <dgm:cxn modelId="{A68692A9-582A-4F34-B8D3-15064CDCE32B}" type="presParOf" srcId="{3F5B1A48-16D7-4C3B-8CFF-2F58DEFAE161}" destId="{B014FE0E-0BFC-4443-992D-98987601983A}" srcOrd="2" destOrd="0" presId="urn:microsoft.com/office/officeart/2005/8/layout/orgChart1"/>
    <dgm:cxn modelId="{6B1ECC13-E21E-4DFE-A0A4-5B0B3477E21D}" type="presParOf" srcId="{3F5B1A48-16D7-4C3B-8CFF-2F58DEFAE161}" destId="{C089D918-72D4-4AC2-8071-0B358B5F9F73}" srcOrd="3" destOrd="0" presId="urn:microsoft.com/office/officeart/2005/8/layout/orgChart1"/>
    <dgm:cxn modelId="{2D6FCD62-FC22-4B5A-B366-C479EB4A79C4}" type="presParOf" srcId="{C089D918-72D4-4AC2-8071-0B358B5F9F73}" destId="{6D5495D2-91F9-44C9-BD04-56809AAA9E72}" srcOrd="0" destOrd="0" presId="urn:microsoft.com/office/officeart/2005/8/layout/orgChart1"/>
    <dgm:cxn modelId="{A993F369-F8A1-4676-BB6C-75912D207CA0}" type="presParOf" srcId="{6D5495D2-91F9-44C9-BD04-56809AAA9E72}" destId="{B6F598D6-8A7F-495E-B2AA-5ECAF83E2C1D}" srcOrd="0" destOrd="0" presId="urn:microsoft.com/office/officeart/2005/8/layout/orgChart1"/>
    <dgm:cxn modelId="{A3A0C5D3-FF0B-4269-A3AB-385C640C06BC}" type="presParOf" srcId="{6D5495D2-91F9-44C9-BD04-56809AAA9E72}" destId="{5E0E343F-BA23-4CF2-B6FF-FD71EE0D1EB0}" srcOrd="1" destOrd="0" presId="urn:microsoft.com/office/officeart/2005/8/layout/orgChart1"/>
    <dgm:cxn modelId="{9CE3928A-C2A1-4CEF-8894-3A2156B1B55E}" type="presParOf" srcId="{C089D918-72D4-4AC2-8071-0B358B5F9F73}" destId="{84D77FE2-B360-436D-90AB-36AC9C28C1BE}" srcOrd="1" destOrd="0" presId="urn:microsoft.com/office/officeart/2005/8/layout/orgChart1"/>
    <dgm:cxn modelId="{0487ACA1-A8A2-4779-8EA9-F9E24C0759E6}" type="presParOf" srcId="{C089D918-72D4-4AC2-8071-0B358B5F9F73}" destId="{950F4D9B-7A3D-47FA-A19F-827B4BE9C5C9}" srcOrd="2" destOrd="0" presId="urn:microsoft.com/office/officeart/2005/8/layout/orgChart1"/>
    <dgm:cxn modelId="{378AE066-C725-44B7-B760-0759C5A8C24E}" type="presParOf" srcId="{CE4A0F96-219D-43B3-855B-3BCF2CA89FC2}" destId="{B890E2C8-1925-474A-B1FD-9E239E87EB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4FE0E-0BFC-4443-992D-98987601983A}">
      <dsp:nvSpPr>
        <dsp:cNvPr id="0" name=""/>
        <dsp:cNvSpPr/>
      </dsp:nvSpPr>
      <dsp:spPr>
        <a:xfrm>
          <a:off x="4248472" y="2585808"/>
          <a:ext cx="2380671" cy="989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543"/>
              </a:lnTo>
              <a:lnTo>
                <a:pt x="2380671" y="582543"/>
              </a:lnTo>
              <a:lnTo>
                <a:pt x="2380671" y="989469"/>
              </a:lnTo>
            </a:path>
          </a:pathLst>
        </a:custGeom>
        <a:noFill/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1824B-F9DF-46CC-A3D0-85F90C1A46B7}">
      <dsp:nvSpPr>
        <dsp:cNvPr id="0" name=""/>
        <dsp:cNvSpPr/>
      </dsp:nvSpPr>
      <dsp:spPr>
        <a:xfrm>
          <a:off x="1939808" y="2585808"/>
          <a:ext cx="2308664" cy="989469"/>
        </a:xfrm>
        <a:custGeom>
          <a:avLst/>
          <a:gdLst/>
          <a:ahLst/>
          <a:cxnLst/>
          <a:rect l="0" t="0" r="0" b="0"/>
          <a:pathLst>
            <a:path>
              <a:moveTo>
                <a:pt x="2308664" y="0"/>
              </a:moveTo>
              <a:lnTo>
                <a:pt x="2308664" y="582543"/>
              </a:lnTo>
              <a:lnTo>
                <a:pt x="0" y="582543"/>
              </a:lnTo>
              <a:lnTo>
                <a:pt x="0" y="989469"/>
              </a:lnTo>
            </a:path>
          </a:pathLst>
        </a:custGeom>
        <a:noFill/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2A61A-0D4F-4B25-BD6B-794C55B37FC8}">
      <dsp:nvSpPr>
        <dsp:cNvPr id="0" name=""/>
        <dsp:cNvSpPr/>
      </dsp:nvSpPr>
      <dsp:spPr>
        <a:xfrm>
          <a:off x="1332151" y="648066"/>
          <a:ext cx="5832642" cy="1937742"/>
        </a:xfrm>
        <a:prstGeom prst="rect">
          <a:avLst/>
        </a:prstGeom>
        <a:solidFill>
          <a:srgbClr val="FFFF00"/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72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мінливість</a:t>
          </a:r>
          <a:endParaRPr lang="uk-UA" sz="43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1332151" y="648066"/>
        <a:ext cx="5832642" cy="1937742"/>
      </dsp:txXfrm>
    </dsp:sp>
    <dsp:sp modelId="{2E92A960-9A16-4B2D-98C3-C442EDE08C03}">
      <dsp:nvSpPr>
        <dsp:cNvPr id="0" name=""/>
        <dsp:cNvSpPr/>
      </dsp:nvSpPr>
      <dsp:spPr>
        <a:xfrm>
          <a:off x="2065" y="3575277"/>
          <a:ext cx="3875484" cy="1937742"/>
        </a:xfrm>
        <a:prstGeom prst="rect">
          <a:avLst/>
        </a:prstGeom>
        <a:solidFill>
          <a:srgbClr val="FFFF00"/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модифікаційна</a:t>
          </a:r>
          <a:endParaRPr lang="uk-UA" sz="36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2065" y="3575277"/>
        <a:ext cx="3875484" cy="1937742"/>
      </dsp:txXfrm>
    </dsp:sp>
    <dsp:sp modelId="{B6F598D6-8A7F-495E-B2AA-5ECAF83E2C1D}">
      <dsp:nvSpPr>
        <dsp:cNvPr id="0" name=""/>
        <dsp:cNvSpPr/>
      </dsp:nvSpPr>
      <dsp:spPr>
        <a:xfrm>
          <a:off x="4691401" y="3575277"/>
          <a:ext cx="3875484" cy="1937742"/>
        </a:xfrm>
        <a:prstGeom prst="rect">
          <a:avLst/>
        </a:prstGeom>
        <a:solidFill>
          <a:srgbClr val="FFFF00"/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мутаційна</a:t>
          </a:r>
          <a:endParaRPr lang="uk-UA" sz="48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4691401" y="3575277"/>
        <a:ext cx="3875484" cy="1937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020961-A102-4073-B14C-E5F39DED6BED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F9D2F2-EAE5-4FE4-B30F-5579BAF25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079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9D2F2-EAE5-4FE4-B30F-5579BAF2579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30591E-F395-48BF-A945-146445AE6C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83EFD9-35F4-4F20-B809-AC1B0A56B6A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85D780-1FCA-4996-BE96-2C49A1E976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3B9599-C26B-4F0E-8063-DE26B48CAA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070B4A-D33D-419F-8A89-833E5B5E04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8B52C8-F72A-45D2-B475-333503CD52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788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CCB204-8F1C-476D-A2A5-FD0B492DC78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E14BF9-CC9A-48D9-8C79-DBE3B1BCA3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30C016-5CB0-4630-8EC2-47BFD3612F5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82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BF0C5E-2D54-45F9-90A8-8890AE8378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9D2F2-EAE5-4FE4-B30F-5579BAF2579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304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B3E53E-581A-4ECE-873D-D607609AED2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9D2F2-EAE5-4FE4-B30F-5579BAF2579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9D2F2-EAE5-4FE4-B30F-5579BAF2579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D4C578-6FF4-46F2-9890-930EED4E6F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910061-3398-4FFC-BF4B-EA3E852C05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AF650C-726E-462E-B164-69B0F9728AE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B236A2-C64F-40AF-94BC-0C1CF4988D3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A81C3F-8E84-4B58-8809-10563F818CF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9FF1A-F634-4E22-A35B-1DF318ED6194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26DD-763B-409C-92D3-7C5ED0A72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0CF3-CDF1-4DC7-96B7-718C58DB85B8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9110-5D8A-4E35-90F8-A1A36F7B1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A02C1-BC99-4A32-BB37-4D31C255F0EC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5A374-6727-47CD-B954-2610A9437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BA1B2-BE95-4450-A510-552F00E07C27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B4C8D-1699-4580-8015-E406FE9A0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31EC-AA2F-4B17-BACF-B8FEA50615B4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22C45-B1C1-4BBC-9E28-8CA2D6339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C1000-6D2D-408C-9F5D-43AA5F17E2ED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49B6-A2BA-474C-A4F9-48CD9883E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18CF-7CCE-4816-8AEA-0D6D4ABEA07E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40155-5B1A-4950-B989-4CAD3F212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BF69-F807-4CB6-9805-7CCC04B0F895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50369-8982-47E7-B41F-C94F04257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B1BCE-2318-430F-A6A2-91252649EAB9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30FEC-FF50-4E26-BABD-2B9174CDD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C121-26E4-447A-B6EE-E05165A8AE86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908A1-D53A-42CE-BD7A-FAA856BF5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31B6-75A9-496C-A2DC-C24003201297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E6F3-3F92-4168-B15A-DF3267286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6F9B-7312-4A0C-AB1B-E9EF764B2555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7DBC-E278-4141-A537-3FE2C9BDC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04A3-18F8-41C6-9CEC-E9CC8FB8CB89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95A60-8BD4-4833-AA82-E7F839DA3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CCC2B-55CD-4FF0-B6D7-039F71A5CFA9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9DB9-308E-43AC-979A-B54A82B3A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26113-1E62-45B5-8AE5-6F936C4F9175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B888-0871-48B6-B1C1-A681F7C12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EE49-8992-4823-A096-E986B9C47743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EA1D5-3A93-4071-9A89-535AC6214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109D-72B8-4D16-9B71-E2BF797CB852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44E08-43A4-4FBA-A92A-2767FB942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9248-0856-466E-B3F0-AE877233D6CB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C7D90-312C-4B37-9EAF-02AA494F7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C00A-09B9-424E-AC56-965A740F9C37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3783-B817-4379-BD4F-4B04466EF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D3BE-49F4-4CB5-8318-7FC3FF314009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E61EE-4E94-4B11-B562-5E37F0540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0FB7-153D-4344-820C-548F12753D65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5FE7D-AA56-4AFC-BBE7-9412808EE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1E54-99D1-42E9-84F2-1AC48DE4B6C1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8E495-4370-4FF3-8D42-E887A74CB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6B4E43-15D8-40D2-8120-ACF7D15158EA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303085-A617-4503-9F0F-A3E4DE370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BB678A-3959-4C39-B8AF-08B7F8F18918}" type="datetimeFigureOut">
              <a:rPr lang="ru-RU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A17BB7-023C-4578-AAF3-BD2110836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470025"/>
          </a:xfrm>
        </p:spPr>
        <p:txBody>
          <a:bodyPr/>
          <a:lstStyle/>
          <a:p>
            <a:r>
              <a:rPr lang="ru-RU" b="1" spc="-300" dirty="0" smtClean="0">
                <a:solidFill>
                  <a:srgbClr val="009900"/>
                </a:solidFill>
                <a:latin typeface="MS Mincho" pitchFamily="49" charset="-128"/>
                <a:ea typeface="MS Mincho" pitchFamily="49" charset="-128"/>
                <a:cs typeface="Arial" pitchFamily="34" charset="0"/>
              </a:rPr>
              <a:t>ЗАНЯТТЯ З ТЕМИ: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66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«</a:t>
            </a:r>
            <a:r>
              <a:rPr lang="uk-UA" sz="6600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Властивості та рівні організації живої матерії»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56176" y="5301208"/>
            <a:ext cx="2592288" cy="1296144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Автори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0000"/>
              </a:lnSpc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В.Л.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Ад</a:t>
            </a:r>
            <a:r>
              <a:rPr lang="uk-UA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ріанов</a:t>
            </a:r>
            <a:endParaRPr lang="uk-UA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0000"/>
              </a:lnSpc>
            </a:pPr>
            <a:r>
              <a:rPr lang="uk-UA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Ю.В. </a:t>
            </a:r>
            <a:r>
              <a:rPr lang="uk-UA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Кислицька</a:t>
            </a:r>
            <a:endParaRPr lang="uk-UA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80000"/>
              </a:lnSpc>
            </a:pPr>
            <a:r>
              <a:rPr lang="uk-UA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Т.В.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Домрачева</a:t>
            </a:r>
            <a:endParaRPr lang="uk-UA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Метаболізм складається </a:t>
            </a:r>
            <a:b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з двох протилежних</a:t>
            </a:r>
            <a:b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біохімічних процесів:</a:t>
            </a:r>
            <a:r>
              <a:rPr lang="uk-UA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7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катаболізм та анаболізм</a:t>
            </a:r>
            <a:endParaRPr lang="uk-UA" sz="7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7500"/>
            <a:ext cx="8229600" cy="1143000"/>
          </a:xfrm>
        </p:spPr>
        <p:txBody>
          <a:bodyPr/>
          <a:lstStyle/>
          <a:p>
            <a:r>
              <a:rPr lang="uk-UA" sz="6600" b="1" spc="-15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МЕТАБОЛІЗМ</a:t>
            </a:r>
            <a:r>
              <a:rPr lang="uk-UA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катаболізм </a:t>
            </a:r>
            <a:br>
              <a:rPr lang="uk-UA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анаболізм</a:t>
            </a:r>
            <a:endParaRPr lang="uk-UA" sz="7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695786" y="3284984"/>
            <a:ext cx="3780240" cy="540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/>
          <p:cNvSpPr>
            <a:spLocks/>
          </p:cNvSpPr>
          <p:nvPr/>
        </p:nvSpPr>
        <p:spPr>
          <a:xfrm>
            <a:off x="2670180" y="4041128"/>
            <a:ext cx="3780240" cy="540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238895"/>
            <a:ext cx="7772400" cy="1470025"/>
          </a:xfrm>
        </p:spPr>
        <p:txBody>
          <a:bodyPr/>
          <a:lstStyle/>
          <a:p>
            <a:r>
              <a:rPr lang="uk-UA" sz="5400" b="1" dirty="0">
                <a:solidFill>
                  <a:srgbClr val="532476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катаболізм</a:t>
            </a:r>
            <a:r>
              <a:rPr lang="uk-UA" sz="5400" b="1" dirty="0" smtClean="0">
                <a:solidFill>
                  <a:srgbClr val="7030A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,   </a:t>
            </a:r>
            <a:r>
              <a:rPr lang="uk-UA" sz="5400" b="1" dirty="0">
                <a:solidFill>
                  <a:srgbClr val="532476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або</a:t>
            </a:r>
            <a:endParaRPr lang="ru-RU" sz="5400" b="1" dirty="0">
              <a:solidFill>
                <a:srgbClr val="532476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3116560"/>
            <a:ext cx="9144000" cy="1752600"/>
          </a:xfrm>
        </p:spPr>
        <p:txBody>
          <a:bodyPr/>
          <a:lstStyle/>
          <a:p>
            <a:r>
              <a:rPr lang="uk-UA" sz="4800" b="1" dirty="0">
                <a:solidFill>
                  <a:srgbClr val="532476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дисиміляція,</a:t>
            </a:r>
            <a:r>
              <a:rPr lang="uk-UA" sz="3600" dirty="0" smtClean="0">
                <a:solidFill>
                  <a:srgbClr val="532476"/>
                </a:solidFill>
              </a:rPr>
              <a:t>     </a:t>
            </a:r>
            <a:r>
              <a:rPr lang="uk-UA" sz="4800" b="1" dirty="0" smtClean="0">
                <a:solidFill>
                  <a:srgbClr val="532476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або</a:t>
            </a:r>
          </a:p>
          <a:p>
            <a:endParaRPr lang="uk-UA" sz="4800" b="1" dirty="0">
              <a:solidFill>
                <a:srgbClr val="532476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r>
              <a:rPr lang="uk-UA" sz="4800" b="1" dirty="0">
                <a:solidFill>
                  <a:srgbClr val="532476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енергетичний</a:t>
            </a:r>
            <a:r>
              <a:rPr lang="uk-UA" sz="3600" dirty="0" smtClean="0">
                <a:solidFill>
                  <a:srgbClr val="532476"/>
                </a:solidFill>
              </a:rPr>
              <a:t> </a:t>
            </a:r>
            <a:r>
              <a:rPr lang="uk-UA" sz="4800" b="1" dirty="0">
                <a:solidFill>
                  <a:srgbClr val="532476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обмін</a:t>
            </a:r>
            <a:endParaRPr lang="ru-RU" sz="4800" b="1" dirty="0">
              <a:solidFill>
                <a:srgbClr val="532476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586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b="1" dirty="0" smtClean="0">
                <a:solidFill>
                  <a:srgbClr val="C0000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КАТАБОЛІЗМ</a:t>
            </a:r>
            <a:r>
              <a:rPr lang="uk-UA" sz="540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/>
            </a:r>
            <a:br>
              <a:rPr lang="uk-UA" sz="5400" dirty="0" smtClean="0">
                <a:solidFill>
                  <a:srgbClr val="00206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uk-UA" sz="5400" dirty="0" smtClean="0">
                <a:solidFill>
                  <a:srgbClr val="53247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сукупність </a:t>
            </a:r>
            <a:r>
              <a:rPr lang="uk-UA" sz="5400" dirty="0">
                <a:solidFill>
                  <a:srgbClr val="53247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процесів </a:t>
            </a:r>
            <a:r>
              <a:rPr lang="uk-UA" sz="5400" b="1" dirty="0">
                <a:solidFill>
                  <a:srgbClr val="53247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розщеплення</a:t>
            </a:r>
            <a:r>
              <a:rPr lang="uk-UA" sz="5400" dirty="0">
                <a:solidFill>
                  <a:srgbClr val="53247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uk-UA" sz="5400" dirty="0" smtClean="0">
                <a:solidFill>
                  <a:srgbClr val="53247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/>
            </a:r>
            <a:br>
              <a:rPr lang="uk-UA" sz="5400" dirty="0" smtClean="0">
                <a:solidFill>
                  <a:srgbClr val="53247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uk-UA" sz="5400" dirty="0" smtClean="0">
                <a:solidFill>
                  <a:srgbClr val="53247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біологічних молекул</a:t>
            </a:r>
            <a:endParaRPr lang="ru-RU" sz="5400" dirty="0">
              <a:solidFill>
                <a:srgbClr val="532476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66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r>
              <a:rPr lang="ru-RU" sz="5400" b="1" dirty="0" err="1">
                <a:solidFill>
                  <a:srgbClr val="532476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анабол</a:t>
            </a:r>
            <a:r>
              <a:rPr lang="uk-UA" sz="5400" b="1" dirty="0" err="1">
                <a:solidFill>
                  <a:srgbClr val="532476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ізм</a:t>
            </a:r>
            <a:r>
              <a:rPr lang="uk-UA" sz="5400" b="1" dirty="0">
                <a:solidFill>
                  <a:srgbClr val="532476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,</a:t>
            </a:r>
            <a:r>
              <a:rPr lang="uk-UA" sz="5400" dirty="0" smtClean="0"/>
              <a:t>    </a:t>
            </a:r>
            <a:r>
              <a:rPr lang="uk-UA" sz="5400" b="1" dirty="0">
                <a:solidFill>
                  <a:srgbClr val="532476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або</a:t>
            </a:r>
            <a:endParaRPr lang="ru-RU" sz="5400" b="1" dirty="0">
              <a:solidFill>
                <a:srgbClr val="532476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1752600"/>
          </a:xfrm>
        </p:spPr>
        <p:txBody>
          <a:bodyPr/>
          <a:lstStyle/>
          <a:p>
            <a:r>
              <a:rPr lang="uk-UA" sz="5400" b="1" dirty="0">
                <a:solidFill>
                  <a:srgbClr val="532476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асиміляція,</a:t>
            </a:r>
            <a:r>
              <a:rPr lang="uk-UA" sz="4000" dirty="0" smtClean="0"/>
              <a:t>    </a:t>
            </a:r>
            <a:r>
              <a:rPr lang="uk-UA" sz="5400" b="1" dirty="0" smtClean="0">
                <a:solidFill>
                  <a:srgbClr val="532476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або</a:t>
            </a:r>
          </a:p>
          <a:p>
            <a:endParaRPr lang="uk-UA" sz="5400" b="1" dirty="0">
              <a:solidFill>
                <a:srgbClr val="532476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r>
              <a:rPr lang="uk-UA" sz="5400" b="1" dirty="0">
                <a:solidFill>
                  <a:srgbClr val="532476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пластичний</a:t>
            </a:r>
            <a:r>
              <a:rPr lang="uk-UA" sz="4000" dirty="0" smtClean="0"/>
              <a:t>    </a:t>
            </a:r>
            <a:r>
              <a:rPr lang="uk-UA" sz="5400" b="1" dirty="0" smtClean="0">
                <a:solidFill>
                  <a:srgbClr val="532476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обмін</a:t>
            </a:r>
            <a:endParaRPr lang="ru-RU" sz="5400" b="1" dirty="0">
              <a:solidFill>
                <a:srgbClr val="532476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146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996952"/>
            <a:ext cx="9144000" cy="1143000"/>
          </a:xfrm>
        </p:spPr>
        <p:txBody>
          <a:bodyPr/>
          <a:lstStyle/>
          <a:p>
            <a:r>
              <a:rPr lang="uk-UA" sz="5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/>
            </a:r>
            <a:br>
              <a:rPr lang="uk-UA" sz="5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uk-UA" sz="5400" b="1" dirty="0" smtClean="0">
                <a:solidFill>
                  <a:srgbClr val="C0000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АНАБОЛІЗМ</a:t>
            </a:r>
            <a:r>
              <a:rPr lang="uk-UA" sz="5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/>
            </a:r>
            <a:br>
              <a:rPr lang="uk-UA" sz="5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uk-UA" sz="5400" dirty="0" smtClean="0">
                <a:solidFill>
                  <a:srgbClr val="461E64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сукупність процесів</a:t>
            </a:r>
            <a:br>
              <a:rPr lang="uk-UA" sz="5400" dirty="0" smtClean="0">
                <a:solidFill>
                  <a:srgbClr val="461E64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uk-UA" sz="5400" dirty="0" smtClean="0">
                <a:solidFill>
                  <a:srgbClr val="461E64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uk-UA" sz="5400" b="1" dirty="0" smtClean="0">
                <a:solidFill>
                  <a:srgbClr val="461E64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синтезу</a:t>
            </a:r>
            <a:r>
              <a:rPr lang="uk-UA" sz="5400" dirty="0" smtClean="0">
                <a:solidFill>
                  <a:srgbClr val="461E64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/>
            </a:r>
            <a:br>
              <a:rPr lang="uk-UA" sz="5400" dirty="0" smtClean="0">
                <a:solidFill>
                  <a:srgbClr val="461E64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uk-UA" sz="5400" dirty="0" smtClean="0">
                <a:solidFill>
                  <a:srgbClr val="461E64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uk-UA" sz="5400" dirty="0" smtClean="0">
                <a:solidFill>
                  <a:srgbClr val="53247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біологічних молекул </a:t>
            </a:r>
            <a:r>
              <a:rPr lang="uk-UA" sz="6000" dirty="0" smtClean="0">
                <a:solidFill>
                  <a:srgbClr val="53247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/>
            </a:r>
            <a:br>
              <a:rPr lang="uk-UA" sz="6000" dirty="0" smtClean="0">
                <a:solidFill>
                  <a:srgbClr val="532476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endParaRPr lang="ru-RU" sz="6000" dirty="0">
              <a:solidFill>
                <a:srgbClr val="461E64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39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700808"/>
            <a:ext cx="91440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6600" b="1" dirty="0">
                <a:solidFill>
                  <a:srgbClr val="C00000"/>
                </a:solidFill>
                <a:latin typeface="Arial Black" pitchFamily="34" charset="0"/>
                <a:ea typeface="Meiryo" pitchFamily="34" charset="-128"/>
                <a:cs typeface="Meiryo" pitchFamily="34" charset="-128"/>
              </a:rPr>
              <a:t>Спадковість</a:t>
            </a:r>
            <a:r>
              <a:rPr lang="uk-UA" sz="5400" dirty="0">
                <a:solidFill>
                  <a:srgbClr val="C0000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uk-UA" sz="4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/>
            </a:r>
            <a:br>
              <a:rPr lang="uk-UA" sz="40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uk-UA" sz="4800" b="1" dirty="0" smtClean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 </a:t>
            </a:r>
            <a:r>
              <a:rPr lang="uk-UA" sz="4800" b="1" dirty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здатність </a:t>
            </a:r>
            <a:r>
              <a:rPr lang="uk-UA" sz="4800" b="1" dirty="0" smtClean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організмів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</a:br>
            <a:r>
              <a:rPr lang="uk-UA" sz="4800" b="1" dirty="0" smtClean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 </a:t>
            </a:r>
            <a:r>
              <a:rPr lang="uk-UA" sz="4800" b="1" dirty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передавати </a:t>
            </a:r>
            <a:r>
              <a:rPr lang="uk-UA" sz="4800" b="1" dirty="0" smtClean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свої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 </a:t>
            </a:r>
            <a:r>
              <a:rPr lang="uk-UA" sz="4800" b="1" dirty="0" smtClean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 </a:t>
            </a:r>
            <a:r>
              <a:rPr lang="uk-UA" sz="4800" b="1" dirty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ознаки нащадкам</a:t>
            </a:r>
            <a:endParaRPr lang="ru-RU" sz="4800" b="1" dirty="0">
              <a:solidFill>
                <a:srgbClr val="002060"/>
              </a:solidFill>
              <a:latin typeface="Arial" pitchFamily="34" charset="0"/>
              <a:ea typeface="Meiryo" pitchFamily="34" charset="-128"/>
              <a:cs typeface="Arial" pitchFamily="34" charset="0"/>
            </a:endParaRPr>
          </a:p>
        </p:txBody>
      </p:sp>
      <p:pic>
        <p:nvPicPr>
          <p:cNvPr id="5" name="Picture 2" descr="C:\Documents and Settings\Admin\Мои документы\Мои рисунки\2\molecule-structure-124062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31"/>
          <a:stretch/>
        </p:blipFill>
        <p:spPr bwMode="auto">
          <a:xfrm>
            <a:off x="2149695" y="3836669"/>
            <a:ext cx="4844609" cy="244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/>
          <a:p>
            <a:r>
              <a:rPr lang="uk-UA" sz="5400" b="1" spc="3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матеріальний носій спадковості</a:t>
            </a:r>
            <a:endParaRPr lang="ru-RU" sz="5400" b="1" spc="3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47" y="3789040"/>
            <a:ext cx="91440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6000" b="1" dirty="0" err="1" smtClean="0">
                <a:solidFill>
                  <a:srgbClr val="008000"/>
                </a:solidFill>
                <a:latin typeface="Arial Narrow" pitchFamily="34" charset="0"/>
                <a:ea typeface="Meiryo UI" pitchFamily="34" charset="-128"/>
                <a:cs typeface="Meiryo UI" pitchFamily="34" charset="-128"/>
              </a:rPr>
              <a:t>дезоксирибонуклеїнова</a:t>
            </a:r>
            <a:endParaRPr lang="uk-UA" sz="6000" b="1" dirty="0" smtClean="0">
              <a:solidFill>
                <a:srgbClr val="008000"/>
              </a:solidFill>
              <a:latin typeface="Arial Narrow" pitchFamily="34" charset="0"/>
              <a:ea typeface="Meiryo UI" pitchFamily="34" charset="-128"/>
              <a:cs typeface="Meiryo UI" pitchFamily="34" charset="-128"/>
            </a:endParaRPr>
          </a:p>
          <a:p>
            <a:pPr>
              <a:lnSpc>
                <a:spcPct val="80000"/>
              </a:lnSpc>
            </a:pPr>
            <a:r>
              <a:rPr lang="uk-UA" sz="7200" b="1" dirty="0" smtClean="0">
                <a:solidFill>
                  <a:srgbClr val="008000"/>
                </a:solidFill>
                <a:latin typeface="Arial Narrow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uk-UA" sz="8000" b="1" dirty="0" smtClean="0">
                <a:solidFill>
                  <a:srgbClr val="008000"/>
                </a:solidFill>
                <a:latin typeface="Arial Narrow" pitchFamily="34" charset="0"/>
                <a:ea typeface="Meiryo UI" pitchFamily="34" charset="-128"/>
                <a:cs typeface="Meiryo UI" pitchFamily="34" charset="-128"/>
              </a:rPr>
              <a:t>кислота</a:t>
            </a:r>
            <a:endParaRPr lang="ru-RU" sz="6000" b="1" dirty="0">
              <a:solidFill>
                <a:srgbClr val="008000"/>
              </a:solidFill>
              <a:latin typeface="Arial Narrow" pitchFamily="34" charset="0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505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017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2064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66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Успадкування</a:t>
            </a:r>
            <a:r>
              <a:rPr lang="uk-UA" sz="5400" dirty="0">
                <a:solidFill>
                  <a:srgbClr val="C00000"/>
                </a:solidFill>
              </a:rPr>
              <a:t> </a:t>
            </a:r>
            <a:r>
              <a:rPr lang="uk-UA" dirty="0"/>
              <a:t/>
            </a:r>
            <a:br>
              <a:rPr lang="uk-UA" dirty="0"/>
            </a:br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сукупність конкретних механізмів передачі  спадкової інформації</a:t>
            </a:r>
            <a:endParaRPr lang="ru-RU" sz="5400" b="1" dirty="0">
              <a:solidFill>
                <a:srgbClr val="002060"/>
              </a:solidFill>
              <a:latin typeface="Arial Narrow" pitchFamily="34" charset="0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0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епіграф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заняття</a:t>
            </a:r>
            <a:r>
              <a:rPr lang="ru-RU" sz="3200" b="1" dirty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«</a:t>
            </a:r>
            <a:r>
              <a:rPr lang="ru-RU" sz="3200" b="1" dirty="0" err="1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Жи</a:t>
            </a:r>
            <a:r>
              <a:rPr lang="uk-UA" sz="3200" b="1" dirty="0" err="1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ття</a:t>
            </a:r>
            <a:r>
              <a:rPr lang="uk-UA" sz="3200" b="1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 - </a:t>
            </a:r>
            <a:r>
              <a:rPr lang="ru-RU" sz="3200" b="1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це</a:t>
            </a:r>
            <a:r>
              <a:rPr lang="ru-RU" sz="3200" b="1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 те, </a:t>
            </a:r>
            <a:r>
              <a:rPr lang="ru-RU" sz="3200" b="1" dirty="0" err="1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що</a:t>
            </a:r>
            <a:r>
              <a:rPr lang="ru-RU" sz="3200" b="1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відбувається</a:t>
            </a:r>
            <a:r>
              <a:rPr lang="ru-RU" sz="3200" b="1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 з нами, </a:t>
            </a:r>
            <a:r>
              <a:rPr lang="ru-RU" sz="3200" b="1" dirty="0" err="1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поки</a:t>
            </a:r>
            <a:r>
              <a:rPr lang="ru-RU" sz="3200" b="1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 ми </a:t>
            </a:r>
            <a:r>
              <a:rPr lang="ru-RU" sz="3200" b="1" dirty="0" err="1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будуємо</a:t>
            </a:r>
            <a:r>
              <a:rPr lang="ru-RU" sz="3200" b="1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плани</a:t>
            </a:r>
            <a:r>
              <a:rPr lang="ru-RU" sz="3200" b="1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 на </a:t>
            </a:r>
            <a:r>
              <a:rPr lang="ru-RU" sz="3200" b="1" dirty="0" err="1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майбутнє</a:t>
            </a:r>
            <a:r>
              <a:rPr lang="ru-RU" sz="3200" b="1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»</a:t>
            </a:r>
            <a:endParaRPr lang="uk-UA" sz="3200" dirty="0">
              <a:solidFill>
                <a:srgbClr val="008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60960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uk-UA" sz="8000" b="1" dirty="0">
                <a:solidFill>
                  <a:srgbClr val="C00000"/>
                </a:solidFill>
                <a:latin typeface="Arial Black" pitchFamily="34" charset="0"/>
              </a:rPr>
              <a:t>Мінливість</a:t>
            </a:r>
            <a:r>
              <a:rPr lang="uk-UA" sz="6600" dirty="0">
                <a:solidFill>
                  <a:srgbClr val="C00000"/>
                </a:solidFill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60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здатність </a:t>
            </a:r>
            <a:r>
              <a:rPr lang="uk-UA" sz="6000" b="1" dirty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організмів набувати нових ознак</a:t>
            </a:r>
            <a:endParaRPr lang="ru-RU" sz="6000" b="1" dirty="0">
              <a:solidFill>
                <a:srgbClr val="002060"/>
              </a:solidFill>
              <a:latin typeface="Arial Narrow" pitchFamily="34" charset="0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3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0994846"/>
              </p:ext>
            </p:extLst>
          </p:nvPr>
        </p:nvGraphicFramePr>
        <p:xfrm>
          <a:off x="323528" y="260648"/>
          <a:ext cx="85689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4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63444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модифікаційна мінливість</a:t>
            </a:r>
            <a:endParaRPr lang="uk-UA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70716"/>
            <a:ext cx="7272808" cy="410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50803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мутаційна</a:t>
            </a:r>
            <a:r>
              <a:rPr lang="uk-UA" dirty="0" smtClean="0"/>
              <a:t>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мінливість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052736"/>
            <a:ext cx="73342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429000"/>
            <a:ext cx="9144000" cy="1143000"/>
          </a:xfrm>
        </p:spPr>
        <p:txBody>
          <a:bodyPr/>
          <a:lstStyle/>
          <a:p>
            <a:r>
              <a:rPr lang="uk-UA" sz="6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Пристосованість</a:t>
            </a:r>
            <a:br>
              <a:rPr lang="uk-UA" sz="6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перевага у здатності </a:t>
            </a:r>
            <a:r>
              <a:rPr lang="ru-RU" sz="5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до </a:t>
            </a:r>
            <a:r>
              <a:rPr lang="ru-RU" sz="5400" b="1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размноження</a:t>
            </a:r>
            <a:r>
              <a:rPr lang="ru-RU" sz="5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5400" b="1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особин</a:t>
            </a:r>
            <a:r>
              <a:rPr lang="ru-RU" sz="5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з </a:t>
            </a:r>
            <a:r>
              <a:rPr lang="ru-RU" sz="5400" b="1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певним</a:t>
            </a:r>
            <a:r>
              <a:rPr lang="ru-RU" sz="5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генотипом </a:t>
            </a:r>
            <a:r>
              <a:rPr lang="uk-UA" sz="6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uk-UA" sz="6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endParaRPr lang="uk-UA" sz="6000" b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31" y="1268760"/>
            <a:ext cx="6606057" cy="432047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32902"/>
            <a:ext cx="9144000" cy="1143000"/>
          </a:xfrm>
        </p:spPr>
        <p:txBody>
          <a:bodyPr/>
          <a:lstStyle/>
          <a:p>
            <a:r>
              <a:rPr lang="uk-UA" sz="6600" b="1" dirty="0">
                <a:solidFill>
                  <a:srgbClr val="C00000"/>
                </a:solidFill>
                <a:latin typeface="Arial Black" pitchFamily="34" charset="0"/>
                <a:ea typeface="Meiryo" pitchFamily="34" charset="-128"/>
                <a:cs typeface="Meiryo" pitchFamily="34" charset="-128"/>
              </a:rPr>
              <a:t>Подразливість</a:t>
            </a:r>
            <a:r>
              <a:rPr lang="uk-UA" sz="6000" dirty="0">
                <a:solidFill>
                  <a:srgbClr val="C00000"/>
                </a:solidFill>
              </a:rPr>
              <a:t> 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60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  </a:t>
            </a:r>
            <a:r>
              <a:rPr lang="uk-UA" sz="6000" b="1" dirty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здатність </a:t>
            </a:r>
            <a:r>
              <a:rPr lang="uk-UA" sz="60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організмів</a:t>
            </a:r>
            <a:br>
              <a:rPr lang="uk-UA" sz="60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</a:br>
            <a:r>
              <a:rPr lang="uk-UA" sz="60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 </a:t>
            </a:r>
            <a:r>
              <a:rPr lang="uk-UA" sz="6000" b="1" dirty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відповідати </a:t>
            </a:r>
            <a:r>
              <a:rPr lang="uk-UA" sz="60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на дію</a:t>
            </a:r>
            <a:br>
              <a:rPr lang="uk-UA" sz="60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</a:br>
            <a:r>
              <a:rPr lang="uk-UA" sz="60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 зовнішніх факторів</a:t>
            </a:r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/>
            </a:r>
            <a:b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</a:br>
            <a:endParaRPr lang="ru-RU" sz="5400" b="1" dirty="0">
              <a:solidFill>
                <a:srgbClr val="002060"/>
              </a:solidFill>
              <a:latin typeface="Arial Narrow" pitchFamily="34" charset="0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45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Раздражимость 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542129" y="471221"/>
            <a:ext cx="3308430" cy="2957779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2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16" y="3284984"/>
            <a:ext cx="46087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96952"/>
            <a:ext cx="8229600" cy="1143000"/>
          </a:xfrm>
        </p:spPr>
        <p:txBody>
          <a:bodyPr/>
          <a:lstStyle/>
          <a:p>
            <a:r>
              <a:rPr lang="uk-UA" sz="8000" dirty="0">
                <a:solidFill>
                  <a:srgbClr val="C00000"/>
                </a:solidFill>
                <a:latin typeface="Arial Black" pitchFamily="34" charset="0"/>
              </a:rPr>
              <a:t>Рефлекс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 </a:t>
            </a:r>
            <a:r>
              <a:rPr lang="uk-UA" sz="5400" b="1" dirty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відповідь </a:t>
            </a:r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організму</a:t>
            </a:r>
            <a:b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 </a:t>
            </a:r>
            <a:r>
              <a:rPr lang="uk-UA" sz="5400" b="1" dirty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на подразнення, що здійснюється за </a:t>
            </a:r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участю нервової </a:t>
            </a:r>
            <a:r>
              <a:rPr lang="uk-UA" sz="5400" b="1" dirty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системи</a:t>
            </a:r>
            <a:endParaRPr lang="ru-RU" sz="5400" b="1" dirty="0">
              <a:solidFill>
                <a:srgbClr val="002060"/>
              </a:solidFill>
              <a:latin typeface="Arial Narrow" pitchFamily="34" charset="0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10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4800" b="1" dirty="0">
                <a:solidFill>
                  <a:srgbClr val="441D6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Термін «рефлекс</a:t>
            </a:r>
            <a:r>
              <a:rPr lang="uk-UA" sz="4800" b="1" dirty="0" smtClean="0">
                <a:solidFill>
                  <a:srgbClr val="441D6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»</a:t>
            </a:r>
            <a:br>
              <a:rPr lang="uk-UA" sz="4800" b="1" dirty="0" smtClean="0">
                <a:solidFill>
                  <a:srgbClr val="441D6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uk-UA" sz="4800" b="1" dirty="0" smtClean="0">
                <a:solidFill>
                  <a:srgbClr val="441D6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uk-UA" sz="4800" b="1" dirty="0">
                <a:solidFill>
                  <a:srgbClr val="441D6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вживається </a:t>
            </a:r>
            <a:r>
              <a:rPr lang="uk-UA" sz="4800" b="1" dirty="0" smtClean="0">
                <a:solidFill>
                  <a:srgbClr val="441D6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лише до тих організмів</a:t>
            </a:r>
            <a:r>
              <a:rPr lang="uk-UA" sz="4800" b="1" dirty="0">
                <a:solidFill>
                  <a:srgbClr val="441D6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, які мають нервову систему</a:t>
            </a:r>
            <a:endParaRPr lang="ru-RU" sz="4800" b="1" dirty="0">
              <a:solidFill>
                <a:srgbClr val="441D6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64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ru-RU" sz="6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Мета </a:t>
            </a:r>
            <a:r>
              <a:rPr lang="ru-RU" sz="66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заняття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92007"/>
            <a:ext cx="8424936" cy="17526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ознайомити учнів з різними визначеннями поняття «життя»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ознайомити учнів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з основними властивостями  та рівнями організації живої матерії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підвести до усвідомлення філософських категорій детермінізму, єдності та боротьби протилежностей тощо</a:t>
            </a:r>
            <a:r>
              <a:rPr lang="uk-UA" sz="36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uk-UA" sz="3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5400" b="1" dirty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Р</a:t>
            </a:r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еакції </a:t>
            </a:r>
            <a:r>
              <a:rPr lang="uk-UA" sz="5400" b="1" dirty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одноклітинних </a:t>
            </a:r>
            <a:r>
              <a:rPr lang="uk-UA" sz="54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організмів називаються </a:t>
            </a:r>
            <a:endParaRPr lang="ru-RU" sz="5400" b="1" dirty="0">
              <a:solidFill>
                <a:srgbClr val="002060"/>
              </a:solidFill>
              <a:latin typeface="Arial Narrow" pitchFamily="34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/>
          <a:lstStyle/>
          <a:p>
            <a:r>
              <a:rPr lang="uk-UA" sz="6600" b="1" dirty="0" smtClean="0">
                <a:solidFill>
                  <a:srgbClr val="C00000"/>
                </a:solidFill>
                <a:latin typeface="Verdana" pitchFamily="34" charset="0"/>
              </a:rPr>
              <a:t>ТАКСИСИ</a:t>
            </a:r>
            <a:endParaRPr lang="ru-RU" sz="4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uk-UA" sz="6600" b="1" dirty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С</a:t>
            </a:r>
            <a:r>
              <a:rPr lang="uk-UA" sz="66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прямовані  рухи</a:t>
            </a:r>
            <a:br>
              <a:rPr lang="uk-UA" sz="66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</a:br>
            <a:r>
              <a:rPr lang="uk-UA" sz="66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 рослин називаються </a:t>
            </a:r>
            <a:endParaRPr lang="ru-RU" sz="6600" b="1" dirty="0">
              <a:solidFill>
                <a:srgbClr val="002060"/>
              </a:solidFill>
              <a:latin typeface="Arial Narrow" pitchFamily="34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/>
          <a:lstStyle/>
          <a:p>
            <a:r>
              <a:rPr lang="uk-UA" sz="7200" b="1" spc="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ТРОПІЗМИ</a:t>
            </a:r>
            <a:endParaRPr lang="ru-RU" sz="6000" b="1" spc="3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3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/>
          <a:lstStyle/>
          <a:p>
            <a:r>
              <a:rPr lang="uk-UA" sz="6600" b="1" dirty="0" err="1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Неспрямовані</a:t>
            </a:r>
            <a:r>
              <a:rPr lang="uk-UA" sz="66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  рухи</a:t>
            </a:r>
            <a:br>
              <a:rPr lang="uk-UA" sz="66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</a:br>
            <a:r>
              <a:rPr lang="uk-UA" sz="6600" b="1" dirty="0" smtClean="0">
                <a:solidFill>
                  <a:srgbClr val="002060"/>
                </a:solidFill>
                <a:latin typeface="Arial Narrow" pitchFamily="34" charset="0"/>
                <a:ea typeface="Meiryo" pitchFamily="34" charset="-128"/>
                <a:cs typeface="Meiryo" pitchFamily="34" charset="-128"/>
              </a:rPr>
              <a:t> рослин називаються </a:t>
            </a:r>
            <a:endParaRPr lang="ru-RU" sz="6600" b="1" dirty="0">
              <a:solidFill>
                <a:srgbClr val="002060"/>
              </a:solidFill>
              <a:latin typeface="Arial Narrow" pitchFamily="34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752600"/>
          </a:xfrm>
        </p:spPr>
        <p:txBody>
          <a:bodyPr/>
          <a:lstStyle/>
          <a:p>
            <a:r>
              <a:rPr lang="uk-UA" sz="8000" b="1" spc="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НАСТІЇ</a:t>
            </a:r>
            <a:endParaRPr lang="ru-RU" sz="7200" b="1" spc="3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59023" y="3573016"/>
            <a:ext cx="8784977" cy="1143000"/>
          </a:xfrm>
        </p:spPr>
        <p:txBody>
          <a:bodyPr/>
          <a:lstStyle/>
          <a:p>
            <a:r>
              <a:rPr lang="uk-UA" sz="66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Розмноження</a:t>
            </a:r>
            <a:r>
              <a:rPr lang="uk-UA" sz="7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uk-UA" sz="72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здатність організмів відтворювати</a:t>
            </a:r>
            <a:br>
              <a:rPr lang="uk-UA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собі подібних</a:t>
            </a:r>
            <a:r>
              <a:rPr lang="uk-UA" sz="7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7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7200" b="1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2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" y="2996952"/>
            <a:ext cx="9144001" cy="11430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9800" b="1" dirty="0" err="1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Розвиток</a:t>
            </a:r>
            <a:r>
              <a:rPr lang="ru-RU" sz="98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98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6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необоротні</a:t>
            </a: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якісні</a:t>
            </a: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зміни</a:t>
            </a: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живої</a:t>
            </a: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0" dirty="0" smtClean="0">
                <a:latin typeface="Arial" pitchFamily="34" charset="0"/>
                <a:cs typeface="Arial" pitchFamily="34" charset="0"/>
              </a:rPr>
            </a:br>
            <a:endParaRPr lang="ru-RU" sz="80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k.com/doc15418811_359313135?hash=60d1bde2660d7b08ed&amp;dl=5e3f07f053ecd2bbef&amp;wnd=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92" y="476672"/>
            <a:ext cx="5091815" cy="622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9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0" y="2536031"/>
            <a:ext cx="9144000" cy="17859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uk-UA" sz="6600" b="1" spc="-1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Саморегуляція</a:t>
            </a:r>
            <a:r>
              <a:rPr lang="uk-UA" sz="6000" b="1" spc="-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6000" b="1" spc="-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7200" b="1" spc="-1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(</a:t>
            </a:r>
            <a:r>
              <a:rPr lang="uk-UA" sz="7200" b="1" spc="-1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гомеостаз)</a:t>
            </a:r>
            <a:r>
              <a:rPr lang="en-US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6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143000"/>
          </a:xfrm>
        </p:spPr>
        <p:txBody>
          <a:bodyPr/>
          <a:lstStyle/>
          <a:p>
            <a:r>
              <a:rPr lang="uk-UA" sz="7200" b="1" spc="3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uk-UA" sz="7200" b="1" spc="3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sz="7200" b="1" spc="3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ГОМЕОСТАЗ</a:t>
            </a:r>
            <a:br>
              <a:rPr lang="uk-UA" sz="7200" b="1" spc="3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здатність живих систем  підтримувати </a:t>
            </a: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на відносно </a:t>
            </a:r>
            <a:r>
              <a:rPr lang="uk-UA" b="1" dirty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постійному </a:t>
            </a: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рівні свої </a:t>
            </a:r>
            <a:br>
              <a:rPr lang="uk-UA" b="1" dirty="0" smtClean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функціональні </a:t>
            </a: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параметри 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ea typeface="Meiryo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1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enmorristech.com/wp-content/uploads/2013/08/Homeostasis.dynamic-bala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20" y="722942"/>
            <a:ext cx="7131360" cy="54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11203" y="1772816"/>
            <a:ext cx="4644008" cy="2764904"/>
          </a:xfrm>
          <a:ln/>
        </p:spPr>
        <p:txBody>
          <a:bodyPr>
            <a:noAutofit/>
          </a:bodyPr>
          <a:lstStyle/>
          <a:p>
            <a:pPr>
              <a:lnSpc>
                <a:spcPct val="130000"/>
              </a:lnSpc>
              <a:buNone/>
            </a:pPr>
            <a:r>
              <a:rPr lang="ru-RU" sz="36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Французькі</a:t>
            </a:r>
            <a:r>
              <a:rPr lang="ru-RU" sz="36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філософи</a:t>
            </a:r>
            <a:r>
              <a:rPr lang="ru-RU" sz="36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характеризували</a:t>
            </a:r>
            <a:r>
              <a:rPr lang="ru-RU" sz="36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життя</a:t>
            </a:r>
            <a:r>
              <a:rPr lang="ru-RU" sz="36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як </a:t>
            </a:r>
            <a:r>
              <a:rPr lang="ru-RU" sz="36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«стан, </a:t>
            </a:r>
            <a:r>
              <a:rPr lang="ru-RU" sz="3600" b="1" dirty="0" err="1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протилежний</a:t>
            </a:r>
            <a:r>
              <a:rPr lang="ru-RU" sz="36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смерті</a:t>
            </a:r>
            <a:r>
              <a:rPr lang="ru-RU" sz="36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»</a:t>
            </a:r>
            <a:endParaRPr lang="ru-RU" sz="3600" b="1" i="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2873" y="5402499"/>
            <a:ext cx="3315380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3C1A56"/>
                </a:solidFill>
                <a:latin typeface="Arial" pitchFamily="34" charset="0"/>
                <a:ea typeface="+mj-ea"/>
                <a:cs typeface="Arial" pitchFamily="34" charset="0"/>
              </a:rPr>
              <a:t>Ф. </a:t>
            </a:r>
            <a:r>
              <a:rPr lang="uk-UA" sz="4400" b="1" dirty="0" err="1">
                <a:solidFill>
                  <a:srgbClr val="3C1A56"/>
                </a:solidFill>
                <a:latin typeface="Arial" pitchFamily="34" charset="0"/>
                <a:ea typeface="+mj-ea"/>
                <a:cs typeface="Arial" pitchFamily="34" charset="0"/>
              </a:rPr>
              <a:t>Біша</a:t>
            </a:r>
            <a:endParaRPr lang="ru-RU" sz="4000" b="1" dirty="0">
              <a:solidFill>
                <a:srgbClr val="3C1A5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upload.wikimedia.org/wikipedia/commons/thumb/a/a0/Marie_Francois_Xavier_Bichat.jpg/640px-Marie_Francois_Xavier_Bic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3" y="764704"/>
            <a:ext cx="3644801" cy="42484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363" y="2033894"/>
            <a:ext cx="7345281" cy="2718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Рівні організації</a:t>
            </a:r>
          </a:p>
          <a:p>
            <a:pPr algn="ctr">
              <a:lnSpc>
                <a:spcPct val="150000"/>
              </a:lnSpc>
            </a:pPr>
            <a:r>
              <a:rPr lang="uk-UA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 живих систем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62064"/>
            <a:ext cx="9144000" cy="1143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uk-UA" sz="6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Рівень організації</a:t>
            </a:r>
            <a:r>
              <a:rPr lang="en-US" sz="5400" b="1" spc="-1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400" b="1" spc="-1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spc="-1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місце </a:t>
            </a:r>
            <a:r>
              <a:rPr lang="uk-UA" sz="5400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певної живої системи </a:t>
            </a:r>
            <a:br>
              <a:rPr lang="uk-UA" sz="5400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6000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 </a:t>
            </a:r>
            <a:r>
              <a:rPr lang="uk-UA" sz="6000" spc="-1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загальній ієрархії </a:t>
            </a:r>
            <a:r>
              <a:rPr lang="en-US" sz="6000" spc="-1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000" spc="-1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6000" spc="-1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живих систем</a:t>
            </a:r>
            <a:endParaRPr lang="uk-UA" sz="6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Молекулярний</a:t>
            </a:r>
            <a:br>
              <a:rPr lang="uk-UA" sz="6000" b="1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</a:br>
            <a:r>
              <a:rPr lang="uk-UA" sz="6000" b="1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рівень</a:t>
            </a:r>
            <a:endParaRPr lang="ru-RU" sz="6000" b="1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8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білки</a:t>
            </a:r>
            <a:endParaRPr lang="uk-UA" sz="6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uk-UA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нуклеїнові кислоти</a:t>
            </a:r>
            <a:endParaRPr lang="uk-UA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4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b/b1/Ribosome_mRNA_translation_en.svg/651px-Ribosome_mRNA_translation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67664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8/8f/DNA_replication_en.svg/691px-DNA_replication_e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7" y="3525154"/>
            <a:ext cx="4798179" cy="273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Изображения молекул &quot; Развлекательный портал Lol54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50" y="3224441"/>
            <a:ext cx="3333750" cy="33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реда и поле, или чем в белке лучше? Наука и жизн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227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5400" b="1" dirty="0" err="1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молекулярний</a:t>
            </a:r>
            <a:r>
              <a:rPr lang="ru-RU" sz="115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рівень</a:t>
            </a:r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вивчають</a:t>
            </a:r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науки:</a:t>
            </a:r>
            <a:r>
              <a:rPr lang="uk-UA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біохімія</a:t>
            </a:r>
            <a:br>
              <a:rPr lang="uk-UA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біофізика</a:t>
            </a:r>
            <a:r>
              <a:rPr lang="uk-UA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молекулярна  </a:t>
            </a:r>
            <a:r>
              <a:rPr lang="uk-UA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біологія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93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6600" b="1" spc="-100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Субклітинний</a:t>
            </a:r>
            <a:br>
              <a:rPr lang="uk-UA" sz="6600" b="1" spc="-100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</a:br>
            <a:r>
              <a:rPr lang="uk-UA" sz="6600" b="1" spc="-100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uk-UA" sz="6600" b="1" spc="-10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рівень</a:t>
            </a:r>
            <a:r>
              <a:rPr lang="uk-UA" sz="6600" b="1" spc="-10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uk-UA" sz="6600" b="1" spc="-10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</a:br>
            <a:r>
              <a:rPr lang="uk-UA" sz="8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органели </a:t>
            </a:r>
            <a:r>
              <a:rPr lang="uk-UA" sz="80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клітин</a:t>
            </a:r>
            <a:r>
              <a:rPr lang="ru-RU" b="1" spc="-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spc="-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2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3852502"/>
            <a:ext cx="3297529" cy="23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travelswithdiesel.com/images/Centrio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29" y="404664"/>
            <a:ext cx="3587665" cy="269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medportal.ru/pic/news/2012/02/17/deafmutation/pic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1" y="404664"/>
            <a:ext cx="3547209" cy="26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1586"/>
          <a:stretch/>
        </p:blipFill>
        <p:spPr bwMode="auto">
          <a:xfrm>
            <a:off x="467544" y="3852503"/>
            <a:ext cx="3981210" cy="23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46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8800" b="1" spc="-15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Клітинний</a:t>
            </a:r>
            <a:br>
              <a:rPr lang="uk-UA" sz="8800" b="1" spc="-15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</a:br>
            <a:r>
              <a:rPr lang="uk-UA" sz="8800" b="1" spc="-150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рівень</a:t>
            </a:r>
            <a:r>
              <a:rPr lang="uk-UA" sz="6000" b="1" spc="-15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uk-UA" sz="6000" b="1" spc="-150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</a:b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uk-UA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прокаріотична клітина</a:t>
            </a:r>
            <a:endParaRPr lang="uk-UA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Мои документы\Моя музыка\bacteria-cell-illustration-379546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84"/>
          <a:stretch/>
        </p:blipFill>
        <p:spPr bwMode="auto">
          <a:xfrm>
            <a:off x="1496262" y="1772816"/>
            <a:ext cx="6151476" cy="430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4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6536"/>
            <a:ext cx="8229600" cy="1143000"/>
          </a:xfrm>
        </p:spPr>
        <p:txBody>
          <a:bodyPr/>
          <a:lstStyle/>
          <a:p>
            <a:r>
              <a:rPr lang="uk-UA" sz="4800" b="1" spc="-15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еукаріотична</a:t>
            </a:r>
            <a:r>
              <a:rPr lang="uk-UA" sz="4800" b="1" spc="-1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клітина</a:t>
            </a:r>
            <a:endParaRPr lang="uk-UA" sz="4800" b="1" spc="-1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4493"/>
            <a:ext cx="6149435" cy="40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404746" cy="425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55940" y="1412776"/>
            <a:ext cx="4788024" cy="3075823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Життя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-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це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спосіб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існування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білкових</a:t>
            </a:r>
            <a:r>
              <a:rPr lang="ru-RU" sz="32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тіл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істотним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моментом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якого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є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постійний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обмін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речовин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із</a:t>
            </a:r>
            <a:r>
              <a:rPr lang="ru-RU" sz="32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зовнішньою</a:t>
            </a:r>
            <a:r>
              <a:rPr lang="ru-RU" sz="32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природою </a:t>
            </a:r>
            <a:r>
              <a:rPr lang="ru-RU" sz="1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273287"/>
            <a:ext cx="3528392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Ф. </a:t>
            </a:r>
            <a:r>
              <a:rPr lang="ru-RU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Енгельс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err="1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субклітинний</a:t>
            </a:r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і </a:t>
            </a:r>
            <a:r>
              <a:rPr lang="ru-RU" sz="5400" b="1" dirty="0" err="1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клітинний</a:t>
            </a:r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рівні</a:t>
            </a:r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вивчають</a:t>
            </a:r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5400" b="1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науки:</a:t>
            </a:r>
            <a:r>
              <a:rPr lang="ru-RU" sz="8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8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цитологія</a:t>
            </a:r>
            <a:r>
              <a:rPr lang="ru-RU" sz="8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8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ембріологія</a:t>
            </a:r>
            <a:endParaRPr lang="ru-RU" sz="8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uk-UA" sz="80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Тканинний</a:t>
            </a:r>
            <a:br>
              <a:rPr lang="uk-UA" sz="80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</a:br>
            <a:r>
              <a:rPr lang="uk-UA" sz="80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рівень</a:t>
            </a:r>
            <a:endParaRPr lang="ru-RU" sz="8000" b="1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155" y="125760"/>
            <a:ext cx="8229600" cy="1143000"/>
          </a:xfrm>
        </p:spPr>
        <p:txBody>
          <a:bodyPr/>
          <a:lstStyle/>
          <a:p>
            <a:r>
              <a:rPr lang="uk-UA" sz="6000" b="1" dirty="0" smtClean="0">
                <a:latin typeface="Arial" pitchFamily="34" charset="0"/>
                <a:cs typeface="Arial" pitchFamily="34" charset="0"/>
              </a:rPr>
              <a:t>нервова тканина</a:t>
            </a:r>
            <a:endParaRPr lang="uk-UA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1412776"/>
            <a:ext cx="6215190" cy="473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41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м'язова тканина</a:t>
            </a:r>
            <a:endParaRPr lang="uk-UA" sz="6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268760"/>
            <a:ext cx="7191798" cy="54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епітеліальна тканина</a:t>
            </a:r>
            <a:endParaRPr lang="uk-UA" sz="4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94626"/>
            <a:ext cx="6624736" cy="451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uk-UA" sz="6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хрящова тканина</a:t>
            </a:r>
            <a:endParaRPr lang="uk-UA" sz="6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305121" cy="47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http://festival.1september.ru/articles/412567/image2605.gif"/>
          <p:cNvPicPr>
            <a:picLocks noChangeAspect="1" noChangeArrowheads="1"/>
          </p:cNvPicPr>
          <p:nvPr/>
        </p:nvPicPr>
        <p:blipFill>
          <a:blip r:embed="rId3"/>
          <a:srcRect l="4445" t="6479" r="1898" b="1720"/>
          <a:stretch>
            <a:fillRect/>
          </a:stretch>
        </p:blipFill>
        <p:spPr bwMode="auto">
          <a:xfrm>
            <a:off x="1150313" y="1494770"/>
            <a:ext cx="6843373" cy="500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кісткова тканина</a:t>
            </a:r>
            <a:endParaRPr lang="uk-UA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659"/>
            <a:ext cx="8229600" cy="1143000"/>
          </a:xfrm>
        </p:spPr>
        <p:txBody>
          <a:bodyPr/>
          <a:lstStyle/>
          <a:p>
            <a:r>
              <a:rPr lang="uk-UA" sz="6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жирова тканина</a:t>
            </a:r>
            <a:endParaRPr lang="uk-UA" sz="6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09700"/>
            <a:ext cx="6096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068960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err="1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тканининий</a:t>
            </a:r>
            <a:r>
              <a:rPr lang="ru-RU" sz="66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6600" b="1" dirty="0" err="1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рівень</a:t>
            </a:r>
            <a:r>
              <a:rPr lang="ru-RU" sz="66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/>
            </a:r>
            <a:br>
              <a:rPr lang="ru-RU" sz="66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6600" b="1" dirty="0" err="1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вивчають</a:t>
            </a:r>
            <a:r>
              <a:rPr lang="ru-RU" sz="6600" b="1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науки:</a:t>
            </a:r>
            <a:r>
              <a:rPr lang="en-US" sz="115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/>
            </a:r>
            <a:br>
              <a:rPr lang="en-US" sz="115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</a:br>
            <a:r>
              <a:rPr lang="uk-UA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гістологія</a:t>
            </a:r>
            <a:r>
              <a:rPr lang="uk-UA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анатомія рослин</a:t>
            </a:r>
            <a:r>
              <a:rPr lang="ru-RU" sz="9600" b="1" dirty="0">
                <a:solidFill>
                  <a:srgbClr val="002060"/>
                </a:solidFill>
              </a:rPr>
              <a:t/>
            </a:r>
            <a:br>
              <a:rPr lang="ru-RU" sz="9600" b="1" dirty="0">
                <a:solidFill>
                  <a:srgbClr val="002060"/>
                </a:solidFill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82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r>
              <a:rPr lang="uk-UA" sz="88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Органний </a:t>
            </a:r>
            <a:br>
              <a:rPr lang="uk-UA" sz="88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</a:br>
            <a:r>
              <a:rPr lang="uk-UA" sz="88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рівень</a:t>
            </a:r>
            <a:endParaRPr lang="ru-RU" sz="8800" b="1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11960" y="1124744"/>
            <a:ext cx="4642520" cy="336499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	</a:t>
            </a:r>
            <a:r>
              <a:rPr lang="ru-RU" sz="3200" b="1" dirty="0" err="1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Живі</a:t>
            </a:r>
            <a:r>
              <a:rPr lang="ru-RU" sz="32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тіла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що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існують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на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Землі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представляють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собою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відкриті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саморегульовані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системи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побудовані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з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біополімерів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-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білків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і </a:t>
            </a:r>
            <a:r>
              <a:rPr lang="ru-RU" sz="32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нуклеїнових</a:t>
            </a:r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кислот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451989"/>
            <a:ext cx="378621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М.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Волькенштейн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mfti-biology.com/images/Volkenshte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53" y="764703"/>
            <a:ext cx="3286148" cy="4440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97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Downloads\99px_ru_photo_117389_model_bushegosja_serdca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578177" cy="417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555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/>
          <a:lstStyle/>
          <a:p>
            <a:r>
              <a:rPr lang="ru-RU" sz="7200" b="1" dirty="0" err="1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органний</a:t>
            </a:r>
            <a:r>
              <a:rPr lang="ru-RU" sz="72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7200" b="1" dirty="0" err="1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рівень</a:t>
            </a:r>
            <a:r>
              <a:rPr lang="ru-RU" sz="72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/>
            </a:r>
            <a:br>
              <a:rPr lang="ru-RU" sz="72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</a:br>
            <a:r>
              <a:rPr lang="ru-RU" sz="72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вивчають</a:t>
            </a:r>
            <a:r>
              <a:rPr lang="ru-RU" sz="7200" b="1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науки:</a:t>
            </a:r>
            <a:r>
              <a:rPr lang="uk-UA" sz="8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8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7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органографія</a:t>
            </a:r>
            <a:endParaRPr lang="ru-RU" sz="7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uk-UA" sz="7200" b="1" dirty="0" err="1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Організмовий</a:t>
            </a:r>
            <a:r>
              <a:rPr lang="uk-UA" sz="7200" b="1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uk-UA" sz="7200" b="1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</a:br>
            <a:r>
              <a:rPr lang="uk-UA" sz="7200" b="1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uk-UA" sz="72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рівень</a:t>
            </a:r>
            <a:endParaRPr lang="ru-RU" sz="7200" b="1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86104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err="1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організмовий</a:t>
            </a:r>
            <a:r>
              <a:rPr lang="ru-RU" sz="66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6600" b="1" dirty="0" err="1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рівень</a:t>
            </a:r>
            <a:r>
              <a:rPr lang="ru-RU" sz="66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6600" b="1" dirty="0" err="1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вивчають</a:t>
            </a:r>
            <a:r>
              <a:rPr lang="ru-RU" sz="6600" b="1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науки:</a:t>
            </a:r>
            <a:r>
              <a:rPr lang="uk-UA" sz="7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7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6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uk-UA" sz="6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орфологія</a:t>
            </a:r>
            <a:r>
              <a:rPr lang="ru-RU" sz="6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7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фізіологія</a:t>
            </a:r>
            <a:r>
              <a:rPr lang="uk-UA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9600" b="1" dirty="0">
                <a:solidFill>
                  <a:srgbClr val="002060"/>
                </a:solidFill>
              </a:rPr>
              <a:t/>
            </a:r>
            <a:br>
              <a:rPr lang="ru-RU" sz="9600" b="1" dirty="0">
                <a:solidFill>
                  <a:srgbClr val="002060"/>
                </a:solidFill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0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150096"/>
            <a:ext cx="9144000" cy="1143000"/>
          </a:xfrm>
        </p:spPr>
        <p:txBody>
          <a:bodyPr/>
          <a:lstStyle/>
          <a:p>
            <a:r>
              <a:rPr lang="uk-UA" sz="7200" b="1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Популяційний</a:t>
            </a:r>
            <a:br>
              <a:rPr lang="uk-UA" sz="7200" b="1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</a:br>
            <a:r>
              <a:rPr lang="uk-UA" sz="7200" b="1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uk-UA" sz="72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рівень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8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2871788" algn="l"/>
              </a:tabLst>
              <a:defRPr/>
            </a:pPr>
            <a:r>
              <a:rPr lang="ru-RU" sz="6600" b="1" dirty="0" err="1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популяційний</a:t>
            </a:r>
            <a:r>
              <a:rPr lang="ru-RU" sz="66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6600" b="1" dirty="0" err="1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рівень</a:t>
            </a:r>
            <a:r>
              <a:rPr lang="ru-RU" sz="66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6600" b="1" dirty="0" err="1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вивчають</a:t>
            </a:r>
            <a:r>
              <a:rPr lang="ru-RU" sz="6600" b="1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науки:</a:t>
            </a:r>
            <a:r>
              <a:rPr lang="ru-RU" sz="1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1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генетика популяцій</a:t>
            </a:r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теорія еволюції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57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84984"/>
            <a:ext cx="8229600" cy="1143000"/>
          </a:xfrm>
        </p:spPr>
        <p:txBody>
          <a:bodyPr/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5400" b="1" spc="-100" dirty="0" err="1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Біогеоценотичний</a:t>
            </a:r>
            <a:r>
              <a:rPr lang="uk-UA" sz="5400" b="1" spc="-100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5400" b="1" spc="-100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en-US" sz="5400" b="1" spc="-100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</a:br>
            <a:r>
              <a:rPr lang="uk-UA" sz="5400" b="1" spc="-100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рівень</a:t>
            </a:r>
            <a:r>
              <a:rPr lang="ru-RU" b="1" spc="-100" dirty="0">
                <a:solidFill>
                  <a:srgbClr val="002060"/>
                </a:solidFill>
              </a:rPr>
              <a:t/>
            </a:r>
            <a:br>
              <a:rPr lang="ru-RU" b="1" spc="-100" dirty="0">
                <a:solidFill>
                  <a:srgbClr val="002060"/>
                </a:solidFill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2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4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72000" y="1484784"/>
            <a:ext cx="4248472" cy="338437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40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Життя</a:t>
            </a:r>
            <a:r>
              <a:rPr lang="ru-RU" sz="40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- </a:t>
            </a:r>
            <a:r>
              <a:rPr lang="ru-RU" sz="40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це</a:t>
            </a:r>
            <a:r>
              <a:rPr lang="ru-RU" sz="40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фазово-</a:t>
            </a:r>
            <a:r>
              <a:rPr lang="ru-RU" sz="40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відокремлена</a:t>
            </a:r>
            <a:r>
              <a:rPr lang="ru-RU" sz="40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форма </a:t>
            </a:r>
            <a:r>
              <a:rPr lang="ru-RU" sz="40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існування</a:t>
            </a:r>
            <a:r>
              <a:rPr lang="ru-RU" sz="40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функціонуючих</a:t>
            </a:r>
            <a:r>
              <a:rPr lang="ru-RU" sz="4000" b="1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автокаталізаторів</a:t>
            </a:r>
            <a:endParaRPr lang="ru-RU" sz="4000" b="1" dirty="0">
              <a:solidFill>
                <a:srgbClr val="7030A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074" name="Picture 2" descr="https://upload.wikimedia.org/wikipedia/commons/2/2b/Parmon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3" y="620688"/>
            <a:ext cx="31880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17232"/>
            <a:ext cx="3528392" cy="650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В.Пармон</a:t>
            </a:r>
            <a:endParaRPr lang="ru-RU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80" y="3068960"/>
            <a:ext cx="8075240" cy="1143000"/>
          </a:xfrm>
        </p:spPr>
        <p:txBody>
          <a:bodyPr/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біогеоценотичний</a:t>
            </a:r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рівень</a:t>
            </a:r>
            <a:r>
              <a:rPr lang="ru-RU" sz="54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5400" b="1" dirty="0" err="1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вивчають</a:t>
            </a:r>
            <a:r>
              <a:rPr lang="ru-RU" sz="5400" b="1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науки:</a:t>
            </a:r>
            <a:r>
              <a:rPr lang="uk-UA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біогеографія </a:t>
            </a:r>
            <a:br>
              <a:rPr lang="uk-UA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біоценологія</a:t>
            </a:r>
            <a:endParaRPr lang="uk-UA" sz="6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84984"/>
            <a:ext cx="8229600" cy="1143000"/>
          </a:xfrm>
        </p:spPr>
        <p:txBody>
          <a:bodyPr/>
          <a:lstStyle/>
          <a:p>
            <a:r>
              <a:rPr lang="uk-UA" sz="72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Біосферний</a:t>
            </a:r>
            <a:br>
              <a:rPr lang="uk-UA" sz="72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</a:br>
            <a:r>
              <a:rPr lang="uk-UA" sz="72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рівень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82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928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err="1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біосферний</a:t>
            </a:r>
            <a:r>
              <a:rPr lang="ru-RU" sz="66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6600" b="1" dirty="0" err="1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рівень</a:t>
            </a:r>
            <a:r>
              <a:rPr lang="ru-RU" sz="66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/>
            </a:r>
            <a:br>
              <a:rPr lang="ru-RU" sz="66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6600" b="1" dirty="0" err="1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вивчають</a:t>
            </a:r>
            <a:r>
              <a:rPr lang="ru-RU" sz="6600" b="1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 науки:</a:t>
            </a:r>
            <a:r>
              <a:rPr lang="uk-UA" sz="7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7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глобальна екологія</a:t>
            </a:r>
            <a:br>
              <a:rPr lang="uk-UA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космічна екологія</a:t>
            </a:r>
            <a:endParaRPr lang="ru-RU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0132" y="1973409"/>
            <a:ext cx="7323735" cy="29111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ru-RU" sz="8000" b="1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Власт</a:t>
            </a:r>
            <a:r>
              <a:rPr lang="uk-UA" sz="8000" b="1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ивості</a:t>
            </a:r>
            <a:r>
              <a:rPr lang="uk-UA" sz="80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uk-UA" sz="80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живих систем</a:t>
            </a:r>
            <a:endParaRPr lang="ru-RU" sz="8000" b="1" cap="none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5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12976"/>
            <a:ext cx="8229600" cy="1143000"/>
          </a:xfrm>
        </p:spPr>
        <p:txBody>
          <a:bodyPr/>
          <a:lstStyle/>
          <a:p>
            <a:r>
              <a:rPr lang="uk-UA" sz="6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Обмін речовин</a:t>
            </a:r>
            <a:br>
              <a:rPr lang="uk-UA" sz="6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</a:br>
            <a:r>
              <a:rPr lang="uk-UA" sz="6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(метаболізм</a:t>
            </a:r>
            <a:r>
              <a:rPr lang="uk-UA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4800" b="1" dirty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сукупність внутрішньоклітинних біохімічних </a:t>
            </a:r>
            <a:r>
              <a:rPr lang="uk-UA" sz="4800" b="1" dirty="0" smtClean="0">
                <a:solidFill>
                  <a:srgbClr val="002060"/>
                </a:solidFill>
                <a:latin typeface="Arial" pitchFamily="34" charset="0"/>
                <a:ea typeface="Meiryo" pitchFamily="34" charset="-128"/>
                <a:cs typeface="Arial" pitchFamily="34" charset="0"/>
              </a:rPr>
              <a:t>реакцій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48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247</Words>
  <Application>Microsoft Office PowerPoint</Application>
  <PresentationFormat>Экран (4:3)</PresentationFormat>
  <Paragraphs>108</Paragraphs>
  <Slides>73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73</vt:i4>
      </vt:variant>
    </vt:vector>
  </HeadingPairs>
  <TitlesOfParts>
    <vt:vector size="75" baseType="lpstr">
      <vt:lpstr>Тема Office</vt:lpstr>
      <vt:lpstr>Специальное оформление</vt:lpstr>
      <vt:lpstr>ЗАНЯТТЯ З ТЕМИ: «Властивості та рівні організації живої матерії» </vt:lpstr>
      <vt:lpstr>епіграф заняття «Життя -  це те, що відбувається з нами, поки ми будуємо плани на майбутнє»</vt:lpstr>
      <vt:lpstr>Мета заняття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Обмін речовин (метаболізм) сукупність внутрішньоклітинних біохімічних реакцій </vt:lpstr>
      <vt:lpstr>Метаболізм складається  з двох протилежних  біохімічних процесів: катаболізм та анаболізм</vt:lpstr>
      <vt:lpstr>МЕТАБОЛІЗМ катаболізм   анаболізм</vt:lpstr>
      <vt:lpstr>катаболізм,   або</vt:lpstr>
      <vt:lpstr> КАТАБОЛІЗМ сукупність процесів розщеплення  біологічних молекул</vt:lpstr>
      <vt:lpstr>анаболізм,    або</vt:lpstr>
      <vt:lpstr> АНАБОЛІЗМ сукупність процесів  синтезу  біологічних молекул  </vt:lpstr>
      <vt:lpstr>Спадковість   здатність організмів  передавати свої  ознаки нащадкам</vt:lpstr>
      <vt:lpstr>матеріальний носій спадковості</vt:lpstr>
      <vt:lpstr>Презентация PowerPoint</vt:lpstr>
      <vt:lpstr>Успадкування   сукупність конкретних механізмів передачі  спадкової інформації</vt:lpstr>
      <vt:lpstr>Мінливість  здатність організмів набувати нових ознак</vt:lpstr>
      <vt:lpstr>Презентация PowerPoint</vt:lpstr>
      <vt:lpstr>модифікаційна мінливість</vt:lpstr>
      <vt:lpstr>мутаційна мінливість</vt:lpstr>
      <vt:lpstr>Пристосованість перевага у здатності до размноження особин  з певним генотипом  </vt:lpstr>
      <vt:lpstr>Презентация PowerPoint</vt:lpstr>
      <vt:lpstr>Подразливість    здатність організмів  відповідати на дію  зовнішніх факторів </vt:lpstr>
      <vt:lpstr>Презентация PowerPoint</vt:lpstr>
      <vt:lpstr>Рефлекс   відповідь організму  на подразнення, що здійснюється за участю нервової системи</vt:lpstr>
      <vt:lpstr>Термін «рефлекс»  вживається лише до тих організмів, які мають нервову систему</vt:lpstr>
      <vt:lpstr>Реакції одноклітинних організмів називаються </vt:lpstr>
      <vt:lpstr>Спрямовані  рухи  рослин називаються </vt:lpstr>
      <vt:lpstr>Неспрямовані  рухи  рослин називаються </vt:lpstr>
      <vt:lpstr>Розмноження здатність організмів відтворювати  собі подібних </vt:lpstr>
      <vt:lpstr>Презентация PowerPoint</vt:lpstr>
      <vt:lpstr> Розвиток необоротні якісні  зміни живої системи </vt:lpstr>
      <vt:lpstr>Презентация PowerPoint</vt:lpstr>
      <vt:lpstr> Саморегуляція (гомеостаз) </vt:lpstr>
      <vt:lpstr> ГОМЕОСТАЗ  здатність живих систем  підтримувати на відносно постійному рівні свої   функціональні параметри  </vt:lpstr>
      <vt:lpstr>Презентация PowerPoint</vt:lpstr>
      <vt:lpstr>Презентация PowerPoint</vt:lpstr>
      <vt:lpstr>Рівень організації  місце певної живої системи  у  загальній ієрархії  живих систем</vt:lpstr>
      <vt:lpstr>Молекулярний  рівень</vt:lpstr>
      <vt:lpstr>Презентация PowerPoint</vt:lpstr>
      <vt:lpstr>молекулярний рівень вивчають науки: біохімія біофізика молекулярна  біологія </vt:lpstr>
      <vt:lpstr>Субклітинний  рівень органели клітин </vt:lpstr>
      <vt:lpstr>Презентация PowerPoint</vt:lpstr>
      <vt:lpstr>Клітинний  рівень </vt:lpstr>
      <vt:lpstr>прокаріотична клітина</vt:lpstr>
      <vt:lpstr>еукаріотична клітина</vt:lpstr>
      <vt:lpstr>субклітинний і клітинний рівні вивчають науки: цитологія ембріологія</vt:lpstr>
      <vt:lpstr>Тканинний  рівень</vt:lpstr>
      <vt:lpstr>нервова тканина</vt:lpstr>
      <vt:lpstr>м'язова тканина</vt:lpstr>
      <vt:lpstr>епітеліальна тканина</vt:lpstr>
      <vt:lpstr>хрящова тканина</vt:lpstr>
      <vt:lpstr>кісткова тканина</vt:lpstr>
      <vt:lpstr>жирова тканина</vt:lpstr>
      <vt:lpstr>тканининий рівень  вивчають науки: гістологія анатомія рослин </vt:lpstr>
      <vt:lpstr>Органний  рівень</vt:lpstr>
      <vt:lpstr>Презентация PowerPoint</vt:lpstr>
      <vt:lpstr>органний рівень  вивчають науки: органографія</vt:lpstr>
      <vt:lpstr>Організмовий  рівень</vt:lpstr>
      <vt:lpstr>Презентация PowerPoint</vt:lpstr>
      <vt:lpstr>організмовий рівень вивчають науки: морфологія фізіологія  </vt:lpstr>
      <vt:lpstr>Популяційний  рівень </vt:lpstr>
      <vt:lpstr>Презентация PowerPoint</vt:lpstr>
      <vt:lpstr>популяційний рівень вивчають науки: генетика популяцій теорія еволюції </vt:lpstr>
      <vt:lpstr>Біогеоценотичний  рівень </vt:lpstr>
      <vt:lpstr>Презентация PowerPoint</vt:lpstr>
      <vt:lpstr>біогеоценотичний рівень вивчають науки: біогеографія  біоценологія</vt:lpstr>
      <vt:lpstr>Біосферний  рівень </vt:lpstr>
      <vt:lpstr>Презентация PowerPoint</vt:lpstr>
      <vt:lpstr>біосферний рівень  вивчають науки: глобальна екологія космічна екологія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Voskobijnuk</cp:lastModifiedBy>
  <cp:revision>309</cp:revision>
  <dcterms:created xsi:type="dcterms:W3CDTF">2011-09-28T08:39:12Z</dcterms:created>
  <dcterms:modified xsi:type="dcterms:W3CDTF">2015-02-23T12:02:15Z</dcterms:modified>
</cp:coreProperties>
</file>