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32" r:id="rId2"/>
  </p:sldMasterIdLst>
  <p:notesMasterIdLst>
    <p:notesMasterId r:id="rId54"/>
  </p:notesMasterIdLst>
  <p:sldIdLst>
    <p:sldId id="256" r:id="rId3"/>
    <p:sldId id="434" r:id="rId4"/>
    <p:sldId id="437" r:id="rId5"/>
    <p:sldId id="260" r:id="rId6"/>
    <p:sldId id="329" r:id="rId7"/>
    <p:sldId id="433" r:id="rId8"/>
    <p:sldId id="330" r:id="rId9"/>
    <p:sldId id="261" r:id="rId10"/>
    <p:sldId id="331" r:id="rId11"/>
    <p:sldId id="407" r:id="rId12"/>
    <p:sldId id="332" r:id="rId13"/>
    <p:sldId id="333" r:id="rId14"/>
    <p:sldId id="334" r:id="rId15"/>
    <p:sldId id="411" r:id="rId16"/>
    <p:sldId id="270" r:id="rId17"/>
    <p:sldId id="420" r:id="rId18"/>
    <p:sldId id="422" r:id="rId19"/>
    <p:sldId id="274" r:id="rId20"/>
    <p:sldId id="278" r:id="rId21"/>
    <p:sldId id="279" r:id="rId22"/>
    <p:sldId id="423" r:id="rId23"/>
    <p:sldId id="424" r:id="rId24"/>
    <p:sldId id="382" r:id="rId25"/>
    <p:sldId id="454" r:id="rId26"/>
    <p:sldId id="289" r:id="rId27"/>
    <p:sldId id="290" r:id="rId28"/>
    <p:sldId id="297" r:id="rId29"/>
    <p:sldId id="293" r:id="rId30"/>
    <p:sldId id="447" r:id="rId31"/>
    <p:sldId id="448" r:id="rId32"/>
    <p:sldId id="425" r:id="rId33"/>
    <p:sldId id="441" r:id="rId34"/>
    <p:sldId id="442" r:id="rId35"/>
    <p:sldId id="301" r:id="rId36"/>
    <p:sldId id="450" r:id="rId37"/>
    <p:sldId id="451" r:id="rId38"/>
    <p:sldId id="304" r:id="rId39"/>
    <p:sldId id="432" r:id="rId40"/>
    <p:sldId id="336" r:id="rId41"/>
    <p:sldId id="308" r:id="rId42"/>
    <p:sldId id="311" r:id="rId43"/>
    <p:sldId id="316" r:id="rId44"/>
    <p:sldId id="438" r:id="rId45"/>
    <p:sldId id="320" r:id="rId46"/>
    <p:sldId id="426" r:id="rId47"/>
    <p:sldId id="449" r:id="rId48"/>
    <p:sldId id="439" r:id="rId49"/>
    <p:sldId id="321" r:id="rId50"/>
    <p:sldId id="395" r:id="rId51"/>
    <p:sldId id="427" r:id="rId52"/>
    <p:sldId id="453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B30D19"/>
    <a:srgbClr val="006600"/>
    <a:srgbClr val="FFFF66"/>
    <a:srgbClr val="FF99FF"/>
    <a:srgbClr val="92E6BE"/>
    <a:srgbClr val="AC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28" autoAdjust="0"/>
  </p:normalViewPr>
  <p:slideViewPr>
    <p:cSldViewPr showGuides="1">
      <p:cViewPr varScale="1">
        <p:scale>
          <a:sx n="74" d="100"/>
          <a:sy n="74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4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9162F-B78B-4D9D-84C8-0873BD63CCE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935C15-C13C-4427-A5FF-E8C2659CE2E4}">
      <dgm:prSet phldrT="[Текст]" custT="1"/>
      <dgm:spPr>
        <a:solidFill>
          <a:srgbClr val="ACFFFE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3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прості</a:t>
          </a:r>
          <a:endParaRPr lang="ru-RU" sz="32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uk-UA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(моносахариди)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6209AC1-1D67-47F6-BD94-5E306427705D}" type="parTrans" cxnId="{F8DCA889-301D-4FBA-A4D0-0768A18C8FC1}">
      <dgm:prSet/>
      <dgm:spPr/>
      <dgm:t>
        <a:bodyPr/>
        <a:lstStyle/>
        <a:p>
          <a:endParaRPr lang="ru-RU"/>
        </a:p>
      </dgm:t>
    </dgm:pt>
    <dgm:pt modelId="{DEB902AD-9E4F-4E8E-AD7C-1160FC3EC19D}" type="sibTrans" cxnId="{F8DCA889-301D-4FBA-A4D0-0768A18C8FC1}">
      <dgm:prSet/>
      <dgm:spPr/>
      <dgm:t>
        <a:bodyPr/>
        <a:lstStyle/>
        <a:p>
          <a:endParaRPr lang="ru-RU"/>
        </a:p>
      </dgm:t>
    </dgm:pt>
    <dgm:pt modelId="{CE29AF3A-2D4C-4CD6-80CE-F4CCF3D53DA7}">
      <dgm:prSet phldrT="[Текст]" custT="1"/>
      <dgm:spPr>
        <a:solidFill>
          <a:srgbClr val="FFFF66"/>
        </a:solidFill>
        <a:ln>
          <a:solidFill>
            <a:srgbClr val="002060"/>
          </a:solidFill>
        </a:ln>
      </dgm:spPr>
      <dgm:t>
        <a:bodyPr/>
        <a:lstStyle/>
        <a:p>
          <a:r>
            <a:rPr lang="uk-UA" sz="4000" dirty="0" smtClean="0">
              <a:solidFill>
                <a:srgbClr val="002060"/>
              </a:solidFill>
              <a:latin typeface="Arial Black" pitchFamily="34" charset="0"/>
            </a:rPr>
            <a:t>вуглеводи</a:t>
          </a:r>
          <a:endParaRPr lang="ru-RU" sz="4000" dirty="0">
            <a:solidFill>
              <a:srgbClr val="002060"/>
            </a:solidFill>
            <a:latin typeface="Arial Black" pitchFamily="34" charset="0"/>
          </a:endParaRPr>
        </a:p>
      </dgm:t>
    </dgm:pt>
    <dgm:pt modelId="{9EEAB84B-8B0A-41F8-ADE3-C6ECDC3BD436}" type="parTrans" cxnId="{B3FBF73E-3232-49EB-BD4F-59D1CA8DEA02}">
      <dgm:prSet/>
      <dgm:spPr/>
      <dgm:t>
        <a:bodyPr/>
        <a:lstStyle/>
        <a:p>
          <a:endParaRPr lang="ru-RU"/>
        </a:p>
      </dgm:t>
    </dgm:pt>
    <dgm:pt modelId="{4760F1EC-4237-46BC-92A7-A4BB6EE62208}" type="sibTrans" cxnId="{B3FBF73E-3232-49EB-BD4F-59D1CA8DEA02}">
      <dgm:prSet/>
      <dgm:spPr/>
      <dgm:t>
        <a:bodyPr/>
        <a:lstStyle/>
        <a:p>
          <a:endParaRPr lang="ru-RU"/>
        </a:p>
      </dgm:t>
    </dgm:pt>
    <dgm:pt modelId="{0EDB0E8E-307D-4372-B148-ED0B38BDEB55}">
      <dgm:prSet phldrT="[Текст]" custT="1"/>
      <dgm:spPr>
        <a:solidFill>
          <a:srgbClr val="A5EE96"/>
        </a:solidFill>
        <a:ln>
          <a:solidFill>
            <a:srgbClr val="002060"/>
          </a:solidFill>
        </a:ln>
      </dgm:spPr>
      <dgm:t>
        <a:bodyPr/>
        <a:lstStyle/>
        <a:p>
          <a:r>
            <a:rPr lang="uk-UA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складні</a:t>
          </a:r>
          <a:endParaRPr lang="ru-RU" sz="4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44F05B9-789A-4551-A378-C296952B7081}" type="parTrans" cxnId="{BC4A4221-AA8B-4965-8BD0-B28400390454}">
      <dgm:prSet/>
      <dgm:spPr/>
      <dgm:t>
        <a:bodyPr/>
        <a:lstStyle/>
        <a:p>
          <a:endParaRPr lang="ru-RU"/>
        </a:p>
      </dgm:t>
    </dgm:pt>
    <dgm:pt modelId="{ABD62C47-727C-4444-B208-8AFEBF18259B}" type="sibTrans" cxnId="{BC4A4221-AA8B-4965-8BD0-B28400390454}">
      <dgm:prSet/>
      <dgm:spPr/>
      <dgm:t>
        <a:bodyPr/>
        <a:lstStyle/>
        <a:p>
          <a:endParaRPr lang="ru-RU"/>
        </a:p>
      </dgm:t>
    </dgm:pt>
    <dgm:pt modelId="{4751BCE2-9179-4F4C-A29C-A23E8BCC7B3B}">
      <dgm:prSet phldrT="[Текст]"/>
      <dgm:spPr>
        <a:solidFill>
          <a:srgbClr val="DDF06C"/>
        </a:solidFill>
        <a:ln>
          <a:solidFill>
            <a:srgbClr val="002060"/>
          </a:solidFill>
        </a:ln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полісахариди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33E9F36-5B84-487D-B480-DBAC36AE08DB}" type="parTrans" cxnId="{69703CEF-6DBC-4310-8BC3-E98FBD241475}">
      <dgm:prSet/>
      <dgm:spPr/>
      <dgm:t>
        <a:bodyPr/>
        <a:lstStyle/>
        <a:p>
          <a:endParaRPr lang="ru-RU"/>
        </a:p>
      </dgm:t>
    </dgm:pt>
    <dgm:pt modelId="{81752E30-9B3E-4CB5-BE6A-4559390B49F6}" type="sibTrans" cxnId="{69703CEF-6DBC-4310-8BC3-E98FBD241475}">
      <dgm:prSet/>
      <dgm:spPr/>
      <dgm:t>
        <a:bodyPr/>
        <a:lstStyle/>
        <a:p>
          <a:endParaRPr lang="ru-RU"/>
        </a:p>
      </dgm:t>
    </dgm:pt>
    <dgm:pt modelId="{407A22CB-5732-4C89-9E7D-7D0702D21195}">
      <dgm:prSet phldrT="[Текст]"/>
      <dgm:spPr>
        <a:solidFill>
          <a:srgbClr val="F9B47B"/>
        </a:solidFill>
        <a:ln>
          <a:solidFill>
            <a:srgbClr val="002060"/>
          </a:solidFill>
        </a:ln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олігосахариди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95655D9-2B7A-4078-8C40-7763E0AB528C}" type="parTrans" cxnId="{E4950EFB-7814-4F57-AF35-2402FB8037E3}">
      <dgm:prSet/>
      <dgm:spPr/>
      <dgm:t>
        <a:bodyPr/>
        <a:lstStyle/>
        <a:p>
          <a:endParaRPr lang="ru-RU"/>
        </a:p>
      </dgm:t>
    </dgm:pt>
    <dgm:pt modelId="{D3FA2B52-FFC8-4174-B27A-C74F310E98C3}" type="sibTrans" cxnId="{E4950EFB-7814-4F57-AF35-2402FB8037E3}">
      <dgm:prSet/>
      <dgm:spPr/>
      <dgm:t>
        <a:bodyPr/>
        <a:lstStyle/>
        <a:p>
          <a:endParaRPr lang="ru-RU"/>
        </a:p>
      </dgm:t>
    </dgm:pt>
    <dgm:pt modelId="{A27E1C4C-1E5A-4EBE-A614-8097CC36902C}" type="pres">
      <dgm:prSet presAssocID="{FF29162F-B78B-4D9D-84C8-0873BD63CC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B18EF3-2860-457B-9300-FE8BB22FD54F}" type="pres">
      <dgm:prSet presAssocID="{FD935C15-C13C-4427-A5FF-E8C2659CE2E4}" presName="node" presStyleLbl="node1" presStyleIdx="0" presStyleCnt="5" custScaleX="136888" custScaleY="61412" custLinFactNeighborX="82318" custLinFactNeighborY="2983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D2E40219-8DE1-4621-A2BE-C7DB6C46A451}" type="pres">
      <dgm:prSet presAssocID="{DEB902AD-9E4F-4E8E-AD7C-1160FC3EC19D}" presName="sibTrans" presStyleCnt="0"/>
      <dgm:spPr/>
    </dgm:pt>
    <dgm:pt modelId="{0301F6F8-BBB1-4468-9BF0-4C7CEB994E4E}" type="pres">
      <dgm:prSet presAssocID="{CE29AF3A-2D4C-4CD6-80CE-F4CCF3D53DA7}" presName="node" presStyleLbl="node1" presStyleIdx="1" presStyleCnt="5" custScaleX="137041" custScaleY="66934" custLinFactNeighborX="-65289" custLinFactNeighborY="-46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3C9C7-48A0-41BB-BE12-1ECDC60DC08E}" type="pres">
      <dgm:prSet presAssocID="{4760F1EC-4237-46BC-92A7-A4BB6EE62208}" presName="sibTrans" presStyleCnt="0"/>
      <dgm:spPr/>
    </dgm:pt>
    <dgm:pt modelId="{CF15B320-F408-4887-9371-1D05EB4FC601}" type="pres">
      <dgm:prSet presAssocID="{0EDB0E8E-307D-4372-B148-ED0B38BDEB55}" presName="node" presStyleLbl="node1" presStyleIdx="2" presStyleCnt="5" custScaleX="143362" custScaleY="61412" custLinFactNeighborX="65481" custLinFactNeighborY="3041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2A06243-36F1-4F6F-A222-5438BE4A9868}" type="pres">
      <dgm:prSet presAssocID="{ABD62C47-727C-4444-B208-8AFEBF18259B}" presName="sibTrans" presStyleCnt="0"/>
      <dgm:spPr/>
    </dgm:pt>
    <dgm:pt modelId="{7D4EEB82-FACC-4BC2-912D-2024E9CA0607}" type="pres">
      <dgm:prSet presAssocID="{4751BCE2-9179-4F4C-A29C-A23E8BCC7B3B}" presName="node" presStyleLbl="node1" presStyleIdx="3" presStyleCnt="5" custScaleX="104830" custScaleY="67249" custLinFactY="27407" custLinFactNeighborX="10617" custLinFactNeighborY="100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063D216-2711-4CA7-82FD-011F906D8600}" type="pres">
      <dgm:prSet presAssocID="{81752E30-9B3E-4CB5-BE6A-4559390B49F6}" presName="sibTrans" presStyleCnt="0"/>
      <dgm:spPr/>
    </dgm:pt>
    <dgm:pt modelId="{81AC84DF-16DE-44FF-8AD5-BE4B8033FE6E}" type="pres">
      <dgm:prSet presAssocID="{407A22CB-5732-4C89-9E7D-7D0702D21195}" presName="node" presStyleLbl="node1" presStyleIdx="4" presStyleCnt="5" custScaleX="102377" custScaleY="64119" custLinFactNeighborX="-77450" custLinFactNeighborY="4358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B3FBF73E-3232-49EB-BD4F-59D1CA8DEA02}" srcId="{FF29162F-B78B-4D9D-84C8-0873BD63CCE4}" destId="{CE29AF3A-2D4C-4CD6-80CE-F4CCF3D53DA7}" srcOrd="1" destOrd="0" parTransId="{9EEAB84B-8B0A-41F8-ADE3-C6ECDC3BD436}" sibTransId="{4760F1EC-4237-46BC-92A7-A4BB6EE62208}"/>
    <dgm:cxn modelId="{16CE6CDA-AC1B-4CC7-9C4B-7FB6F2411BB6}" type="presOf" srcId="{407A22CB-5732-4C89-9E7D-7D0702D21195}" destId="{81AC84DF-16DE-44FF-8AD5-BE4B8033FE6E}" srcOrd="0" destOrd="0" presId="urn:microsoft.com/office/officeart/2005/8/layout/default"/>
    <dgm:cxn modelId="{1E63D9CC-1C84-4CCF-845A-9CF2A3CAF854}" type="presOf" srcId="{0EDB0E8E-307D-4372-B148-ED0B38BDEB55}" destId="{CF15B320-F408-4887-9371-1D05EB4FC601}" srcOrd="0" destOrd="0" presId="urn:microsoft.com/office/officeart/2005/8/layout/default"/>
    <dgm:cxn modelId="{19C1A523-21E6-4C6C-98A5-0CE0D394D893}" type="presOf" srcId="{FF29162F-B78B-4D9D-84C8-0873BD63CCE4}" destId="{A27E1C4C-1E5A-4EBE-A614-8097CC36902C}" srcOrd="0" destOrd="0" presId="urn:microsoft.com/office/officeart/2005/8/layout/default"/>
    <dgm:cxn modelId="{B62317DD-95B9-48E7-A1CD-63F6079A4B26}" type="presOf" srcId="{CE29AF3A-2D4C-4CD6-80CE-F4CCF3D53DA7}" destId="{0301F6F8-BBB1-4468-9BF0-4C7CEB994E4E}" srcOrd="0" destOrd="0" presId="urn:microsoft.com/office/officeart/2005/8/layout/default"/>
    <dgm:cxn modelId="{2DC13D77-FFDC-479F-8091-F286237D5041}" type="presOf" srcId="{FD935C15-C13C-4427-A5FF-E8C2659CE2E4}" destId="{4BB18EF3-2860-457B-9300-FE8BB22FD54F}" srcOrd="0" destOrd="0" presId="urn:microsoft.com/office/officeart/2005/8/layout/default"/>
    <dgm:cxn modelId="{B585CE6A-BCAD-4FB9-B04E-A4AF28E62FAC}" type="presOf" srcId="{4751BCE2-9179-4F4C-A29C-A23E8BCC7B3B}" destId="{7D4EEB82-FACC-4BC2-912D-2024E9CA0607}" srcOrd="0" destOrd="0" presId="urn:microsoft.com/office/officeart/2005/8/layout/default"/>
    <dgm:cxn modelId="{BC4A4221-AA8B-4965-8BD0-B28400390454}" srcId="{FF29162F-B78B-4D9D-84C8-0873BD63CCE4}" destId="{0EDB0E8E-307D-4372-B148-ED0B38BDEB55}" srcOrd="2" destOrd="0" parTransId="{344F05B9-789A-4551-A378-C296952B7081}" sibTransId="{ABD62C47-727C-4444-B208-8AFEBF18259B}"/>
    <dgm:cxn modelId="{E4950EFB-7814-4F57-AF35-2402FB8037E3}" srcId="{FF29162F-B78B-4D9D-84C8-0873BD63CCE4}" destId="{407A22CB-5732-4C89-9E7D-7D0702D21195}" srcOrd="4" destOrd="0" parTransId="{E95655D9-2B7A-4078-8C40-7763E0AB528C}" sibTransId="{D3FA2B52-FFC8-4174-B27A-C74F310E98C3}"/>
    <dgm:cxn modelId="{69703CEF-6DBC-4310-8BC3-E98FBD241475}" srcId="{FF29162F-B78B-4D9D-84C8-0873BD63CCE4}" destId="{4751BCE2-9179-4F4C-A29C-A23E8BCC7B3B}" srcOrd="3" destOrd="0" parTransId="{D33E9F36-5B84-487D-B480-DBAC36AE08DB}" sibTransId="{81752E30-9B3E-4CB5-BE6A-4559390B49F6}"/>
    <dgm:cxn modelId="{F8DCA889-301D-4FBA-A4D0-0768A18C8FC1}" srcId="{FF29162F-B78B-4D9D-84C8-0873BD63CCE4}" destId="{FD935C15-C13C-4427-A5FF-E8C2659CE2E4}" srcOrd="0" destOrd="0" parTransId="{E6209AC1-1D67-47F6-BD94-5E306427705D}" sibTransId="{DEB902AD-9E4F-4E8E-AD7C-1160FC3EC19D}"/>
    <dgm:cxn modelId="{5392C20F-F9D5-4668-9D09-B66FD6AAE252}" type="presParOf" srcId="{A27E1C4C-1E5A-4EBE-A614-8097CC36902C}" destId="{4BB18EF3-2860-457B-9300-FE8BB22FD54F}" srcOrd="0" destOrd="0" presId="urn:microsoft.com/office/officeart/2005/8/layout/default"/>
    <dgm:cxn modelId="{4AA7A5FC-E790-4D57-A24E-FCE3496D2734}" type="presParOf" srcId="{A27E1C4C-1E5A-4EBE-A614-8097CC36902C}" destId="{D2E40219-8DE1-4621-A2BE-C7DB6C46A451}" srcOrd="1" destOrd="0" presId="urn:microsoft.com/office/officeart/2005/8/layout/default"/>
    <dgm:cxn modelId="{CC379A34-66F4-4816-B74B-090891421071}" type="presParOf" srcId="{A27E1C4C-1E5A-4EBE-A614-8097CC36902C}" destId="{0301F6F8-BBB1-4468-9BF0-4C7CEB994E4E}" srcOrd="2" destOrd="0" presId="urn:microsoft.com/office/officeart/2005/8/layout/default"/>
    <dgm:cxn modelId="{23641CBA-86F2-4ACD-9C07-B73A4247FB2D}" type="presParOf" srcId="{A27E1C4C-1E5A-4EBE-A614-8097CC36902C}" destId="{88A3C9C7-48A0-41BB-BE12-1ECDC60DC08E}" srcOrd="3" destOrd="0" presId="urn:microsoft.com/office/officeart/2005/8/layout/default"/>
    <dgm:cxn modelId="{09CC17D6-B698-463F-A713-487F013AABF6}" type="presParOf" srcId="{A27E1C4C-1E5A-4EBE-A614-8097CC36902C}" destId="{CF15B320-F408-4887-9371-1D05EB4FC601}" srcOrd="4" destOrd="0" presId="urn:microsoft.com/office/officeart/2005/8/layout/default"/>
    <dgm:cxn modelId="{52DD4010-6843-4F14-BED5-B3347EC66E5B}" type="presParOf" srcId="{A27E1C4C-1E5A-4EBE-A614-8097CC36902C}" destId="{52A06243-36F1-4F6F-A222-5438BE4A9868}" srcOrd="5" destOrd="0" presId="urn:microsoft.com/office/officeart/2005/8/layout/default"/>
    <dgm:cxn modelId="{92711DC4-B4E7-4DEC-9A66-D300E51AD02D}" type="presParOf" srcId="{A27E1C4C-1E5A-4EBE-A614-8097CC36902C}" destId="{7D4EEB82-FACC-4BC2-912D-2024E9CA0607}" srcOrd="6" destOrd="0" presId="urn:microsoft.com/office/officeart/2005/8/layout/default"/>
    <dgm:cxn modelId="{41EDD1ED-1F96-4035-94B5-4D50F55E7FE3}" type="presParOf" srcId="{A27E1C4C-1E5A-4EBE-A614-8097CC36902C}" destId="{1063D216-2711-4CA7-82FD-011F906D8600}" srcOrd="7" destOrd="0" presId="urn:microsoft.com/office/officeart/2005/8/layout/default"/>
    <dgm:cxn modelId="{D48677E1-D86D-411C-A03D-7741048905FC}" type="presParOf" srcId="{A27E1C4C-1E5A-4EBE-A614-8097CC36902C}" destId="{81AC84DF-16DE-44FF-8AD5-BE4B8033FE6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18EF3-2860-457B-9300-FE8BB22FD54F}">
      <dsp:nvSpPr>
        <dsp:cNvPr id="0" name=""/>
        <dsp:cNvSpPr/>
      </dsp:nvSpPr>
      <dsp:spPr>
        <a:xfrm>
          <a:off x="2380699" y="1689376"/>
          <a:ext cx="3956000" cy="1064867"/>
        </a:xfrm>
        <a:prstGeom prst="flowChartAlternateProcess">
          <a:avLst/>
        </a:prstGeom>
        <a:solidFill>
          <a:srgbClr val="ACFFFE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прості</a:t>
          </a:r>
          <a:endParaRPr lang="ru-RU" sz="32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(моносахариди)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32680" y="1741357"/>
        <a:ext cx="3852038" cy="960905"/>
      </dsp:txXfrm>
    </dsp:sp>
    <dsp:sp modelId="{0301F6F8-BBB1-4468-9BF0-4C7CEB994E4E}">
      <dsp:nvSpPr>
        <dsp:cNvPr id="0" name=""/>
        <dsp:cNvSpPr/>
      </dsp:nvSpPr>
      <dsp:spPr>
        <a:xfrm>
          <a:off x="2359920" y="311423"/>
          <a:ext cx="3960421" cy="1160617"/>
        </a:xfrm>
        <a:prstGeom prst="rect">
          <a:avLst/>
        </a:prstGeom>
        <a:solidFill>
          <a:srgbClr val="FFFF66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rgbClr val="002060"/>
              </a:solidFill>
              <a:latin typeface="Arial Black" pitchFamily="34" charset="0"/>
            </a:rPr>
            <a:t>вуглеводи</a:t>
          </a:r>
          <a:endParaRPr lang="ru-RU" sz="40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2359920" y="311423"/>
        <a:ext cx="3960421" cy="1160617"/>
      </dsp:txXfrm>
    </dsp:sp>
    <dsp:sp modelId="{CF15B320-F408-4887-9371-1D05EB4FC601}">
      <dsp:nvSpPr>
        <dsp:cNvPr id="0" name=""/>
        <dsp:cNvSpPr/>
      </dsp:nvSpPr>
      <dsp:spPr>
        <a:xfrm>
          <a:off x="2266011" y="3151759"/>
          <a:ext cx="4143095" cy="1064867"/>
        </a:xfrm>
        <a:prstGeom prst="flowChartAlternateProcess">
          <a:avLst/>
        </a:prstGeom>
        <a:solidFill>
          <a:srgbClr val="A5EE96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складні</a:t>
          </a:r>
          <a:endParaRPr lang="ru-RU" sz="4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317992" y="3203740"/>
        <a:ext cx="4039133" cy="960905"/>
      </dsp:txXfrm>
    </dsp:sp>
    <dsp:sp modelId="{7D4EEB82-FACC-4BC2-912D-2024E9CA0607}">
      <dsp:nvSpPr>
        <dsp:cNvPr id="0" name=""/>
        <dsp:cNvSpPr/>
      </dsp:nvSpPr>
      <dsp:spPr>
        <a:xfrm>
          <a:off x="5112558" y="4782916"/>
          <a:ext cx="3029538" cy="1166079"/>
        </a:xfrm>
        <a:prstGeom prst="flowChartAlternateProcess">
          <a:avLst/>
        </a:prstGeom>
        <a:solidFill>
          <a:srgbClr val="DDF06C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полісахариди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169480" y="4839838"/>
        <a:ext cx="2915694" cy="1052235"/>
      </dsp:txXfrm>
    </dsp:sp>
    <dsp:sp modelId="{81AC84DF-16DE-44FF-8AD5-BE4B8033FE6E}">
      <dsp:nvSpPr>
        <dsp:cNvPr id="0" name=""/>
        <dsp:cNvSpPr/>
      </dsp:nvSpPr>
      <dsp:spPr>
        <a:xfrm>
          <a:off x="386862" y="4784540"/>
          <a:ext cx="2958648" cy="1111805"/>
        </a:xfrm>
        <a:prstGeom prst="flowChartAlternateProcess">
          <a:avLst/>
        </a:prstGeom>
        <a:solidFill>
          <a:srgbClr val="F9B47B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олігосахариди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41135" y="4838813"/>
        <a:ext cx="2850102" cy="1003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E94FB4-7D9A-481F-AB6C-0FA24195FD70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3F0BA7-F2FF-4C91-95A5-9D9F3F411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05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0B50A2-77A3-4A0F-831E-3C7C769FA1B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CF895D-7835-4948-8AD8-A6B081BFBE6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1F6BE1-655E-487B-A2F2-6A62A0B658F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0241D4-D2AB-4EFD-9974-FA889F43E637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2DD8EC-709F-4470-AD10-6E1D7FD6E451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0329EE-C3DD-4BCA-9096-12C1213B525F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86D7CE-81E4-4169-9A1E-3DA2579ECF90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DF6BBF-AB7C-4118-A190-A1A4BAC28ACA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674A04-68A3-446C-9B40-3D04EACEF98A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2D8CA9-1EF6-47B1-BF33-28433E44E699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052CCA-7D55-4C5E-9E77-EC0D46B2024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73BED3-0C7C-425B-9E13-CE7E2560B60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05B0EC-3F07-4CCF-9733-E58C89B549E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AAE95C-1DFE-472D-ACAF-1805E97458B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9D17D8-8966-498A-9D30-E3D18A9BF1B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96CAC9-24D2-44A8-89B0-3757AB679F0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D2659E0-08E3-428E-A3DB-0D8D045EF673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F55BC5-318D-489E-BD11-021C937C2497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AC4865B-C704-453D-9A3A-34CC6BB486CD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C96F91-F76F-41FE-93F7-9033730A7AE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D9489F-D359-49DF-B7F4-F2A01E35AFD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70A668-0E7D-4E42-91E1-0F6A869F95A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3F2B323-C541-47C0-9C71-2F693387242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AC7151-3FAD-41F4-B18E-F6C2A7BD0D5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FBA390-64EF-4314-847D-035127AD0F5F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630F-06A1-4FD2-85F9-0DEB7D566ED2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3390-427B-4AED-A21C-2E4C019EC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36BB-11E1-45CB-88B9-FCC996E30238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2DAA-6D56-421D-987D-76636A6FF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3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D9D6-5F7E-4C74-9AB7-6AA9545B5258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307D-60DC-415E-94F1-9621B50EE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6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10B99-E9FD-464C-ACB8-776F865E9360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C11E24-BCFA-4132-8AFE-AC0C31D67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2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7AAA-59C5-4998-B3C7-B5EDB133FC09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524B-26BF-4D86-9F0E-CEF72CDD5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03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94966E-CAC4-4824-8E3A-B59EDD5B05F6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65AB1B-7AB7-47E4-964B-791C9B98A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5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1D0A-36BA-4E38-814F-34DA9571447E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B4F8-AA8B-4F05-A492-74C30FCF2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2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9AA6-DE17-4881-8F58-05D00D4E91E4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1DFE-7C99-4A82-9DDD-14FE1E044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18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961D-E9F9-4FEB-AB3F-B66D96142EB7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A836-CB78-4858-9550-24E27BCC9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99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56B67C-5ACA-4651-9353-941D3BEE6927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8F9B3E-27CD-4787-B99A-C262FEE7E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65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693C-4BBF-4818-9171-2E86944B096B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277B-0602-400B-BEDF-94BC97510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B865F-BF2A-484D-816F-9AA00FB1E421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4DCD-E899-430C-8FB9-540BCC04D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55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1A0B3-7B66-45E2-BD5F-3D499C0062CE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5F4B5E-E09A-4CF2-83AE-6D8E4FC01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9EAF-82EF-4471-AFBF-6482EF7022AD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685D-056B-42B3-82F0-3B30B0512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3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84D6-3F93-4417-9AF3-77B57C70069F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5AC9-42E3-4287-939A-5033B3DFC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9723-EDE5-41E9-BD10-74D8FDE99668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A09A-5C55-43E2-86DF-59B8E4A11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9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87E2-DAF0-46A0-8862-CA32A1291FB5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72E9-6486-4018-AEF8-68B5A3D97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7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AA6D-B75A-4487-91AA-C94B12D2D578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3DD0-8070-4F77-B05C-76D6DFC84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6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19F4-B55A-4397-AE2D-AF4226E79365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CDE0-FB33-4151-B03F-DCC75D099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8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BD24-2675-4632-B953-4E678F41CBCC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0DFC-BBD3-4796-AD9E-AE55D9C14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6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34B2-C639-4AB4-A80D-1CF30AB55033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C321-4583-41D2-AABB-32A5C60AB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4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B077-E301-4011-B535-4EFDF680DC96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180B-A1CB-4A85-A6EB-9936EB9E7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6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F12FE8-C208-4F23-BC01-F457D7A729E6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6F5B8-5C25-4643-A3E1-814F4450F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93E4E00-7172-4BD9-BBA2-03EA6DF7A418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D8B7235-BA3F-49A5-8BF4-B2D7E13B5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85" r:id="rId2"/>
    <p:sldLayoutId id="2147484193" r:id="rId3"/>
    <p:sldLayoutId id="2147484186" r:id="rId4"/>
    <p:sldLayoutId id="2147484187" r:id="rId5"/>
    <p:sldLayoutId id="2147484188" r:id="rId6"/>
    <p:sldLayoutId id="2147484194" r:id="rId7"/>
    <p:sldLayoutId id="2147484189" r:id="rId8"/>
    <p:sldLayoutId id="2147484195" r:id="rId9"/>
    <p:sldLayoutId id="2147484190" r:id="rId10"/>
    <p:sldLayoutId id="21474841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078163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8000" dirty="0" smtClean="0">
                <a:solidFill>
                  <a:srgbClr val="C00000"/>
                </a:solidFill>
                <a:latin typeface="Georgia" pitchFamily="18" charset="0"/>
              </a:rPr>
              <a:t>Вуглеводи</a:t>
            </a: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8229600" cy="1143000"/>
          </a:xfrm>
        </p:spPr>
        <p:txBody>
          <a:bodyPr/>
          <a:lstStyle/>
          <a:p>
            <a:r>
              <a:rPr lang="uk-UA" sz="4800" b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приклад тетрози </a:t>
            </a:r>
            <a:r>
              <a:rPr lang="uk-UA" sz="4800" b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еритроза</a:t>
            </a:r>
          </a:p>
        </p:txBody>
      </p:sp>
      <p:pic>
        <p:nvPicPr>
          <p:cNvPr id="16387" name="Picture 2" descr="File:D-эритроз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3284538"/>
            <a:ext cx="2473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50"/>
            <a:ext cx="8229600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err="1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П</a:t>
            </a:r>
            <a:r>
              <a:rPr lang="ru-RU" sz="8000" b="1" dirty="0" err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ентози</a:t>
            </a:r>
            <a:r>
              <a:rPr lang="ru-RU" sz="107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07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53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п'ять</a:t>
            </a:r>
            <a:r>
              <a:rPr lang="ru-RU" sz="53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uk-UA" sz="53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атомів</a:t>
            </a:r>
            <a:r>
              <a:rPr lang="ru-RU" sz="53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uk-UA" sz="53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карбону</a:t>
            </a:r>
            <a:r>
              <a:rPr lang="en-US" sz="167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en-US" sz="167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 C</a:t>
            </a:r>
            <a:r>
              <a:rPr lang="ru-RU" sz="80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5</a:t>
            </a:r>
            <a:r>
              <a:rPr lang="en-US" sz="80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H</a:t>
            </a:r>
            <a:r>
              <a:rPr lang="ru-RU" sz="80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10</a:t>
            </a:r>
            <a:r>
              <a:rPr lang="en-US" sz="80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O</a:t>
            </a:r>
            <a:r>
              <a:rPr lang="ru-RU" sz="80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5</a:t>
            </a:r>
            <a:endParaRPr lang="uk-UA" sz="8000" b="1" dirty="0">
              <a:solidFill>
                <a:srgbClr val="002060"/>
              </a:solidFill>
              <a:latin typeface="Book Antiqua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при</a:t>
            </a:r>
            <a:r>
              <a:rPr lang="uk-UA" sz="4800" b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клад </a:t>
            </a:r>
            <a:r>
              <a:rPr lang="ru-RU" sz="4800" b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пентози</a:t>
            </a:r>
            <a:r>
              <a:rPr lang="ru-RU" sz="4800" b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/>
            </a:r>
            <a:br>
              <a:rPr lang="ru-RU" sz="4800" b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</a:br>
            <a:r>
              <a:rPr lang="ru-RU" sz="6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рибоза</a:t>
            </a:r>
            <a:r>
              <a:rPr lang="en-US" sz="16000" b="1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en-US" sz="16000" b="1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en-US" sz="80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C</a:t>
            </a:r>
            <a:r>
              <a:rPr lang="ru-RU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5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H</a:t>
            </a:r>
            <a:r>
              <a:rPr lang="ru-RU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10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O</a:t>
            </a:r>
            <a:r>
              <a:rPr lang="ru-RU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5</a:t>
            </a:r>
            <a:endParaRPr lang="uk-UA" sz="7200" b="1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3357563"/>
            <a:ext cx="91440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дезоксирибоза</a:t>
            </a:r>
            <a:r>
              <a:rPr lang="ru-RU" sz="4000" b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/>
            </a:r>
            <a:br>
              <a:rPr lang="ru-RU" sz="4000" b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</a:br>
            <a:r>
              <a:rPr lang="ru-RU" sz="3600" b="1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без одного атому оксигену </a:t>
            </a:r>
            <a:r>
              <a:rPr lang="en-US" sz="5400" b="1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en-US" sz="5400" b="1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en-US" sz="80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C</a:t>
            </a:r>
            <a:r>
              <a:rPr lang="ru-RU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5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H</a:t>
            </a:r>
            <a:r>
              <a:rPr lang="ru-RU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10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O</a:t>
            </a:r>
            <a:r>
              <a:rPr lang="ru-RU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4</a:t>
            </a:r>
            <a:r>
              <a:rPr lang="ru-RU" sz="8800" b="1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8800" b="1" smtClean="0">
                <a:solidFill>
                  <a:srgbClr val="FF0000"/>
                </a:solidFill>
                <a:latin typeface="Book Antiqua" pitchFamily="18" charset="0"/>
              </a:rPr>
            </a:br>
            <a:endParaRPr lang="uk-UA" sz="8800" b="1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un.ca/biology/scarr/iGen3_02-07_Figur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"/>
          <a:stretch>
            <a:fillRect/>
          </a:stretch>
        </p:blipFill>
        <p:spPr bwMode="auto">
          <a:xfrm>
            <a:off x="900113" y="1916113"/>
            <a:ext cx="72882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893888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C00000"/>
                </a:solidFill>
                <a:latin typeface="Verdana" pitchFamily="34" charset="0"/>
                <a:cs typeface="Arial" charset="0"/>
              </a:rPr>
              <a:t>Гексози</a:t>
            </a:r>
          </a:p>
          <a:p>
            <a:pPr algn="ctr"/>
            <a:r>
              <a:rPr lang="uk-UA" sz="4800" b="1">
                <a:solidFill>
                  <a:srgbClr val="009900"/>
                </a:solidFill>
                <a:cs typeface="Arial" charset="0"/>
              </a:rPr>
              <a:t> </a:t>
            </a:r>
            <a:r>
              <a:rPr lang="uk-UA" sz="4800" b="1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шість атомів</a:t>
            </a:r>
            <a:r>
              <a:rPr lang="ru-RU" sz="4800" b="1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uk-UA" sz="4800" b="1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карбону </a:t>
            </a:r>
            <a:r>
              <a:rPr lang="en-US" sz="7200" b="1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C</a:t>
            </a:r>
            <a:r>
              <a:rPr lang="en-US" sz="7200" b="1" baseline="-2500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6</a:t>
            </a:r>
            <a:r>
              <a:rPr lang="en-US" sz="7200" b="1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H</a:t>
            </a:r>
            <a:r>
              <a:rPr lang="en-US" sz="7200" b="1" baseline="-2500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12</a:t>
            </a:r>
            <a:r>
              <a:rPr lang="en-US" sz="7200" b="1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O</a:t>
            </a:r>
            <a:r>
              <a:rPr lang="en-US" sz="7200" b="1" baseline="-2500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6</a:t>
            </a:r>
            <a:endParaRPr lang="ru-RU" sz="7200" b="1">
              <a:solidFill>
                <a:srgbClr val="002060"/>
              </a:solidFill>
              <a:latin typeface="Book Antiqua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2845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uk-UA" sz="72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глюкоза</a:t>
            </a:r>
            <a:r>
              <a:rPr lang="en-US" sz="9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9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5400" b="1" spc="-150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виноградний цукор</a:t>
            </a:r>
            <a:r>
              <a:rPr lang="en-US" sz="5400" b="1" spc="-150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5400" b="1" spc="-150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5400" b="1" spc="-150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декстроза</a:t>
            </a:r>
            <a:br>
              <a:rPr lang="uk-UA" sz="5400" b="1" spc="-150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5400" b="1" spc="-150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альдегідоспирт</a:t>
            </a:r>
            <a:r>
              <a:rPr lang="uk-UA" b="1" spc="-150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uk-UA" b="1" spc="-150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72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C</a:t>
            </a:r>
            <a:r>
              <a:rPr lang="en-US" sz="72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6</a:t>
            </a:r>
            <a:r>
              <a:rPr lang="en-US" sz="72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H</a:t>
            </a:r>
            <a:r>
              <a:rPr lang="en-US" sz="72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12</a:t>
            </a:r>
            <a:r>
              <a:rPr lang="en-US" sz="72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O</a:t>
            </a:r>
            <a:r>
              <a:rPr lang="en-US" sz="72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6</a:t>
            </a:r>
            <a:r>
              <a:rPr lang="ru-RU" sz="96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96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</a:br>
            <a:endParaRPr lang="uk-UA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539750" y="3365500"/>
            <a:ext cx="8229600" cy="1143000"/>
          </a:xfrm>
        </p:spPr>
        <p:txBody>
          <a:bodyPr/>
          <a:lstStyle/>
          <a:p>
            <a:r>
              <a:rPr lang="ru-RU" sz="8000" b="1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фруктоза</a:t>
            </a:r>
            <a:r>
              <a:rPr lang="en-US" sz="9600" b="1" smtClean="0">
                <a:solidFill>
                  <a:srgbClr val="C00000"/>
                </a:solidFill>
              </a:rPr>
              <a:t/>
            </a:r>
            <a:br>
              <a:rPr lang="en-US" sz="9600" b="1" smtClean="0">
                <a:solidFill>
                  <a:srgbClr val="C00000"/>
                </a:solidFill>
              </a:rPr>
            </a:br>
            <a:r>
              <a:rPr lang="ru-RU" sz="6000" b="1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плодовий цукор</a:t>
            </a:r>
            <a:br>
              <a:rPr lang="ru-RU" sz="6000" b="1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</a:br>
            <a:r>
              <a:rPr lang="ru-RU" sz="6000" b="1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кетоспирт</a:t>
            </a:r>
            <a:r>
              <a:rPr lang="en-US" sz="6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6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80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C</a:t>
            </a:r>
            <a:r>
              <a:rPr lang="en-US" sz="80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6</a:t>
            </a:r>
            <a:r>
              <a:rPr lang="en-US" sz="80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H</a:t>
            </a:r>
            <a:r>
              <a:rPr lang="en-US" sz="80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12</a:t>
            </a:r>
            <a:r>
              <a:rPr lang="en-US" sz="80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O</a:t>
            </a:r>
            <a:r>
              <a:rPr lang="en-US" sz="80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6</a:t>
            </a:r>
            <a:r>
              <a:rPr lang="en-US" sz="6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6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b="1" smtClean="0">
                <a:solidFill>
                  <a:srgbClr val="002060"/>
                </a:solidFill>
              </a:rPr>
              <a:t/>
            </a:r>
            <a:br>
              <a:rPr lang="uk-UA" b="1" smtClean="0">
                <a:solidFill>
                  <a:srgbClr val="002060"/>
                </a:solidFill>
              </a:rPr>
            </a:b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галактоза</a:t>
            </a:r>
            <a:r>
              <a:rPr lang="en-US" sz="9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96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C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6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H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12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O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6</a:t>
            </a:r>
            <a:endParaRPr lang="ru-RU" sz="7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1663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b="1" spc="-150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Олігосахариди</a:t>
            </a:r>
            <a:r>
              <a:rPr lang="ru-RU" sz="80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складаються</a:t>
            </a:r>
            <a:r>
              <a:rPr lang="ru-RU" sz="5400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з</a:t>
            </a:r>
            <a:br>
              <a:rPr lang="ru-RU" sz="5400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5400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2–10 </a:t>
            </a:r>
            <a:r>
              <a:rPr lang="uk-UA" sz="5400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моносахаридів</a:t>
            </a:r>
            <a:r>
              <a:rPr lang="ru-RU" sz="5400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8000" spc="-150" dirty="0" smtClean="0"/>
              <a:t/>
            </a:r>
            <a:br>
              <a:rPr lang="ru-RU" sz="8000" spc="-150" dirty="0" smtClean="0"/>
            </a:br>
            <a:endParaRPr lang="ru-RU" sz="8000" spc="-150" dirty="0" smtClean="0">
              <a:solidFill>
                <a:srgbClr val="002060"/>
              </a:solidFill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862263"/>
            <a:ext cx="8229600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зага</a:t>
            </a:r>
            <a:r>
              <a:rPr lang="uk-UA" sz="5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льна</a:t>
            </a:r>
            <a:r>
              <a:rPr lang="en-US" sz="5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uk-UA" sz="5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формула вуглеводів</a:t>
            </a:r>
            <a:r>
              <a:rPr lang="en-US" sz="480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48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(H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O)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y</a:t>
            </a:r>
            <a:endParaRPr lang="ru-RU" sz="7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Дисахариди</a:t>
            </a:r>
            <a:r>
              <a:rPr lang="en-US" sz="11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C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12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H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22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O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1</a:t>
            </a:r>
            <a:r>
              <a:rPr lang="uk-UA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1</a:t>
            </a:r>
            <a:endParaRPr lang="ru-RU" sz="7200" b="1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6"/>
          <p:cNvSpPr>
            <a:spLocks noGrp="1"/>
          </p:cNvSpPr>
          <p:nvPr>
            <p:ph type="title"/>
          </p:nvPr>
        </p:nvSpPr>
        <p:spPr>
          <a:xfrm>
            <a:off x="0" y="357346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80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c</a:t>
            </a:r>
            <a:r>
              <a:rPr lang="uk-UA" sz="8000" b="1" dirty="0" err="1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ахароза</a:t>
            </a:r>
            <a:r>
              <a:rPr lang="en-US" sz="9600" b="1" dirty="0" smtClean="0">
                <a:solidFill>
                  <a:srgbClr val="C00000"/>
                </a:solidFill>
              </a:rPr>
              <a:t/>
            </a:r>
            <a:br>
              <a:rPr lang="en-US" sz="9600" b="1" dirty="0" smtClean="0">
                <a:solidFill>
                  <a:srgbClr val="C00000"/>
                </a:solidFill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буряковий цукор</a:t>
            </a:r>
            <a:r>
              <a:rPr lang="en-US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US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тростинний цукор</a:t>
            </a:r>
            <a: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5400" b="1" spc="-150" dirty="0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глюкоза + фруктоза</a:t>
            </a:r>
            <a:r>
              <a:rPr lang="en-US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л</a:t>
            </a:r>
            <a:r>
              <a:rPr lang="uk-UA" sz="8000" b="1" dirty="0" err="1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актоза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молочний цукор</a:t>
            </a: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/>
            </a:r>
            <a:b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5400" b="1" spc="-150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глюкоза + галактоза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2"/>
          <p:cNvSpPr>
            <a:spLocks noGrp="1"/>
          </p:cNvSpPr>
          <p:nvPr>
            <p:ph type="ctrTitle"/>
          </p:nvPr>
        </p:nvSpPr>
        <p:spPr>
          <a:xfrm>
            <a:off x="0" y="3284538"/>
            <a:ext cx="9144000" cy="1470025"/>
          </a:xfrm>
        </p:spPr>
        <p:txBody>
          <a:bodyPr/>
          <a:lstStyle/>
          <a:p>
            <a:r>
              <a:rPr lang="uk-UA" sz="8000" b="1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мальтоза</a:t>
            </a:r>
            <a:r>
              <a:rPr lang="uk-UA" sz="9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uk-UA" sz="96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5400" b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солодовий цукор</a:t>
            </a:r>
            <a:br>
              <a:rPr lang="uk-UA" sz="5400" b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5400" b="1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глюкоза + глюкоза</a:t>
            </a:r>
            <a:r>
              <a:rPr lang="uk-UA" b="1" smtClean="0">
                <a:solidFill>
                  <a:srgbClr val="002060"/>
                </a:solidFill>
              </a:rPr>
              <a:t/>
            </a:r>
            <a:br>
              <a:rPr lang="uk-UA" b="1" smtClean="0">
                <a:solidFill>
                  <a:srgbClr val="002060"/>
                </a:solidFill>
              </a:rPr>
            </a:br>
            <a:r>
              <a:rPr lang="uk-UA" smtClean="0"/>
              <a:t/>
            </a:r>
            <a:br>
              <a:rPr lang="uk-UA" smtClean="0"/>
            </a:br>
            <a:endParaRPr lang="uk-UA" sz="72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2"/>
          <p:cNvSpPr>
            <a:spLocks noGrp="1"/>
          </p:cNvSpPr>
          <p:nvPr>
            <p:ph type="ctrTitle"/>
          </p:nvPr>
        </p:nvSpPr>
        <p:spPr>
          <a:xfrm>
            <a:off x="0" y="3284538"/>
            <a:ext cx="9144000" cy="1470025"/>
          </a:xfrm>
        </p:spPr>
        <p:txBody>
          <a:bodyPr/>
          <a:lstStyle/>
          <a:p>
            <a:pPr>
              <a:defRPr/>
            </a:pPr>
            <a:r>
              <a:rPr lang="uk-UA" sz="8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трегалоза</a:t>
            </a:r>
            <a:br>
              <a:rPr lang="uk-UA" sz="8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</a:br>
            <a:r>
              <a:rPr lang="uk-UA" sz="5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міститься в грибах </a:t>
            </a:r>
            <a:r>
              <a:rPr lang="uk-UA" sz="9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uk-UA" sz="9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5400" b="1" dirty="0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глюкоза + </a:t>
            </a:r>
            <a:r>
              <a:rPr lang="uk-UA" sz="5400" b="1" dirty="0" err="1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глюкоза</a:t>
            </a:r>
            <a:r>
              <a:rPr lang="uk-UA" sz="5400" b="1" dirty="0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/>
            </a:r>
            <a:br>
              <a:rPr lang="uk-UA" sz="5400" b="1" dirty="0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</a:br>
            <a:r>
              <a:rPr lang="el-G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α-</a:t>
            </a:r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глікозидний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зв'язок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sz="7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9525" y="2790825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2786063" algn="l"/>
              </a:tabLst>
              <a:defRPr/>
            </a:pPr>
            <a:r>
              <a:rPr lang="uk-UA" sz="7200" b="1" spc="-3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П</a:t>
            </a:r>
            <a:r>
              <a:rPr lang="ru-RU" sz="7200" b="1" spc="-300" dirty="0" err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ол</a:t>
            </a:r>
            <a:r>
              <a:rPr lang="uk-UA" sz="7200" b="1" spc="-300" dirty="0" err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ісахариди</a:t>
            </a:r>
            <a:endParaRPr lang="ru-RU" sz="7200" b="1" spc="-300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К</a:t>
            </a:r>
            <a:r>
              <a:rPr lang="uk-UA" sz="8000" b="1" dirty="0" err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рохмаль</a:t>
            </a:r>
            <a:r>
              <a:rPr lang="uk-UA" sz="16000" b="1" dirty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uk-UA" sz="16000" b="1" dirty="0">
                <a:solidFill>
                  <a:srgbClr val="0070C0"/>
                </a:solidFill>
                <a:latin typeface="Book Antiqua" pitchFamily="18" charset="0"/>
              </a:rPr>
            </a:br>
            <a:r>
              <a:rPr lang="uk-UA" sz="6700" b="1" dirty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амілоза + </a:t>
            </a:r>
            <a:r>
              <a:rPr lang="en-US" sz="67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67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67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амілопектин</a:t>
            </a:r>
            <a:r>
              <a:rPr lang="uk-UA" sz="133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13300" b="1" dirty="0" smtClean="0">
                <a:solidFill>
                  <a:srgbClr val="002060"/>
                </a:solidFill>
                <a:latin typeface="+mn-lt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 eaLnBrk="1" hangingPunct="1"/>
            <a:r>
              <a:rPr lang="uk-UA" sz="7200" b="1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амілоза</a:t>
            </a:r>
            <a:r>
              <a:rPr lang="en-US" sz="6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60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6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uk-UA" sz="6000" smtClean="0">
                <a:solidFill>
                  <a:srgbClr val="002060"/>
                </a:solidFill>
                <a:latin typeface="Arial" charset="0"/>
                <a:cs typeface="Arial" charset="0"/>
              </a:rPr>
              <a:t>(20%)</a:t>
            </a:r>
            <a:r>
              <a:rPr lang="uk-UA" sz="6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6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5400" smtClean="0">
                <a:solidFill>
                  <a:srgbClr val="002060"/>
                </a:solidFill>
                <a:latin typeface="Arial" charset="0"/>
                <a:cs typeface="Arial" charset="0"/>
              </a:rPr>
              <a:t>мономер - глюкоза</a:t>
            </a:r>
            <a:endParaRPr lang="ru-RU" sz="54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амілопектин</a:t>
            </a:r>
            <a:r>
              <a:rPr lang="uk-UA" sz="5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5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54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5400" smtClean="0">
                <a:solidFill>
                  <a:srgbClr val="002060"/>
                </a:solidFill>
                <a:latin typeface="Arial" charset="0"/>
                <a:cs typeface="Arial" charset="0"/>
              </a:rPr>
              <a:t>(80%) </a:t>
            </a:r>
            <a:r>
              <a:rPr lang="uk-UA" sz="5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54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5400" smtClean="0">
                <a:solidFill>
                  <a:srgbClr val="002060"/>
                </a:solidFill>
                <a:latin typeface="Arial" charset="0"/>
                <a:cs typeface="Arial" charset="0"/>
              </a:rPr>
              <a:t>мономер - глюкоза</a:t>
            </a:r>
            <a:endParaRPr lang="ru-RU" sz="54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Мои документы\Мои рисунки\structural-components-starch-chemical-formula-amylose-pectin-d-illustration-formulas-isolated-white-40390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>
            <a:fillRect/>
          </a:stretch>
        </p:blipFill>
        <p:spPr bwMode="auto">
          <a:xfrm>
            <a:off x="1771650" y="831850"/>
            <a:ext cx="56007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260648"/>
          <a:ext cx="82089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Выгнутая вправо стрелка 20"/>
          <p:cNvSpPr/>
          <p:nvPr/>
        </p:nvSpPr>
        <p:spPr>
          <a:xfrm>
            <a:off x="3668713" y="4516438"/>
            <a:ext cx="731837" cy="121602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4716463" y="4516438"/>
            <a:ext cx="731837" cy="1216025"/>
          </a:xfrm>
          <a:prstGeom prst="curvedRightArrow">
            <a:avLst>
              <a:gd name="adj1" fmla="val 25000"/>
              <a:gd name="adj2" fmla="val 50000"/>
              <a:gd name="adj3" fmla="val 23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Мои документы\Мои рисунки\potato-starch-grain-28691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12158" r="11555" b="13834"/>
          <a:stretch>
            <a:fillRect/>
          </a:stretch>
        </p:blipFill>
        <p:spPr bwMode="auto">
          <a:xfrm>
            <a:off x="539750" y="2703513"/>
            <a:ext cx="3455988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346075" y="1220788"/>
            <a:ext cx="3451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FF00"/>
                </a:solidFill>
              </a:rPr>
              <a:t>крохмальне зерно</a:t>
            </a:r>
            <a:endParaRPr lang="en-US" sz="2800" b="1">
              <a:solidFill>
                <a:srgbClr val="FFFF00"/>
              </a:solidFill>
            </a:endParaRPr>
          </a:p>
          <a:p>
            <a:pPr algn="ctr" eaLnBrk="1" hangingPunct="1"/>
            <a:r>
              <a:rPr lang="ru-RU" sz="2800" b="1">
                <a:solidFill>
                  <a:srgbClr val="FFFF00"/>
                </a:solidFill>
              </a:rPr>
              <a:t> картопл</a:t>
            </a:r>
            <a:r>
              <a:rPr lang="uk-UA" sz="2800" b="1">
                <a:solidFill>
                  <a:srgbClr val="FFFF00"/>
                </a:solidFill>
              </a:rPr>
              <a:t>і</a:t>
            </a:r>
            <a:endParaRPr lang="ru-RU" sz="2800" b="1">
              <a:solidFill>
                <a:srgbClr val="FFFF00"/>
              </a:solidFill>
            </a:endParaRPr>
          </a:p>
        </p:txBody>
      </p:sp>
      <p:pic>
        <p:nvPicPr>
          <p:cNvPr id="4" name="Picture 2" descr="Starch grains from bean embryo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636912"/>
            <a:ext cx="3272797" cy="3132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Прямоугольник 2"/>
          <p:cNvSpPr>
            <a:spLocks noChangeArrowheads="1"/>
          </p:cNvSpPr>
          <p:nvPr/>
        </p:nvSpPr>
        <p:spPr bwMode="auto">
          <a:xfrm>
            <a:off x="5006975" y="1282700"/>
            <a:ext cx="320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забарвлення</a:t>
            </a:r>
            <a:r>
              <a:rPr lang="en-US" sz="2800" b="1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uk-UA" sz="2800" b="1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 йодом</a:t>
            </a:r>
            <a:endParaRPr lang="en-US" sz="2800" b="1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  <a:p>
            <a:r>
              <a:rPr lang="uk-UA" sz="2800" b="1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 крохмальних зерен </a:t>
            </a:r>
            <a:endParaRPr lang="ru-RU" sz="2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0" y="28527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uk-UA" sz="72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Целюлоза</a:t>
            </a:r>
            <a:r>
              <a:rPr lang="uk-UA" sz="8000" b="1" dirty="0" smtClean="0">
                <a:solidFill>
                  <a:srgbClr val="C00000"/>
                </a:solidFill>
              </a:rPr>
              <a:t/>
            </a:r>
            <a:br>
              <a:rPr lang="uk-UA" sz="8000" b="1" dirty="0" smtClean="0">
                <a:solidFill>
                  <a:srgbClr val="C00000"/>
                </a:solidFill>
              </a:rPr>
            </a:br>
            <a:r>
              <a:rPr lang="uk-UA" sz="6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6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uk-UA" sz="6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ітковина</a:t>
            </a:r>
            <a:r>
              <a:rPr lang="uk-UA" sz="6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uk-UA" sz="6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6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6000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мономер </a:t>
            </a:r>
            <a:r>
              <a:rPr lang="ru-RU" sz="6000" spc="-150" dirty="0" smtClean="0">
                <a:solidFill>
                  <a:srgbClr val="002060"/>
                </a:solidFill>
                <a:latin typeface="Arial Narrow" pitchFamily="34" charset="0"/>
                <a:cs typeface="Arial"/>
              </a:rPr>
              <a:t> </a:t>
            </a:r>
            <a:r>
              <a:rPr lang="ru-RU" sz="6000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глюкоза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Мои документы\Мои рисунки\gostinaya-divan-kreslo-sto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8"/>
          <a:stretch>
            <a:fillRect/>
          </a:stretch>
        </p:blipFill>
        <p:spPr bwMode="auto">
          <a:xfrm>
            <a:off x="827088" y="1270000"/>
            <a:ext cx="74898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\Мои документы\Мои рисунки\cellulose-24447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4" r="7829" b="24225"/>
          <a:stretch>
            <a:fillRect/>
          </a:stretch>
        </p:blipFill>
        <p:spPr bwMode="auto">
          <a:xfrm>
            <a:off x="1331913" y="1412875"/>
            <a:ext cx="64150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3" y="3068638"/>
            <a:ext cx="912653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9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Глікоген</a:t>
            </a:r>
            <a:r>
              <a:rPr lang="uk-UA" sz="122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uk-UA" sz="122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6000" dirty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мономер  глюкоза</a:t>
            </a:r>
            <a:r>
              <a:rPr lang="uk-UA" dirty="0" smtClean="0">
                <a:latin typeface="Book Antiqua" pitchFamily="18" charset="0"/>
              </a:rPr>
              <a:t/>
            </a:r>
            <a:br>
              <a:rPr lang="uk-UA" dirty="0" smtClean="0">
                <a:latin typeface="Book Antiqua" pitchFamily="18" charset="0"/>
              </a:rPr>
            </a:br>
            <a:endParaRPr lang="ru-RU" sz="80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.wikimedia.org/wikipedia/commons/thumb/d/d4/Glykogen.svg/754px-Glykog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627188"/>
            <a:ext cx="815657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thumb/4/47/Glycogen_structure.svg/640px-Glycogen_stru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338"/>
            <a:ext cx="6096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845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9800" b="1" dirty="0" smtClean="0">
                <a:solidFill>
                  <a:srgbClr val="C00000"/>
                </a:solidFill>
                <a:latin typeface="Verdana" pitchFamily="34" charset="0"/>
              </a:rPr>
              <a:t>Інулін</a:t>
            </a:r>
            <a:r>
              <a:rPr lang="uk-UA" sz="8900" b="1" dirty="0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uk-UA" sz="8900" b="1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uk-UA" sz="6000" dirty="0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мономер </a:t>
            </a:r>
            <a:r>
              <a:rPr lang="uk-UA" sz="6000" dirty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 фруктоза</a:t>
            </a:r>
            <a:r>
              <a:rPr lang="uk-UA" dirty="0" smtClean="0">
                <a:latin typeface="Book Antiqua" pitchFamily="18" charset="0"/>
              </a:rPr>
              <a:t/>
            </a:r>
            <a:br>
              <a:rPr lang="uk-UA" dirty="0" smtClean="0">
                <a:latin typeface="Book Antiqua" pitchFamily="18" charset="0"/>
              </a:rPr>
            </a:br>
            <a:endParaRPr lang="ru-RU" sz="73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uk-UA" sz="4800" smtClean="0">
                <a:solidFill>
                  <a:srgbClr val="002060"/>
                </a:solidFill>
                <a:latin typeface="Arial" charset="0"/>
                <a:cs typeface="Arial" charset="0"/>
              </a:rPr>
              <a:t>значний вміст інуліну –</a:t>
            </a:r>
            <a:br>
              <a:rPr lang="uk-UA" sz="480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800" smtClean="0">
                <a:solidFill>
                  <a:srgbClr val="002060"/>
                </a:solidFill>
                <a:latin typeface="Arial" charset="0"/>
                <a:cs typeface="Arial" charset="0"/>
              </a:rPr>
              <a:t> у представників</a:t>
            </a:r>
            <a:r>
              <a:rPr lang="en-US" sz="480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4800" smtClean="0">
                <a:solidFill>
                  <a:srgbClr val="002060"/>
                </a:solidFill>
                <a:latin typeface="Arial" charset="0"/>
                <a:cs typeface="Arial" charset="0"/>
              </a:rPr>
              <a:t>родини</a:t>
            </a:r>
            <a:r>
              <a:rPr lang="uk-UA" sz="480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4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Складноцвітих</a:t>
            </a:r>
            <a:r>
              <a:rPr lang="uk-UA" sz="480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ovet-sadovody.ru/wp-content/uploads/2012/10/%D0%9F%D1%80%D0%B8%D0%B3%D0%BE%D1%82%D0%BE%D0%B2%D0%BB%D0%B5%D0%BD%D0%B8%D0%B5-%D1%82%D0%BE%D0%BF%D0%B8%D0%BD%D0%B0%D0%BC%D0%B1%D1%83%D1%80%D0%B0-600x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4005263"/>
            <a:ext cx="34099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http://f4.foto.rambler.ru/preview/r/668x501/44bae266-aead-1e66-9190-f1d83f3f70cb/%D0%A6%D0%B8%D0%BA%D0%BE%D1%80%D0%B8%D0%B9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90588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900113" y="4365625"/>
            <a:ext cx="3671887" cy="1143000"/>
          </a:xfrm>
        </p:spPr>
        <p:txBody>
          <a:bodyPr/>
          <a:lstStyle/>
          <a:p>
            <a:pPr algn="l"/>
            <a:r>
              <a:rPr lang="uk-UA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кореневі бульби</a:t>
            </a:r>
            <a:r>
              <a:rPr lang="en-US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топінамбуру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46085" name="Picture 2" descr="http://www.legkogotovit.com/downloads/image/26/orig/topinambur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"/>
          <a:stretch>
            <a:fillRect/>
          </a:stretch>
        </p:blipFill>
        <p:spPr bwMode="auto">
          <a:xfrm>
            <a:off x="4945063" y="836613"/>
            <a:ext cx="34575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8888" y="219075"/>
            <a:ext cx="17541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rgbClr val="002060"/>
                </a:solidFill>
                <a:ea typeface="+mj-ea"/>
                <a:cs typeface="Arial" charset="0"/>
              </a:rPr>
              <a:t>цикор</a:t>
            </a:r>
            <a:r>
              <a:rPr lang="uk-UA" sz="3200" b="1" dirty="0" err="1">
                <a:solidFill>
                  <a:srgbClr val="002060"/>
                </a:solidFill>
              </a:rPr>
              <a:t>ій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75" y="219075"/>
            <a:ext cx="24844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002060"/>
                </a:solidFill>
                <a:ea typeface="+mj-ea"/>
                <a:cs typeface="Arial" charset="0"/>
              </a:rPr>
              <a:t>топінамбур</a:t>
            </a:r>
            <a:endParaRPr lang="ru-RU" sz="3200" b="1" dirty="0">
              <a:solidFill>
                <a:srgbClr val="002060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9972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Моно-</a:t>
            </a:r>
            <a:br>
              <a:rPr lang="ru-RU" sz="80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8000" b="1" dirty="0" err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сахариди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845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0700" b="1" dirty="0" smtClean="0">
                <a:solidFill>
                  <a:srgbClr val="C00000"/>
                </a:solidFill>
                <a:latin typeface="Verdana" pitchFamily="34" charset="0"/>
              </a:rPr>
              <a:t>Хітин</a:t>
            </a:r>
            <a:r>
              <a:rPr lang="uk-UA" sz="6700" b="1" spc="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6700" b="1" spc="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6700" dirty="0" smtClean="0">
                <a:solidFill>
                  <a:srgbClr val="008000"/>
                </a:solidFill>
                <a:latin typeface="Arial Narrow" pitchFamily="34" charset="0"/>
                <a:cs typeface="Arial" charset="0"/>
              </a:rPr>
              <a:t>мономер</a:t>
            </a:r>
            <a:r>
              <a:rPr lang="en-US" sz="6700" dirty="0" smtClean="0">
                <a:solidFill>
                  <a:srgbClr val="008000"/>
                </a:solidFill>
                <a:latin typeface="Arial Narrow" pitchFamily="34" charset="0"/>
                <a:cs typeface="Arial" charset="0"/>
              </a:rPr>
              <a:t> - </a:t>
            </a:r>
            <a:r>
              <a:rPr lang="uk-UA" sz="6700" dirty="0" smtClean="0">
                <a:solidFill>
                  <a:srgbClr val="008000"/>
                </a:solidFill>
                <a:latin typeface="Arial Narrow" pitchFamily="34" charset="0"/>
              </a:rPr>
              <a:t> </a:t>
            </a:r>
            <a:r>
              <a:rPr lang="uk-UA" sz="6700" b="1" dirty="0">
                <a:solidFill>
                  <a:srgbClr val="002060"/>
                </a:solidFill>
              </a:rPr>
              <a:t/>
            </a:r>
            <a:br>
              <a:rPr lang="uk-UA" sz="6700" b="1" dirty="0">
                <a:solidFill>
                  <a:srgbClr val="002060"/>
                </a:solidFill>
              </a:rPr>
            </a:br>
            <a:r>
              <a:rPr lang="uk-UA" sz="67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uk-UA" sz="6700" dirty="0" err="1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ацетилглюкозамін</a:t>
            </a:r>
            <a:r>
              <a:rPr lang="uk-UA" sz="67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sz="73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18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0700" b="1" dirty="0">
                <a:solidFill>
                  <a:srgbClr val="C00000"/>
                </a:solidFill>
                <a:latin typeface="Verdana" pitchFamily="34" charset="0"/>
              </a:rPr>
              <a:t>Пектин</a:t>
            </a:r>
            <a:r>
              <a:rPr lang="uk-UA" sz="13300" b="1" spc="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13300" b="1" spc="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6000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мономер</a:t>
            </a:r>
            <a:r>
              <a:rPr lang="en-US" sz="6000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- </a:t>
            </a:r>
            <a:r>
              <a:rPr lang="uk-UA" sz="6000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uk-UA" sz="6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6000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uk-UA" sz="6000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sz="6000" dirty="0" err="1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галактуронова</a:t>
            </a:r>
            <a:r>
              <a:rPr lang="uk-UA" sz="6000" dirty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 кислота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sz="36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sz="7200" b="1" dirty="0" smtClean="0">
                <a:ln w="28575" cmpd="sng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Функції вуглеводів</a:t>
            </a:r>
            <a:endParaRPr lang="ru-RU" sz="7200" b="1" dirty="0" smtClean="0">
              <a:ln w="28575" cmpd="sng">
                <a:solidFill>
                  <a:srgbClr val="0099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50825" y="2857500"/>
            <a:ext cx="8229600" cy="1143000"/>
          </a:xfrm>
        </p:spPr>
        <p:txBody>
          <a:bodyPr/>
          <a:lstStyle/>
          <a:p>
            <a:r>
              <a:rPr lang="uk-UA" sz="7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Енергетична</a:t>
            </a:r>
            <a:br>
              <a:rPr lang="uk-UA" sz="72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7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функція</a:t>
            </a:r>
            <a:r>
              <a:rPr lang="uk-UA" sz="6000" b="1" smtClean="0">
                <a:solidFill>
                  <a:srgbClr val="009900"/>
                </a:solidFill>
                <a:latin typeface="Georgia" pitchFamily="18" charset="0"/>
              </a:rPr>
              <a:t/>
            </a:r>
            <a:br>
              <a:rPr lang="uk-UA" sz="6000" b="1" smtClean="0">
                <a:solidFill>
                  <a:srgbClr val="009900"/>
                </a:solidFill>
                <a:latin typeface="Georgia" pitchFamily="18" charset="0"/>
              </a:rPr>
            </a:br>
            <a:r>
              <a:rPr lang="uk-UA" sz="6000" smtClean="0">
                <a:solidFill>
                  <a:srgbClr val="002060"/>
                </a:solidFill>
                <a:latin typeface="Arial" charset="0"/>
                <a:cs typeface="Arial" charset="0"/>
              </a:rPr>
              <a:t>1г – 17,6 кДж</a:t>
            </a: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0" y="2790825"/>
            <a:ext cx="9144000" cy="11430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Структурна</a:t>
            </a:r>
            <a:r>
              <a:rPr lang="en-US" sz="7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72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7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функція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3"/>
          <p:cNvSpPr>
            <a:spLocks noGrp="1"/>
          </p:cNvSpPr>
          <p:nvPr>
            <p:ph type="title"/>
          </p:nvPr>
        </p:nvSpPr>
        <p:spPr>
          <a:xfrm>
            <a:off x="395288" y="2862263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вуглеводи є основним компонентом</a:t>
            </a:r>
            <a:r>
              <a:rPr lang="en-US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US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клітинної стінки:</a:t>
            </a:r>
            <a:r>
              <a:rPr lang="uk-UA" sz="4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48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800" b="1" smtClean="0">
                <a:solidFill>
                  <a:srgbClr val="009900"/>
                </a:solidFill>
                <a:latin typeface="Arial" charset="0"/>
                <a:cs typeface="Arial" charset="0"/>
              </a:rPr>
              <a:t/>
            </a:r>
            <a:br>
              <a:rPr lang="uk-UA" sz="4800" b="1" smtClean="0">
                <a:solidFill>
                  <a:srgbClr val="009900"/>
                </a:solidFill>
                <a:latin typeface="Arial" charset="0"/>
                <a:cs typeface="Arial" charset="0"/>
              </a:rPr>
            </a:br>
            <a:r>
              <a:rPr lang="uk-UA" sz="54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целюлоза </a:t>
            </a:r>
            <a:r>
              <a:rPr lang="uk-UA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</a:t>
            </a:r>
            <a:r>
              <a:rPr lang="uk-UA" sz="5400" b="1" smtClean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uk-UA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у рослин </a:t>
            </a:r>
            <a:br>
              <a:rPr lang="uk-UA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54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хітин</a:t>
            </a:r>
            <a:r>
              <a:rPr lang="ru-RU" sz="5400" smtClean="0">
                <a:solidFill>
                  <a:srgbClr val="008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- </a:t>
            </a:r>
            <a:r>
              <a:rPr lang="uk-UA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у </a:t>
            </a:r>
            <a:r>
              <a:rPr lang="ru-RU" sz="540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грибів </a:t>
            </a:r>
            <a:r>
              <a:rPr lang="uk-UA" b="1" smtClean="0">
                <a:solidFill>
                  <a:srgbClr val="009900"/>
                </a:solidFill>
                <a:latin typeface="Arial" charset="0"/>
                <a:cs typeface="Arial" charset="0"/>
              </a:rPr>
              <a:t/>
            </a:r>
            <a:br>
              <a:rPr lang="uk-UA" b="1" smtClean="0">
                <a:solidFill>
                  <a:srgbClr val="009900"/>
                </a:solidFill>
                <a:latin typeface="Arial" charset="0"/>
                <a:cs typeface="Arial" charset="0"/>
              </a:rPr>
            </a:br>
            <a:endParaRPr lang="uk-UA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Admin\Мои документы\Мои рисунки\vegetal-cell-16001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7162" r="6532" b="15503"/>
          <a:stretch>
            <a:fillRect/>
          </a:stretch>
        </p:blipFill>
        <p:spPr bwMode="auto">
          <a:xfrm>
            <a:off x="1795463" y="1325563"/>
            <a:ext cx="5553075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2060575"/>
            <a:ext cx="8229600" cy="1800225"/>
          </a:xfrm>
        </p:spPr>
        <p:txBody>
          <a:bodyPr/>
          <a:lstStyle/>
          <a:p>
            <a:pPr>
              <a:defRPr/>
            </a:pPr>
            <a:r>
              <a:rPr lang="ru-RU" sz="5400" b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6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кутикула</a:t>
            </a:r>
            <a:br>
              <a:rPr lang="ru-RU" sz="6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Членистоногих </a:t>
            </a:r>
            <a:br>
              <a:rPr lang="ru-RU" sz="6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60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складається</a:t>
            </a:r>
            <a:r>
              <a:rPr lang="ru-RU" sz="6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з</a:t>
            </a:r>
            <a:r>
              <a:rPr lang="ru-RU" sz="6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7200" b="1" dirty="0" err="1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хітину</a:t>
            </a:r>
            <a:r>
              <a:rPr lang="ru-RU" sz="7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raki-kiev.at.ua/rak-li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577215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 со стрелкой вниз 5"/>
          <p:cNvSpPr/>
          <p:nvPr/>
        </p:nvSpPr>
        <p:spPr>
          <a:xfrm>
            <a:off x="3976688" y="1052513"/>
            <a:ext cx="1885950" cy="2297112"/>
          </a:xfrm>
          <a:prstGeom prst="downArrowCallout">
            <a:avLst>
              <a:gd name="adj1" fmla="val 0"/>
              <a:gd name="adj2" fmla="val 6077"/>
              <a:gd name="adj3" fmla="val 23474"/>
              <a:gd name="adj4" fmla="val 49715"/>
            </a:avLst>
          </a:prstGeom>
          <a:solidFill>
            <a:srgbClr val="97D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кутикула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0" y="2790825"/>
            <a:ext cx="9144000" cy="1143000"/>
          </a:xfrm>
        </p:spPr>
        <p:txBody>
          <a:bodyPr/>
          <a:lstStyle/>
          <a:p>
            <a:r>
              <a:rPr lang="uk-UA" sz="7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Пластична</a:t>
            </a:r>
            <a:br>
              <a:rPr lang="uk-UA" sz="72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7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функція</a:t>
            </a:r>
            <a:r>
              <a:rPr lang="uk-UA" sz="5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uk-UA" sz="54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4800" b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(функція накопичення)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2463800"/>
            <a:ext cx="9144000" cy="1928813"/>
          </a:xfrm>
        </p:spPr>
        <p:txBody>
          <a:bodyPr/>
          <a:lstStyle/>
          <a:p>
            <a:pPr eaLnBrk="1" hangingPunct="1">
              <a:tabLst>
                <a:tab pos="2873375" algn="l"/>
              </a:tabLst>
            </a:pPr>
            <a:r>
              <a:rPr lang="uk-UA" sz="4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загальна формула</a:t>
            </a:r>
            <a:br>
              <a:rPr lang="uk-UA" sz="48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4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моносахаридів </a:t>
            </a:r>
            <a:r>
              <a:rPr lang="en-US" sz="6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60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С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n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H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2n</a:t>
            </a:r>
            <a:r>
              <a:rPr lang="en-US" sz="7200" b="1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O</a:t>
            </a:r>
            <a:r>
              <a:rPr lang="en-US" sz="7200" b="1" baseline="-2500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  <a:cs typeface="Cambria Math" pitchFamily="18" charset="0"/>
              </a:rPr>
              <a:t>n</a:t>
            </a:r>
            <a:endParaRPr lang="uk-UA" sz="7200" b="1" baseline="-25000" smtClean="0">
              <a:solidFill>
                <a:srgbClr val="002060"/>
              </a:solidFill>
              <a:latin typeface="Book Antiqua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3"/>
          <p:cNvSpPr>
            <a:spLocks noGrp="1"/>
          </p:cNvSpPr>
          <p:nvPr>
            <p:ph type="title"/>
          </p:nvPr>
        </p:nvSpPr>
        <p:spPr>
          <a:xfrm>
            <a:off x="0" y="3213100"/>
            <a:ext cx="91440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глікоген утворює</a:t>
            </a:r>
            <a:b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депо </a:t>
            </a:r>
            <a:r>
              <a:rPr lang="uk-UA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storage</a:t>
            </a:r>
            <a:r>
              <a:rPr lang="uk-UA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Cambria Math" pitchFamily="18" charset="0"/>
                <a:cs typeface="Arial" pitchFamily="34" charset="0"/>
              </a:rPr>
              <a:t>печінка </a:t>
            </a:r>
            <a:r>
              <a:rPr lang="uk-UA" sz="7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Cambria Math" pitchFamily="18" charset="0"/>
                <a:cs typeface="Arial" pitchFamily="34" charset="0"/>
              </a:rPr>
              <a:t/>
            </a:r>
            <a:br>
              <a:rPr lang="uk-UA" sz="7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Cambria Math" pitchFamily="18" charset="0"/>
                <a:cs typeface="Arial" pitchFamily="34" charset="0"/>
              </a:rPr>
            </a:b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Cambria Math" pitchFamily="18" charset="0"/>
                <a:cs typeface="Arial" pitchFamily="34" charset="0"/>
              </a:rPr>
              <a:t> м'язи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3.bp.blogspot.com/-S65ZiWA_wTw/UDRRFbXfk2I/AAAAAAAAA4g/AlaSO7sltIc/s1600/the+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914525"/>
            <a:ext cx="63246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278130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mtClean="0">
                <a:solidFill>
                  <a:srgbClr val="002060"/>
                </a:solidFill>
                <a:latin typeface="Arial" charset="0"/>
                <a:cs typeface="Arial" charset="0"/>
              </a:rPr>
              <a:t>класифікація моносахаридів </a:t>
            </a:r>
            <a:br>
              <a:rPr lang="uk-UA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mtClean="0">
                <a:solidFill>
                  <a:srgbClr val="002060"/>
                </a:solidFill>
                <a:latin typeface="Arial" charset="0"/>
                <a:cs typeface="Arial" charset="0"/>
              </a:rPr>
              <a:t>- </a:t>
            </a:r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на </a:t>
            </a:r>
            <a:r>
              <a:rPr lang="uk-UA" smtClean="0">
                <a:solidFill>
                  <a:srgbClr val="002060"/>
                </a:solidFill>
                <a:latin typeface="Arial" charset="0"/>
                <a:cs typeface="Arial" charset="0"/>
              </a:rPr>
              <a:t>основі кількості  атомів карбону в молекулі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39925"/>
            <a:ext cx="9144000" cy="2928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000" b="1" dirty="0" err="1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Т</a:t>
            </a:r>
            <a:r>
              <a:rPr lang="uk-UA" sz="8000" b="1" dirty="0" err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риози</a:t>
            </a:r>
            <a:r>
              <a:rPr lang="en-US" sz="6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три </a:t>
            </a:r>
            <a:r>
              <a:rPr lang="ru-RU" sz="5300" b="1" dirty="0" err="1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атоми</a:t>
            </a:r>
            <a:r>
              <a:rPr lang="ru-RU" sz="53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 карбону</a:t>
            </a:r>
            <a:r>
              <a:rPr lang="en-US" sz="6000" b="1" u="sng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en-US" sz="6000" b="1" u="sng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en-US" sz="89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C</a:t>
            </a:r>
            <a:r>
              <a:rPr lang="en-US" sz="89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3</a:t>
            </a:r>
            <a:r>
              <a:rPr lang="en-US" sz="89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H</a:t>
            </a:r>
            <a:r>
              <a:rPr lang="en-US" sz="89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6</a:t>
            </a:r>
            <a:r>
              <a:rPr lang="en-US" sz="89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O</a:t>
            </a:r>
            <a:r>
              <a:rPr lang="en-US" sz="89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3</a:t>
            </a:r>
            <a:endParaRPr lang="uk-UA" sz="8900" b="1" baseline="-25000" dirty="0">
              <a:solidFill>
                <a:srgbClr val="002060"/>
              </a:solidFill>
              <a:latin typeface="Book Antiqua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81013" y="141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приклад тріози</a:t>
            </a:r>
            <a:r>
              <a:rPr lang="ru-RU" sz="4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48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4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гліцеринальдегід</a:t>
            </a:r>
            <a:r>
              <a:rPr lang="ru-RU" sz="4800" smtClean="0"/>
              <a:t> </a:t>
            </a:r>
          </a:p>
        </p:txBody>
      </p:sp>
      <p:pic>
        <p:nvPicPr>
          <p:cNvPr id="14339" name="Picture 2" descr="Файл:D-glyceraldehyde-2D-Fisc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068638"/>
            <a:ext cx="2892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511425"/>
            <a:ext cx="8229600" cy="2357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err="1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Т</a:t>
            </a:r>
            <a:r>
              <a:rPr lang="ru-RU" sz="8000" b="1" dirty="0" err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етрози</a:t>
            </a:r>
            <a:r>
              <a:rPr lang="ru-RU" sz="107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07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5300" b="1" dirty="0" err="1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чотири</a:t>
            </a:r>
            <a:r>
              <a:rPr lang="ru-RU" sz="53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5300" b="1" dirty="0" err="1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атоми</a:t>
            </a:r>
            <a:r>
              <a:rPr lang="ru-RU" sz="5300" b="1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 карбону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C</a:t>
            </a:r>
            <a:r>
              <a:rPr lang="ru-RU" sz="80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4</a:t>
            </a:r>
            <a:r>
              <a:rPr lang="en-US" sz="80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H</a:t>
            </a:r>
            <a:r>
              <a:rPr lang="ru-RU" sz="80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8</a:t>
            </a:r>
            <a:r>
              <a:rPr lang="en-US" sz="8000" b="1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O</a:t>
            </a:r>
            <a:r>
              <a:rPr lang="ru-RU" sz="80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4</a:t>
            </a:r>
            <a:r>
              <a:rPr lang="en-US" sz="8000" b="1" baseline="-25000" dirty="0" smtClean="0">
                <a:solidFill>
                  <a:srgbClr val="002060"/>
                </a:solidFill>
                <a:latin typeface="Book Antiqua" pitchFamily="18" charset="0"/>
                <a:ea typeface="Cambria Math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117</Words>
  <Application>Microsoft Office PowerPoint</Application>
  <PresentationFormat>Экран (4:3)</PresentationFormat>
  <Paragraphs>79</Paragraphs>
  <Slides>51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Тема Office</vt:lpstr>
      <vt:lpstr>Аспект</vt:lpstr>
      <vt:lpstr>Вуглеводи </vt:lpstr>
      <vt:lpstr>загальна формула вуглеводів Cx(H2O)y</vt:lpstr>
      <vt:lpstr>Презентация PowerPoint</vt:lpstr>
      <vt:lpstr>Моно- сахариди </vt:lpstr>
      <vt:lpstr>загальна формула моносахаридів  СnH2nOn</vt:lpstr>
      <vt:lpstr>класифікація моносахаридів  - на основі кількості  атомів карбону в молекулі </vt:lpstr>
      <vt:lpstr>Триози три атоми карбону C3H6O3</vt:lpstr>
      <vt:lpstr>приклад тріози гліцеринальдегід </vt:lpstr>
      <vt:lpstr>Тетрози чотири атоми карбону C4H8O4  </vt:lpstr>
      <vt:lpstr>приклад тетрози еритроза</vt:lpstr>
      <vt:lpstr>Пентози п'ять атомів карбону  C5H10O5</vt:lpstr>
      <vt:lpstr>приклад  пентози рибоза  C5H10O5</vt:lpstr>
      <vt:lpstr>дезоксирибоза без одного атому оксигену   C5H10O4 </vt:lpstr>
      <vt:lpstr>Презентация PowerPoint</vt:lpstr>
      <vt:lpstr>Презентация PowerPoint</vt:lpstr>
      <vt:lpstr>глюкоза виноградний цукор декстроза альдегідоспирт C6H12O6 </vt:lpstr>
      <vt:lpstr>фруктоза плодовий цукор кетоспирт C6H12O6  </vt:lpstr>
      <vt:lpstr>галактоза C6H12O6</vt:lpstr>
      <vt:lpstr>Олігосахариди складаються з  2–10 моносахаридів  </vt:lpstr>
      <vt:lpstr>Дисахариди C12H22O11</vt:lpstr>
      <vt:lpstr>cахароза буряковий цукор тростинний цукор глюкоза + фруктоза   </vt:lpstr>
      <vt:lpstr>лактоза молочний цукор глюкоза + галактоза </vt:lpstr>
      <vt:lpstr>мальтоза солодовий цукор глюкоза + глюкоза  </vt:lpstr>
      <vt:lpstr>трегалоза міститься в грибах  глюкоза + глюкоза α, α-глікозидний зв'язок  </vt:lpstr>
      <vt:lpstr>Полісахариди</vt:lpstr>
      <vt:lpstr>Крохмаль амілоза +  амілопектин  </vt:lpstr>
      <vt:lpstr>амілоза  (20%) мономер - глюкоза</vt:lpstr>
      <vt:lpstr>амілопектин  (80%)  мономер - глюкоза</vt:lpstr>
      <vt:lpstr>Презентация PowerPoint</vt:lpstr>
      <vt:lpstr>Презентация PowerPoint</vt:lpstr>
      <vt:lpstr>Целюлоза (клітковина) мономер  глюкоза </vt:lpstr>
      <vt:lpstr>Презентация PowerPoint</vt:lpstr>
      <vt:lpstr>Презентация PowerPoint</vt:lpstr>
      <vt:lpstr>Глікоген мономер  глюкоза </vt:lpstr>
      <vt:lpstr>Презентация PowerPoint</vt:lpstr>
      <vt:lpstr>Презентация PowerPoint</vt:lpstr>
      <vt:lpstr>Інулін мономер  фруктоза </vt:lpstr>
      <vt:lpstr>значний вміст інуліну –  у представників родини Складноцвітих </vt:lpstr>
      <vt:lpstr>кореневі бульби  топінамбуру</vt:lpstr>
      <vt:lpstr>Хітин мономер -    ацетилглюкозамін  </vt:lpstr>
      <vt:lpstr>Пектин мономер -    галактуронова кислота </vt:lpstr>
      <vt:lpstr>Функції вуглеводів</vt:lpstr>
      <vt:lpstr>Енергетична функція 1г – 17,6 кДж</vt:lpstr>
      <vt:lpstr>Структурна  функція</vt:lpstr>
      <vt:lpstr>вуглеводи є основним компонентом клітинної стінки:  целюлоза - у рослин   хітин - у грибів  </vt:lpstr>
      <vt:lpstr>Презентация PowerPoint</vt:lpstr>
      <vt:lpstr>  кутикула Членистоногих  складається з  хітину </vt:lpstr>
      <vt:lpstr>Презентация PowerPoint</vt:lpstr>
      <vt:lpstr>Пластична функція (функція накопичення)</vt:lpstr>
      <vt:lpstr>глікоген утворює  депо (storage)   печінка   м'язи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вуглеводи карбогідрати</dc:title>
  <dc:creator>Admin</dc:creator>
  <cp:lastModifiedBy>Admin</cp:lastModifiedBy>
  <cp:revision>422</cp:revision>
  <dcterms:created xsi:type="dcterms:W3CDTF">2011-11-08T06:44:55Z</dcterms:created>
  <dcterms:modified xsi:type="dcterms:W3CDTF">2016-12-10T11:06:51Z</dcterms:modified>
</cp:coreProperties>
</file>