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7" r:id="rId3"/>
  </p:sldMasterIdLst>
  <p:notesMasterIdLst>
    <p:notesMasterId r:id="rId58"/>
  </p:notesMasterIdLst>
  <p:sldIdLst>
    <p:sldId id="256" r:id="rId4"/>
    <p:sldId id="615" r:id="rId5"/>
    <p:sldId id="497" r:id="rId6"/>
    <p:sldId id="267" r:id="rId7"/>
    <p:sldId id="509" r:id="rId8"/>
    <p:sldId id="739" r:id="rId9"/>
    <p:sldId id="740" r:id="rId10"/>
    <p:sldId id="741" r:id="rId11"/>
    <p:sldId id="514" r:id="rId12"/>
    <p:sldId id="471" r:id="rId13"/>
    <p:sldId id="431" r:id="rId14"/>
    <p:sldId id="433" r:id="rId15"/>
    <p:sldId id="520" r:id="rId16"/>
    <p:sldId id="377" r:id="rId17"/>
    <p:sldId id="738" r:id="rId18"/>
    <p:sldId id="619" r:id="rId19"/>
    <p:sldId id="596" r:id="rId20"/>
    <p:sldId id="483" r:id="rId21"/>
    <p:sldId id="379" r:id="rId22"/>
    <p:sldId id="705" r:id="rId23"/>
    <p:sldId id="408" r:id="rId24"/>
    <p:sldId id="607" r:id="rId25"/>
    <p:sldId id="559" r:id="rId26"/>
    <p:sldId id="599" r:id="rId27"/>
    <p:sldId id="570" r:id="rId28"/>
    <p:sldId id="381" r:id="rId29"/>
    <p:sldId id="535" r:id="rId30"/>
    <p:sldId id="671" r:id="rId31"/>
    <p:sldId id="486" r:id="rId32"/>
    <p:sldId id="555" r:id="rId33"/>
    <p:sldId id="677" r:id="rId34"/>
    <p:sldId id="708" r:id="rId35"/>
    <p:sldId id="709" r:id="rId36"/>
    <p:sldId id="710" r:id="rId37"/>
    <p:sldId id="711" r:id="rId38"/>
    <p:sldId id="712" r:id="rId39"/>
    <p:sldId id="744" r:id="rId40"/>
    <p:sldId id="714" r:id="rId41"/>
    <p:sldId id="715" r:id="rId42"/>
    <p:sldId id="716" r:id="rId43"/>
    <p:sldId id="717" r:id="rId44"/>
    <p:sldId id="745" r:id="rId45"/>
    <p:sldId id="719" r:id="rId46"/>
    <p:sldId id="720" r:id="rId47"/>
    <p:sldId id="721" r:id="rId48"/>
    <p:sldId id="722" r:id="rId49"/>
    <p:sldId id="727" r:id="rId50"/>
    <p:sldId id="728" r:id="rId51"/>
    <p:sldId id="733" r:id="rId52"/>
    <p:sldId id="748" r:id="rId53"/>
    <p:sldId id="749" r:id="rId54"/>
    <p:sldId id="731" r:id="rId55"/>
    <p:sldId id="747" r:id="rId56"/>
    <p:sldId id="742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81DEFF"/>
    <a:srgbClr val="FF0000"/>
    <a:srgbClr val="CC3300"/>
    <a:srgbClr val="D60093"/>
    <a:srgbClr val="990033"/>
    <a:srgbClr val="B31DB3"/>
    <a:srgbClr val="008000"/>
    <a:srgbClr val="669900"/>
    <a:srgbClr val="5C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669" autoAdjust="0"/>
  </p:normalViewPr>
  <p:slideViewPr>
    <p:cSldViewPr snapToGrid="0">
      <p:cViewPr varScale="1">
        <p:scale>
          <a:sx n="74" d="100"/>
          <a:sy n="74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95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8B990-7061-4568-BAB5-3FB4D69BE706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09FF1BB-48C7-4DE2-99F8-73C132DDF4C6}">
      <dgm:prSet phldrT="[Текст]"/>
      <dgm:spPr/>
      <dgm:t>
        <a:bodyPr/>
        <a:lstStyle/>
        <a:p>
          <a:r>
            <a:rPr lang="uk-UA" b="1" i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аденін</a:t>
          </a:r>
          <a:endParaRPr lang="uk-UA" b="1" i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42AADD8-068C-4B53-AADC-95228D0CBF80}" type="parTrans" cxnId="{83F5C7F8-7692-4C30-A085-BE16D9F89B53}">
      <dgm:prSet/>
      <dgm:spPr/>
      <dgm:t>
        <a:bodyPr/>
        <a:lstStyle/>
        <a:p>
          <a:endParaRPr lang="uk-UA"/>
        </a:p>
      </dgm:t>
    </dgm:pt>
    <dgm:pt modelId="{9717ECEA-EC59-4A4D-B9E9-B11755FA2DE4}" type="sibTrans" cxnId="{83F5C7F8-7692-4C30-A085-BE16D9F89B53}">
      <dgm:prSet/>
      <dgm:spPr/>
      <dgm:t>
        <a:bodyPr/>
        <a:lstStyle/>
        <a:p>
          <a:endParaRPr lang="uk-UA"/>
        </a:p>
      </dgm:t>
    </dgm:pt>
    <dgm:pt modelId="{E2ACDB1C-A68A-4703-B557-30800D0FD407}">
      <dgm:prSet phldrT="[Текст]"/>
      <dgm:spPr/>
      <dgm:t>
        <a:bodyPr/>
        <a:lstStyle/>
        <a:p>
          <a:r>
            <a:rPr lang="uk-UA" b="1" i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гуанін</a:t>
          </a:r>
          <a:endParaRPr lang="uk-UA" b="1" i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7D85606-0D97-4D52-8D11-03E3BAC6EDED}" type="parTrans" cxnId="{0C1D7719-B679-4E50-964D-065698504082}">
      <dgm:prSet/>
      <dgm:spPr/>
      <dgm:t>
        <a:bodyPr/>
        <a:lstStyle/>
        <a:p>
          <a:endParaRPr lang="uk-UA"/>
        </a:p>
      </dgm:t>
    </dgm:pt>
    <dgm:pt modelId="{39E5E3C8-77CC-4841-AF68-04B52E70B34B}" type="sibTrans" cxnId="{0C1D7719-B679-4E50-964D-065698504082}">
      <dgm:prSet/>
      <dgm:spPr/>
      <dgm:t>
        <a:bodyPr/>
        <a:lstStyle/>
        <a:p>
          <a:endParaRPr lang="uk-UA"/>
        </a:p>
      </dgm:t>
    </dgm:pt>
    <dgm:pt modelId="{ABFC1735-0B3E-4682-AD0B-AF68AAF53D70}">
      <dgm:prSet phldrT="[Текст]"/>
      <dgm:spPr/>
      <dgm:t>
        <a:bodyPr/>
        <a:lstStyle/>
        <a:p>
          <a:r>
            <a:rPr lang="uk-UA" b="1" i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тимін</a:t>
          </a:r>
          <a:endParaRPr lang="uk-UA" b="1" i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929ED0F-A94C-4E62-B525-181B4B19FC0E}" type="parTrans" cxnId="{4AEB5349-7096-406F-AA7C-655DFB0B57CD}">
      <dgm:prSet/>
      <dgm:spPr/>
      <dgm:t>
        <a:bodyPr/>
        <a:lstStyle/>
        <a:p>
          <a:endParaRPr lang="uk-UA"/>
        </a:p>
      </dgm:t>
    </dgm:pt>
    <dgm:pt modelId="{64DE6790-A37C-4DE4-8671-44C43033BC44}" type="sibTrans" cxnId="{4AEB5349-7096-406F-AA7C-655DFB0B57CD}">
      <dgm:prSet/>
      <dgm:spPr/>
      <dgm:t>
        <a:bodyPr/>
        <a:lstStyle/>
        <a:p>
          <a:endParaRPr lang="uk-UA"/>
        </a:p>
      </dgm:t>
    </dgm:pt>
    <dgm:pt modelId="{B5B05494-5DE1-4E3C-B0B4-D7F822FBA5E2}">
      <dgm:prSet phldrT="[Текст]"/>
      <dgm:spPr/>
      <dgm:t>
        <a:bodyPr/>
        <a:lstStyle/>
        <a:p>
          <a:r>
            <a:rPr lang="uk-UA" b="1" i="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цитозин</a:t>
          </a:r>
          <a:endParaRPr lang="uk-UA" b="1" i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11EB6C1-A775-4832-B734-61EE2F7DADF5}" type="parTrans" cxnId="{F30AB96D-AADE-4ECE-9F9B-0A2DD869AA81}">
      <dgm:prSet/>
      <dgm:spPr/>
      <dgm:t>
        <a:bodyPr/>
        <a:lstStyle/>
        <a:p>
          <a:endParaRPr lang="uk-UA"/>
        </a:p>
      </dgm:t>
    </dgm:pt>
    <dgm:pt modelId="{385A3033-02DA-45E2-9867-06556F43BA61}" type="sibTrans" cxnId="{F30AB96D-AADE-4ECE-9F9B-0A2DD869AA81}">
      <dgm:prSet/>
      <dgm:spPr/>
      <dgm:t>
        <a:bodyPr/>
        <a:lstStyle/>
        <a:p>
          <a:endParaRPr lang="uk-UA"/>
        </a:p>
      </dgm:t>
    </dgm:pt>
    <dgm:pt modelId="{9DB30847-02BD-4B3F-8C7E-63D76874BF48}" type="pres">
      <dgm:prSet presAssocID="{1D48B990-7061-4568-BAB5-3FB4D69BE7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61D37CD-6764-420F-9EFC-03566879339D}" type="pres">
      <dgm:prSet presAssocID="{D09FF1BB-48C7-4DE2-99F8-73C132DDF4C6}" presName="compNode" presStyleCnt="0"/>
      <dgm:spPr/>
    </dgm:pt>
    <dgm:pt modelId="{45DB0CD2-BB45-496E-B56E-CC7BB6FA843D}" type="pres">
      <dgm:prSet presAssocID="{D09FF1BB-48C7-4DE2-99F8-73C132DDF4C6}" presName="pictRect" presStyleLbl="node1" presStyleIdx="0" presStyleCnt="4" custScaleX="53931" custScaleY="78299" custLinFactNeighborX="484" custLinFactNeighborY="166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9E68FC8-86FB-4098-A305-803830754AD6}" type="pres">
      <dgm:prSet presAssocID="{D09FF1BB-48C7-4DE2-99F8-73C132DDF4C6}" presName="textRect" presStyleLbl="revTx" presStyleIdx="0" presStyleCnt="4" custLinFactNeighborX="1655" custLinFactNeighborY="96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3297DF-E0A5-413A-920D-473683EDCA8F}" type="pres">
      <dgm:prSet presAssocID="{9717ECEA-EC59-4A4D-B9E9-B11755FA2DE4}" presName="sibTrans" presStyleLbl="sibTrans2D1" presStyleIdx="0" presStyleCnt="0"/>
      <dgm:spPr/>
      <dgm:t>
        <a:bodyPr/>
        <a:lstStyle/>
        <a:p>
          <a:endParaRPr lang="uk-UA"/>
        </a:p>
      </dgm:t>
    </dgm:pt>
    <dgm:pt modelId="{34655B4D-087B-4833-B76D-A5DC01BCC308}" type="pres">
      <dgm:prSet presAssocID="{E2ACDB1C-A68A-4703-B557-30800D0FD407}" presName="compNode" presStyleCnt="0"/>
      <dgm:spPr/>
    </dgm:pt>
    <dgm:pt modelId="{1718351A-D6D2-4DAB-BBA1-9C1AB170B5A0}" type="pres">
      <dgm:prSet presAssocID="{E2ACDB1C-A68A-4703-B557-30800D0FD407}" presName="pictRect" presStyleLbl="node1" presStyleIdx="1" presStyleCnt="4" custScaleX="57201" custScaleY="74617" custLinFactNeighborX="2133" custLinFactNeighborY="2143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03AE6828-AD4A-4C95-B7C7-0CD4FFC858D8}" type="pres">
      <dgm:prSet presAssocID="{E2ACDB1C-A68A-4703-B557-30800D0FD407}" presName="textRect" presStyleLbl="revTx" presStyleIdx="1" presStyleCnt="4" custLinFactNeighborX="-376" custLinFactNeighborY="-5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5A0ED5-894C-4B4B-BEFF-12ABC1C66E9B}" type="pres">
      <dgm:prSet presAssocID="{39E5E3C8-77CC-4841-AF68-04B52E70B34B}" presName="sibTrans" presStyleLbl="sibTrans2D1" presStyleIdx="0" presStyleCnt="0"/>
      <dgm:spPr/>
      <dgm:t>
        <a:bodyPr/>
        <a:lstStyle/>
        <a:p>
          <a:endParaRPr lang="uk-UA"/>
        </a:p>
      </dgm:t>
    </dgm:pt>
    <dgm:pt modelId="{6B416007-3F83-4A32-919B-B31253588211}" type="pres">
      <dgm:prSet presAssocID="{ABFC1735-0B3E-4682-AD0B-AF68AAF53D70}" presName="compNode" presStyleCnt="0"/>
      <dgm:spPr/>
    </dgm:pt>
    <dgm:pt modelId="{2EF9F60C-EBDD-4CC9-B411-0D0C92D2B42C}" type="pres">
      <dgm:prSet presAssocID="{ABFC1735-0B3E-4682-AD0B-AF68AAF53D70}" presName="pictRect" presStyleLbl="node1" presStyleIdx="2" presStyleCnt="4" custScaleX="51541" custScaleY="70108" custLinFactNeighborX="-1176" custLinFactNeighborY="400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0DFA9AFD-7D79-448F-9A6F-805F601F0882}" type="pres">
      <dgm:prSet presAssocID="{ABFC1735-0B3E-4682-AD0B-AF68AAF53D70}" presName="textRect" presStyleLbl="revTx" presStyleIdx="2" presStyleCnt="4" custLinFactNeighborX="-3152" custLinFactNeighborY="-293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F1FBE4-5F46-4D8D-8527-C57B8B7302E5}" type="pres">
      <dgm:prSet presAssocID="{64DE6790-A37C-4DE4-8671-44C43033BC44}" presName="sibTrans" presStyleLbl="sibTrans2D1" presStyleIdx="0" presStyleCnt="0"/>
      <dgm:spPr/>
      <dgm:t>
        <a:bodyPr/>
        <a:lstStyle/>
        <a:p>
          <a:endParaRPr lang="uk-UA"/>
        </a:p>
      </dgm:t>
    </dgm:pt>
    <dgm:pt modelId="{1D2EF8F1-B9C8-4540-BADF-8D11661B065D}" type="pres">
      <dgm:prSet presAssocID="{B5B05494-5DE1-4E3C-B0B4-D7F822FBA5E2}" presName="compNode" presStyleCnt="0"/>
      <dgm:spPr/>
    </dgm:pt>
    <dgm:pt modelId="{40E01FE2-7D89-4DD7-9CC8-6EA5E0B741CD}" type="pres">
      <dgm:prSet presAssocID="{B5B05494-5DE1-4E3C-B0B4-D7F822FBA5E2}" presName="pictRect" presStyleLbl="node1" presStyleIdx="3" presStyleCnt="4" custScaleX="42695" custScaleY="70873" custLinFactNeighborX="533" custLinFactNeighborY="676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B5BC700C-FB96-42B6-A761-E6AA105CC620}" type="pres">
      <dgm:prSet presAssocID="{B5B05494-5DE1-4E3C-B0B4-D7F822FBA5E2}" presName="textRect" presStyleLbl="revTx" presStyleIdx="3" presStyleCnt="4" custLinFactNeighborX="6564" custLinFactNeighborY="-322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E08511C-2E78-4474-A224-F44C1454592E}" type="presOf" srcId="{39E5E3C8-77CC-4841-AF68-04B52E70B34B}" destId="{C65A0ED5-894C-4B4B-BEFF-12ABC1C66E9B}" srcOrd="0" destOrd="0" presId="urn:microsoft.com/office/officeart/2005/8/layout/pList1#1"/>
    <dgm:cxn modelId="{77B73148-12B4-4FE8-B302-9F77DC33EC73}" type="presOf" srcId="{D09FF1BB-48C7-4DE2-99F8-73C132DDF4C6}" destId="{B9E68FC8-86FB-4098-A305-803830754AD6}" srcOrd="0" destOrd="0" presId="urn:microsoft.com/office/officeart/2005/8/layout/pList1#1"/>
    <dgm:cxn modelId="{675145B9-6F73-4131-9833-E387D3A81C8A}" type="presOf" srcId="{9717ECEA-EC59-4A4D-B9E9-B11755FA2DE4}" destId="{B13297DF-E0A5-413A-920D-473683EDCA8F}" srcOrd="0" destOrd="0" presId="urn:microsoft.com/office/officeart/2005/8/layout/pList1#1"/>
    <dgm:cxn modelId="{74A7FBE0-4B80-4FC3-97D7-BFCD539EF93B}" type="presOf" srcId="{1D48B990-7061-4568-BAB5-3FB4D69BE706}" destId="{9DB30847-02BD-4B3F-8C7E-63D76874BF48}" srcOrd="0" destOrd="0" presId="urn:microsoft.com/office/officeart/2005/8/layout/pList1#1"/>
    <dgm:cxn modelId="{0C1D7719-B679-4E50-964D-065698504082}" srcId="{1D48B990-7061-4568-BAB5-3FB4D69BE706}" destId="{E2ACDB1C-A68A-4703-B557-30800D0FD407}" srcOrd="1" destOrd="0" parTransId="{B7D85606-0D97-4D52-8D11-03E3BAC6EDED}" sibTransId="{39E5E3C8-77CC-4841-AF68-04B52E70B34B}"/>
    <dgm:cxn modelId="{A4DD3AB4-097D-4769-8C50-75492F021C76}" type="presOf" srcId="{B5B05494-5DE1-4E3C-B0B4-D7F822FBA5E2}" destId="{B5BC700C-FB96-42B6-A761-E6AA105CC620}" srcOrd="0" destOrd="0" presId="urn:microsoft.com/office/officeart/2005/8/layout/pList1#1"/>
    <dgm:cxn modelId="{EDB19FC5-ECC5-407D-8B54-5FC4C4CCC5B4}" type="presOf" srcId="{E2ACDB1C-A68A-4703-B557-30800D0FD407}" destId="{03AE6828-AD4A-4C95-B7C7-0CD4FFC858D8}" srcOrd="0" destOrd="0" presId="urn:microsoft.com/office/officeart/2005/8/layout/pList1#1"/>
    <dgm:cxn modelId="{0EAD24A4-7B8F-444D-9548-6034AFEE4382}" type="presOf" srcId="{64DE6790-A37C-4DE4-8671-44C43033BC44}" destId="{1DF1FBE4-5F46-4D8D-8527-C57B8B7302E5}" srcOrd="0" destOrd="0" presId="urn:microsoft.com/office/officeart/2005/8/layout/pList1#1"/>
    <dgm:cxn modelId="{F30AB96D-AADE-4ECE-9F9B-0A2DD869AA81}" srcId="{1D48B990-7061-4568-BAB5-3FB4D69BE706}" destId="{B5B05494-5DE1-4E3C-B0B4-D7F822FBA5E2}" srcOrd="3" destOrd="0" parTransId="{D11EB6C1-A775-4832-B734-61EE2F7DADF5}" sibTransId="{385A3033-02DA-45E2-9867-06556F43BA61}"/>
    <dgm:cxn modelId="{E00B719D-E8DD-4D8C-B537-207C8832AA59}" type="presOf" srcId="{ABFC1735-0B3E-4682-AD0B-AF68AAF53D70}" destId="{0DFA9AFD-7D79-448F-9A6F-805F601F0882}" srcOrd="0" destOrd="0" presId="urn:microsoft.com/office/officeart/2005/8/layout/pList1#1"/>
    <dgm:cxn modelId="{83F5C7F8-7692-4C30-A085-BE16D9F89B53}" srcId="{1D48B990-7061-4568-BAB5-3FB4D69BE706}" destId="{D09FF1BB-48C7-4DE2-99F8-73C132DDF4C6}" srcOrd="0" destOrd="0" parTransId="{F42AADD8-068C-4B53-AADC-95228D0CBF80}" sibTransId="{9717ECEA-EC59-4A4D-B9E9-B11755FA2DE4}"/>
    <dgm:cxn modelId="{4AEB5349-7096-406F-AA7C-655DFB0B57CD}" srcId="{1D48B990-7061-4568-BAB5-3FB4D69BE706}" destId="{ABFC1735-0B3E-4682-AD0B-AF68AAF53D70}" srcOrd="2" destOrd="0" parTransId="{5929ED0F-A94C-4E62-B525-181B4B19FC0E}" sibTransId="{64DE6790-A37C-4DE4-8671-44C43033BC44}"/>
    <dgm:cxn modelId="{1B0CD8C9-A51D-4208-B3CD-9AE1777D6A35}" type="presParOf" srcId="{9DB30847-02BD-4B3F-8C7E-63D76874BF48}" destId="{961D37CD-6764-420F-9EFC-03566879339D}" srcOrd="0" destOrd="0" presId="urn:microsoft.com/office/officeart/2005/8/layout/pList1#1"/>
    <dgm:cxn modelId="{BB5DD8D5-A3ED-4AE1-AD5F-9D15886D2BD8}" type="presParOf" srcId="{961D37CD-6764-420F-9EFC-03566879339D}" destId="{45DB0CD2-BB45-496E-B56E-CC7BB6FA843D}" srcOrd="0" destOrd="0" presId="urn:microsoft.com/office/officeart/2005/8/layout/pList1#1"/>
    <dgm:cxn modelId="{53628B57-8ADB-4804-A70F-CA5F6FAD53E4}" type="presParOf" srcId="{961D37CD-6764-420F-9EFC-03566879339D}" destId="{B9E68FC8-86FB-4098-A305-803830754AD6}" srcOrd="1" destOrd="0" presId="urn:microsoft.com/office/officeart/2005/8/layout/pList1#1"/>
    <dgm:cxn modelId="{F501C3CD-7F62-44A2-B5F4-1BFC3F278818}" type="presParOf" srcId="{9DB30847-02BD-4B3F-8C7E-63D76874BF48}" destId="{B13297DF-E0A5-413A-920D-473683EDCA8F}" srcOrd="1" destOrd="0" presId="urn:microsoft.com/office/officeart/2005/8/layout/pList1#1"/>
    <dgm:cxn modelId="{DE039559-8D3E-4A32-B9B0-27972482BD23}" type="presParOf" srcId="{9DB30847-02BD-4B3F-8C7E-63D76874BF48}" destId="{34655B4D-087B-4833-B76D-A5DC01BCC308}" srcOrd="2" destOrd="0" presId="urn:microsoft.com/office/officeart/2005/8/layout/pList1#1"/>
    <dgm:cxn modelId="{A5CBEFA6-519D-480E-A262-6D53849B817B}" type="presParOf" srcId="{34655B4D-087B-4833-B76D-A5DC01BCC308}" destId="{1718351A-D6D2-4DAB-BBA1-9C1AB170B5A0}" srcOrd="0" destOrd="0" presId="urn:microsoft.com/office/officeart/2005/8/layout/pList1#1"/>
    <dgm:cxn modelId="{42ABD003-C99F-4170-9BC8-56B7B8D7A2DD}" type="presParOf" srcId="{34655B4D-087B-4833-B76D-A5DC01BCC308}" destId="{03AE6828-AD4A-4C95-B7C7-0CD4FFC858D8}" srcOrd="1" destOrd="0" presId="urn:microsoft.com/office/officeart/2005/8/layout/pList1#1"/>
    <dgm:cxn modelId="{739DB7FB-A564-4F4B-BD24-7D29D46025E1}" type="presParOf" srcId="{9DB30847-02BD-4B3F-8C7E-63D76874BF48}" destId="{C65A0ED5-894C-4B4B-BEFF-12ABC1C66E9B}" srcOrd="3" destOrd="0" presId="urn:microsoft.com/office/officeart/2005/8/layout/pList1#1"/>
    <dgm:cxn modelId="{6A768813-F5DD-49CC-81E3-FC7426CCBE11}" type="presParOf" srcId="{9DB30847-02BD-4B3F-8C7E-63D76874BF48}" destId="{6B416007-3F83-4A32-919B-B31253588211}" srcOrd="4" destOrd="0" presId="urn:microsoft.com/office/officeart/2005/8/layout/pList1#1"/>
    <dgm:cxn modelId="{2FADC48F-09B5-4E7A-B386-52CCCBBCBCD4}" type="presParOf" srcId="{6B416007-3F83-4A32-919B-B31253588211}" destId="{2EF9F60C-EBDD-4CC9-B411-0D0C92D2B42C}" srcOrd="0" destOrd="0" presId="urn:microsoft.com/office/officeart/2005/8/layout/pList1#1"/>
    <dgm:cxn modelId="{D0E4E49A-95A2-497A-B075-382BED2D6885}" type="presParOf" srcId="{6B416007-3F83-4A32-919B-B31253588211}" destId="{0DFA9AFD-7D79-448F-9A6F-805F601F0882}" srcOrd="1" destOrd="0" presId="urn:microsoft.com/office/officeart/2005/8/layout/pList1#1"/>
    <dgm:cxn modelId="{7EE627BA-FC17-424E-AEDB-747A14EA394F}" type="presParOf" srcId="{9DB30847-02BD-4B3F-8C7E-63D76874BF48}" destId="{1DF1FBE4-5F46-4D8D-8527-C57B8B7302E5}" srcOrd="5" destOrd="0" presId="urn:microsoft.com/office/officeart/2005/8/layout/pList1#1"/>
    <dgm:cxn modelId="{66D3DD8F-16B7-4A68-91CD-26CC21E89FA3}" type="presParOf" srcId="{9DB30847-02BD-4B3F-8C7E-63D76874BF48}" destId="{1D2EF8F1-B9C8-4540-BADF-8D11661B065D}" srcOrd="6" destOrd="0" presId="urn:microsoft.com/office/officeart/2005/8/layout/pList1#1"/>
    <dgm:cxn modelId="{8711A471-C63A-4D62-9C17-0894667F0F6E}" type="presParOf" srcId="{1D2EF8F1-B9C8-4540-BADF-8D11661B065D}" destId="{40E01FE2-7D89-4DD7-9CC8-6EA5E0B741CD}" srcOrd="0" destOrd="0" presId="urn:microsoft.com/office/officeart/2005/8/layout/pList1#1"/>
    <dgm:cxn modelId="{C3CF1C03-6AC7-41CC-8ADF-E4EDA79E15DA}" type="presParOf" srcId="{1D2EF8F1-B9C8-4540-BADF-8D11661B065D}" destId="{B5BC700C-FB96-42B6-A761-E6AA105CC620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B0CD2-BB45-496E-B56E-CC7BB6FA843D}">
      <dsp:nvSpPr>
        <dsp:cNvPr id="0" name=""/>
        <dsp:cNvSpPr/>
      </dsp:nvSpPr>
      <dsp:spPr>
        <a:xfrm>
          <a:off x="1840922" y="387101"/>
          <a:ext cx="1807599" cy="180816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68FC8-86FB-4098-A305-803830754AD6}">
      <dsp:nvSpPr>
        <dsp:cNvPr id="0" name=""/>
        <dsp:cNvSpPr/>
      </dsp:nvSpPr>
      <dsp:spPr>
        <a:xfrm>
          <a:off x="1108126" y="2072823"/>
          <a:ext cx="3351689" cy="124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0" numCol="1" spcCol="1270" anchor="t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100" b="1" i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аденін</a:t>
          </a:r>
          <a:endParaRPr lang="uk-UA" sz="5100" b="1" i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108126" y="2072823"/>
        <a:ext cx="3351689" cy="1243476"/>
      </dsp:txXfrm>
    </dsp:sp>
    <dsp:sp modelId="{1718351A-D6D2-4DAB-BBA1-9C1AB170B5A0}">
      <dsp:nvSpPr>
        <dsp:cNvPr id="0" name=""/>
        <dsp:cNvSpPr/>
      </dsp:nvSpPr>
      <dsp:spPr>
        <a:xfrm>
          <a:off x="5528391" y="518258"/>
          <a:ext cx="1917199" cy="172314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E6828-AD4A-4C95-B7C7-0CD4FFC858D8}">
      <dsp:nvSpPr>
        <dsp:cNvPr id="0" name=""/>
        <dsp:cNvSpPr/>
      </dsp:nvSpPr>
      <dsp:spPr>
        <a:xfrm>
          <a:off x="4727052" y="2032428"/>
          <a:ext cx="3351689" cy="124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0" numCol="1" spcCol="1270" anchor="t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100" b="1" i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гуанін</a:t>
          </a:r>
          <a:endParaRPr lang="uk-UA" sz="5100" b="1" i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727052" y="2032428"/>
        <a:ext cx="3351689" cy="1243476"/>
      </dsp:txXfrm>
    </dsp:sp>
    <dsp:sp modelId="{2EF9F60C-EBDD-4CC9-B411-0D0C92D2B42C}">
      <dsp:nvSpPr>
        <dsp:cNvPr id="0" name=""/>
        <dsp:cNvSpPr/>
      </dsp:nvSpPr>
      <dsp:spPr>
        <a:xfrm>
          <a:off x="1825337" y="3736430"/>
          <a:ext cx="1727494" cy="161901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A9AFD-7D79-448F-9A6F-805F601F0882}">
      <dsp:nvSpPr>
        <dsp:cNvPr id="0" name=""/>
        <dsp:cNvSpPr/>
      </dsp:nvSpPr>
      <dsp:spPr>
        <a:xfrm>
          <a:off x="947010" y="5242716"/>
          <a:ext cx="3351689" cy="124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0" numCol="1" spcCol="1270" anchor="t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100" b="1" i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тимін</a:t>
          </a:r>
          <a:endParaRPr lang="uk-UA" sz="5100" b="1" i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947010" y="5242716"/>
        <a:ext cx="3351689" cy="1243476"/>
      </dsp:txXfrm>
    </dsp:sp>
    <dsp:sp modelId="{40E01FE2-7D89-4DD7-9CC8-6EA5E0B741CD}">
      <dsp:nvSpPr>
        <dsp:cNvPr id="0" name=""/>
        <dsp:cNvSpPr/>
      </dsp:nvSpPr>
      <dsp:spPr>
        <a:xfrm>
          <a:off x="5717862" y="3795705"/>
          <a:ext cx="1431003" cy="1636680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C700C-FB96-42B6-A761-E6AA105CC620}">
      <dsp:nvSpPr>
        <dsp:cNvPr id="0" name=""/>
        <dsp:cNvSpPr/>
      </dsp:nvSpPr>
      <dsp:spPr>
        <a:xfrm>
          <a:off x="4959659" y="5211693"/>
          <a:ext cx="3351689" cy="124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0" numCol="1" spcCol="1270" anchor="t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100" b="1" i="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цитозин</a:t>
          </a:r>
          <a:endParaRPr lang="uk-UA" sz="5100" b="1" i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959659" y="5211693"/>
        <a:ext cx="3351689" cy="1243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B20B1-FE45-4869-A381-B35C3550670D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F89C8-A62D-49E0-A3EE-5204DF2589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259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89C8-A62D-49E0-A3EE-5204DF25890A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89C8-A62D-49E0-A3EE-5204DF25890A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89C8-A62D-49E0-A3EE-5204DF25890A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89C8-A62D-49E0-A3EE-5204DF25890A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89C8-A62D-49E0-A3EE-5204DF25890A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89C8-A62D-49E0-A3EE-5204DF25890A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F2BBFB-3826-4893-BA56-C4CD233B473B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7923BC8-316E-4ED3-8352-6DA779147CDC}" type="slidenum">
              <a:rPr lang="uk-UA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uk-U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89C8-A62D-49E0-A3EE-5204DF25890A}" type="slidenum">
              <a:rPr lang="uk-UA" smtClean="0"/>
              <a:pPr/>
              <a:t>24</a:t>
            </a:fld>
            <a:endParaRPr lang="uk-U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46890B6-CAF7-4880-9745-1139A888A997}" type="slidenum">
              <a:rPr lang="uk-UA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uk-U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89C8-A62D-49E0-A3EE-5204DF25890A}" type="slidenum">
              <a:rPr lang="uk-UA" smtClean="0"/>
              <a:pPr/>
              <a:t>26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89C8-A62D-49E0-A3EE-5204DF25890A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89C8-A62D-49E0-A3EE-5204DF25890A}" type="slidenum">
              <a:rPr lang="uk-UA" smtClean="0"/>
              <a:pPr/>
              <a:t>29</a:t>
            </a:fld>
            <a:endParaRPr lang="uk-U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89C8-A62D-49E0-A3EE-5204DF25890A}" type="slidenum">
              <a:rPr lang="uk-UA" smtClean="0"/>
              <a:pPr/>
              <a:t>30</a:t>
            </a:fld>
            <a:endParaRPr lang="uk-U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89C8-A62D-49E0-A3EE-5204DF25890A}" type="slidenum">
              <a:rPr lang="uk-UA" smtClean="0"/>
              <a:pPr/>
              <a:t>31</a:t>
            </a:fld>
            <a:endParaRPr lang="uk-U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31084DA-EBD0-48F6-8BC7-36E2FB7ED4AB}" type="slidenum">
              <a:rPr lang="uk-UA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uk-U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890BFA0-C034-4BDA-8042-4E62054173E6}" type="slidenum">
              <a:rPr lang="uk-UA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uk-U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4C2049-B254-4105-B3BE-5E06B5562906}" type="slidenum">
              <a:rPr lang="uk-UA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uk-U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6C7F664-24F5-4B23-AF37-E16588B50361}" type="slidenum">
              <a:rPr lang="uk-UA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uk-U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D722037-A740-4D84-B1B1-718B8D803851}" type="slidenum">
              <a:rPr lang="uk-UA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uk-U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E73C2F9-E107-447A-B8E5-A5B7AF18813E}" type="slidenum">
              <a:rPr lang="uk-UA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uk-UA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D7D0E5A-FB66-468B-A2BE-115E0B8B7BA3}" type="slidenum">
              <a:rPr lang="uk-UA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89C8-A62D-49E0-A3EE-5204DF25890A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2DBED21-1087-418E-A68F-83E35DBB2621}" type="slidenum">
              <a:rPr lang="uk-UA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uk-UA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D88BF1E-B9D7-41B4-BB17-F55CBD08A9FD}" type="slidenum">
              <a:rPr lang="uk-UA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89C8-A62D-49E0-A3EE-5204DF25890A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89C8-A62D-49E0-A3EE-5204DF25890A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89C8-A62D-49E0-A3EE-5204DF25890A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89C8-A62D-49E0-A3EE-5204DF25890A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889AD-ABA0-4E69-8C84-E76A28D75D1E}" type="slidenum">
              <a:rPr lang="uk-UA"/>
              <a:pPr/>
              <a:t>10</a:t>
            </a:fld>
            <a:endParaRPr lang="uk-UA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89C8-A62D-49E0-A3EE-5204DF25890A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13BE-0DA0-4633-9013-6DE8FC263ECA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474-9282-46BF-BA17-5FE288ED6B5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13BE-0DA0-4633-9013-6DE8FC263ECA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474-9282-46BF-BA17-5FE288ED6B5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13BE-0DA0-4633-9013-6DE8FC263ECA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474-9282-46BF-BA17-5FE288ED6B5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6B0EB-25EE-4E8C-9FBA-6554D5E6247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85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70683-47BA-472F-8A66-465E218DC5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12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2949A-3068-4E44-AA4F-2340F322DE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9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2EFCB-102C-40AC-8515-2E7CC86EBDA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81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CAB5A-8B47-4F63-9425-43B6B127941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37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5AB7A-CCC7-4270-BF16-B4C9E175DCA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15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4609E-3D59-4976-8B20-3FC77C790A7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68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C3959-4D20-4DE4-B9AB-0A20B1C72E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3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13BE-0DA0-4633-9013-6DE8FC263ECA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474-9282-46BF-BA17-5FE288ED6B5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6291E-668E-4C6D-8CC3-69886E68501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84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EDBFA-985F-401D-8286-0F56CAE742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6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137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137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64471-9D49-4DCF-9521-5DFA8B039F7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66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13BE-0DA0-4633-9013-6DE8FC263ECA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F3F7474-9282-46BF-BA17-5FE288ED6B5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13BE-0DA0-4633-9013-6DE8FC263ECA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474-9282-46BF-BA17-5FE288ED6B5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13BE-0DA0-4633-9013-6DE8FC263ECA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F3F7474-9282-46BF-BA17-5FE288ED6B5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13BE-0DA0-4633-9013-6DE8FC263ECA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474-9282-46BF-BA17-5FE288ED6B5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13BE-0DA0-4633-9013-6DE8FC263ECA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474-9282-46BF-BA17-5FE288ED6B5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13BE-0DA0-4633-9013-6DE8FC263ECA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474-9282-46BF-BA17-5FE288ED6B5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13BE-0DA0-4633-9013-6DE8FC263ECA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474-9282-46BF-BA17-5FE288ED6B5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13BE-0DA0-4633-9013-6DE8FC263ECA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474-9282-46BF-BA17-5FE288ED6B5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13BE-0DA0-4633-9013-6DE8FC263ECA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474-9282-46BF-BA17-5FE288ED6B5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13BE-0DA0-4633-9013-6DE8FC263ECA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F3F7474-9282-46BF-BA17-5FE288ED6B5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13BE-0DA0-4633-9013-6DE8FC263ECA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474-9282-46BF-BA17-5FE288ED6B5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13BE-0DA0-4633-9013-6DE8FC263ECA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474-9282-46BF-BA17-5FE288ED6B5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13BE-0DA0-4633-9013-6DE8FC263ECA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474-9282-46BF-BA17-5FE288ED6B5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13BE-0DA0-4633-9013-6DE8FC263ECA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474-9282-46BF-BA17-5FE288ED6B5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13BE-0DA0-4633-9013-6DE8FC263ECA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474-9282-46BF-BA17-5FE288ED6B5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13BE-0DA0-4633-9013-6DE8FC263ECA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474-9282-46BF-BA17-5FE288ED6B5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13BE-0DA0-4633-9013-6DE8FC263ECA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474-9282-46BF-BA17-5FE288ED6B5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13BE-0DA0-4633-9013-6DE8FC263ECA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474-9282-46BF-BA17-5FE288ED6B5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B13BE-0DA0-4633-9013-6DE8FC263ECA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F7474-9282-46BF-BA17-5FE288ED6B5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2AB61C-6008-4559-8A33-A7E5E048A39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63893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04B13BE-0DA0-4633-9013-6DE8FC263ECA}" type="datetimeFigureOut">
              <a:rPr lang="ru-RU" smtClean="0"/>
              <a:pPr/>
              <a:t>11.12.2016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F3F7474-9282-46BF-BA17-5FE288ED6B5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38.png"/><Relationship Id="rId4" Type="http://schemas.microsoft.com/office/2007/relationships/hdphoto" Target="../media/hdphoto9.wdp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5459" y="4102642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uk-UA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Нуклеїнові  кислоти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Nucleic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acids</a:t>
            </a:r>
            <a:endParaRPr lang="uk-UA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Admin\Мои документы\Downloads\Corbis-42-2660245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" y="107577"/>
            <a:ext cx="3321423" cy="332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680" y="0"/>
            <a:ext cx="9144000" cy="143192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5C4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Erwin</a:t>
            </a: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5C4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5C4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Chargaff</a:t>
            </a:r>
            <a:r>
              <a:rPr lang="uk-UA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5C4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pic>
        <p:nvPicPr>
          <p:cNvPr id="2078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4184"/>
            <a:ext cx="3714776" cy="5171904"/>
          </a:xfrm>
          <a:prstGeom prst="round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49508" name="Picture 4" descr="http://os1.i.ua/3/1/1764588_16580bc9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076056" y="4221088"/>
            <a:ext cx="3786182" cy="2477130"/>
          </a:xfrm>
          <a:prstGeom prst="rect">
            <a:avLst/>
          </a:prstGeom>
          <a:noFill/>
        </p:spPr>
      </p:pic>
      <p:pic>
        <p:nvPicPr>
          <p:cNvPr id="149510" name="Picture 6" descr="http://funnyday.com.ua/wp-content/uploads/2009/11/301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5076056" y="1232306"/>
            <a:ext cx="3786182" cy="28396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7123"/>
            <a:ext cx="91440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3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  <a:cs typeface="Arial" pitchFamily="34" charset="0"/>
              </a:rPr>
              <a:t>Кількість</a:t>
            </a:r>
            <a:r>
              <a:rPr lang="ru-RU" sz="53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sz="53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  <a:cs typeface="Arial" pitchFamily="34" charset="0"/>
              </a:rPr>
              <a:t>аденіну</a:t>
            </a:r>
            <a:r>
              <a:rPr lang="ru-RU" sz="53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  <a:cs typeface="Arial" pitchFamily="34" charset="0"/>
              </a:rPr>
              <a:t>  </a:t>
            </a:r>
            <a:r>
              <a:rPr lang="ru-RU" sz="53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  <a:cs typeface="Arial" pitchFamily="34" charset="0"/>
              </a:rPr>
              <a:t>дорівнює</a:t>
            </a:r>
            <a:r>
              <a:rPr lang="ru-RU" sz="53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sz="53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  <a:cs typeface="Arial" pitchFamily="34" charset="0"/>
              </a:rPr>
              <a:t>кількості</a:t>
            </a:r>
            <a:r>
              <a:rPr lang="ru-RU" sz="53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sz="53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  <a:cs typeface="Arial" pitchFamily="34" charset="0"/>
              </a:rPr>
              <a:t>тиміну</a:t>
            </a:r>
            <a:r>
              <a:rPr lang="ru-RU" sz="53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  <a:cs typeface="Arial" pitchFamily="34" charset="0"/>
              </a:rPr>
              <a:t>, а </a:t>
            </a:r>
            <a:r>
              <a:rPr lang="ru-RU" sz="53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  <a:cs typeface="Arial" pitchFamily="34" charset="0"/>
              </a:rPr>
              <a:t>кількість</a:t>
            </a:r>
            <a:r>
              <a:rPr lang="ru-RU" sz="53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sz="53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  <a:cs typeface="Arial" pitchFamily="34" charset="0"/>
              </a:rPr>
              <a:t>гуаніну</a:t>
            </a:r>
            <a:r>
              <a:rPr lang="ru-RU" sz="53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  <a:cs typeface="Arial" pitchFamily="34" charset="0"/>
              </a:rPr>
              <a:t> — </a:t>
            </a:r>
            <a:r>
              <a:rPr lang="ru-RU" sz="53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  <a:cs typeface="Arial" pitchFamily="34" charset="0"/>
              </a:rPr>
              <a:t>кількості</a:t>
            </a:r>
            <a:r>
              <a:rPr lang="ru-RU" sz="53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sz="53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  <a:cs typeface="Arial" pitchFamily="34" charset="0"/>
              </a:rPr>
              <a:t>цитозину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/>
              </a:rPr>
              <a:t/>
            </a:r>
            <a:b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/>
              </a:rPr>
            </a:br>
            <a:r>
              <a:rPr lang="ru-RU" sz="89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 Antiqua" pitchFamily="18" charset="0"/>
              </a:rPr>
              <a:t> А=Т  Г=Ц</a:t>
            </a:r>
            <a:endParaRPr lang="uk-UA" sz="8900" b="1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ru-RU" sz="6000" b="1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</a:t>
            </a:r>
            <a:r>
              <a:rPr lang="ru-RU" sz="6000" b="1" dirty="0" err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піввідношення</a:t>
            </a:r>
            <a:r>
              <a:rPr lang="ru-RU" sz="6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A+Т</a:t>
            </a:r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Г+Ц</a:t>
            </a:r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є </a:t>
            </a:r>
            <a:r>
              <a:rPr lang="ru-RU" sz="4000" b="1" dirty="0" err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специфічним</a:t>
            </a:r>
            <a:r>
              <a:rPr lang="ru-RU" sz="40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для </a:t>
            </a:r>
            <a:r>
              <a:rPr lang="ru-RU" sz="4000" b="1" dirty="0" err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різних</a:t>
            </a:r>
            <a:r>
              <a:rPr lang="ru-RU" sz="40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видів</a:t>
            </a:r>
            <a:r>
              <a:rPr lang="en-US" sz="60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en-US" sz="60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uk-UA" sz="60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(у людини – 1,53) </a:t>
            </a:r>
            <a:endParaRPr lang="uk-UA" sz="60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47" y="2693987"/>
            <a:ext cx="9144000" cy="147002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uk-UA" sz="3600" b="1" dirty="0" smtClean="0">
                <a:solidFill>
                  <a:srgbClr val="002060"/>
                </a:solidFill>
                <a:latin typeface="Arial "/>
                <a:cs typeface="Arial" pitchFamily="34" charset="0"/>
              </a:rPr>
              <a:t>зв’язок </a:t>
            </a:r>
            <a:r>
              <a:rPr lang="uk-UA" sz="3600" b="1" smtClean="0">
                <a:solidFill>
                  <a:srgbClr val="002060"/>
                </a:solidFill>
                <a:latin typeface="Arial "/>
                <a:cs typeface="Arial" pitchFamily="34" charset="0"/>
              </a:rPr>
              <a:t>між нуклеотидами</a:t>
            </a:r>
            <a:r>
              <a:rPr lang="uk-UA" sz="4000" b="1" smtClean="0">
                <a:solidFill>
                  <a:srgbClr val="002060"/>
                </a:solidFill>
                <a:latin typeface="Arial "/>
                <a:cs typeface="Arial" pitchFamily="34" charset="0"/>
              </a:rPr>
              <a:t/>
            </a:r>
            <a:br>
              <a:rPr lang="uk-UA" sz="4000" b="1" smtClean="0">
                <a:solidFill>
                  <a:srgbClr val="002060"/>
                </a:solidFill>
                <a:latin typeface="Arial "/>
                <a:cs typeface="Arial" pitchFamily="34" charset="0"/>
              </a:rPr>
            </a:br>
            <a:r>
              <a:rPr lang="uk-UA" sz="4000" b="1" smtClean="0">
                <a:solidFill>
                  <a:srgbClr val="002060"/>
                </a:solidFill>
                <a:latin typeface="Arial "/>
                <a:cs typeface="Arial" pitchFamily="34" charset="0"/>
              </a:rPr>
              <a:t> </a:t>
            </a:r>
            <a:r>
              <a:rPr lang="uk-UA" sz="4000" b="1" dirty="0" smtClean="0">
                <a:solidFill>
                  <a:srgbClr val="002060"/>
                </a:solidFill>
                <a:latin typeface="Arial "/>
                <a:cs typeface="Arial" pitchFamily="34" charset="0"/>
              </a:rPr>
              <a:t>одного ланцюгу</a:t>
            </a:r>
            <a:r>
              <a:rPr lang="uk-UA"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uk-UA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55141"/>
            <a:ext cx="9144000" cy="1752600"/>
          </a:xfrm>
        </p:spPr>
        <p:txBody>
          <a:bodyPr>
            <a:noAutofit/>
          </a:bodyPr>
          <a:lstStyle/>
          <a:p>
            <a:r>
              <a:rPr lang="uk-UA" sz="4800" b="1" dirty="0" err="1" smtClean="0">
                <a:solidFill>
                  <a:srgbClr val="C00000"/>
                </a:solidFill>
                <a:latin typeface=" Arial black"/>
              </a:rPr>
              <a:t>фосфодиефірний</a:t>
            </a:r>
            <a:endParaRPr lang="uk-UA" sz="5400" b="1" dirty="0">
              <a:solidFill>
                <a:srgbClr val="C00000"/>
              </a:solidFill>
              <a:latin typeface=" 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90050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http://www.bio.miami.edu/dana/pix/phosphodiester.jpg"/>
          <p:cNvPicPr>
            <a:picLocks noChangeAspect="1" noChangeArrowheads="1"/>
          </p:cNvPicPr>
          <p:nvPr/>
        </p:nvPicPr>
        <p:blipFill rotWithShape="1">
          <a:blip r:embed="rId3" cstate="print">
            <a:lum contras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611"/>
          <a:stretch/>
        </p:blipFill>
        <p:spPr bwMode="auto">
          <a:xfrm>
            <a:off x="1471929" y="913908"/>
            <a:ext cx="6200141" cy="5030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bc.co.uk/scotland/learning/bitesize/higher/biology/images/01structureofrna_cr2.gif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849" t="26374" r="35892"/>
          <a:stretch>
            <a:fillRect/>
          </a:stretch>
        </p:blipFill>
        <p:spPr bwMode="auto">
          <a:xfrm>
            <a:off x="2198594" y="291585"/>
            <a:ext cx="4746812" cy="6306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19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Мои рисунки\ДНК\JPG\dna-to-cell-24298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7" t="9664" r="4958" b="9664"/>
          <a:stretch/>
        </p:blipFill>
        <p:spPr bwMode="auto">
          <a:xfrm>
            <a:off x="914399" y="536862"/>
            <a:ext cx="7355541" cy="57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461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1399"/>
            <a:ext cx="7772400" cy="1470025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ДНК + білки</a:t>
            </a:r>
            <a:endParaRPr lang="uk-UA" sz="7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34923"/>
            <a:ext cx="9144000" cy="1752600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хроматин</a:t>
            </a:r>
            <a:endParaRPr lang="uk-UA" sz="72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4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9" y="1964028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uk-UA" sz="5400" b="1" dirty="0" smtClean="0">
                <a:solidFill>
                  <a:srgbClr val="002060"/>
                </a:solidFill>
              </a:rPr>
              <a:t/>
            </a:r>
            <a:br>
              <a:rPr lang="uk-UA" sz="5400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первинна  структура</a:t>
            </a:r>
            <a:r>
              <a:rPr lang="en-US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ДНК</a:t>
            </a:r>
            <a:r>
              <a:rPr lang="uk-UA" sz="5400" b="1" dirty="0" smtClean="0">
                <a:solidFill>
                  <a:srgbClr val="0070C0"/>
                </a:solidFill>
              </a:rPr>
              <a:t/>
            </a:r>
            <a:br>
              <a:rPr lang="uk-UA" sz="5400" b="1" dirty="0" smtClean="0">
                <a:solidFill>
                  <a:srgbClr val="0070C0"/>
                </a:solidFill>
              </a:rPr>
            </a:br>
            <a:r>
              <a:rPr lang="uk-UA" sz="3600" b="1" err="1">
                <a:solidFill>
                  <a:srgbClr val="C00000"/>
                </a:solidFill>
                <a:latin typeface="Arial Black" pitchFamily="34" charset="0"/>
                <a:ea typeface="+mn-ea"/>
                <a:cs typeface="Arial" pitchFamily="34" charset="0"/>
              </a:rPr>
              <a:t>полінуклеотидний</a:t>
            </a:r>
            <a:r>
              <a:rPr lang="uk-UA" sz="3600" b="1">
                <a:solidFill>
                  <a:srgbClr val="C00000"/>
                </a:solidFill>
                <a:latin typeface="Arial Black" pitchFamily="34" charset="0"/>
                <a:ea typeface="+mn-ea"/>
                <a:cs typeface="Arial" pitchFamily="34" charset="0"/>
              </a:rPr>
              <a:t> ланцюг</a:t>
            </a:r>
            <a:r>
              <a:rPr lang="en-US" sz="3600" b="1">
                <a:solidFill>
                  <a:srgbClr val="C00000"/>
                </a:solidFill>
                <a:latin typeface="Arial Black" pitchFamily="34" charset="0"/>
                <a:ea typeface="+mn-ea"/>
                <a:cs typeface="Arial" pitchFamily="34" charset="0"/>
              </a:rPr>
              <a:t> </a:t>
            </a:r>
            <a:endParaRPr lang="uk-UA" sz="7200" b="1" dirty="0">
              <a:solidFill>
                <a:srgbClr val="C0000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857500"/>
            <a:ext cx="9143999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sz="8000" b="1" dirty="0" smtClean="0">
                <a:solidFill>
                  <a:srgbClr val="FF0000"/>
                </a:solidFill>
              </a:rPr>
              <a:t/>
            </a:r>
            <a:br>
              <a:rPr lang="uk-UA" sz="8000" b="1" dirty="0" smtClean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002060"/>
                </a:solidFill>
                <a:latin typeface="Arial "/>
                <a:cs typeface="Arial" pitchFamily="34" charset="0"/>
              </a:rPr>
              <a:t>вторинна</a:t>
            </a:r>
            <a:r>
              <a:rPr lang="uk-UA" sz="6000" b="1" dirty="0" smtClean="0">
                <a:solidFill>
                  <a:srgbClr val="002060"/>
                </a:solidFill>
                <a:latin typeface="Arial 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Arial "/>
                <a:cs typeface="Arial" pitchFamily="34" charset="0"/>
              </a:rPr>
              <a:t>структура ДНК</a:t>
            </a:r>
            <a:r>
              <a:rPr lang="uk-UA" sz="6000" b="1" dirty="0" smtClean="0">
                <a:solidFill>
                  <a:srgbClr val="002060"/>
                </a:solidFill>
                <a:latin typeface="Arial "/>
                <a:cs typeface="Arial" pitchFamily="34" charset="0"/>
              </a:rPr>
              <a:t> </a:t>
            </a:r>
            <a:r>
              <a:rPr lang="uk-UA" sz="8000" b="1" dirty="0" smtClean="0">
                <a:solidFill>
                  <a:srgbClr val="FF0000"/>
                </a:solidFill>
              </a:rPr>
              <a:t/>
            </a:r>
            <a:br>
              <a:rPr lang="uk-UA" sz="8000" b="1" dirty="0" smtClean="0">
                <a:solidFill>
                  <a:srgbClr val="FF0000"/>
                </a:solidFill>
              </a:rPr>
            </a:br>
            <a:r>
              <a:rPr lang="uk-UA" sz="53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подвійна спіраль</a:t>
            </a:r>
            <a:r>
              <a:rPr lang="uk-UA" sz="6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6000" dirty="0" smtClean="0">
                <a:latin typeface="Arial" pitchFamily="34" charset="0"/>
                <a:cs typeface="Arial" pitchFamily="34" charset="0"/>
              </a:rPr>
            </a:br>
            <a:endParaRPr lang="uk-UA" sz="80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99"/>
            </a:gs>
            <a:gs pos="100000">
              <a:srgbClr val="006699">
                <a:gamma/>
                <a:shade val="46275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47" name="Group 23"/>
          <p:cNvGrpSpPr>
            <a:grpSpLocks/>
          </p:cNvGrpSpPr>
          <p:nvPr/>
        </p:nvGrpSpPr>
        <p:grpSpPr bwMode="auto">
          <a:xfrm>
            <a:off x="565150" y="645459"/>
            <a:ext cx="8177215" cy="4979053"/>
            <a:chOff x="351" y="548"/>
            <a:chExt cx="5151" cy="3226"/>
          </a:xfrm>
        </p:grpSpPr>
        <p:sp>
          <p:nvSpPr>
            <p:cNvPr id="180227" name="AutoShape 3"/>
            <p:cNvSpPr>
              <a:spLocks noChangeArrowheads="1"/>
            </p:cNvSpPr>
            <p:nvPr/>
          </p:nvSpPr>
          <p:spPr bwMode="auto">
            <a:xfrm>
              <a:off x="3688" y="2094"/>
              <a:ext cx="1814" cy="16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80228" name="Text Box 4"/>
            <p:cNvSpPr txBox="1">
              <a:spLocks noChangeArrowheads="1"/>
            </p:cNvSpPr>
            <p:nvPr/>
          </p:nvSpPr>
          <p:spPr bwMode="auto">
            <a:xfrm>
              <a:off x="3791" y="2506"/>
              <a:ext cx="1642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3600" b="1" dirty="0" err="1" smtClean="0">
                  <a:solidFill>
                    <a:srgbClr val="C00000"/>
                  </a:solidFill>
                  <a:latin typeface="Arial Narrow" pitchFamily="34" charset="0"/>
                </a:rPr>
                <a:t>рибо-</a:t>
              </a:r>
              <a:endParaRPr lang="uk-UA" sz="3600" b="1" dirty="0" smtClean="0">
                <a:solidFill>
                  <a:srgbClr val="C00000"/>
                </a:solidFill>
                <a:latin typeface="Arial Narrow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3600" b="1" dirty="0" smtClean="0">
                  <a:solidFill>
                    <a:srgbClr val="C00000"/>
                  </a:solidFill>
                  <a:latin typeface="Arial Narrow" pitchFamily="34" charset="0"/>
                </a:rPr>
                <a:t>нуклеїнова</a:t>
              </a:r>
              <a:endParaRPr lang="en-US" sz="36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180230" name="AutoShape 6"/>
            <p:cNvSpPr>
              <a:spLocks noChangeArrowheads="1"/>
            </p:cNvSpPr>
            <p:nvPr/>
          </p:nvSpPr>
          <p:spPr bwMode="auto">
            <a:xfrm>
              <a:off x="351" y="2094"/>
              <a:ext cx="1814" cy="16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80231" name="Text Box 7"/>
            <p:cNvSpPr txBox="1">
              <a:spLocks noChangeArrowheads="1"/>
            </p:cNvSpPr>
            <p:nvPr/>
          </p:nvSpPr>
          <p:spPr bwMode="auto">
            <a:xfrm>
              <a:off x="427" y="2485"/>
              <a:ext cx="1541" cy="1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3600" b="1" dirty="0" err="1" smtClean="0">
                  <a:solidFill>
                    <a:srgbClr val="C00000"/>
                  </a:solidFill>
                  <a:latin typeface="Arial Narrow" pitchFamily="34" charset="0"/>
                </a:rPr>
                <a:t>дезокси</a:t>
              </a:r>
              <a:r>
                <a:rPr lang="ru-RU" sz="3600" b="1" dirty="0" smtClean="0">
                  <a:solidFill>
                    <a:srgbClr val="C00000"/>
                  </a:solidFill>
                  <a:latin typeface="Arial Narrow" pitchFamily="34" charset="0"/>
                </a:rPr>
                <a:t>-</a:t>
              </a:r>
              <a:endParaRPr lang="uk-UA" sz="3600" b="1" dirty="0">
                <a:solidFill>
                  <a:srgbClr val="C00000"/>
                </a:solidFill>
                <a:latin typeface="Arial Narrow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3600" b="1" dirty="0" err="1" smtClean="0">
                  <a:solidFill>
                    <a:srgbClr val="C00000"/>
                  </a:solidFill>
                  <a:latin typeface="Arial Narrow" pitchFamily="34" charset="0"/>
                </a:rPr>
                <a:t>рибо-</a:t>
              </a:r>
              <a:endParaRPr lang="uk-UA" sz="3600" b="1" dirty="0" smtClean="0">
                <a:solidFill>
                  <a:srgbClr val="C00000"/>
                </a:solidFill>
                <a:latin typeface="Arial Narrow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3600" b="1" dirty="0" smtClean="0">
                  <a:solidFill>
                    <a:srgbClr val="C00000"/>
                  </a:solidFill>
                  <a:latin typeface="Arial Narrow" pitchFamily="34" charset="0"/>
                </a:rPr>
                <a:t>нуклеїнова</a:t>
              </a:r>
              <a:endParaRPr lang="en-US" sz="3600" dirty="0" smtClean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180234" name="AutoShape 10"/>
            <p:cNvSpPr>
              <a:spLocks noChangeAspect="1" noChangeArrowheads="1" noTextEdit="1"/>
            </p:cNvSpPr>
            <p:nvPr/>
          </p:nvSpPr>
          <p:spPr bwMode="gray">
            <a:xfrm>
              <a:off x="2174" y="2031"/>
              <a:ext cx="57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0235" name="Freeform 11"/>
            <p:cNvSpPr>
              <a:spLocks/>
            </p:cNvSpPr>
            <p:nvPr/>
          </p:nvSpPr>
          <p:spPr bwMode="gray">
            <a:xfrm>
              <a:off x="2174" y="2033"/>
              <a:ext cx="569" cy="782"/>
            </a:xfrm>
            <a:custGeom>
              <a:avLst/>
              <a:gdLst>
                <a:gd name="T0" fmla="*/ 580 w 580"/>
                <a:gd name="T1" fmla="*/ 0 h 798"/>
                <a:gd name="T2" fmla="*/ 578 w 580"/>
                <a:gd name="T3" fmla="*/ 90 h 798"/>
                <a:gd name="T4" fmla="*/ 568 w 580"/>
                <a:gd name="T5" fmla="*/ 174 h 798"/>
                <a:gd name="T6" fmla="*/ 552 w 580"/>
                <a:gd name="T7" fmla="*/ 252 h 798"/>
                <a:gd name="T8" fmla="*/ 526 w 580"/>
                <a:gd name="T9" fmla="*/ 324 h 798"/>
                <a:gd name="T10" fmla="*/ 494 w 580"/>
                <a:gd name="T11" fmla="*/ 390 h 798"/>
                <a:gd name="T12" fmla="*/ 452 w 580"/>
                <a:gd name="T13" fmla="*/ 450 h 798"/>
                <a:gd name="T14" fmla="*/ 402 w 580"/>
                <a:gd name="T15" fmla="*/ 508 h 798"/>
                <a:gd name="T16" fmla="*/ 342 w 580"/>
                <a:gd name="T17" fmla="*/ 560 h 798"/>
                <a:gd name="T18" fmla="*/ 270 w 580"/>
                <a:gd name="T19" fmla="*/ 610 h 798"/>
                <a:gd name="T20" fmla="*/ 188 w 580"/>
                <a:gd name="T21" fmla="*/ 656 h 798"/>
                <a:gd name="T22" fmla="*/ 188 w 580"/>
                <a:gd name="T23" fmla="*/ 798 h 798"/>
                <a:gd name="T24" fmla="*/ 0 w 580"/>
                <a:gd name="T25" fmla="*/ 514 h 798"/>
                <a:gd name="T26" fmla="*/ 188 w 580"/>
                <a:gd name="T27" fmla="*/ 230 h 798"/>
                <a:gd name="T28" fmla="*/ 188 w 580"/>
                <a:gd name="T29" fmla="*/ 372 h 798"/>
                <a:gd name="T30" fmla="*/ 224 w 580"/>
                <a:gd name="T31" fmla="*/ 368 h 798"/>
                <a:gd name="T32" fmla="*/ 264 w 580"/>
                <a:gd name="T33" fmla="*/ 356 h 798"/>
                <a:gd name="T34" fmla="*/ 306 w 580"/>
                <a:gd name="T35" fmla="*/ 336 h 798"/>
                <a:gd name="T36" fmla="*/ 348 w 580"/>
                <a:gd name="T37" fmla="*/ 310 h 798"/>
                <a:gd name="T38" fmla="*/ 392 w 580"/>
                <a:gd name="T39" fmla="*/ 280 h 798"/>
                <a:gd name="T40" fmla="*/ 432 w 580"/>
                <a:gd name="T41" fmla="*/ 246 h 798"/>
                <a:gd name="T42" fmla="*/ 472 w 580"/>
                <a:gd name="T43" fmla="*/ 208 h 798"/>
                <a:gd name="T44" fmla="*/ 506 w 580"/>
                <a:gd name="T45" fmla="*/ 166 h 798"/>
                <a:gd name="T46" fmla="*/ 536 w 580"/>
                <a:gd name="T47" fmla="*/ 124 h 798"/>
                <a:gd name="T48" fmla="*/ 558 w 580"/>
                <a:gd name="T49" fmla="*/ 82 h 798"/>
                <a:gd name="T50" fmla="*/ 574 w 580"/>
                <a:gd name="T51" fmla="*/ 40 h 798"/>
                <a:gd name="T52" fmla="*/ 578 w 580"/>
                <a:gd name="T53" fmla="*/ 0 h 798"/>
                <a:gd name="T54" fmla="*/ 580 w 580"/>
                <a:gd name="T55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CC"/>
                </a:gs>
                <a:gs pos="100000">
                  <a:srgbClr val="0099CC">
                    <a:gamma/>
                    <a:tint val="3176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A06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0236" name="AutoShape 12"/>
            <p:cNvSpPr>
              <a:spLocks noChangeAspect="1" noChangeArrowheads="1" noTextEdit="1"/>
            </p:cNvSpPr>
            <p:nvPr/>
          </p:nvSpPr>
          <p:spPr bwMode="gray">
            <a:xfrm flipH="1">
              <a:off x="3115" y="2031"/>
              <a:ext cx="57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0237" name="Freeform 13"/>
            <p:cNvSpPr>
              <a:spLocks/>
            </p:cNvSpPr>
            <p:nvPr/>
          </p:nvSpPr>
          <p:spPr bwMode="gray">
            <a:xfrm flipH="1">
              <a:off x="3119" y="2033"/>
              <a:ext cx="569" cy="782"/>
            </a:xfrm>
            <a:custGeom>
              <a:avLst/>
              <a:gdLst>
                <a:gd name="T0" fmla="*/ 580 w 580"/>
                <a:gd name="T1" fmla="*/ 0 h 798"/>
                <a:gd name="T2" fmla="*/ 578 w 580"/>
                <a:gd name="T3" fmla="*/ 90 h 798"/>
                <a:gd name="T4" fmla="*/ 568 w 580"/>
                <a:gd name="T5" fmla="*/ 174 h 798"/>
                <a:gd name="T6" fmla="*/ 552 w 580"/>
                <a:gd name="T7" fmla="*/ 252 h 798"/>
                <a:gd name="T8" fmla="*/ 526 w 580"/>
                <a:gd name="T9" fmla="*/ 324 h 798"/>
                <a:gd name="T10" fmla="*/ 494 w 580"/>
                <a:gd name="T11" fmla="*/ 390 h 798"/>
                <a:gd name="T12" fmla="*/ 452 w 580"/>
                <a:gd name="T13" fmla="*/ 450 h 798"/>
                <a:gd name="T14" fmla="*/ 402 w 580"/>
                <a:gd name="T15" fmla="*/ 508 h 798"/>
                <a:gd name="T16" fmla="*/ 342 w 580"/>
                <a:gd name="T17" fmla="*/ 560 h 798"/>
                <a:gd name="T18" fmla="*/ 270 w 580"/>
                <a:gd name="T19" fmla="*/ 610 h 798"/>
                <a:gd name="T20" fmla="*/ 188 w 580"/>
                <a:gd name="T21" fmla="*/ 656 h 798"/>
                <a:gd name="T22" fmla="*/ 188 w 580"/>
                <a:gd name="T23" fmla="*/ 798 h 798"/>
                <a:gd name="T24" fmla="*/ 0 w 580"/>
                <a:gd name="T25" fmla="*/ 514 h 798"/>
                <a:gd name="T26" fmla="*/ 188 w 580"/>
                <a:gd name="T27" fmla="*/ 230 h 798"/>
                <a:gd name="T28" fmla="*/ 188 w 580"/>
                <a:gd name="T29" fmla="*/ 372 h 798"/>
                <a:gd name="T30" fmla="*/ 224 w 580"/>
                <a:gd name="T31" fmla="*/ 368 h 798"/>
                <a:gd name="T32" fmla="*/ 264 w 580"/>
                <a:gd name="T33" fmla="*/ 356 h 798"/>
                <a:gd name="T34" fmla="*/ 306 w 580"/>
                <a:gd name="T35" fmla="*/ 336 h 798"/>
                <a:gd name="T36" fmla="*/ 348 w 580"/>
                <a:gd name="T37" fmla="*/ 310 h 798"/>
                <a:gd name="T38" fmla="*/ 392 w 580"/>
                <a:gd name="T39" fmla="*/ 280 h 798"/>
                <a:gd name="T40" fmla="*/ 432 w 580"/>
                <a:gd name="T41" fmla="*/ 246 h 798"/>
                <a:gd name="T42" fmla="*/ 472 w 580"/>
                <a:gd name="T43" fmla="*/ 208 h 798"/>
                <a:gd name="T44" fmla="*/ 506 w 580"/>
                <a:gd name="T45" fmla="*/ 166 h 798"/>
                <a:gd name="T46" fmla="*/ 536 w 580"/>
                <a:gd name="T47" fmla="*/ 124 h 798"/>
                <a:gd name="T48" fmla="*/ 558 w 580"/>
                <a:gd name="T49" fmla="*/ 82 h 798"/>
                <a:gd name="T50" fmla="*/ 574 w 580"/>
                <a:gd name="T51" fmla="*/ 40 h 798"/>
                <a:gd name="T52" fmla="*/ 578 w 580"/>
                <a:gd name="T53" fmla="*/ 0 h 798"/>
                <a:gd name="T54" fmla="*/ 580 w 580"/>
                <a:gd name="T55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99"/>
                </a:gs>
                <a:gs pos="100000">
                  <a:srgbClr val="FFCC99">
                    <a:gamma/>
                    <a:tint val="3176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A06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80238" name="Group 14"/>
            <p:cNvGrpSpPr>
              <a:grpSpLocks/>
            </p:cNvGrpSpPr>
            <p:nvPr/>
          </p:nvGrpSpPr>
          <p:grpSpPr bwMode="auto">
            <a:xfrm>
              <a:off x="1592" y="548"/>
              <a:ext cx="2632" cy="1483"/>
              <a:chOff x="1592" y="854"/>
              <a:chExt cx="2632" cy="1483"/>
            </a:xfrm>
          </p:grpSpPr>
          <p:sp>
            <p:nvSpPr>
              <p:cNvPr id="180243" name="Oval 19"/>
              <p:cNvSpPr>
                <a:spLocks noChangeArrowheads="1"/>
              </p:cNvSpPr>
              <p:nvPr/>
            </p:nvSpPr>
            <p:spPr bwMode="gray">
              <a:xfrm>
                <a:off x="1592" y="854"/>
                <a:ext cx="2632" cy="148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CC00">
                      <a:gamma/>
                      <a:tint val="34902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0244" name="Oval 20"/>
              <p:cNvSpPr>
                <a:spLocks noChangeArrowheads="1"/>
              </p:cNvSpPr>
              <p:nvPr/>
            </p:nvSpPr>
            <p:spPr bwMode="gray">
              <a:xfrm>
                <a:off x="2125" y="1264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79216"/>
                      <a:invGamma/>
                    </a:srgbClr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0245" name="Oval 21"/>
              <p:cNvSpPr>
                <a:spLocks noChangeArrowheads="1"/>
              </p:cNvSpPr>
              <p:nvPr/>
            </p:nvSpPr>
            <p:spPr bwMode="gray">
              <a:xfrm>
                <a:off x="1884" y="1142"/>
                <a:ext cx="1991" cy="99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tint val="0"/>
                      <a:invGamma/>
                    </a:srgbClr>
                  </a:gs>
                  <a:gs pos="100000">
                    <a:srgbClr val="FFCC00">
                      <a:alpha val="3800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80246" name="Text Box 22"/>
            <p:cNvSpPr txBox="1">
              <a:spLocks noChangeArrowheads="1"/>
            </p:cNvSpPr>
            <p:nvPr/>
          </p:nvSpPr>
          <p:spPr bwMode="auto">
            <a:xfrm>
              <a:off x="1968" y="958"/>
              <a:ext cx="1823" cy="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2000" b="1" dirty="0" smtClean="0">
                  <a:solidFill>
                    <a:srgbClr val="C00000"/>
                  </a:solidFill>
                  <a:latin typeface="Arial Black" pitchFamily="34" charset="0"/>
                </a:rPr>
                <a:t>ТИПИ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2000" b="1" dirty="0" smtClean="0">
                  <a:solidFill>
                    <a:srgbClr val="C00000"/>
                  </a:solidFill>
                  <a:latin typeface="Arial Black" pitchFamily="34" charset="0"/>
                </a:rPr>
                <a:t>НУКЛЕЇНОВИХ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2000" b="1" dirty="0" smtClean="0">
                  <a:solidFill>
                    <a:srgbClr val="C00000"/>
                  </a:solidFill>
                  <a:latin typeface="Arial Black" pitchFamily="34" charset="0"/>
                </a:rPr>
                <a:t> КИСЛОТ</a:t>
              </a:r>
              <a:endParaRPr lang="en-US" sz="2000" dirty="0" smtClean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78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ТИЛ\Новая папка\Pyrene_addu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590550"/>
            <a:ext cx="558165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935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 descr="http://www.vechnayamolodost.ru/img/009-09/Sequenci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578" y="1611900"/>
            <a:ext cx="4440843" cy="449326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38962"/>
            <a:ext cx="9144000" cy="1143000"/>
          </a:xfrm>
        </p:spPr>
        <p:txBody>
          <a:bodyPr>
            <a:noAutofit/>
          </a:bodyPr>
          <a:lstStyle/>
          <a:p>
            <a:r>
              <a:rPr lang="uk-UA" sz="2800" b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Джеймс Уотсон</a:t>
            </a:r>
            <a:r>
              <a:rPr lang="ru-RU" sz="2800" b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br>
              <a:rPr lang="ru-RU" sz="2800" b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</a:br>
            <a:r>
              <a:rPr lang="uk-UA" sz="2800" b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uk-UA" sz="2800" b="1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Френсіс</a:t>
            </a:r>
            <a:r>
              <a:rPr lang="uk-UA" sz="28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uk-UA" sz="2800" b="1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Крік</a:t>
            </a:r>
            <a:r>
              <a:rPr lang="uk-UA" sz="28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 (1953)</a:t>
            </a:r>
            <a:br>
              <a:rPr lang="uk-UA" sz="28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</a:br>
            <a:endParaRPr lang="uk-UA" sz="28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320" y="396268"/>
            <a:ext cx="4223359" cy="6065463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02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-kiev.fotki.yandex.ru/get/4104/rare.2d/0_33918_b811a37d_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4" y="1082161"/>
            <a:ext cx="8633012" cy="469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5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ma-rss.ru/kartinki/06/Rosalind_Frank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682" y="887418"/>
            <a:ext cx="3637012" cy="4662836"/>
          </a:xfrm>
          <a:prstGeom prst="rect">
            <a:avLst/>
          </a:prstGeom>
          <a:noFill/>
        </p:spPr>
      </p:pic>
      <p:pic>
        <p:nvPicPr>
          <p:cNvPr id="5" name="Picture 2" descr="http://img-kiev.fotki.yandex.ru/get/4104/rare.2d/0_3391c_fb3ce302_or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326" y="860611"/>
            <a:ext cx="3310336" cy="468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0324" y="5791363"/>
            <a:ext cx="4983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Розалінд</a:t>
            </a:r>
            <a:r>
              <a:rPr lang="uk-UA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Франклін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6699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vivovoco.rsl.ru/VV/JOURNAL/NATURE/08_06/FRANKLIN-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0" t="26692" b="8363"/>
          <a:stretch/>
        </p:blipFill>
        <p:spPr bwMode="auto">
          <a:xfrm>
            <a:off x="811873" y="1136276"/>
            <a:ext cx="7520254" cy="458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396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66"/>
            <a:ext cx="8801104" cy="5500702"/>
          </a:xfrm>
        </p:spPr>
        <p:txBody>
          <a:bodyPr>
            <a:normAutofit fontScale="90000"/>
          </a:bodyPr>
          <a:lstStyle/>
          <a:p>
            <a:r>
              <a:rPr lang="uk-UA" sz="5300" b="1" dirty="0" smtClean="0">
                <a:solidFill>
                  <a:srgbClr val="FF0000"/>
                </a:solidFill>
                <a:latin typeface="Arial Black" pitchFamily="34" charset="0"/>
              </a:rPr>
              <a:t>принцип</a:t>
            </a:r>
            <a:br>
              <a:rPr lang="uk-UA" sz="53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uk-UA" sz="5300" b="1" dirty="0" smtClean="0">
                <a:solidFill>
                  <a:srgbClr val="FF0000"/>
                </a:solidFill>
                <a:latin typeface="Arial Black" pitchFamily="34" charset="0"/>
              </a:rPr>
              <a:t> комплементарності</a:t>
            </a:r>
            <a:r>
              <a:rPr lang="uk-UA" sz="4000" b="1" dirty="0" smtClean="0">
                <a:solidFill>
                  <a:srgbClr val="7030A0"/>
                </a:solidFill>
              </a:rPr>
              <a:t/>
            </a:r>
            <a:br>
              <a:rPr lang="uk-UA" sz="4000" b="1" dirty="0" smtClean="0">
                <a:solidFill>
                  <a:srgbClr val="7030A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пурини комплементарні </a:t>
            </a:r>
            <a:r>
              <a:rPr lang="uk-UA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піримідинам</a:t>
            </a:r>
            <a:r>
              <a:rPr lang="uk-UA" b="1" smtClean="0">
                <a:solidFill>
                  <a:srgbClr val="7030A0"/>
                </a:solidFill>
              </a:rPr>
              <a:t/>
            </a:r>
            <a:br>
              <a:rPr lang="uk-UA" b="1" smtClean="0">
                <a:solidFill>
                  <a:srgbClr val="7030A0"/>
                </a:solidFill>
              </a:rPr>
            </a:br>
            <a:r>
              <a:rPr lang="en-US" smtClean="0"/>
              <a:t/>
            </a:r>
            <a:br>
              <a:rPr lang="en-US" smtClean="0"/>
            </a:br>
            <a:r>
              <a:rPr lang="ru-RU" sz="67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r>
              <a:rPr lang="ru-RU" sz="67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6700" dirty="0" smtClean="0">
                <a:latin typeface="Arial" pitchFamily="34" charset="0"/>
                <a:cs typeface="Arial" pitchFamily="34" charset="0"/>
              </a:rPr>
              <a:t>	   	</a:t>
            </a:r>
            <a:r>
              <a:rPr lang="ru-RU" sz="6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  <a:r>
              <a:rPr lang="ru-RU" sz="6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6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 </a:t>
            </a:r>
            <a:r>
              <a:rPr lang="ru-RU" sz="6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			</a:t>
            </a:r>
            <a:r>
              <a:rPr lang="ru-RU" sz="6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</a:t>
            </a:r>
            <a:endParaRPr lang="uk-UA" sz="67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623261" y="4404636"/>
            <a:ext cx="1958674" cy="309032"/>
          </a:xfrm>
          <a:prstGeom prst="leftRightArrow">
            <a:avLst>
              <a:gd name="adj1" fmla="val 15344"/>
              <a:gd name="adj2" fmla="val 76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3623261" y="5339572"/>
            <a:ext cx="1941828" cy="333146"/>
          </a:xfrm>
          <a:prstGeom prst="leftRightArrow">
            <a:avLst>
              <a:gd name="adj1" fmla="val 15344"/>
              <a:gd name="adj2" fmla="val 76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cademic.brooklyn.cuny.edu/biology/bio4fv/page/molecular%20biology/16-05-doubleheli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5"/>
          <a:stretch/>
        </p:blipFill>
        <p:spPr bwMode="auto">
          <a:xfrm>
            <a:off x="484094" y="1270293"/>
            <a:ext cx="8297208" cy="431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ДНК\JPG\dna-chemistry-structure-chalkboard-216411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" t="2625" r="1940" b="14767"/>
          <a:stretch/>
        </p:blipFill>
        <p:spPr bwMode="auto">
          <a:xfrm>
            <a:off x="1559857" y="672353"/>
            <a:ext cx="6010835" cy="5513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7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6000" b="1" spc="-150" dirty="0" smtClean="0">
                <a:solidFill>
                  <a:srgbClr val="002060"/>
                </a:solidFill>
                <a:latin typeface="Verdana" pitchFamily="34" charset="0"/>
                <a:ea typeface="Cambria Math" pitchFamily="18" charset="0"/>
                <a:cs typeface="Arial" pitchFamily="34" charset="0"/>
              </a:rPr>
              <a:t>Параметри </a:t>
            </a:r>
            <a:r>
              <a:rPr lang="uk-UA" sz="6000" b="1" spc="-150" smtClean="0">
                <a:solidFill>
                  <a:srgbClr val="002060"/>
                </a:solidFill>
                <a:latin typeface="Verdana" pitchFamily="34" charset="0"/>
                <a:ea typeface="Cambria Math" pitchFamily="18" charset="0"/>
                <a:cs typeface="Arial" pitchFamily="34" charset="0"/>
              </a:rPr>
              <a:t/>
            </a:r>
            <a:br>
              <a:rPr lang="uk-UA" sz="6000" b="1" spc="-150" smtClean="0">
                <a:solidFill>
                  <a:srgbClr val="002060"/>
                </a:solidFill>
                <a:latin typeface="Verdana" pitchFamily="34" charset="0"/>
                <a:ea typeface="Cambria Math" pitchFamily="18" charset="0"/>
                <a:cs typeface="Arial" pitchFamily="34" charset="0"/>
              </a:rPr>
            </a:br>
            <a:r>
              <a:rPr lang="uk-UA" sz="5400" b="1" spc="-150" smtClean="0">
                <a:solidFill>
                  <a:srgbClr val="002060"/>
                </a:solidFill>
                <a:latin typeface="Verdana" pitchFamily="34" charset="0"/>
                <a:ea typeface="Cambria Math" pitchFamily="18" charset="0"/>
                <a:cs typeface="Arial" pitchFamily="34" charset="0"/>
              </a:rPr>
              <a:t>подвійної спіралі</a:t>
            </a:r>
            <a:endParaRPr lang="uk-UA" sz="5400" b="1" spc="-150" dirty="0">
              <a:solidFill>
                <a:srgbClr val="002060"/>
              </a:solidFill>
              <a:latin typeface="Verdana" pitchFamily="34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94" y="3296689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7300" b="1" dirty="0" err="1" smtClean="0">
                <a:ln w="50800"/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Дезоксирибо</a:t>
            </a:r>
            <a:r>
              <a:rPr lang="en-US" sz="7300" b="1" dirty="0" smtClean="0">
                <a:ln w="50800"/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-</a:t>
            </a:r>
            <a:br>
              <a:rPr lang="en-US" sz="7300" b="1" dirty="0" smtClean="0">
                <a:ln w="50800"/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</a:br>
            <a:r>
              <a:rPr lang="uk-UA" sz="7300" b="1" dirty="0" smtClean="0">
                <a:ln w="50800"/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нуклеїнова </a:t>
            </a:r>
            <a:r>
              <a:rPr lang="en-US" sz="7300" b="1" dirty="0" smtClean="0">
                <a:ln w="50800"/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en-US" sz="7300" b="1" dirty="0" smtClean="0">
                <a:ln w="50800"/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</a:br>
            <a:r>
              <a:rPr lang="uk-UA" sz="7300" b="1" dirty="0" smtClean="0">
                <a:ln w="50800"/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кислота</a:t>
            </a:r>
            <a:r>
              <a:rPr lang="uk-UA" sz="73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uk-UA" sz="73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uk-U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854550"/>
              </p:ext>
            </p:extLst>
          </p:nvPr>
        </p:nvGraphicFramePr>
        <p:xfrm>
          <a:off x="275664" y="766016"/>
          <a:ext cx="8592671" cy="532596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375231"/>
                <a:gridCol w="2217440"/>
              </a:tblGrid>
              <a:tr h="687730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діаметр    </a:t>
                      </a:r>
                      <a:r>
                        <a:rPr lang="uk-UA" sz="4000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спіралі</a:t>
                      </a:r>
                      <a:endParaRPr lang="en-US" sz="4000" baseline="0" dirty="0" smtClean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endParaRPr lang="uk-UA" sz="4000" dirty="0">
                        <a:solidFill>
                          <a:srgbClr val="FF0000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2 </a:t>
                      </a:r>
                      <a:r>
                        <a:rPr lang="uk-UA" sz="40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нм</a:t>
                      </a:r>
                      <a:endParaRPr lang="uk-UA" sz="4000" dirty="0">
                        <a:solidFill>
                          <a:srgbClr val="FF0000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1235877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latin typeface="Arial" pitchFamily="34" charset="0"/>
                          <a:cs typeface="Arial" pitchFamily="34" charset="0"/>
                        </a:rPr>
                        <a:t>крок спіралі</a:t>
                      </a:r>
                      <a:endParaRPr lang="en-US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uk-UA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E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latin typeface="Arial" pitchFamily="34" charset="0"/>
                          <a:cs typeface="Arial" pitchFamily="34" charset="0"/>
                        </a:rPr>
                        <a:t>3,4 </a:t>
                      </a:r>
                      <a:r>
                        <a:rPr lang="uk-UA" sz="3600" b="1" dirty="0" err="1" smtClean="0">
                          <a:latin typeface="Arial" pitchFamily="34" charset="0"/>
                          <a:cs typeface="Arial" pitchFamily="34" charset="0"/>
                        </a:rPr>
                        <a:t>нм</a:t>
                      </a:r>
                      <a:endParaRPr lang="uk-UA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EFF">
                        <a:alpha val="40000"/>
                      </a:srgbClr>
                    </a:solidFill>
                  </a:tcPr>
                </a:tc>
              </a:tr>
              <a:tr h="1235877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latin typeface="Arial" pitchFamily="34" charset="0"/>
                          <a:cs typeface="Arial" pitchFamily="34" charset="0"/>
                        </a:rPr>
                        <a:t>орієнтація спіралі</a:t>
                      </a:r>
                      <a:endParaRPr lang="en-US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uk-UA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latin typeface="Arial" pitchFamily="34" charset="0"/>
                          <a:cs typeface="Arial" pitchFamily="34" charset="0"/>
                        </a:rPr>
                        <a:t>права</a:t>
                      </a:r>
                      <a:endParaRPr lang="uk-UA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EFF"/>
                    </a:solidFill>
                  </a:tcPr>
                </a:tc>
              </a:tr>
              <a:tr h="154357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3600" b="1" dirty="0" smtClean="0">
                          <a:latin typeface="Arial" pitchFamily="34" charset="0"/>
                          <a:cs typeface="Arial" pitchFamily="34" charset="0"/>
                        </a:rPr>
                        <a:t>довжина</a:t>
                      </a:r>
                      <a:r>
                        <a:rPr lang="uk-UA" sz="3600" b="1" baseline="0" dirty="0" smtClean="0">
                          <a:latin typeface="Arial" pitchFamily="34" charset="0"/>
                          <a:cs typeface="Arial" pitchFamily="34" charset="0"/>
                        </a:rPr>
                        <a:t> комплементарної пари</a:t>
                      </a:r>
                      <a:endParaRPr lang="uk-UA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E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baseline="0" dirty="0" smtClean="0">
                          <a:latin typeface="Arial" pitchFamily="34" charset="0"/>
                          <a:cs typeface="Arial" pitchFamily="34" charset="0"/>
                        </a:rPr>
                        <a:t> 0,34 </a:t>
                      </a:r>
                      <a:r>
                        <a:rPr lang="uk-UA" sz="36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нм</a:t>
                      </a:r>
                      <a:endParaRPr lang="uk-UA" sz="3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31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EFF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7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http://900igr.net/datai/khimija/Kisloty-2/0007-004-Dn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63297" y="141330"/>
            <a:ext cx="3217406" cy="6434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7394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71047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uk-UA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Courier New" pitchFamily="49" charset="0"/>
              </a:rPr>
              <a:t>РИБОНУКЛЕЇНОВА</a:t>
            </a:r>
            <a:br>
              <a:rPr lang="uk-UA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Courier New" pitchFamily="49" charset="0"/>
              </a:rPr>
            </a:br>
            <a:r>
              <a:rPr lang="uk-UA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Courier New" pitchFamily="49" charset="0"/>
              </a:rPr>
              <a:t> КИСЛОТА</a:t>
            </a:r>
            <a:endParaRPr lang="ru-RU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uic.edu/classes/bios/bios100/lectures/nucleotides-DNA-R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 t="18031" r="4131" b="8197"/>
          <a:stretch>
            <a:fillRect/>
          </a:stretch>
        </p:blipFill>
        <p:spPr bwMode="auto">
          <a:xfrm>
            <a:off x="305780" y="1474195"/>
            <a:ext cx="8532440" cy="390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4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айл:Difference DNA RNA-uk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34" y="770523"/>
            <a:ext cx="7074532" cy="531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7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spect="1"/>
          </p:cNvSpPr>
          <p:nvPr/>
        </p:nvSpPr>
        <p:spPr>
          <a:xfrm>
            <a:off x="665566" y="2151776"/>
            <a:ext cx="7812868" cy="2585323"/>
          </a:xfrm>
          <a:prstGeom prst="rect">
            <a:avLst/>
          </a:prstGeom>
          <a:ln w="38100">
            <a:solidFill>
              <a:srgbClr val="006C3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 Arial black"/>
              </a:rPr>
              <a:t>Класифікація</a:t>
            </a:r>
            <a:endParaRPr lang="ru-RU" sz="5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 Arial blac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 Arial black"/>
              </a:rPr>
              <a:t>рибонуклеїнових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 Arial black"/>
              </a:rPr>
              <a:t> кислот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5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2281436"/>
            <a:ext cx="91821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uk-UA" sz="6000" dirty="0" smtClean="0">
                <a:solidFill>
                  <a:srgbClr val="FF0000"/>
                </a:solidFill>
                <a:latin typeface="a_AlgeriusCaps" pitchFamily="82" charset="-52"/>
              </a:rPr>
              <a:t/>
            </a:r>
            <a:br>
              <a:rPr lang="uk-UA" sz="6000" dirty="0" smtClean="0">
                <a:solidFill>
                  <a:srgbClr val="FF0000"/>
                </a:solidFill>
                <a:latin typeface="a_AlgeriusCaps" pitchFamily="82" charset="-52"/>
              </a:rPr>
            </a:br>
            <a:r>
              <a:rPr lang="ru-RU" sz="4000" b="1" dirty="0" err="1" smtClean="0">
                <a:solidFill>
                  <a:srgbClr val="C00000"/>
                </a:solidFill>
                <a:latin typeface="Arial Black" pitchFamily="34" charset="0"/>
              </a:rPr>
              <a:t>матрична</a:t>
            </a: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Arial Black" pitchFamily="34" charset="0"/>
              </a:rPr>
              <a:t>мРНК</a:t>
            </a:r>
            <a:r>
              <a:rPr lang="ru-RU" sz="400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400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4000" b="1" smtClean="0">
                <a:solidFill>
                  <a:srgbClr val="C00000"/>
                </a:solidFill>
                <a:latin typeface="Arial Black" pitchFamily="34" charset="0"/>
              </a:rPr>
              <a:t>транспортна</a:t>
            </a:r>
            <a:r>
              <a:rPr lang="ru-RU" sz="4000" b="1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ru-RU" sz="4000" b="1" dirty="0" err="1">
                <a:solidFill>
                  <a:srgbClr val="C00000"/>
                </a:solidFill>
                <a:latin typeface="Arial Black" pitchFamily="34" charset="0"/>
              </a:rPr>
              <a:t>тРНК</a:t>
            </a:r>
            <a:r>
              <a:rPr lang="ru-RU" sz="4000" b="1" dirty="0">
                <a:solidFill>
                  <a:srgbClr val="C00000"/>
                </a:solidFill>
                <a:latin typeface="Arial Black" pitchFamily="34" charset="0"/>
              </a:rPr>
              <a:t>)</a:t>
            </a: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4000" b="1" dirty="0" err="1">
                <a:solidFill>
                  <a:srgbClr val="C00000"/>
                </a:solidFill>
                <a:latin typeface="Arial Black" pitchFamily="34" charset="0"/>
              </a:rPr>
              <a:t>рибосомна</a:t>
            </a: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ru-RU" sz="4000" b="1" dirty="0" err="1">
                <a:solidFill>
                  <a:srgbClr val="C00000"/>
                </a:solidFill>
                <a:latin typeface="Arial Black" pitchFamily="34" charset="0"/>
              </a:rPr>
              <a:t>рРНК</a:t>
            </a:r>
            <a:r>
              <a:rPr lang="ru-RU" sz="4000" b="1" dirty="0">
                <a:solidFill>
                  <a:srgbClr val="C00000"/>
                </a:solidFill>
                <a:latin typeface="Arial Black" pitchFamily="34" charset="0"/>
              </a:rPr>
              <a:t>)</a:t>
            </a: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4000" b="1" dirty="0" err="1">
                <a:solidFill>
                  <a:srgbClr val="C00000"/>
                </a:solidFill>
                <a:latin typeface="Arial Black" pitchFamily="34" charset="0"/>
              </a:rPr>
              <a:t>каталітична</a:t>
            </a:r>
            <a:r>
              <a:rPr lang="en-US" sz="40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ru-RU" sz="4000" b="1" dirty="0" err="1">
                <a:solidFill>
                  <a:srgbClr val="C00000"/>
                </a:solidFill>
                <a:latin typeface="Arial Black" pitchFamily="34" charset="0"/>
              </a:rPr>
              <a:t>рибозими</a:t>
            </a:r>
            <a:r>
              <a:rPr lang="ru-RU" sz="4000" b="1" dirty="0">
                <a:solidFill>
                  <a:srgbClr val="C00000"/>
                </a:solidFill>
                <a:latin typeface="Arial Black" pitchFamily="34" charset="0"/>
              </a:rPr>
              <a:t>)</a:t>
            </a:r>
            <a:endParaRPr lang="uk-UA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>
                <a:solidFill>
                  <a:srgbClr val="008000"/>
                </a:solidFill>
                <a:latin typeface="Arial Black" pitchFamily="34" charset="0"/>
              </a:rPr>
              <a:t>Матрична РНК</a:t>
            </a:r>
            <a:endParaRPr lang="ru-RU" sz="5400"/>
          </a:p>
        </p:txBody>
      </p:sp>
    </p:spTree>
    <p:extLst>
      <p:ext uri="{BB962C8B-B14F-4D97-AF65-F5344CB8AC3E}">
        <p14:creationId xmlns:p14="http://schemas.microsoft.com/office/powerpoint/2010/main" val="41688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le:Peptide sy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7" y="905371"/>
            <a:ext cx="7898125" cy="504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7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Матрична</a:t>
            </a: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РНК – найдовша</a:t>
            </a:r>
            <a:br>
              <a:rPr lang="ru-RU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(кілька  тисяч нуклеотидів) </a:t>
            </a:r>
            <a:endParaRPr lang="ru-RU" sz="4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pload.wikimedia.org/wikipedia/commons/8/81/ADN_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565" y="916011"/>
            <a:ext cx="2625361" cy="4421629"/>
          </a:xfrm>
          <a:prstGeom prst="rect">
            <a:avLst/>
          </a:prstGeom>
          <a:noFill/>
        </p:spPr>
      </p:pic>
      <p:pic>
        <p:nvPicPr>
          <p:cNvPr id="3" name="Picture 2" descr="http://upload.wikimedia.org/wikipedia/commons/1/16/DNA_orbit_animat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4965" y="937768"/>
            <a:ext cx="2760229" cy="4540102"/>
          </a:xfrm>
          <a:prstGeom prst="rect">
            <a:avLst/>
          </a:prstGeom>
          <a:noFill/>
        </p:spPr>
      </p:pic>
      <p:pic>
        <p:nvPicPr>
          <p:cNvPr id="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2" t="1826" r="3012"/>
          <a:stretch/>
        </p:blipFill>
        <p:spPr bwMode="auto">
          <a:xfrm>
            <a:off x="3425045" y="1250576"/>
            <a:ext cx="2679920" cy="367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75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5400" b="1" err="1" smtClean="0">
                <a:solidFill>
                  <a:srgbClr val="008000"/>
                </a:solidFill>
                <a:latin typeface="Arial Black" pitchFamily="34" charset="0"/>
                <a:cs typeface="Arial" pitchFamily="34" charset="0"/>
              </a:rPr>
              <a:t>Тра</a:t>
            </a:r>
            <a:r>
              <a:rPr lang="ru-RU" sz="4800" b="1" err="1" smtClean="0">
                <a:solidFill>
                  <a:srgbClr val="008000"/>
                </a:solidFill>
                <a:latin typeface="Arial Black" pitchFamily="34" charset="0"/>
                <a:cs typeface="Arial" pitchFamily="34" charset="0"/>
              </a:rPr>
              <a:t>нспортна</a:t>
            </a:r>
            <a:r>
              <a:rPr lang="ru-RU" sz="4800" b="1" smtClean="0">
                <a:solidFill>
                  <a:srgbClr val="008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4800" b="1">
                <a:solidFill>
                  <a:srgbClr val="008000"/>
                </a:solidFill>
                <a:latin typeface="Arial Black" pitchFamily="34" charset="0"/>
                <a:cs typeface="Arial" pitchFamily="34" charset="0"/>
              </a:rPr>
              <a:t>РНК-</a:t>
            </a:r>
            <a:r>
              <a:rPr lang="ru-RU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найкоротша</a:t>
            </a:r>
            <a:r>
              <a:rPr lang="en-US" sz="8000" b="1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en-US" sz="8000" b="1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</a:br>
            <a:r>
              <a:rPr lang="uk-UA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73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- 93 </a:t>
            </a:r>
            <a:r>
              <a:rPr lang="ru-RU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нуклеотид</a:t>
            </a:r>
            <a:r>
              <a:rPr lang="uk-UA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и)</a:t>
            </a:r>
            <a:endParaRPr lang="uk-UA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uk-UA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Первинна</a:t>
            </a:r>
            <a:br>
              <a:rPr lang="uk-UA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структура РНК   </a:t>
            </a:r>
            <a:br>
              <a:rPr lang="uk-UA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b="1" dirty="0" err="1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полінуклеотидний</a:t>
            </a:r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ланцюг</a:t>
            </a:r>
          </a:p>
        </p:txBody>
      </p:sp>
    </p:spTree>
    <p:extLst>
      <p:ext uri="{BB962C8B-B14F-4D97-AF65-F5344CB8AC3E}">
        <p14:creationId xmlns:p14="http://schemas.microsoft.com/office/powerpoint/2010/main" val="32022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324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Вторинна </a:t>
            </a:r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структура РНК </a:t>
            </a:r>
            <a:r>
              <a:rPr lang="uk-UA" sz="9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 </a:t>
            </a:r>
            <a:br>
              <a:rPr lang="uk-UA" sz="9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4800" b="1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листок конюшини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37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daviddarling.info/images/tRNA.gif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09" y="617537"/>
            <a:ext cx="5497781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480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Journal.pbio.1000276.g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19" y="620713"/>
            <a:ext cx="4424362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6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-1" y="2857500"/>
            <a:ext cx="9144001" cy="1143000"/>
          </a:xfrm>
        </p:spPr>
        <p:txBody>
          <a:bodyPr>
            <a:noAutofit/>
          </a:bodyPr>
          <a:lstStyle/>
          <a:p>
            <a:pPr eaLnBrk="1" hangingPunct="1"/>
            <a:r>
              <a:rPr lang="uk-UA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Третинна  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РНК</a:t>
            </a:r>
            <a:r>
              <a:rPr lang="uk-UA" sz="8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8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66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L - </a:t>
            </a:r>
            <a:r>
              <a:rPr lang="ru-RU" sz="66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форма</a:t>
            </a:r>
            <a:endParaRPr lang="uk-UA" sz="6600" b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0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TRNA-Phe yeast 1eh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889" y="1191429"/>
            <a:ext cx="4528221" cy="447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9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uk-UA" sz="4800" b="1" dirty="0" err="1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Макроергічні</a:t>
            </a:r>
            <a:r>
              <a:rPr lang="uk-UA" sz="4800" b="1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  </a:t>
            </a:r>
            <a:br>
              <a:rPr lang="uk-UA" sz="4800" b="1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сполуки</a:t>
            </a:r>
            <a:br>
              <a:rPr lang="uk-UA" sz="4800" b="1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(</a:t>
            </a:r>
            <a:r>
              <a:rPr lang="uk-UA" sz="4800" b="1" dirty="0" err="1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макроерги</a:t>
            </a:r>
            <a:r>
              <a:rPr lang="uk-UA" sz="4800" b="1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70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uk-UA" sz="3600" b="1" smtClean="0">
                <a:solidFill>
                  <a:srgbClr val="C00000"/>
                </a:solidFill>
                <a:latin typeface="Arial Black" pitchFamily="34" charset="0"/>
              </a:rPr>
              <a:t>Аденозинтрифосфорна</a:t>
            </a:r>
            <a:r>
              <a:rPr lang="uk-UA" sz="48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Arial Black" pitchFamily="34" charset="0"/>
              </a:rPr>
              <a:t>кислота</a:t>
            </a:r>
            <a:r>
              <a:rPr lang="uk-UA" b="1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uk-UA" b="1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uk-UA" sz="8000" b="1" smtClean="0">
                <a:solidFill>
                  <a:srgbClr val="00AC00"/>
                </a:solidFill>
                <a:latin typeface="Arial Black" pitchFamily="34" charset="0"/>
              </a:rPr>
              <a:t>АТФ</a:t>
            </a:r>
            <a:endParaRPr lang="uk-UA" sz="6600" dirty="0" smtClean="0">
              <a:solidFill>
                <a:srgbClr val="00AC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lnSpc>
                <a:spcPct val="200000"/>
              </a:lnSpc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endParaRPr lang="uk-UA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8037" y="2558871"/>
            <a:ext cx="5471108" cy="609600"/>
          </a:xfrm>
        </p:spPr>
        <p:txBody>
          <a:bodyPr/>
          <a:lstStyle/>
          <a:p>
            <a:pPr marL="0" indent="0" algn="r">
              <a:buNone/>
            </a:pPr>
            <a:r>
              <a:rPr lang="ru-RU" sz="4800" b="1" smtClean="0"/>
              <a:t>макроергічні</a:t>
            </a:r>
            <a:r>
              <a:rPr lang="ru-RU" sz="4800" b="1"/>
              <a:t/>
            </a:r>
            <a:br>
              <a:rPr lang="ru-RU" sz="4800" b="1"/>
            </a:br>
            <a:r>
              <a:rPr lang="ru-RU" sz="4800" b="1"/>
              <a:t> зв'язки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78" y="2224020"/>
            <a:ext cx="1740257" cy="174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7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pload.wikimedia.org/wikipedia/commons/thumb/b/bc/Friedrich_Miescher.jpg/220px-Friedrich_Miescher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881079" y="1745663"/>
            <a:ext cx="3381841" cy="462697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52" y="33616"/>
            <a:ext cx="7859216" cy="106232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нуклеїнові кислоти відкрив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Фрідріх </a:t>
            </a:r>
            <a:r>
              <a:rPr lang="ru-RU" sz="4800" b="1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Мішер</a:t>
            </a:r>
            <a:endParaRPr lang="uk-UA" sz="4800" b="1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anim_flags_1\switzerlan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46729" cy="138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ru/d/df/%D0%A1%D1%82%D1%80%D1%83%D0%BA%D1%82%D1%83%D1%80%D0%B0_%D0%B0%D0%B4%D0%B5%D0%BD%D0%BE%D0%B7%D0%B8%D0%BD%D1%82%D1%80%D0%B8%D1%84%D0%BE%D1%81%D1%84%D0%BE%D1%80%D0%BD%D0%BE%D0%B9_%D0%BA%D0%B8%D1%81%D0%BB%D0%BE%D1%82%D1%8B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24" y="923901"/>
            <a:ext cx="6936547" cy="501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6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a/a1/MgATP2-smal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92" y="1701327"/>
            <a:ext cx="4146415" cy="345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nutridesk.com.au/picture/upload/ATP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3" y="454094"/>
            <a:ext cx="6314997" cy="387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tp exp.qutemol-ball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5" t="12356" r="4839" b="11607"/>
          <a:stretch/>
        </p:blipFill>
        <p:spPr bwMode="auto">
          <a:xfrm>
            <a:off x="5344732" y="3429000"/>
            <a:ext cx="3129567" cy="283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5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АТФ + </a:t>
            </a:r>
            <a:r>
              <a:rPr lang="en-US" sz="3600" b="1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H</a:t>
            </a:r>
            <a:r>
              <a:rPr lang="en-US" sz="4000" b="1" baseline="-2500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2</a:t>
            </a:r>
            <a:r>
              <a:rPr lang="en-US" sz="3600" b="1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O → </a:t>
            </a:r>
            <a:r>
              <a:rPr lang="uk-UA" sz="3600" b="1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/>
            </a:r>
            <a:br>
              <a:rPr lang="uk-UA" sz="3600" b="1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</a:br>
            <a:r>
              <a:rPr lang="ru-RU" sz="3600" b="1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АДФ </a:t>
            </a:r>
            <a:r>
              <a:rPr lang="ru-RU" sz="3600" b="1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+ </a:t>
            </a:r>
            <a:r>
              <a:rPr lang="en-US" sz="3600" b="1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H</a:t>
            </a:r>
            <a:r>
              <a:rPr lang="en-US" sz="4000" b="1" baseline="-2500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3</a:t>
            </a:r>
            <a:r>
              <a:rPr lang="en-US" sz="3600" b="1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PO</a:t>
            </a:r>
            <a:r>
              <a:rPr lang="en-US" sz="4000" b="1" baseline="-2500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4</a:t>
            </a:r>
            <a:r>
              <a:rPr lang="en-US" sz="3600" b="1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n-US" sz="3600" b="1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+</a:t>
            </a:r>
            <a:r>
              <a:rPr lang="uk-UA" sz="3600" b="1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n-US" sz="3600" b="1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ru-RU" sz="3600" b="1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40 кДж/моль</a:t>
            </a:r>
            <a:br>
              <a:rPr lang="ru-RU" sz="3600" b="1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</a:br>
            <a:r>
              <a:rPr lang="ru-RU" sz="32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АДФ + </a:t>
            </a:r>
            <a:r>
              <a:rPr lang="en-US" sz="3600" b="1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H</a:t>
            </a:r>
            <a:r>
              <a:rPr lang="en-US" sz="3600" b="1" baseline="-2500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2</a:t>
            </a:r>
            <a:r>
              <a:rPr lang="en-US" sz="3600" b="1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O </a:t>
            </a:r>
            <a:r>
              <a:rPr lang="en-US" sz="3600" b="1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→ </a:t>
            </a:r>
            <a:r>
              <a:rPr lang="uk-UA" sz="3600" b="1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/>
            </a:r>
            <a:br>
              <a:rPr lang="uk-UA" sz="3600" b="1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</a:br>
            <a:r>
              <a:rPr lang="ru-RU" sz="3600" b="1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АМФ </a:t>
            </a:r>
            <a:r>
              <a:rPr lang="ru-RU" sz="3600" b="1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+ </a:t>
            </a:r>
            <a:r>
              <a:rPr lang="en-US" sz="3600" b="1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H</a:t>
            </a:r>
            <a:r>
              <a:rPr lang="en-US" sz="3600" b="1" baseline="-25000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3</a:t>
            </a:r>
            <a:r>
              <a:rPr lang="en-US" sz="3600" b="1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PO</a:t>
            </a:r>
            <a:r>
              <a:rPr lang="en-US" sz="3600" b="1" baseline="-2500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4</a:t>
            </a:r>
            <a:r>
              <a:rPr lang="en-US" sz="3600" b="1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n-US" sz="3600" b="1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+</a:t>
            </a:r>
            <a:r>
              <a:rPr lang="uk-UA" sz="3600" b="1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n-US" sz="3600" b="1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ru-RU" sz="3600" b="1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40 кДж/моль</a:t>
            </a:r>
            <a:r>
              <a:rPr lang="ru-RU" sz="3600" b="1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/>
            </a:r>
            <a:br>
              <a:rPr lang="ru-RU" sz="3600" b="1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</a:br>
            <a:endParaRPr lang="ru-RU" sz="3600" b="1">
              <a:solidFill>
                <a:srgbClr val="FF0000"/>
              </a:solidFill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3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b="1" smtClean="0">
                <a:solidFill>
                  <a:srgbClr val="0070C0"/>
                </a:solidFill>
                <a:latin typeface="Arial Black" pitchFamily="34" charset="0"/>
              </a:rPr>
              <a:t>АТФ – у</a:t>
            </a:r>
            <a:r>
              <a:rPr lang="uk-UA" b="1" smtClean="0">
                <a:solidFill>
                  <a:srgbClr val="0070C0"/>
                </a:solidFill>
                <a:latin typeface="Arial Black" pitchFamily="34" charset="0"/>
              </a:rPr>
              <a:t>ніверсальне джерело </a:t>
            </a:r>
            <a:br>
              <a:rPr lang="uk-UA" b="1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uk-UA" b="1" smtClean="0">
                <a:solidFill>
                  <a:srgbClr val="0070C0"/>
                </a:solidFill>
                <a:latin typeface="Arial Black" pitchFamily="34" charset="0"/>
              </a:rPr>
              <a:t>енергії в клітині</a:t>
            </a:r>
            <a:endParaRPr lang="ru-RU" b="1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мономер ДНК  </a:t>
            </a:r>
            <a:r>
              <a:rPr lang="uk-UA" sz="6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6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uk-UA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дезоксирибо-</a:t>
            </a:r>
            <a:r>
              <a:rPr lang="uk-UA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нуклеотид</a:t>
            </a:r>
            <a:endParaRPr lang="uk-UA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2388" y="2293138"/>
            <a:ext cx="2403676" cy="2115089"/>
          </a:xfrm>
          <a:prstGeom prst="rect">
            <a:avLst/>
          </a:prstGeom>
          <a:solidFill>
            <a:srgbClr val="FFFF00"/>
          </a:solidFill>
          <a:ln w="38100">
            <a:solidFill>
              <a:srgbClr val="B31DB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азотиста</a:t>
            </a:r>
          </a:p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основа</a:t>
            </a:r>
            <a:endParaRPr lang="uk-U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Правильный пятиугольник 3"/>
          <p:cNvSpPr/>
          <p:nvPr/>
        </p:nvSpPr>
        <p:spPr>
          <a:xfrm>
            <a:off x="3725848" y="2560414"/>
            <a:ext cx="2532494" cy="1847813"/>
          </a:xfrm>
          <a:prstGeom prst="pentagon">
            <a:avLst/>
          </a:prstGeom>
          <a:solidFill>
            <a:srgbClr val="FFFF00"/>
          </a:solidFill>
          <a:ln w="38100">
            <a:solidFill>
              <a:srgbClr val="B31DB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дезокси-рибоза</a:t>
            </a:r>
            <a:endParaRPr lang="uk-U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044153" y="2644563"/>
            <a:ext cx="1622175" cy="155894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B31DB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фос-фат</a:t>
            </a:r>
            <a:endParaRPr lang="uk-U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7" name="Прямая соединительная линия 6"/>
          <p:cNvCxnSpPr>
            <a:endCxn id="4" idx="1"/>
          </p:cNvCxnSpPr>
          <p:nvPr/>
        </p:nvCxnSpPr>
        <p:spPr>
          <a:xfrm flipV="1">
            <a:off x="3086073" y="3266214"/>
            <a:ext cx="639778" cy="162756"/>
          </a:xfrm>
          <a:prstGeom prst="line">
            <a:avLst/>
          </a:prstGeom>
          <a:ln w="38100" cmpd="sng">
            <a:solidFill>
              <a:srgbClr val="B31DB3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4" idx="5"/>
          </p:cNvCxnSpPr>
          <p:nvPr/>
        </p:nvCxnSpPr>
        <p:spPr>
          <a:xfrm>
            <a:off x="6258339" y="3266214"/>
            <a:ext cx="785823" cy="162755"/>
          </a:xfrm>
          <a:prstGeom prst="line">
            <a:avLst/>
          </a:prstGeom>
          <a:ln w="38100">
            <a:solidFill>
              <a:srgbClr val="B31DB3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0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3273047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67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uk-UA" sz="8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равила </a:t>
            </a:r>
            <a:r>
              <a:rPr lang="uk-UA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Чаргафа</a:t>
            </a:r>
            <a:endParaRPr lang="uk-UA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G_Diagram_075">
  <a:themeElements>
    <a:clrScheme name="CD100_dark_2002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CD100_dark_200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100_dark_2002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126</Words>
  <Application>Microsoft Office PowerPoint</Application>
  <PresentationFormat>Экран (4:3)</PresentationFormat>
  <Paragraphs>90</Paragraphs>
  <Slides>54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54</vt:i4>
      </vt:variant>
    </vt:vector>
  </HeadingPairs>
  <TitlesOfParts>
    <vt:vector size="57" baseType="lpstr">
      <vt:lpstr>Тема Office</vt:lpstr>
      <vt:lpstr>TG_Diagram_075</vt:lpstr>
      <vt:lpstr>Справедливость</vt:lpstr>
      <vt:lpstr>Нуклеїнові  кислоти  Nucleic  acids</vt:lpstr>
      <vt:lpstr>Презентация PowerPoint</vt:lpstr>
      <vt:lpstr>Дезоксирибо- нуклеїнова  кислота  </vt:lpstr>
      <vt:lpstr>Презентация PowerPoint</vt:lpstr>
      <vt:lpstr>  нуклеїнові кислоти відкрив Фрідріх Мішер</vt:lpstr>
      <vt:lpstr>мономер ДНК   дезоксирибо- нуклеотид</vt:lpstr>
      <vt:lpstr>Презентация PowerPoint</vt:lpstr>
      <vt:lpstr>Презентация PowerPoint</vt:lpstr>
      <vt:lpstr>правила Чаргафа</vt:lpstr>
      <vt:lpstr>Erwin Chargaff </vt:lpstr>
      <vt:lpstr>Кількість аденіну  дорівнює кількості тиміну, а кількість гуаніну — кількості цитозину   А=Т  Г=Ц</vt:lpstr>
      <vt:lpstr>співвідношення  (A+Т) / (Г+Ц)  є специфічним  для різних видів (у людини – 1,53) </vt:lpstr>
      <vt:lpstr>зв’язок між нуклеотидами  одного ланцюгу </vt:lpstr>
      <vt:lpstr>Презентация PowerPoint</vt:lpstr>
      <vt:lpstr>Презентация PowerPoint</vt:lpstr>
      <vt:lpstr>Презентация PowerPoint</vt:lpstr>
      <vt:lpstr>ДНК + білки</vt:lpstr>
      <vt:lpstr> первинна  структура ДНК полінуклеотидний ланцюг </vt:lpstr>
      <vt:lpstr> вторинна структура ДНК  подвійна спіраль </vt:lpstr>
      <vt:lpstr>Презентация PowerPoint</vt:lpstr>
      <vt:lpstr>Джеймс Уотсон   Френсіс Крік  (1953)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  комплементарності пурини комплементарні піримідинам  А           Т Г     Ц</vt:lpstr>
      <vt:lpstr>Презентация PowerPoint</vt:lpstr>
      <vt:lpstr>Презентация PowerPoint</vt:lpstr>
      <vt:lpstr>Параметри  подвійної спіралі</vt:lpstr>
      <vt:lpstr>Презентация PowerPoint</vt:lpstr>
      <vt:lpstr>Презентация PowerPoint</vt:lpstr>
      <vt:lpstr>РИБОНУКЛЕЇНОВА  КИСЛОТА</vt:lpstr>
      <vt:lpstr>Презентация PowerPoint</vt:lpstr>
      <vt:lpstr>Презентация PowerPoint</vt:lpstr>
      <vt:lpstr>Презентация PowerPoint</vt:lpstr>
      <vt:lpstr> матрична мРНК транспортна (тРНК) рибосомна (рРНК) каталітична (рибозими)</vt:lpstr>
      <vt:lpstr>Матрична РНК</vt:lpstr>
      <vt:lpstr>Презентация PowerPoint</vt:lpstr>
      <vt:lpstr>Матрична  РНК – найдовша   (кілька  тисяч нуклеотидів) </vt:lpstr>
      <vt:lpstr>Транспортна РНК-найкоротша (73 - 93 нуклеотиди)</vt:lpstr>
      <vt:lpstr>Первинна  структура РНК    полінуклеотидний  ланцюг</vt:lpstr>
      <vt:lpstr>Вторинна   структура РНК     листок конюшини</vt:lpstr>
      <vt:lpstr>Презентация PowerPoint</vt:lpstr>
      <vt:lpstr>Презентация PowerPoint</vt:lpstr>
      <vt:lpstr>Третинна   структура РНК L - форма</vt:lpstr>
      <vt:lpstr>Презентация PowerPoint</vt:lpstr>
      <vt:lpstr>Макроергічні   сполуки (макроерги)</vt:lpstr>
      <vt:lpstr>Аденозинтрифосфорна кислота АТФ</vt:lpstr>
      <vt:lpstr> </vt:lpstr>
      <vt:lpstr>Презентация PowerPoint</vt:lpstr>
      <vt:lpstr>Презентация PowerPoint</vt:lpstr>
      <vt:lpstr>Презентация PowerPoint</vt:lpstr>
      <vt:lpstr>АТФ + H2O →  АДФ + H3PO4 +  40 кДж/моль  АДФ + H2O →  АМФ + H3PO4 +  40 кДж/моль </vt:lpstr>
      <vt:lpstr>АТФ – універсальне джерело  енергії в клітині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Нуклеїнові  кислоти</dc:title>
  <dc:creator>Admin</dc:creator>
  <cp:lastModifiedBy>Admin</cp:lastModifiedBy>
  <cp:revision>472</cp:revision>
  <dcterms:created xsi:type="dcterms:W3CDTF">2011-12-14T07:10:24Z</dcterms:created>
  <dcterms:modified xsi:type="dcterms:W3CDTF">2016-12-11T09:56:16Z</dcterms:modified>
</cp:coreProperties>
</file>