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1" r:id="rId2"/>
    <p:sldMasterId id="2147483733" r:id="rId3"/>
    <p:sldMasterId id="2147483745" r:id="rId4"/>
  </p:sldMasterIdLst>
  <p:sldIdLst>
    <p:sldId id="319" r:id="rId5"/>
    <p:sldId id="338" r:id="rId6"/>
    <p:sldId id="257" r:id="rId7"/>
    <p:sldId id="320" r:id="rId8"/>
    <p:sldId id="276" r:id="rId9"/>
    <p:sldId id="259" r:id="rId10"/>
    <p:sldId id="277" r:id="rId11"/>
    <p:sldId id="260" r:id="rId12"/>
    <p:sldId id="278" r:id="rId13"/>
    <p:sldId id="261" r:id="rId14"/>
    <p:sldId id="332" r:id="rId15"/>
    <p:sldId id="331"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9" r:id="rId30"/>
    <p:sldId id="282" r:id="rId31"/>
    <p:sldId id="334" r:id="rId32"/>
    <p:sldId id="310" r:id="rId33"/>
    <p:sldId id="284" r:id="rId34"/>
    <p:sldId id="337" r:id="rId35"/>
    <p:sldId id="322" r:id="rId36"/>
    <p:sldId id="333"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1D1D"/>
    <a:srgbClr val="FF5050"/>
    <a:srgbClr val="66FF33"/>
    <a:srgbClr val="FF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4" d="100"/>
          <a:sy n="74" d="100"/>
        </p:scale>
        <p:origin x="-8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11.05.2017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11.05.2017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B3EB27-D26D-4041-84D8-A5610A545BB2}"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94202A-DA94-41E5-A50A-E5F965F3DD65}" type="slidenum">
              <a:rPr lang="ru-RU" smtClean="0"/>
              <a:t>‹#›</a:t>
            </a:fld>
            <a:endParaRPr lang="ru-RU"/>
          </a:p>
        </p:txBody>
      </p:sp>
    </p:spTree>
    <p:extLst>
      <p:ext uri="{BB962C8B-B14F-4D97-AF65-F5344CB8AC3E}">
        <p14:creationId xmlns:p14="http://schemas.microsoft.com/office/powerpoint/2010/main" val="535328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5" name="Нижний колонтитул 4"/>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6" name="Номер слайда 5"/>
          <p:cNvSpPr>
            <a:spLocks noGrp="1"/>
          </p:cNvSpPr>
          <p:nvPr>
            <p:ph type="sldNum" sz="quarter" idx="12"/>
          </p:nvPr>
        </p:nvSpPr>
        <p:spPr/>
        <p:txBody>
          <a:bodyPr/>
          <a:lstStyle/>
          <a:p>
            <a:fld id="{79662D05-8D0A-4558-8484-D4A8B346767F}"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2572880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5" name="Нижний колонтитул 4"/>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6" name="Номер слайда 5"/>
          <p:cNvSpPr>
            <a:spLocks noGrp="1"/>
          </p:cNvSpPr>
          <p:nvPr>
            <p:ph type="sldNum" sz="quarter" idx="12"/>
          </p:nvPr>
        </p:nvSpPr>
        <p:spPr/>
        <p:txBody>
          <a:bodyPr/>
          <a:lstStyle/>
          <a:p>
            <a:fld id="{32257AE4-B0D9-4625-A85E-16859624CF37}"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1604599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6" name="Нижний колонтитул 5"/>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7" name="Номер слайда 6"/>
          <p:cNvSpPr>
            <a:spLocks noGrp="1"/>
          </p:cNvSpPr>
          <p:nvPr>
            <p:ph type="sldNum" sz="quarter" idx="12"/>
          </p:nvPr>
        </p:nvSpPr>
        <p:spPr/>
        <p:txBody>
          <a:bodyPr/>
          <a:lstStyle/>
          <a:p>
            <a:fld id="{133F8D94-C2D0-47C2-A955-816AA55012EB}"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3395609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8" name="Нижний колонтитул 7"/>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9" name="Номер слайда 8"/>
          <p:cNvSpPr>
            <a:spLocks noGrp="1"/>
          </p:cNvSpPr>
          <p:nvPr>
            <p:ph type="sldNum" sz="quarter" idx="12"/>
          </p:nvPr>
        </p:nvSpPr>
        <p:spPr/>
        <p:txBody>
          <a:bodyPr/>
          <a:lstStyle/>
          <a:p>
            <a:fld id="{381714E5-F267-4C2D-A963-2DC29AFB898A}"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402972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4" name="Нижний колонтитул 3"/>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5" name="Номер слайда 4"/>
          <p:cNvSpPr>
            <a:spLocks noGrp="1"/>
          </p:cNvSpPr>
          <p:nvPr>
            <p:ph type="sldNum" sz="quarter" idx="12"/>
          </p:nvPr>
        </p:nvSpPr>
        <p:spPr/>
        <p:txBody>
          <a:bodyPr/>
          <a:lstStyle/>
          <a:p>
            <a:fld id="{AB4400DF-52F2-449E-8849-976BF1BC10EF}"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666297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3" name="Нижний колонтитул 2"/>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4" name="Номер слайда 3"/>
          <p:cNvSpPr>
            <a:spLocks noGrp="1"/>
          </p:cNvSpPr>
          <p:nvPr>
            <p:ph type="sldNum" sz="quarter" idx="12"/>
          </p:nvPr>
        </p:nvSpPr>
        <p:spPr/>
        <p:txBody>
          <a:bodyPr/>
          <a:lstStyle/>
          <a:p>
            <a:fld id="{49FD230A-6E57-4737-81CF-14C58A784BAF}"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55378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6" name="Нижний колонтитул 5"/>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7" name="Номер слайда 6"/>
          <p:cNvSpPr>
            <a:spLocks noGrp="1"/>
          </p:cNvSpPr>
          <p:nvPr>
            <p:ph type="sldNum" sz="quarter" idx="12"/>
          </p:nvPr>
        </p:nvSpPr>
        <p:spPr/>
        <p:txBody>
          <a:bodyPr/>
          <a:lstStyle/>
          <a:p>
            <a:fld id="{5ED92A6E-B31C-42C9-9FA1-7A726BFC9464}"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73066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6" name="Нижний колонтитул 5"/>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7" name="Номер слайда 6"/>
          <p:cNvSpPr>
            <a:spLocks noGrp="1"/>
          </p:cNvSpPr>
          <p:nvPr>
            <p:ph type="sldNum" sz="quarter" idx="12"/>
          </p:nvPr>
        </p:nvSpPr>
        <p:spPr/>
        <p:txBody>
          <a:bodyPr/>
          <a:lstStyle/>
          <a:p>
            <a:fld id="{636B92D0-10E1-4807-8216-72CB619B44D1}"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3753735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5" name="Нижний колонтитул 4"/>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6" name="Номер слайда 5"/>
          <p:cNvSpPr>
            <a:spLocks noGrp="1"/>
          </p:cNvSpPr>
          <p:nvPr>
            <p:ph type="sldNum" sz="quarter" idx="12"/>
          </p:nvPr>
        </p:nvSpPr>
        <p:spPr/>
        <p:txBody>
          <a:bodyPr/>
          <a:lstStyle/>
          <a:p>
            <a:fld id="{8291F8CC-BE78-4B44-8CE9-011D24EE2FCF}"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685303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5" name="Нижний колонтитул 4"/>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6" name="Номер слайда 5"/>
          <p:cNvSpPr>
            <a:spLocks noGrp="1"/>
          </p:cNvSpPr>
          <p:nvPr>
            <p:ph type="sldNum" sz="quarter" idx="12"/>
          </p:nvPr>
        </p:nvSpPr>
        <p:spPr/>
        <p:txBody>
          <a:bodyPr/>
          <a:lstStyle/>
          <a:p>
            <a:fld id="{BA7E88E9-564A-49C0-9384-87300EEDC7A3}" type="slidenum">
              <a:rPr lang="en-US" smtClean="0">
                <a:solidFill>
                  <a:srgbClr val="3D81BF"/>
                </a:solidFill>
              </a:rPr>
              <a:pPr/>
              <a:t>‹#›</a:t>
            </a:fld>
            <a:endParaRPr lang="en-US">
              <a:solidFill>
                <a:srgbClr val="3D81BF"/>
              </a:solidFill>
            </a:endParaRPr>
          </a:p>
        </p:txBody>
      </p:sp>
    </p:spTree>
    <p:extLst>
      <p:ext uri="{BB962C8B-B14F-4D97-AF65-F5344CB8AC3E}">
        <p14:creationId xmlns:p14="http://schemas.microsoft.com/office/powerpoint/2010/main" val="2356288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5" name="Footer Placeholder 4"/>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6" name="Slide Number Placeholder 5"/>
          <p:cNvSpPr>
            <a:spLocks noGrp="1"/>
          </p:cNvSpPr>
          <p:nvPr>
            <p:ph type="sldNum" sz="quarter" idx="12"/>
          </p:nvPr>
        </p:nvSpPr>
        <p:spPr/>
        <p:txBody>
          <a:bodyPr/>
          <a:lstStyle/>
          <a:p>
            <a:fld id="{79662D05-8D0A-4558-8484-D4A8B346767F}" type="slidenum">
              <a:rPr lang="en-US" smtClean="0">
                <a:solidFill>
                  <a:srgbClr val="3D81BF"/>
                </a:solidFill>
              </a:rPr>
              <a:pPr/>
              <a:t>‹#›</a:t>
            </a:fld>
            <a:endParaRPr lang="en-US">
              <a:solidFill>
                <a:srgbClr val="3D81BF"/>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5" name="Footer Placeholder 4"/>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6" name="Slide Number Placeholder 5"/>
          <p:cNvSpPr>
            <a:spLocks noGrp="1"/>
          </p:cNvSpPr>
          <p:nvPr>
            <p:ph type="sldNum" sz="quarter" idx="12"/>
          </p:nvPr>
        </p:nvSpPr>
        <p:spPr/>
        <p:txBody>
          <a:bodyPr/>
          <a:lstStyle/>
          <a:p>
            <a:fld id="{32257AE4-B0D9-4625-A85E-16859624CF37}" type="slidenum">
              <a:rPr lang="en-US" smtClean="0">
                <a:solidFill>
                  <a:srgbClr val="3D81BF"/>
                </a:solidFill>
              </a:rPr>
              <a:pPr/>
              <a:t>‹#›</a:t>
            </a:fld>
            <a:endParaRPr lang="en-US">
              <a:solidFill>
                <a:srgbClr val="3D81B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6" name="Footer Placeholder 5"/>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7" name="Slide Number Placeholder 6"/>
          <p:cNvSpPr>
            <a:spLocks noGrp="1"/>
          </p:cNvSpPr>
          <p:nvPr>
            <p:ph type="sldNum" sz="quarter" idx="12"/>
          </p:nvPr>
        </p:nvSpPr>
        <p:spPr/>
        <p:txBody>
          <a:bodyPr/>
          <a:lstStyle/>
          <a:p>
            <a:fld id="{133F8D94-C2D0-47C2-A955-816AA55012EB}" type="slidenum">
              <a:rPr lang="en-US" smtClean="0">
                <a:solidFill>
                  <a:srgbClr val="3D81BF"/>
                </a:solidFill>
              </a:rPr>
              <a:pPr/>
              <a:t>‹#›</a:t>
            </a:fld>
            <a:endParaRPr lang="en-US">
              <a:solidFill>
                <a:srgbClr val="3D81BF"/>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8" name="Footer Placeholder 7"/>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9" name="Slide Number Placeholder 8"/>
          <p:cNvSpPr>
            <a:spLocks noGrp="1"/>
          </p:cNvSpPr>
          <p:nvPr>
            <p:ph type="sldNum" sz="quarter" idx="12"/>
          </p:nvPr>
        </p:nvSpPr>
        <p:spPr/>
        <p:txBody>
          <a:bodyPr/>
          <a:lstStyle/>
          <a:p>
            <a:fld id="{381714E5-F267-4C2D-A963-2DC29AFB898A}" type="slidenum">
              <a:rPr lang="en-US" smtClean="0">
                <a:solidFill>
                  <a:srgbClr val="3D81BF"/>
                </a:solidFill>
              </a:rPr>
              <a:pPr/>
              <a:t>‹#›</a:t>
            </a:fld>
            <a:endParaRPr lang="en-US">
              <a:solidFill>
                <a:srgbClr val="3D81B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4" name="Footer Placeholder 3"/>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5" name="Slide Number Placeholder 4"/>
          <p:cNvSpPr>
            <a:spLocks noGrp="1"/>
          </p:cNvSpPr>
          <p:nvPr>
            <p:ph type="sldNum" sz="quarter" idx="12"/>
          </p:nvPr>
        </p:nvSpPr>
        <p:spPr/>
        <p:txBody>
          <a:bodyPr/>
          <a:lstStyle/>
          <a:p>
            <a:fld id="{AB4400DF-52F2-449E-8849-976BF1BC10EF}" type="slidenum">
              <a:rPr lang="en-US" smtClean="0">
                <a:solidFill>
                  <a:srgbClr val="3D81BF"/>
                </a:solidFill>
              </a:rPr>
              <a:pPr/>
              <a:t>‹#›</a:t>
            </a:fld>
            <a:endParaRPr lang="en-US">
              <a:solidFill>
                <a:srgbClr val="3D81B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3" name="Footer Placeholder 2"/>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4" name="Slide Number Placeholder 3"/>
          <p:cNvSpPr>
            <a:spLocks noGrp="1"/>
          </p:cNvSpPr>
          <p:nvPr>
            <p:ph type="sldNum" sz="quarter" idx="12"/>
          </p:nvPr>
        </p:nvSpPr>
        <p:spPr/>
        <p:txBody>
          <a:bodyPr/>
          <a:lstStyle/>
          <a:p>
            <a:fld id="{49FD230A-6E57-4737-81CF-14C58A784BAF}" type="slidenum">
              <a:rPr lang="en-US" smtClean="0">
                <a:solidFill>
                  <a:srgbClr val="3D81BF"/>
                </a:solidFill>
              </a:rPr>
              <a:pPr/>
              <a:t>‹#›</a:t>
            </a:fld>
            <a:endParaRPr lang="en-US">
              <a:solidFill>
                <a:srgbClr val="3D81B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6" name="Footer Placeholder 5"/>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7" name="Slide Number Placeholder 6"/>
          <p:cNvSpPr>
            <a:spLocks noGrp="1"/>
          </p:cNvSpPr>
          <p:nvPr>
            <p:ph type="sldNum" sz="quarter" idx="12"/>
          </p:nvPr>
        </p:nvSpPr>
        <p:spPr/>
        <p:txBody>
          <a:bodyPr/>
          <a:lstStyle/>
          <a:p>
            <a:fld id="{5ED92A6E-B31C-42C9-9FA1-7A726BFC9464}" type="slidenum">
              <a:rPr lang="en-US" smtClean="0">
                <a:solidFill>
                  <a:srgbClr val="3D81BF"/>
                </a:solidFill>
              </a:rPr>
              <a:pPr/>
              <a:t>‹#›</a:t>
            </a:fld>
            <a:endParaRPr lang="en-US">
              <a:solidFill>
                <a:srgbClr val="3D81BF"/>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6" name="Footer Placeholder 5"/>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7" name="Slide Number Placeholder 6"/>
          <p:cNvSpPr>
            <a:spLocks noGrp="1"/>
          </p:cNvSpPr>
          <p:nvPr>
            <p:ph type="sldNum" sz="quarter" idx="12"/>
          </p:nvPr>
        </p:nvSpPr>
        <p:spPr/>
        <p:txBody>
          <a:bodyPr/>
          <a:lstStyle/>
          <a:p>
            <a:fld id="{636B92D0-10E1-4807-8216-72CB619B44D1}" type="slidenum">
              <a:rPr lang="en-US" smtClean="0">
                <a:solidFill>
                  <a:srgbClr val="3D81BF"/>
                </a:solidFill>
              </a:rPr>
              <a:pPr/>
              <a:t>‹#›</a:t>
            </a:fld>
            <a:endParaRPr lang="en-US">
              <a:solidFill>
                <a:srgbClr val="3D81BF"/>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5" name="Footer Placeholder 4"/>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6" name="Slide Number Placeholder 5"/>
          <p:cNvSpPr>
            <a:spLocks noGrp="1"/>
          </p:cNvSpPr>
          <p:nvPr>
            <p:ph type="sldNum" sz="quarter" idx="12"/>
          </p:nvPr>
        </p:nvSpPr>
        <p:spPr/>
        <p:txBody>
          <a:bodyPr/>
          <a:lstStyle/>
          <a:p>
            <a:fld id="{8291F8CC-BE78-4B44-8CE9-011D24EE2FCF}" type="slidenum">
              <a:rPr lang="en-US" smtClean="0">
                <a:solidFill>
                  <a:srgbClr val="3D81BF"/>
                </a:solidFill>
              </a:rPr>
              <a:pPr/>
              <a:t>‹#›</a:t>
            </a:fld>
            <a:endParaRPr lang="en-US">
              <a:solidFill>
                <a:srgbClr val="3D81B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solidFill>
                  <a:srgbClr val="3D81BF"/>
                </a:solidFill>
              </a:rPr>
              <a:t>www.themegallery.com</a:t>
            </a:r>
            <a:endParaRPr lang="en-US">
              <a:solidFill>
                <a:srgbClr val="3D81BF"/>
              </a:solidFill>
            </a:endParaRPr>
          </a:p>
        </p:txBody>
      </p:sp>
      <p:sp>
        <p:nvSpPr>
          <p:cNvPr id="5" name="Footer Placeholder 4"/>
          <p:cNvSpPr>
            <a:spLocks noGrp="1"/>
          </p:cNvSpPr>
          <p:nvPr>
            <p:ph type="ftr" sz="quarter" idx="11"/>
          </p:nvPr>
        </p:nvSpPr>
        <p:spPr/>
        <p:txBody>
          <a:bodyPr/>
          <a:lstStyle/>
          <a:p>
            <a:r>
              <a:rPr lang="en-US" smtClean="0">
                <a:solidFill>
                  <a:srgbClr val="3D81BF"/>
                </a:solidFill>
              </a:rPr>
              <a:t>Company Logo</a:t>
            </a:r>
            <a:endParaRPr lang="en-US">
              <a:solidFill>
                <a:srgbClr val="3D81BF"/>
              </a:solidFill>
            </a:endParaRPr>
          </a:p>
        </p:txBody>
      </p:sp>
      <p:sp>
        <p:nvSpPr>
          <p:cNvPr id="6" name="Slide Number Placeholder 5"/>
          <p:cNvSpPr>
            <a:spLocks noGrp="1"/>
          </p:cNvSpPr>
          <p:nvPr>
            <p:ph type="sldNum" sz="quarter" idx="12"/>
          </p:nvPr>
        </p:nvSpPr>
        <p:spPr/>
        <p:txBody>
          <a:bodyPr/>
          <a:lstStyle/>
          <a:p>
            <a:fld id="{BA7E88E9-564A-49C0-9384-87300EEDC7A3}" type="slidenum">
              <a:rPr lang="en-US" smtClean="0">
                <a:solidFill>
                  <a:srgbClr val="3D81BF"/>
                </a:solidFill>
              </a:rPr>
              <a:pPr/>
              <a:t>‹#›</a:t>
            </a:fld>
            <a:endParaRPr lang="en-US">
              <a:solidFill>
                <a:srgbClr val="3D81BF"/>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t>11.05.2017</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84029887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11.05.2017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bwMode="auto">
          <a:xfrm>
            <a:off x="4067944" y="5301208"/>
            <a:ext cx="1080120" cy="100811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Прямоугольник 8"/>
          <p:cNvSpPr/>
          <p:nvPr/>
        </p:nvSpPr>
        <p:spPr>
          <a:xfrm>
            <a:off x="611560" y="2067813"/>
            <a:ext cx="7920880" cy="2585323"/>
          </a:xfrm>
          <a:prstGeom prst="rect">
            <a:avLst/>
          </a:prstGeom>
          <a:solidFill>
            <a:srgbClr val="002060"/>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uk-UA" sz="3200" b="1" spc="300">
                <a:ln w="11430"/>
                <a:solidFill>
                  <a:schemeClr val="bg1"/>
                </a:solidFill>
                <a:effectLst>
                  <a:outerShdw blurRad="76200" dist="50800" dir="5400000" algn="tl" rotWithShape="0">
                    <a:srgbClr val="000000">
                      <a:alpha val="65000"/>
                    </a:srgbClr>
                  </a:outerShdw>
                </a:effectLst>
                <a:latin typeface="+mj-lt"/>
              </a:rPr>
              <a:t>Методика підготовки до контрольної </a:t>
            </a:r>
            <a:r>
              <a:rPr lang="uk-UA" sz="3200" b="1" spc="300" smtClean="0">
                <a:ln w="11430"/>
                <a:solidFill>
                  <a:schemeClr val="bg1"/>
                </a:solidFill>
                <a:effectLst>
                  <a:outerShdw blurRad="76200" dist="50800" dir="5400000" algn="tl" rotWithShape="0">
                    <a:srgbClr val="000000">
                      <a:alpha val="65000"/>
                    </a:srgbClr>
                  </a:outerShdw>
                </a:effectLst>
                <a:latin typeface="+mj-lt"/>
              </a:rPr>
              <a:t>роботи</a:t>
            </a:r>
            <a:r>
              <a:rPr lang="en-US" sz="3200" b="1" spc="300" smtClean="0">
                <a:ln w="11430"/>
                <a:solidFill>
                  <a:schemeClr val="bg1"/>
                </a:solidFill>
                <a:effectLst>
                  <a:outerShdw blurRad="76200" dist="50800" dir="5400000" algn="tl" rotWithShape="0">
                    <a:srgbClr val="000000">
                      <a:alpha val="65000"/>
                    </a:srgbClr>
                  </a:outerShdw>
                </a:effectLst>
                <a:latin typeface="+mj-lt"/>
              </a:rPr>
              <a:t> </a:t>
            </a:r>
            <a:r>
              <a:rPr lang="ru-RU" sz="3200" b="1" spc="300" smtClean="0">
                <a:ln w="11430"/>
                <a:solidFill>
                  <a:schemeClr val="bg1"/>
                </a:solidFill>
                <a:effectLst>
                  <a:outerShdw blurRad="76200" dist="50800" dir="5400000" algn="tl" rotWithShape="0">
                    <a:srgbClr val="000000">
                      <a:alpha val="65000"/>
                    </a:srgbClr>
                  </a:outerShdw>
                </a:effectLst>
                <a:latin typeface="+mj-lt"/>
              </a:rPr>
              <a:t>МАН</a:t>
            </a:r>
            <a:endParaRPr lang="uk-UA" sz="3200" b="1" spc="300" smtClean="0">
              <a:ln w="11430"/>
              <a:solidFill>
                <a:schemeClr val="bg1"/>
              </a:solidFill>
              <a:effectLst>
                <a:outerShdw blurRad="76200" dist="50800" dir="5400000" algn="tl" rotWithShape="0">
                  <a:srgbClr val="000000">
                    <a:alpha val="65000"/>
                  </a:srgbClr>
                </a:outerShdw>
              </a:effectLst>
              <a:latin typeface="+mj-lt"/>
            </a:endParaRPr>
          </a:p>
          <a:p>
            <a:pPr>
              <a:lnSpc>
                <a:spcPct val="150000"/>
              </a:lnSpc>
            </a:pPr>
            <a:r>
              <a:rPr lang="uk-UA" sz="3200" b="1" i="1" spc="300" smtClean="0">
                <a:ln w="11430"/>
                <a:solidFill>
                  <a:schemeClr val="bg1"/>
                </a:solidFill>
                <a:effectLst>
                  <a:outerShdw blurRad="76200" dist="50800" dir="5400000" algn="tl" rotWithShape="0">
                    <a:srgbClr val="000000">
                      <a:alpha val="65000"/>
                    </a:srgbClr>
                  </a:outerShdw>
                </a:effectLst>
                <a:latin typeface="+mj-lt"/>
              </a:rPr>
              <a:t> </a:t>
            </a:r>
            <a:r>
              <a:rPr lang="uk-UA" sz="4400" b="1" spc="300" smtClean="0">
                <a:ln w="11430"/>
                <a:solidFill>
                  <a:schemeClr val="bg1"/>
                </a:solidFill>
                <a:effectLst>
                  <a:outerShdw blurRad="76200" dist="50800" dir="5400000" algn="tl" rotWithShape="0">
                    <a:srgbClr val="000000">
                      <a:alpha val="65000"/>
                    </a:srgbClr>
                  </a:outerShdw>
                </a:effectLst>
                <a:latin typeface="+mj-lt"/>
              </a:rPr>
              <a:t>з</a:t>
            </a:r>
            <a:r>
              <a:rPr lang="uk-UA" sz="4400" b="1" i="1" spc="300" smtClean="0">
                <a:ln w="11430"/>
                <a:solidFill>
                  <a:schemeClr val="bg1"/>
                </a:solidFill>
                <a:effectLst>
                  <a:outerShdw blurRad="76200" dist="50800" dir="5400000" algn="tl" rotWithShape="0">
                    <a:srgbClr val="000000">
                      <a:alpha val="65000"/>
                    </a:srgbClr>
                  </a:outerShdw>
                </a:effectLst>
                <a:latin typeface="+mj-lt"/>
              </a:rPr>
              <a:t> </a:t>
            </a:r>
            <a:r>
              <a:rPr lang="uk-UA" sz="4400" b="1" spc="300" smtClean="0">
                <a:ln w="11430"/>
                <a:solidFill>
                  <a:schemeClr val="bg1"/>
                </a:solidFill>
                <a:effectLst>
                  <a:outerShdw blurRad="76200" dist="50800" dir="5400000" algn="tl" rotWithShape="0">
                    <a:srgbClr val="000000">
                      <a:alpha val="65000"/>
                    </a:srgbClr>
                  </a:outerShdw>
                </a:effectLst>
                <a:latin typeface="+mj-lt"/>
              </a:rPr>
              <a:t>біології</a:t>
            </a:r>
            <a:endParaRPr lang="ru-RU" sz="4400" b="1" spc="300">
              <a:ln w="11430"/>
              <a:solidFill>
                <a:schemeClr val="bg1"/>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227204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Autofit/>
          </a:bodyPr>
          <a:lstStyle/>
          <a:p>
            <a:pPr algn="l">
              <a:lnSpc>
                <a:spcPts val="2000"/>
              </a:lnSpc>
            </a:pP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 Ретикулярна формація є частиною:</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печінки    б) головного мозку  в) нирки      г) ока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2. Пінеальна залоза – це: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гіпофіз 	б) епіфіз   в) гіпоталамус	 г) щитоподібна  залоза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3. Провітаміном вітаміну А є:</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триптофан  	б) каротин  	в) хлорофіл 	г) ксантофіл</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4. Найменша за розміром кістка в людини: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горохоподібна   б) стремінце    в) коваделко 	г) молоточок</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5. Десята пара черепних нервів: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окоруховий   б) додатковий    в) блукаючий    г) трійчастий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6. Кількість часток в лівій легені: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а) дві        б) три        в) чотири      г) п’ять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7. Третій шлуночок головного мозку знаходиться у відділі:</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довгастому	б) проміжному в) кінцевому  г) середньому</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8. Кортіїв орган – це частина аналізатора: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зорового  	б) тактильного  	в) слухового   	г) нюхового</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9. Кількість шарів в стінці серця:</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два   	б) три    	в) чотири  		г) п’ять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10. Розділ анатомії, що вивчає скелет: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ангіологія      б) спланхнологія в) остеологія  г) міологія</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11. Єдиною рухомою кісткою в черепі людини є:</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максила   б) атлант в) епістрофей   г) мандибула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12. Синонім терміну «адреналін»: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тироксин б) норадреналін  в) дофамін г)  епінефрин</a:t>
            </a:r>
            <a:r>
              <a:rPr lang="ru-RU" sz="2000">
                <a:latin typeface="+mn-lt"/>
                <a:cs typeface="Arial" pitchFamily="34" charset="0"/>
              </a:rPr>
              <a:t/>
            </a:r>
            <a:br>
              <a:rPr lang="ru-RU" sz="2000">
                <a:latin typeface="+mn-lt"/>
                <a:cs typeface="Arial" pitchFamily="34" charset="0"/>
              </a:rPr>
            </a:br>
            <a:r>
              <a:rPr lang="uk-UA" sz="1400" b="1">
                <a:latin typeface="Arial" pitchFamily="34" charset="0"/>
                <a:cs typeface="Arial" pitchFamily="34" charset="0"/>
              </a:rPr>
              <a:t> </a:t>
            </a:r>
            <a:endParaRPr lang="ru-RU" sz="1400">
              <a:latin typeface="Arial" pitchFamily="34" charset="0"/>
              <a:cs typeface="Arial" pitchFamily="34" charset="0"/>
            </a:endParaRPr>
          </a:p>
        </p:txBody>
      </p:sp>
    </p:spTree>
    <p:extLst>
      <p:ext uri="{BB962C8B-B14F-4D97-AF65-F5344CB8AC3E}">
        <p14:creationId xmlns:p14="http://schemas.microsoft.com/office/powerpoint/2010/main" val="278506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fontScale="90000"/>
          </a:bodyPr>
          <a:lstStyle/>
          <a:p>
            <a:r>
              <a:rPr lang="uk-UA" b="1">
                <a:solidFill>
                  <a:srgbClr val="C00000"/>
                </a:solidFill>
                <a:latin typeface="Arial Black" pitchFamily="34" charset="0"/>
                <a:cs typeface="Arial" pitchFamily="34" charset="0"/>
              </a:rPr>
              <a:t>ІI рівень</a:t>
            </a:r>
            <a:br>
              <a:rPr lang="uk-UA" b="1">
                <a:solidFill>
                  <a:srgbClr val="C00000"/>
                </a:solidFill>
                <a:latin typeface="Arial Black" pitchFamily="34" charset="0"/>
                <a:cs typeface="Arial" pitchFamily="34" charset="0"/>
              </a:rPr>
            </a:br>
            <a:r>
              <a:rPr lang="uk-UA" b="1">
                <a:solidFill>
                  <a:srgbClr val="00B050"/>
                </a:solidFill>
                <a:latin typeface="Arial" pitchFamily="34" charset="0"/>
                <a:cs typeface="Arial" pitchFamily="34" charset="0"/>
              </a:rPr>
              <a:t>►</a:t>
            </a:r>
            <a:r>
              <a:rPr lang="uk-UA" b="1">
                <a:solidFill>
                  <a:srgbClr val="002060"/>
                </a:solidFill>
                <a:latin typeface="Arial" pitchFamily="34" charset="0"/>
                <a:cs typeface="Arial" pitchFamily="34" charset="0"/>
              </a:rPr>
              <a:t>кількість питань – 10 </a:t>
            </a:r>
            <a:r>
              <a:rPr lang="ru-RU" b="1">
                <a:solidFill>
                  <a:srgbClr val="002060"/>
                </a:solidFill>
                <a:latin typeface="Arial" pitchFamily="34" charset="0"/>
                <a:cs typeface="Arial" pitchFamily="34" charset="0"/>
              </a:rPr>
              <a:t/>
            </a:r>
            <a:br>
              <a:rPr lang="ru-RU" b="1">
                <a:solidFill>
                  <a:srgbClr val="002060"/>
                </a:solidFill>
                <a:latin typeface="Arial" pitchFamily="34" charset="0"/>
                <a:cs typeface="Arial" pitchFamily="34" charset="0"/>
              </a:rPr>
            </a:br>
            <a:r>
              <a:rPr lang="uk-UA" b="1">
                <a:solidFill>
                  <a:srgbClr val="00B050"/>
                </a:solidFill>
                <a:latin typeface="Arial" pitchFamily="34" charset="0"/>
                <a:cs typeface="Arial" pitchFamily="34" charset="0"/>
              </a:rPr>
              <a:t>►</a:t>
            </a:r>
            <a:r>
              <a:rPr lang="uk-UA" b="1">
                <a:solidFill>
                  <a:srgbClr val="002060"/>
                </a:solidFill>
                <a:latin typeface="Arial" pitchFamily="34" charset="0"/>
                <a:cs typeface="Arial" pitchFamily="34" charset="0"/>
              </a:rPr>
              <a:t>в кожному питанні – </a:t>
            </a:r>
            <a:r>
              <a:rPr lang="en-US" b="1">
                <a:solidFill>
                  <a:srgbClr val="002060"/>
                </a:solidFill>
                <a:latin typeface="Arial" pitchFamily="34" charset="0"/>
                <a:cs typeface="Arial" pitchFamily="34" charset="0"/>
              </a:rPr>
              <a:t/>
            </a:r>
            <a:br>
              <a:rPr lang="en-US" b="1">
                <a:solidFill>
                  <a:srgbClr val="002060"/>
                </a:solidFill>
                <a:latin typeface="Arial" pitchFamily="34" charset="0"/>
                <a:cs typeface="Arial" pitchFamily="34" charset="0"/>
              </a:rPr>
            </a:br>
            <a:r>
              <a:rPr lang="uk-UA" b="1">
                <a:solidFill>
                  <a:srgbClr val="002060"/>
                </a:solidFill>
                <a:latin typeface="Arial" pitchFamily="34" charset="0"/>
                <a:cs typeface="Arial" pitchFamily="34" charset="0"/>
              </a:rPr>
              <a:t>дві правильних відповіді</a:t>
            </a:r>
            <a:r>
              <a:rPr lang="en-US" b="1">
                <a:solidFill>
                  <a:srgbClr val="002060"/>
                </a:solidFill>
                <a:latin typeface="Arial" pitchFamily="34" charset="0"/>
                <a:cs typeface="Arial" pitchFamily="34" charset="0"/>
              </a:rPr>
              <a:t/>
            </a:r>
            <a:br>
              <a:rPr lang="en-US" b="1">
                <a:solidFill>
                  <a:srgbClr val="002060"/>
                </a:solidFill>
                <a:latin typeface="Arial" pitchFamily="34" charset="0"/>
                <a:cs typeface="Arial" pitchFamily="34" charset="0"/>
              </a:rPr>
            </a:br>
            <a:r>
              <a:rPr lang="uk-UA" b="1">
                <a:solidFill>
                  <a:srgbClr val="00B050"/>
                </a:solidFill>
                <a:latin typeface="Arial" pitchFamily="34" charset="0"/>
                <a:cs typeface="Arial" pitchFamily="34" charset="0"/>
              </a:rPr>
              <a:t>►</a:t>
            </a:r>
            <a:r>
              <a:rPr lang="uk-UA" b="1">
                <a:solidFill>
                  <a:srgbClr val="002060"/>
                </a:solidFill>
                <a:latin typeface="Arial" pitchFamily="34" charset="0"/>
                <a:cs typeface="Arial" pitchFamily="34" charset="0"/>
              </a:rPr>
              <a:t>варіантів відповідей – п</a:t>
            </a:r>
            <a:r>
              <a:rPr lang="en-US" b="1">
                <a:solidFill>
                  <a:srgbClr val="002060"/>
                </a:solidFill>
                <a:latin typeface="Arial" pitchFamily="34" charset="0"/>
                <a:cs typeface="Arial" pitchFamily="34" charset="0"/>
              </a:rPr>
              <a:t>’</a:t>
            </a:r>
            <a:r>
              <a:rPr lang="uk-UA" b="1">
                <a:solidFill>
                  <a:srgbClr val="002060"/>
                </a:solidFill>
                <a:latin typeface="Arial" pitchFamily="34" charset="0"/>
                <a:cs typeface="Arial" pitchFamily="34" charset="0"/>
              </a:rPr>
              <a:t>ять</a:t>
            </a:r>
            <a:endParaRPr lang="ru-RU"/>
          </a:p>
        </p:txBody>
      </p:sp>
    </p:spTree>
    <p:extLst>
      <p:ext uri="{BB962C8B-B14F-4D97-AF65-F5344CB8AC3E}">
        <p14:creationId xmlns:p14="http://schemas.microsoft.com/office/powerpoint/2010/main" val="2178374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fontScale="90000"/>
          </a:bodyPr>
          <a:lstStyle/>
          <a:p>
            <a:r>
              <a:rPr lang="uk-UA" b="1">
                <a:solidFill>
                  <a:srgbClr val="009900"/>
                </a:solidFill>
                <a:latin typeface="Arial Black" pitchFamily="34" charset="0"/>
                <a:cs typeface="Arial" pitchFamily="34" charset="0"/>
              </a:rPr>
              <a:t>1 завдання</a:t>
            </a:r>
            <a:r>
              <a:rPr lang="uk-UA" b="1">
                <a:solidFill>
                  <a:srgbClr val="002060"/>
                </a:solidFill>
                <a:latin typeface="Arial" pitchFamily="34" charset="0"/>
                <a:cs typeface="Arial" pitchFamily="34" charset="0"/>
              </a:rPr>
              <a:t/>
            </a:r>
            <a:br>
              <a:rPr lang="uk-UA" b="1">
                <a:solidFill>
                  <a:srgbClr val="002060"/>
                </a:solidFill>
                <a:latin typeface="Arial" pitchFamily="34" charset="0"/>
                <a:cs typeface="Arial" pitchFamily="34" charset="0"/>
              </a:rPr>
            </a:br>
            <a:r>
              <a:rPr lang="uk-UA" b="1">
                <a:solidFill>
                  <a:srgbClr val="002060"/>
                </a:solidFill>
                <a:latin typeface="Arial" pitchFamily="34" charset="0"/>
                <a:cs typeface="Arial" pitchFamily="34" charset="0"/>
              </a:rPr>
              <a:t>кожне питання – 0,5 балів, </a:t>
            </a:r>
            <a:br>
              <a:rPr lang="uk-UA" b="1">
                <a:solidFill>
                  <a:srgbClr val="002060"/>
                </a:solidFill>
                <a:latin typeface="Arial" pitchFamily="34" charset="0"/>
                <a:cs typeface="Arial" pitchFamily="34" charset="0"/>
              </a:rPr>
            </a:br>
            <a:r>
              <a:rPr lang="uk-UA" b="1">
                <a:solidFill>
                  <a:srgbClr val="002060"/>
                </a:solidFill>
                <a:latin typeface="Arial" pitchFamily="34" charset="0"/>
                <a:cs typeface="Arial" pitchFamily="34" charset="0"/>
              </a:rPr>
              <a:t>загалом – 5 балів</a:t>
            </a:r>
            <a:endParaRPr lang="ru-RU"/>
          </a:p>
        </p:txBody>
      </p:sp>
    </p:spTree>
    <p:extLst>
      <p:ext uri="{BB962C8B-B14F-4D97-AF65-F5344CB8AC3E}">
        <p14:creationId xmlns:p14="http://schemas.microsoft.com/office/powerpoint/2010/main" val="1279311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686800" cy="1143000"/>
          </a:xfrm>
        </p:spPr>
        <p:txBody>
          <a:bodyPr>
            <a:noAutofit/>
          </a:bodyPr>
          <a:lstStyle/>
          <a:p>
            <a:pPr algn="l">
              <a:lnSpc>
                <a:spcPts val="2000"/>
              </a:lnSpc>
            </a:pPr>
            <a:r>
              <a:rPr lang="uk-UA" sz="2000" b="1">
                <a:latin typeface="+mn-lt"/>
                <a:cs typeface="Arial" pitchFamily="34" charset="0"/>
              </a:rPr>
              <a:t>1. До Мохів належать: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оленячий мох  	б) ісландський мох  	в) зозулин льон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г) сальвінія  	</a:t>
            </a:r>
            <a:r>
              <a:rPr lang="en-US" sz="2000" b="1">
                <a:latin typeface="+mn-lt"/>
                <a:cs typeface="Arial" pitchFamily="34" charset="0"/>
              </a:rPr>
              <a:t>	</a:t>
            </a:r>
            <a:r>
              <a:rPr lang="uk-UA" sz="2000" b="1">
                <a:latin typeface="+mn-lt"/>
                <a:cs typeface="Arial" pitchFamily="34" charset="0"/>
              </a:rPr>
              <a:t>д) торф'яний мох</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2. Плід «яблуко»  характерний для:</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груші  	б) персик</a:t>
            </a:r>
            <a:r>
              <a:rPr lang="ru-RU" sz="2000" b="1">
                <a:latin typeface="+mn-lt"/>
                <a:cs typeface="Arial" pitchFamily="34" charset="0"/>
              </a:rPr>
              <a:t>у </a:t>
            </a:r>
            <a:r>
              <a:rPr lang="uk-UA" sz="2000" b="1">
                <a:latin typeface="+mn-lt"/>
                <a:cs typeface="Arial" pitchFamily="34" charset="0"/>
              </a:rPr>
              <a:t>	 в) аличі  	г) айви    д) абрикосу</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3. До Безкільових птахів належать: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тинаму  б) павич  в) страус  г) зозуля  д) пелікан</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4. «Жалкі клітини» характерні для:</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морського їжака  </a:t>
            </a:r>
            <a:r>
              <a:rPr lang="uk-UA" sz="2000" b="1" smtClean="0">
                <a:latin typeface="+mn-lt"/>
                <a:cs typeface="Arial" pitchFamily="34" charset="0"/>
              </a:rPr>
              <a:t>б</a:t>
            </a:r>
            <a:r>
              <a:rPr lang="uk-UA" sz="2000" b="1">
                <a:latin typeface="+mn-lt"/>
                <a:cs typeface="Arial" pitchFamily="34" charset="0"/>
              </a:rPr>
              <a:t>) актинії  	в) ціанеї  </a:t>
            </a:r>
            <a:r>
              <a:rPr lang="uk-UA" sz="2000" b="1" smtClean="0">
                <a:latin typeface="+mn-lt"/>
                <a:cs typeface="Arial" pitchFamily="34" charset="0"/>
              </a:rPr>
              <a:t>г</a:t>
            </a:r>
            <a:r>
              <a:rPr lang="uk-UA" sz="2000" b="1">
                <a:latin typeface="+mn-lt"/>
                <a:cs typeface="Arial" pitchFamily="34" charset="0"/>
              </a:rPr>
              <a:t>) скорпіона 	</a:t>
            </a:r>
            <a:r>
              <a:rPr lang="uk-UA" sz="2000" b="1" smtClean="0">
                <a:latin typeface="+mn-lt"/>
                <a:cs typeface="Arial" pitchFamily="34" charset="0"/>
              </a:rPr>
              <a:t>д</a:t>
            </a:r>
            <a:r>
              <a:rPr lang="uk-UA" sz="2000" b="1">
                <a:latin typeface="+mn-lt"/>
                <a:cs typeface="Arial" pitchFamily="34" charset="0"/>
              </a:rPr>
              <a:t>) каракурта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5. До пігментів, що містяться у фоторецепторах ока людини,  належать: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йодопсин   	б) каротин  в) родопсин  г) ксантофіл д) тироксин</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6. До ефекторів рефлекторн</a:t>
            </a:r>
            <a:r>
              <a:rPr lang="ru-RU" sz="2000" b="1">
                <a:latin typeface="+mn-lt"/>
                <a:cs typeface="Arial" pitchFamily="34" charset="0"/>
              </a:rPr>
              <a:t>их </a:t>
            </a:r>
            <a:r>
              <a:rPr lang="uk-UA" sz="2000" b="1">
                <a:latin typeface="+mn-lt"/>
                <a:cs typeface="Arial" pitchFamily="34" charset="0"/>
              </a:rPr>
              <a:t> дуг належать: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трицепс   б) синапс  в) слинна залоза  г) нейрон </a:t>
            </a:r>
            <a:r>
              <a:rPr lang="uk-UA" sz="2000" b="1" smtClean="0">
                <a:latin typeface="+mn-lt"/>
                <a:cs typeface="Arial" pitchFamily="34" charset="0"/>
              </a:rPr>
              <a:t> </a:t>
            </a:r>
            <a:r>
              <a:rPr lang="uk-UA" sz="2000" b="1">
                <a:latin typeface="+mn-lt"/>
                <a:cs typeface="Arial" pitchFamily="34" charset="0"/>
              </a:rPr>
              <a:t>д) сітківка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7. До організмів, яким притаманна «К-стратегія» </a:t>
            </a:r>
            <a:r>
              <a:rPr lang="uk-UA" sz="2000" b="1" smtClean="0">
                <a:latin typeface="+mn-lt"/>
                <a:cs typeface="Arial" pitchFamily="34" charset="0"/>
              </a:rPr>
              <a:t>розмноження, належать</a:t>
            </a:r>
            <a:r>
              <a:rPr lang="uk-UA" sz="2000" b="1">
                <a:latin typeface="+mn-lt"/>
                <a:cs typeface="Arial" pitchFamily="34" charset="0"/>
              </a:rPr>
              <a:t>: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слон     б) клоп     в) орангутан   г) аскарида 	  д) дрозофіл</a:t>
            </a:r>
            <a:r>
              <a:rPr lang="ru-RU" sz="2000" b="1">
                <a:latin typeface="+mn-lt"/>
                <a:cs typeface="Arial" pitchFamily="34" charset="0"/>
              </a:rPr>
              <a:t>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8. До макроергічних сполук належать: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АТФ   	б) креатин фосфат</a:t>
            </a:r>
            <a:r>
              <a:rPr lang="en-US" sz="2000" b="1">
                <a:latin typeface="+mn-lt"/>
                <a:cs typeface="Arial" pitchFamily="34" charset="0"/>
              </a:rPr>
              <a:t>  </a:t>
            </a:r>
            <a:r>
              <a:rPr lang="uk-UA" sz="2000" b="1">
                <a:latin typeface="+mn-lt"/>
                <a:cs typeface="Arial" pitchFamily="34" charset="0"/>
              </a:rPr>
              <a:t>в) целюлоза   	г) муцин</a:t>
            </a:r>
            <a:r>
              <a:rPr lang="en-US" sz="2000" b="1">
                <a:latin typeface="+mn-lt"/>
                <a:cs typeface="Arial" pitchFamily="34" charset="0"/>
              </a:rPr>
              <a:t>  </a:t>
            </a:r>
            <a:r>
              <a:rPr lang="uk-UA" sz="2000" b="1">
                <a:latin typeface="+mn-lt"/>
                <a:cs typeface="Arial" pitchFamily="34" charset="0"/>
              </a:rPr>
              <a:t>д) ДНК</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9. Ектодермальне походження мають: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нирки	</a:t>
            </a:r>
            <a:r>
              <a:rPr lang="uk-UA" sz="2000" b="1" smtClean="0">
                <a:latin typeface="+mn-lt"/>
                <a:cs typeface="Arial" pitchFamily="34" charset="0"/>
              </a:rPr>
              <a:t>б</a:t>
            </a:r>
            <a:r>
              <a:rPr lang="uk-UA" sz="2000" b="1">
                <a:latin typeface="+mn-lt"/>
                <a:cs typeface="Arial" pitchFamily="34" charset="0"/>
              </a:rPr>
              <a:t>) серце 	</a:t>
            </a:r>
            <a:r>
              <a:rPr lang="uk-UA" sz="2000" b="1" smtClean="0">
                <a:latin typeface="+mn-lt"/>
                <a:cs typeface="Arial" pitchFamily="34" charset="0"/>
              </a:rPr>
              <a:t>в</a:t>
            </a:r>
            <a:r>
              <a:rPr lang="uk-UA" sz="2000" b="1">
                <a:latin typeface="+mn-lt"/>
                <a:cs typeface="Arial" pitchFamily="34" charset="0"/>
              </a:rPr>
              <a:t>) мозок </a:t>
            </a:r>
            <a:r>
              <a:rPr lang="uk-UA" sz="2000" b="1" smtClean="0">
                <a:latin typeface="+mn-lt"/>
                <a:cs typeface="Arial" pitchFamily="34" charset="0"/>
              </a:rPr>
              <a:t> г</a:t>
            </a:r>
            <a:r>
              <a:rPr lang="uk-UA" sz="2000" b="1">
                <a:latin typeface="+mn-lt"/>
                <a:cs typeface="Arial" pitchFamily="34" charset="0"/>
              </a:rPr>
              <a:t>) печінка	</a:t>
            </a:r>
            <a:r>
              <a:rPr lang="uk-UA" sz="2000" b="1" smtClean="0">
                <a:latin typeface="+mn-lt"/>
                <a:cs typeface="Arial" pitchFamily="34" charset="0"/>
              </a:rPr>
              <a:t>д</a:t>
            </a:r>
            <a:r>
              <a:rPr lang="uk-UA" sz="2000" b="1">
                <a:latin typeface="+mn-lt"/>
                <a:cs typeface="Arial" pitchFamily="34" charset="0"/>
              </a:rPr>
              <a:t>) епідерміс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10. До білків, що мають четвертинну структуру, належать: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a:t>
            </a:r>
            <a:r>
              <a:rPr lang="uk-UA" sz="2000" b="1" smtClean="0">
                <a:latin typeface="+mn-lt"/>
                <a:cs typeface="Arial" pitchFamily="34" charset="0"/>
              </a:rPr>
              <a:t>каталаза б</a:t>
            </a:r>
            <a:r>
              <a:rPr lang="uk-UA" sz="2000" b="1">
                <a:latin typeface="+mn-lt"/>
                <a:cs typeface="Arial" pitchFamily="34" charset="0"/>
              </a:rPr>
              <a:t>) </a:t>
            </a:r>
            <a:r>
              <a:rPr lang="uk-UA" sz="2000" b="1" smtClean="0">
                <a:latin typeface="+mn-lt"/>
                <a:cs typeface="Arial" pitchFamily="34" charset="0"/>
              </a:rPr>
              <a:t>гемоглобін  в</a:t>
            </a:r>
            <a:r>
              <a:rPr lang="uk-UA" sz="2000" b="1">
                <a:latin typeface="+mn-lt"/>
                <a:cs typeface="Arial" pitchFamily="34" charset="0"/>
              </a:rPr>
              <a:t>) </a:t>
            </a:r>
            <a:r>
              <a:rPr lang="uk-UA" sz="2000" b="1" smtClean="0">
                <a:latin typeface="+mn-lt"/>
                <a:cs typeface="Arial" pitchFamily="34" charset="0"/>
              </a:rPr>
              <a:t>кератин г ) </a:t>
            </a:r>
            <a:r>
              <a:rPr lang="uk-UA" sz="2000" b="1">
                <a:latin typeface="+mn-lt"/>
                <a:cs typeface="Arial" pitchFamily="34" charset="0"/>
              </a:rPr>
              <a:t>міоглобін  </a:t>
            </a:r>
            <a:r>
              <a:rPr lang="uk-UA" sz="2000" b="1" smtClean="0">
                <a:latin typeface="+mn-lt"/>
                <a:cs typeface="Arial" pitchFamily="34" charset="0"/>
              </a:rPr>
              <a:t>д</a:t>
            </a:r>
            <a:r>
              <a:rPr lang="uk-UA" sz="2000" b="1">
                <a:latin typeface="+mn-lt"/>
                <a:cs typeface="Arial" pitchFamily="34" charset="0"/>
              </a:rPr>
              <a:t>) фіброїн</a:t>
            </a:r>
            <a:r>
              <a:rPr lang="ru-RU" sz="2000">
                <a:latin typeface="+mn-lt"/>
                <a:cs typeface="Arial" pitchFamily="34" charset="0"/>
              </a:rPr>
              <a:t/>
            </a:r>
            <a:br>
              <a:rPr lang="ru-RU" sz="2000">
                <a:latin typeface="+mn-lt"/>
                <a:cs typeface="Arial" pitchFamily="34" charset="0"/>
              </a:rPr>
            </a:br>
            <a:endParaRPr lang="ru-RU" sz="2000">
              <a:latin typeface="+mn-lt"/>
              <a:cs typeface="Arial" pitchFamily="34" charset="0"/>
            </a:endParaRPr>
          </a:p>
        </p:txBody>
      </p:sp>
    </p:spTree>
    <p:extLst>
      <p:ext uri="{BB962C8B-B14F-4D97-AF65-F5344CB8AC3E}">
        <p14:creationId xmlns:p14="http://schemas.microsoft.com/office/powerpoint/2010/main" val="408026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400" y="2857500"/>
            <a:ext cx="7715200" cy="1143000"/>
          </a:xfrm>
        </p:spPr>
        <p:txBody>
          <a:bodyPr>
            <a:normAutofit fontScale="90000"/>
          </a:bodyPr>
          <a:lstStyle/>
          <a:p>
            <a:r>
              <a:rPr lang="uk-UA" sz="4900" b="1">
                <a:solidFill>
                  <a:srgbClr val="009900"/>
                </a:solidFill>
                <a:latin typeface="Arial Black" pitchFamily="34" charset="0"/>
                <a:cs typeface="Arial" pitchFamily="34" charset="0"/>
              </a:rPr>
              <a:t>2 завдання </a:t>
            </a:r>
            <a:r>
              <a:rPr lang="uk-UA" b="1" u="sng" smtClean="0">
                <a:solidFill>
                  <a:srgbClr val="C00000"/>
                </a:solidFill>
                <a:latin typeface="Arial Black" pitchFamily="34" charset="0"/>
                <a:cs typeface="Arial" pitchFamily="34" charset="0"/>
              </a:rPr>
              <a:t/>
            </a:r>
            <a:br>
              <a:rPr lang="uk-UA" b="1" u="sng" smtClean="0">
                <a:solidFill>
                  <a:srgbClr val="C00000"/>
                </a:solidFill>
                <a:latin typeface="Arial Black" pitchFamily="34" charset="0"/>
                <a:cs typeface="Arial" pitchFamily="34" charset="0"/>
              </a:rPr>
            </a:br>
            <a:r>
              <a:rPr lang="uk-UA" b="1" smtClean="0">
                <a:solidFill>
                  <a:srgbClr val="FF1D1D"/>
                </a:solidFill>
                <a:latin typeface="Arial Black" pitchFamily="34" charset="0"/>
                <a:cs typeface="Arial" pitchFamily="34" charset="0"/>
              </a:rPr>
              <a:t>термінологія </a:t>
            </a:r>
            <a:br>
              <a:rPr lang="uk-UA" b="1" smtClean="0">
                <a:solidFill>
                  <a:srgbClr val="FF1D1D"/>
                </a:solidFill>
                <a:latin typeface="Arial Black" pitchFamily="34" charset="0"/>
                <a:cs typeface="Arial" pitchFamily="34" charset="0"/>
              </a:rPr>
            </a:br>
            <a:r>
              <a:rPr lang="uk-UA" b="1" smtClean="0">
                <a:solidFill>
                  <a:srgbClr val="FF1D1D"/>
                </a:solidFill>
                <a:latin typeface="Arial Black" pitchFamily="34" charset="0"/>
                <a:cs typeface="Arial" pitchFamily="34" charset="0"/>
              </a:rPr>
              <a:t> (відкритий тест)</a:t>
            </a:r>
            <a:r>
              <a:rPr lang="ru-RU">
                <a:solidFill>
                  <a:srgbClr val="002060"/>
                </a:solidFill>
                <a:latin typeface="Arial" pitchFamily="34" charset="0"/>
                <a:cs typeface="Arial" pitchFamily="34" charset="0"/>
              </a:rPr>
              <a:t/>
            </a:r>
            <a:br>
              <a:rPr lang="ru-RU">
                <a:solidFill>
                  <a:srgbClr val="002060"/>
                </a:solidFill>
                <a:latin typeface="Arial" pitchFamily="34" charset="0"/>
                <a:cs typeface="Arial" pitchFamily="34" charset="0"/>
              </a:rPr>
            </a:br>
            <a:r>
              <a:rPr lang="ru-RU" b="1">
                <a:solidFill>
                  <a:srgbClr val="002060"/>
                </a:solidFill>
                <a:latin typeface="Arial" pitchFamily="34" charset="0"/>
                <a:cs typeface="Arial" pitchFamily="34" charset="0"/>
              </a:rPr>
              <a:t> </a:t>
            </a:r>
            <a:r>
              <a:rPr lang="uk-UA" b="1" smtClean="0">
                <a:solidFill>
                  <a:srgbClr val="002060"/>
                </a:solidFill>
                <a:latin typeface="Arial" pitchFamily="34" charset="0"/>
                <a:cs typeface="Arial" pitchFamily="34" charset="0"/>
              </a:rPr>
              <a:t>кожне </a:t>
            </a:r>
            <a:r>
              <a:rPr lang="uk-UA" b="1">
                <a:solidFill>
                  <a:srgbClr val="002060"/>
                </a:solidFill>
                <a:latin typeface="Arial" pitchFamily="34" charset="0"/>
                <a:cs typeface="Arial" pitchFamily="34" charset="0"/>
              </a:rPr>
              <a:t>питання – 0,5 балів, загалом –5 </a:t>
            </a:r>
            <a:r>
              <a:rPr lang="uk-UA" b="1" smtClean="0">
                <a:solidFill>
                  <a:srgbClr val="002060"/>
                </a:solidFill>
                <a:latin typeface="Arial" pitchFamily="34" charset="0"/>
                <a:cs typeface="Arial" pitchFamily="34" charset="0"/>
              </a:rPr>
              <a:t>балів</a:t>
            </a:r>
            <a:r>
              <a:rPr lang="ru-RU"/>
              <a:t/>
            </a:r>
            <a:br>
              <a:rPr lang="ru-RU"/>
            </a:br>
            <a:endParaRPr lang="ru-RU"/>
          </a:p>
        </p:txBody>
      </p:sp>
    </p:spTree>
    <p:extLst>
      <p:ext uri="{BB962C8B-B14F-4D97-AF65-F5344CB8AC3E}">
        <p14:creationId xmlns:p14="http://schemas.microsoft.com/office/powerpoint/2010/main" val="318579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2936"/>
            <a:ext cx="8229600" cy="1143000"/>
          </a:xfrm>
        </p:spPr>
        <p:txBody>
          <a:bodyPr>
            <a:noAutofit/>
          </a:bodyPr>
          <a:lstStyle/>
          <a:p>
            <a:pPr algn="l"/>
            <a:r>
              <a:rPr lang="ru-RU" sz="2000">
                <a:latin typeface="Arial" pitchFamily="34" charset="0"/>
                <a:cs typeface="Arial" pitchFamily="34" charset="0"/>
              </a:rPr>
              <a:t/>
            </a:r>
            <a:br>
              <a:rPr lang="ru-RU" sz="2000">
                <a:latin typeface="Arial" pitchFamily="34" charset="0"/>
                <a:cs typeface="Arial" pitchFamily="34" charset="0"/>
              </a:rPr>
            </a:br>
            <a:r>
              <a:rPr lang="uk-UA" sz="2000" b="1" smtClean="0">
                <a:latin typeface="Arial" pitchFamily="34" charset="0"/>
                <a:cs typeface="Arial" pitchFamily="34" charset="0"/>
              </a:rPr>
              <a:t>1</a:t>
            </a:r>
            <a:r>
              <a:rPr lang="uk-UA" sz="2000" b="1">
                <a:latin typeface="Arial" pitchFamily="34" charset="0"/>
                <a:cs typeface="Arial" pitchFamily="34" charset="0"/>
              </a:rPr>
              <a:t>. Поділ цитоплазми клітини під час клітинного циклу.</a:t>
            </a:r>
            <a:r>
              <a:rPr lang="ru-RU" sz="2000">
                <a:latin typeface="Arial" pitchFamily="34" charset="0"/>
                <a:cs typeface="Arial" pitchFamily="34" charset="0"/>
              </a:rPr>
              <a:t/>
            </a:r>
            <a:br>
              <a:rPr lang="ru-RU" sz="2000">
                <a:latin typeface="Arial" pitchFamily="34" charset="0"/>
                <a:cs typeface="Arial" pitchFamily="34" charset="0"/>
              </a:rPr>
            </a:br>
            <a:r>
              <a:rPr lang="uk-UA" sz="2000" b="1" smtClean="0">
                <a:latin typeface="Arial" pitchFamily="34" charset="0"/>
                <a:cs typeface="Arial" pitchFamily="34" charset="0"/>
              </a:rPr>
              <a:t>2</a:t>
            </a:r>
            <a:r>
              <a:rPr lang="uk-UA" sz="2000" b="1">
                <a:latin typeface="Arial" pitchFamily="34" charset="0"/>
                <a:cs typeface="Arial" pitchFamily="34" charset="0"/>
              </a:rPr>
              <a:t>. Розповсюдження плодів і насіння за допомогою птахів.</a:t>
            </a:r>
            <a:r>
              <a:rPr lang="ru-RU" sz="2000">
                <a:latin typeface="Arial" pitchFamily="34" charset="0"/>
                <a:cs typeface="Arial" pitchFamily="34" charset="0"/>
              </a:rPr>
              <a:t/>
            </a:r>
            <a:br>
              <a:rPr lang="ru-RU" sz="2000">
                <a:latin typeface="Arial" pitchFamily="34" charset="0"/>
                <a:cs typeface="Arial" pitchFamily="34" charset="0"/>
              </a:rPr>
            </a:br>
            <a:r>
              <a:rPr lang="uk-UA" sz="2000" b="1" smtClean="0">
                <a:latin typeface="Arial" pitchFamily="34" charset="0"/>
                <a:cs typeface="Arial" pitchFamily="34" charset="0"/>
              </a:rPr>
              <a:t>3</a:t>
            </a:r>
            <a:r>
              <a:rPr lang="uk-UA" sz="2000" b="1">
                <a:latin typeface="Arial" pitchFamily="34" charset="0"/>
                <a:cs typeface="Arial" pitchFamily="34" charset="0"/>
              </a:rPr>
              <a:t>. Пара гомологічних хромосом,  з’єднаних одна з одною під час мейозу. </a:t>
            </a:r>
            <a:r>
              <a:rPr lang="ru-RU" sz="2000">
                <a:latin typeface="Arial" pitchFamily="34" charset="0"/>
                <a:cs typeface="Arial" pitchFamily="34" charset="0"/>
              </a:rPr>
              <a:t/>
            </a:r>
            <a:br>
              <a:rPr lang="ru-RU" sz="2000">
                <a:latin typeface="Arial" pitchFamily="34" charset="0"/>
                <a:cs typeface="Arial" pitchFamily="34" charset="0"/>
              </a:rPr>
            </a:br>
            <a:r>
              <a:rPr lang="uk-UA" sz="2000" b="1" smtClean="0">
                <a:latin typeface="Arial" pitchFamily="34" charset="0"/>
                <a:cs typeface="Arial" pitchFamily="34" charset="0"/>
              </a:rPr>
              <a:t>4</a:t>
            </a:r>
            <a:r>
              <a:rPr lang="uk-UA" sz="2000" b="1">
                <a:latin typeface="Arial" pitchFamily="34" charset="0"/>
                <a:cs typeface="Arial" pitchFamily="34" charset="0"/>
              </a:rPr>
              <a:t>. Речовини, які застосовують для викликання опадання листків у рослин. </a:t>
            </a:r>
            <a:r>
              <a:rPr lang="ru-RU" sz="2000">
                <a:latin typeface="Arial" pitchFamily="34" charset="0"/>
                <a:cs typeface="Arial" pitchFamily="34" charset="0"/>
              </a:rPr>
              <a:t/>
            </a:r>
            <a:br>
              <a:rPr lang="ru-RU" sz="2000">
                <a:latin typeface="Arial" pitchFamily="34" charset="0"/>
                <a:cs typeface="Arial" pitchFamily="34" charset="0"/>
              </a:rPr>
            </a:br>
            <a:r>
              <a:rPr lang="uk-UA" sz="2000" b="1" smtClean="0">
                <a:latin typeface="Arial" pitchFamily="34" charset="0"/>
                <a:cs typeface="Arial" pitchFamily="34" charset="0"/>
              </a:rPr>
              <a:t>5</a:t>
            </a:r>
            <a:r>
              <a:rPr lang="uk-UA" sz="2000" b="1">
                <a:latin typeface="Arial" pitchFamily="34" charset="0"/>
                <a:cs typeface="Arial" pitchFamily="34" charset="0"/>
              </a:rPr>
              <a:t>. Розділ екології, що вивчає взаємовідносини організму з </a:t>
            </a:r>
            <a:r>
              <a:rPr lang="uk-UA" sz="2000" b="1" smtClean="0">
                <a:latin typeface="Arial" pitchFamily="34" charset="0"/>
                <a:cs typeface="Arial" pitchFamily="34" charset="0"/>
              </a:rPr>
              <a:t>довкіллям</a:t>
            </a:r>
            <a:r>
              <a:rPr lang="uk-UA" sz="2000" b="1">
                <a:latin typeface="Arial" pitchFamily="34" charset="0"/>
                <a:cs typeface="Arial" pitchFamily="34" charset="0"/>
              </a:rPr>
              <a:t>.</a:t>
            </a:r>
            <a:r>
              <a:rPr lang="ru-RU" sz="2000">
                <a:latin typeface="Arial" pitchFamily="34" charset="0"/>
                <a:cs typeface="Arial" pitchFamily="34" charset="0"/>
              </a:rPr>
              <a:t/>
            </a:r>
            <a:br>
              <a:rPr lang="ru-RU" sz="2000">
                <a:latin typeface="Arial" pitchFamily="34" charset="0"/>
                <a:cs typeface="Arial" pitchFamily="34" charset="0"/>
              </a:rPr>
            </a:br>
            <a:r>
              <a:rPr lang="uk-UA" sz="2000" b="1" smtClean="0">
                <a:latin typeface="Arial" pitchFamily="34" charset="0"/>
                <a:cs typeface="Arial" pitchFamily="34" charset="0"/>
              </a:rPr>
              <a:t>6</a:t>
            </a:r>
            <a:r>
              <a:rPr lang="uk-UA" sz="2000" b="1">
                <a:latin typeface="Arial" pitchFamily="34" charset="0"/>
                <a:cs typeface="Arial" pitchFamily="34" charset="0"/>
              </a:rPr>
              <a:t>. Напружений стан клітинної стінки, що викликається тиском </a:t>
            </a:r>
            <a:r>
              <a:rPr lang="uk-UA" sz="2000" b="1" smtClean="0">
                <a:latin typeface="Arial" pitchFamily="34" charset="0"/>
                <a:cs typeface="Arial" pitchFamily="34" charset="0"/>
              </a:rPr>
              <a:t>внутрішньоклітинної </a:t>
            </a:r>
            <a:r>
              <a:rPr lang="uk-UA" sz="2000" b="1">
                <a:latin typeface="Arial" pitchFamily="34" charset="0"/>
                <a:cs typeface="Arial" pitchFamily="34" charset="0"/>
              </a:rPr>
              <a:t>рідини. </a:t>
            </a:r>
            <a:r>
              <a:rPr lang="ru-RU" sz="2000">
                <a:latin typeface="Arial" pitchFamily="34" charset="0"/>
                <a:cs typeface="Arial" pitchFamily="34" charset="0"/>
              </a:rPr>
              <a:t/>
            </a:r>
            <a:br>
              <a:rPr lang="ru-RU" sz="2000">
                <a:latin typeface="Arial" pitchFamily="34" charset="0"/>
                <a:cs typeface="Arial" pitchFamily="34" charset="0"/>
              </a:rPr>
            </a:br>
            <a:r>
              <a:rPr lang="uk-UA" sz="2000" b="1">
                <a:latin typeface="Arial" pitchFamily="34" charset="0"/>
                <a:cs typeface="Arial" pitchFamily="34" charset="0"/>
              </a:rPr>
              <a:t>7. Синтез ДНК по матриці ДНК.</a:t>
            </a:r>
            <a:r>
              <a:rPr lang="ru-RU" sz="2000">
                <a:latin typeface="Arial" pitchFamily="34" charset="0"/>
                <a:cs typeface="Arial" pitchFamily="34" charset="0"/>
              </a:rPr>
              <a:t/>
            </a:r>
            <a:br>
              <a:rPr lang="ru-RU" sz="2000">
                <a:latin typeface="Arial" pitchFamily="34" charset="0"/>
                <a:cs typeface="Arial" pitchFamily="34" charset="0"/>
              </a:rPr>
            </a:br>
            <a:r>
              <a:rPr lang="uk-UA" sz="2000" b="1">
                <a:latin typeface="Arial" pitchFamily="34" charset="0"/>
                <a:cs typeface="Arial" pitchFamily="34" charset="0"/>
              </a:rPr>
              <a:t>8. Заразні хвороби людини, збудники яких передаються кровосисними членистоногими.</a:t>
            </a:r>
            <a:r>
              <a:rPr lang="ru-RU" sz="2000">
                <a:latin typeface="Arial" pitchFamily="34" charset="0"/>
                <a:cs typeface="Arial" pitchFamily="34" charset="0"/>
              </a:rPr>
              <a:t/>
            </a:r>
            <a:br>
              <a:rPr lang="ru-RU" sz="2000">
                <a:latin typeface="Arial" pitchFamily="34" charset="0"/>
                <a:cs typeface="Arial" pitchFamily="34" charset="0"/>
              </a:rPr>
            </a:br>
            <a:r>
              <a:rPr lang="uk-UA" sz="2000" b="1">
                <a:latin typeface="Arial" pitchFamily="34" charset="0"/>
                <a:cs typeface="Arial" pitchFamily="34" charset="0"/>
              </a:rPr>
              <a:t>9. Відносно однорідна ділянка суходолу чи водойми, зайнята певним біоценозом.</a:t>
            </a:r>
            <a:r>
              <a:rPr lang="ru-RU" sz="2000">
                <a:latin typeface="Arial" pitchFamily="34" charset="0"/>
                <a:cs typeface="Arial" pitchFamily="34" charset="0"/>
              </a:rPr>
              <a:t/>
            </a:r>
            <a:br>
              <a:rPr lang="ru-RU" sz="2000">
                <a:latin typeface="Arial" pitchFamily="34" charset="0"/>
                <a:cs typeface="Arial" pitchFamily="34" charset="0"/>
              </a:rPr>
            </a:br>
            <a:r>
              <a:rPr lang="uk-UA" sz="2000" b="1">
                <a:latin typeface="Arial" pitchFamily="34" charset="0"/>
                <a:cs typeface="Arial" pitchFamily="34" charset="0"/>
              </a:rPr>
              <a:t>10. Небілкова частина складного ферменту – кофермент, білкова частина - ?</a:t>
            </a:r>
            <a:r>
              <a:rPr lang="ru-RU" sz="2000">
                <a:latin typeface="Arial" pitchFamily="34" charset="0"/>
                <a:cs typeface="Arial" pitchFamily="34" charset="0"/>
              </a:rPr>
              <a:t/>
            </a:r>
            <a:br>
              <a:rPr lang="ru-RU" sz="2000">
                <a:latin typeface="Arial" pitchFamily="34" charset="0"/>
                <a:cs typeface="Arial" pitchFamily="34" charset="0"/>
              </a:rPr>
            </a:br>
            <a:r>
              <a:rPr lang="uk-UA" sz="2000" b="1">
                <a:latin typeface="Arial" pitchFamily="34" charset="0"/>
                <a:cs typeface="Arial" pitchFamily="34" charset="0"/>
              </a:rPr>
              <a:t> </a:t>
            </a:r>
            <a:r>
              <a:rPr lang="ru-RU" sz="2000">
                <a:latin typeface="Arial" pitchFamily="34" charset="0"/>
                <a:cs typeface="Arial" pitchFamily="34" charset="0"/>
              </a:rPr>
              <a:t/>
            </a:r>
            <a:br>
              <a:rPr lang="ru-RU" sz="2000">
                <a:latin typeface="Arial" pitchFamily="34" charset="0"/>
                <a:cs typeface="Arial" pitchFamily="34" charset="0"/>
              </a:rPr>
            </a:br>
            <a:endParaRPr lang="ru-RU" sz="2000">
              <a:latin typeface="Arial" pitchFamily="34" charset="0"/>
              <a:cs typeface="Arial" pitchFamily="34" charset="0"/>
            </a:endParaRPr>
          </a:p>
        </p:txBody>
      </p:sp>
    </p:spTree>
    <p:extLst>
      <p:ext uri="{BB962C8B-B14F-4D97-AF65-F5344CB8AC3E}">
        <p14:creationId xmlns:p14="http://schemas.microsoft.com/office/powerpoint/2010/main" val="3257918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500"/>
            <a:ext cx="9144000" cy="1143000"/>
          </a:xfrm>
        </p:spPr>
        <p:txBody>
          <a:bodyPr>
            <a:normAutofit fontScale="90000"/>
          </a:bodyPr>
          <a:lstStyle/>
          <a:p>
            <a:r>
              <a:rPr lang="uk-UA" sz="5300" b="1">
                <a:solidFill>
                  <a:srgbClr val="FF5050"/>
                </a:solidFill>
                <a:latin typeface="Arial Black" pitchFamily="34" charset="0"/>
              </a:rPr>
              <a:t>ІІI рівень</a:t>
            </a:r>
            <a:r>
              <a:rPr lang="ru-RU" sz="4000">
                <a:solidFill>
                  <a:srgbClr val="0070C0"/>
                </a:solidFill>
                <a:latin typeface="Arial Black" pitchFamily="34" charset="0"/>
              </a:rPr>
              <a:t/>
            </a:r>
            <a:br>
              <a:rPr lang="ru-RU" sz="4000">
                <a:solidFill>
                  <a:srgbClr val="0070C0"/>
                </a:solidFill>
                <a:latin typeface="Arial Black" pitchFamily="34" charset="0"/>
              </a:rPr>
            </a:br>
            <a:r>
              <a:rPr lang="uk-UA" sz="4000" b="1">
                <a:solidFill>
                  <a:srgbClr val="009900"/>
                </a:solidFill>
                <a:latin typeface="Arial Black" pitchFamily="34" charset="0"/>
              </a:rPr>
              <a:t>1 завдання </a:t>
            </a:r>
            <a:r>
              <a:rPr lang="ru-RU" sz="4000">
                <a:solidFill>
                  <a:srgbClr val="0070C0"/>
                </a:solidFill>
                <a:latin typeface="Arial Black" pitchFamily="34" charset="0"/>
              </a:rPr>
              <a:t/>
            </a:r>
            <a:br>
              <a:rPr lang="ru-RU" sz="4000">
                <a:solidFill>
                  <a:srgbClr val="0070C0"/>
                </a:solidFill>
                <a:latin typeface="Arial Black" pitchFamily="34" charset="0"/>
              </a:rPr>
            </a:br>
            <a:r>
              <a:rPr lang="uk-UA" b="1" smtClean="0">
                <a:solidFill>
                  <a:srgbClr val="0070C0"/>
                </a:solidFill>
                <a:latin typeface="Arial" pitchFamily="34" charset="0"/>
                <a:cs typeface="Arial" pitchFamily="34" charset="0"/>
              </a:rPr>
              <a:t> </a:t>
            </a:r>
            <a:r>
              <a:rPr lang="uk-UA" b="1">
                <a:solidFill>
                  <a:srgbClr val="0070C0"/>
                </a:solidFill>
                <a:latin typeface="Arial" pitchFamily="34" charset="0"/>
                <a:cs typeface="Arial" pitchFamily="34" charset="0"/>
              </a:rPr>
              <a:t>від однієї до </a:t>
            </a:r>
            <a:r>
              <a:rPr lang="uk-UA" b="1" smtClean="0">
                <a:solidFill>
                  <a:srgbClr val="0070C0"/>
                </a:solidFill>
                <a:latin typeface="Arial" pitchFamily="34" charset="0"/>
                <a:cs typeface="Arial" pitchFamily="34" charset="0"/>
              </a:rPr>
              <a:t>шести</a:t>
            </a:r>
            <a:r>
              <a:rPr lang="en-US" b="1" smtClean="0">
                <a:solidFill>
                  <a:srgbClr val="0070C0"/>
                </a:solidFill>
                <a:latin typeface="Arial" pitchFamily="34" charset="0"/>
                <a:cs typeface="Arial" pitchFamily="34" charset="0"/>
              </a:rPr>
              <a:t/>
            </a:r>
            <a:br>
              <a:rPr lang="en-US" b="1" smtClean="0">
                <a:solidFill>
                  <a:srgbClr val="0070C0"/>
                </a:solidFill>
                <a:latin typeface="Arial" pitchFamily="34" charset="0"/>
                <a:cs typeface="Arial" pitchFamily="34" charset="0"/>
              </a:rPr>
            </a:br>
            <a:r>
              <a:rPr lang="en-US" b="1" smtClean="0">
                <a:solidFill>
                  <a:srgbClr val="0070C0"/>
                </a:solidFill>
                <a:latin typeface="Arial" pitchFamily="34" charset="0"/>
                <a:cs typeface="Arial" pitchFamily="34" charset="0"/>
              </a:rPr>
              <a:t> </a:t>
            </a:r>
            <a:r>
              <a:rPr lang="uk-UA" b="1" smtClean="0">
                <a:solidFill>
                  <a:srgbClr val="0070C0"/>
                </a:solidFill>
                <a:latin typeface="Arial" pitchFamily="34" charset="0"/>
                <a:cs typeface="Arial" pitchFamily="34" charset="0"/>
              </a:rPr>
              <a:t>правильних відповідей</a:t>
            </a:r>
            <a:r>
              <a:rPr lang="ru-RU" sz="4900">
                <a:solidFill>
                  <a:srgbClr val="0070C0"/>
                </a:solidFill>
                <a:latin typeface="Arial" pitchFamily="34" charset="0"/>
                <a:cs typeface="Arial" pitchFamily="34" charset="0"/>
              </a:rPr>
              <a:t/>
            </a:r>
            <a:br>
              <a:rPr lang="ru-RU" sz="4900">
                <a:solidFill>
                  <a:srgbClr val="0070C0"/>
                </a:solidFill>
                <a:latin typeface="Arial" pitchFamily="34" charset="0"/>
                <a:cs typeface="Arial" pitchFamily="34" charset="0"/>
              </a:rPr>
            </a:br>
            <a:r>
              <a:rPr lang="uk-UA" b="1" smtClean="0">
                <a:solidFill>
                  <a:srgbClr val="0070C0"/>
                </a:solidFill>
                <a:latin typeface="Arial" pitchFamily="34" charset="0"/>
                <a:cs typeface="Arial" pitchFamily="34" charset="0"/>
              </a:rPr>
              <a:t>кожне </a:t>
            </a:r>
            <a:r>
              <a:rPr lang="uk-UA" b="1">
                <a:solidFill>
                  <a:srgbClr val="0070C0"/>
                </a:solidFill>
                <a:latin typeface="Arial" pitchFamily="34" charset="0"/>
                <a:cs typeface="Arial" pitchFamily="34" charset="0"/>
              </a:rPr>
              <a:t>питання – 1 бал</a:t>
            </a:r>
            <a:r>
              <a:rPr lang="uk-UA" b="1" smtClean="0">
                <a:solidFill>
                  <a:srgbClr val="0070C0"/>
                </a:solidFill>
                <a:latin typeface="Arial" pitchFamily="34" charset="0"/>
                <a:cs typeface="Arial" pitchFamily="34" charset="0"/>
              </a:rPr>
              <a:t>,</a:t>
            </a:r>
            <a:br>
              <a:rPr lang="uk-UA" b="1" smtClean="0">
                <a:solidFill>
                  <a:srgbClr val="0070C0"/>
                </a:solidFill>
                <a:latin typeface="Arial" pitchFamily="34" charset="0"/>
                <a:cs typeface="Arial" pitchFamily="34" charset="0"/>
              </a:rPr>
            </a:br>
            <a:r>
              <a:rPr lang="uk-UA" b="1" smtClean="0">
                <a:solidFill>
                  <a:srgbClr val="0070C0"/>
                </a:solidFill>
                <a:latin typeface="Arial" pitchFamily="34" charset="0"/>
                <a:cs typeface="Arial" pitchFamily="34" charset="0"/>
              </a:rPr>
              <a:t> </a:t>
            </a:r>
            <a:r>
              <a:rPr lang="uk-UA" b="1">
                <a:solidFill>
                  <a:srgbClr val="0070C0"/>
                </a:solidFill>
                <a:latin typeface="Arial" pitchFamily="34" charset="0"/>
                <a:cs typeface="Arial" pitchFamily="34" charset="0"/>
              </a:rPr>
              <a:t>загалом – 7  </a:t>
            </a:r>
            <a:r>
              <a:rPr lang="uk-UA" b="1" smtClean="0">
                <a:solidFill>
                  <a:srgbClr val="0070C0"/>
                </a:solidFill>
                <a:latin typeface="Arial" pitchFamily="34" charset="0"/>
                <a:cs typeface="Arial" pitchFamily="34" charset="0"/>
              </a:rPr>
              <a:t>балів</a:t>
            </a:r>
            <a:r>
              <a:rPr lang="ru-RU"/>
              <a:t/>
            </a:r>
            <a:br>
              <a:rPr lang="ru-RU"/>
            </a:br>
            <a:endParaRPr lang="ru-RU"/>
          </a:p>
        </p:txBody>
      </p:sp>
    </p:spTree>
    <p:extLst>
      <p:ext uri="{BB962C8B-B14F-4D97-AF65-F5344CB8AC3E}">
        <p14:creationId xmlns:p14="http://schemas.microsoft.com/office/powerpoint/2010/main" val="141023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7500"/>
            <a:ext cx="8229600" cy="1143000"/>
          </a:xfrm>
        </p:spPr>
        <p:txBody>
          <a:bodyPr>
            <a:noAutofit/>
          </a:bodyPr>
          <a:lstStyle/>
          <a:p>
            <a:pPr algn="l"/>
            <a:r>
              <a:rPr lang="uk-UA" sz="1800" b="1">
                <a:latin typeface="Arial" pitchFamily="34" charset="0"/>
                <a:cs typeface="Arial" pitchFamily="34" charset="0"/>
              </a:rPr>
              <a:t>1. До екологічних законів належать:</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а) закон Лібіха   		</a:t>
            </a:r>
            <a:r>
              <a:rPr lang="en-US" sz="1800" b="1">
                <a:latin typeface="Arial" pitchFamily="34" charset="0"/>
                <a:cs typeface="Arial" pitchFamily="34" charset="0"/>
              </a:rPr>
              <a:t>	</a:t>
            </a:r>
            <a:r>
              <a:rPr lang="uk-UA" sz="1800" b="1">
                <a:latin typeface="Arial" pitchFamily="34" charset="0"/>
                <a:cs typeface="Arial" pitchFamily="34" charset="0"/>
              </a:rPr>
              <a:t>б) закон Броуна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 в) закон Гука  		</a:t>
            </a:r>
            <a:r>
              <a:rPr lang="en-US" sz="1800" b="1">
                <a:latin typeface="Arial" pitchFamily="34" charset="0"/>
                <a:cs typeface="Arial" pitchFamily="34" charset="0"/>
              </a:rPr>
              <a:t>	</a:t>
            </a:r>
            <a:r>
              <a:rPr lang="uk-UA" sz="1800" b="1">
                <a:latin typeface="Arial" pitchFamily="34" charset="0"/>
                <a:cs typeface="Arial" pitchFamily="34" charset="0"/>
              </a:rPr>
              <a:t>г) закон Старлінга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д) закон Шелфорда    </a:t>
            </a:r>
            <a:r>
              <a:rPr lang="en-US" sz="1800" b="1">
                <a:latin typeface="Arial" pitchFamily="34" charset="0"/>
                <a:cs typeface="Arial" pitchFamily="34" charset="0"/>
              </a:rPr>
              <a:t>		</a:t>
            </a:r>
            <a:r>
              <a:rPr lang="uk-UA" sz="1800" b="1">
                <a:latin typeface="Arial" pitchFamily="34" charset="0"/>
                <a:cs typeface="Arial" pitchFamily="34" charset="0"/>
              </a:rPr>
              <a:t>е) закон Ліндемана</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2. До ферментів належать:</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а) птіалін         	б) лізоцим     в) ліпаза   г) нейрамінідаза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д) пепсин 	    	 е) трипсин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3. До фібрилярних білків належать: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а) кератин 	б) альбумін	 </a:t>
            </a:r>
            <a:r>
              <a:rPr lang="en-US" sz="1800" b="1">
                <a:latin typeface="Arial" pitchFamily="34" charset="0"/>
                <a:cs typeface="Arial" pitchFamily="34" charset="0"/>
              </a:rPr>
              <a:t>	</a:t>
            </a:r>
            <a:r>
              <a:rPr lang="uk-UA" sz="1800" b="1">
                <a:latin typeface="Arial" pitchFamily="34" charset="0"/>
                <a:cs typeface="Arial" pitchFamily="34" charset="0"/>
              </a:rPr>
              <a:t>в) фіброїн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г) каталаза  		д) колаген		е) трипсин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4. До компонентів  цитоскелету належать: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а) актинові філаменти   б) міозинові філаменти  в) нуклеосоми</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г) проміжні філаменти   д) мікротрубочки         е) центріолі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5. Лейкоцити, що містять гранули (гранулоцити):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 а) лімфоцити   б) еозинофіли  в) нейтрофіли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г) базофіли   д) моноцити   е) мегакаріоцити</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6. Полісахариди можуть бути побудовані з: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а) фруктози  </a:t>
            </a:r>
            <a:r>
              <a:rPr lang="ru-RU" sz="1800" b="1">
                <a:latin typeface="Arial" pitchFamily="34" charset="0"/>
                <a:cs typeface="Arial" pitchFamily="34" charset="0"/>
              </a:rPr>
              <a:t>   </a:t>
            </a:r>
            <a:r>
              <a:rPr lang="uk-UA" sz="1800" b="1">
                <a:latin typeface="Arial" pitchFamily="34" charset="0"/>
                <a:cs typeface="Arial" pitchFamily="34" charset="0"/>
              </a:rPr>
              <a:t> б) глюкози </a:t>
            </a:r>
            <a:r>
              <a:rPr lang="ru-RU" sz="1800" b="1">
                <a:latin typeface="Arial" pitchFamily="34" charset="0"/>
                <a:cs typeface="Arial" pitchFamily="34" charset="0"/>
              </a:rPr>
              <a:t>	 </a:t>
            </a:r>
            <a:r>
              <a:rPr lang="uk-UA" sz="1800" b="1">
                <a:latin typeface="Arial" pitchFamily="34" charset="0"/>
                <a:cs typeface="Arial" pitchFamily="34" charset="0"/>
              </a:rPr>
              <a:t>в) ацетилглюкозаміну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г) галактуронової кислоти  д) нуклеотидів   е) амінокислот</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7. До типів взаємодії між алелями одного гена належать: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а) кодомінантність 	б) домінантність 	в) епістаз	</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г) полімерія   д) комплементарність     е) неповна домінантність</a:t>
            </a:r>
            <a:r>
              <a:rPr lang="ru-RU" sz="1800">
                <a:latin typeface="Arial" pitchFamily="34" charset="0"/>
                <a:cs typeface="Arial" pitchFamily="34" charset="0"/>
              </a:rPr>
              <a:t/>
            </a:r>
            <a:br>
              <a:rPr lang="ru-RU" sz="1800">
                <a:latin typeface="Arial" pitchFamily="34" charset="0"/>
                <a:cs typeface="Arial" pitchFamily="34" charset="0"/>
              </a:rPr>
            </a:br>
            <a:r>
              <a:rPr lang="uk-UA" sz="1800" b="1">
                <a:latin typeface="Arial" pitchFamily="34" charset="0"/>
                <a:cs typeface="Arial" pitchFamily="34" charset="0"/>
              </a:rPr>
              <a:t> </a:t>
            </a:r>
            <a:r>
              <a:rPr lang="ru-RU" sz="1800">
                <a:latin typeface="Arial" pitchFamily="34" charset="0"/>
                <a:cs typeface="Arial" pitchFamily="34" charset="0"/>
              </a:rPr>
              <a:t/>
            </a:r>
            <a:br>
              <a:rPr lang="ru-RU" sz="1800">
                <a:latin typeface="Arial" pitchFamily="34" charset="0"/>
                <a:cs typeface="Arial" pitchFamily="34" charset="0"/>
              </a:rPr>
            </a:br>
            <a:endParaRPr lang="ru-RU" sz="1800">
              <a:latin typeface="Arial" pitchFamily="34" charset="0"/>
              <a:cs typeface="Arial" pitchFamily="34" charset="0"/>
            </a:endParaRPr>
          </a:p>
        </p:txBody>
      </p:sp>
    </p:spTree>
    <p:extLst>
      <p:ext uri="{BB962C8B-B14F-4D97-AF65-F5344CB8AC3E}">
        <p14:creationId xmlns:p14="http://schemas.microsoft.com/office/powerpoint/2010/main" val="590031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fontScale="90000"/>
          </a:bodyPr>
          <a:lstStyle/>
          <a:p>
            <a:pPr>
              <a:lnSpc>
                <a:spcPct val="150000"/>
              </a:lnSpc>
            </a:pPr>
            <a:r>
              <a:rPr lang="uk-UA" sz="4900" b="1">
                <a:solidFill>
                  <a:srgbClr val="009900"/>
                </a:solidFill>
                <a:latin typeface="Arial Black" pitchFamily="34" charset="0"/>
              </a:rPr>
              <a:t>2 завдання </a:t>
            </a:r>
            <a:r>
              <a:rPr lang="ru-RU">
                <a:solidFill>
                  <a:srgbClr val="0070C0"/>
                </a:solidFill>
                <a:latin typeface="Arial Black" pitchFamily="34" charset="0"/>
              </a:rPr>
              <a:t/>
            </a:r>
            <a:br>
              <a:rPr lang="ru-RU">
                <a:solidFill>
                  <a:srgbClr val="0070C0"/>
                </a:solidFill>
                <a:latin typeface="Arial Black" pitchFamily="34" charset="0"/>
              </a:rPr>
            </a:br>
            <a:r>
              <a:rPr lang="uk-UA" b="1" smtClean="0">
                <a:solidFill>
                  <a:srgbClr val="0070C0"/>
                </a:solidFill>
                <a:latin typeface="Arial Black" pitchFamily="34" charset="0"/>
              </a:rPr>
              <a:t>кожне </a:t>
            </a:r>
            <a:r>
              <a:rPr lang="uk-UA" b="1">
                <a:solidFill>
                  <a:srgbClr val="0070C0"/>
                </a:solidFill>
                <a:latin typeface="Arial Black" pitchFamily="34" charset="0"/>
              </a:rPr>
              <a:t>питання – 1 бал, загалом – 7  </a:t>
            </a:r>
            <a:r>
              <a:rPr lang="uk-UA" b="1" smtClean="0">
                <a:solidFill>
                  <a:srgbClr val="0070C0"/>
                </a:solidFill>
                <a:latin typeface="Arial Black" pitchFamily="34" charset="0"/>
              </a:rPr>
              <a:t>балів</a:t>
            </a:r>
            <a:r>
              <a:rPr lang="ru-RU"/>
              <a:t/>
            </a:r>
            <a:br>
              <a:rPr lang="ru-RU"/>
            </a:br>
            <a:endParaRPr lang="ru-RU"/>
          </a:p>
        </p:txBody>
      </p:sp>
    </p:spTree>
    <p:extLst>
      <p:ext uri="{BB962C8B-B14F-4D97-AF65-F5344CB8AC3E}">
        <p14:creationId xmlns:p14="http://schemas.microsoft.com/office/powerpoint/2010/main" val="3100744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Autofit/>
          </a:bodyPr>
          <a:lstStyle/>
          <a:p>
            <a:pPr algn="l"/>
            <a:r>
              <a:rPr lang="uk-UA" sz="3200" b="1">
                <a:solidFill>
                  <a:srgbClr val="002060"/>
                </a:solidFill>
                <a:latin typeface="Arial" pitchFamily="34" charset="0"/>
                <a:cs typeface="Arial" pitchFamily="34" charset="0"/>
              </a:rPr>
              <a:t>1. Триплет в ланцюгу ДНК має послідовність АТГ. </a:t>
            </a:r>
            <a:r>
              <a:rPr lang="ru-RU" sz="3200">
                <a:solidFill>
                  <a:srgbClr val="002060"/>
                </a:solidFill>
                <a:latin typeface="Arial" pitchFamily="34" charset="0"/>
                <a:cs typeface="Arial" pitchFamily="34" charset="0"/>
              </a:rPr>
              <a:t/>
            </a:r>
            <a:br>
              <a:rPr lang="ru-RU" sz="3200">
                <a:solidFill>
                  <a:srgbClr val="002060"/>
                </a:solidFill>
                <a:latin typeface="Arial" pitchFamily="34" charset="0"/>
                <a:cs typeface="Arial" pitchFamily="34" charset="0"/>
              </a:rPr>
            </a:br>
            <a:r>
              <a:rPr lang="uk-UA" sz="3200" b="1">
                <a:solidFill>
                  <a:srgbClr val="002060"/>
                </a:solidFill>
                <a:latin typeface="Arial" pitchFamily="34" charset="0"/>
                <a:cs typeface="Arial" pitchFamily="34" charset="0"/>
              </a:rPr>
              <a:t>Яку послідовність має відповідний антикодон транспортної РНК? </a:t>
            </a:r>
            <a:r>
              <a:rPr lang="ru-RU" sz="3600">
                <a:solidFill>
                  <a:srgbClr val="FF1D1D"/>
                </a:solidFill>
                <a:latin typeface="Arial" pitchFamily="34" charset="0"/>
                <a:cs typeface="Arial" pitchFamily="34" charset="0"/>
              </a:rPr>
              <a:t/>
            </a:r>
            <a:br>
              <a:rPr lang="ru-RU" sz="3600">
                <a:solidFill>
                  <a:srgbClr val="FF1D1D"/>
                </a:solidFill>
                <a:latin typeface="Arial" pitchFamily="34" charset="0"/>
                <a:cs typeface="Arial" pitchFamily="34" charset="0"/>
              </a:rPr>
            </a:br>
            <a:r>
              <a:rPr lang="uk-UA" sz="3600" b="1" smtClean="0">
                <a:solidFill>
                  <a:srgbClr val="FF1D1D"/>
                </a:solidFill>
                <a:latin typeface="Arial Black" pitchFamily="34" charset="0"/>
                <a:cs typeface="Arial" pitchFamily="34" charset="0"/>
              </a:rPr>
              <a:t>а</a:t>
            </a:r>
            <a:r>
              <a:rPr lang="uk-UA" sz="3600" b="1">
                <a:solidFill>
                  <a:srgbClr val="FF1D1D"/>
                </a:solidFill>
                <a:latin typeface="Arial Black" pitchFamily="34" charset="0"/>
                <a:cs typeface="Arial" pitchFamily="34" charset="0"/>
              </a:rPr>
              <a:t>) ТАЦ   		б) АТГ	</a:t>
            </a:r>
            <a:r>
              <a:rPr lang="uk-UA" sz="3600" b="1" smtClean="0">
                <a:solidFill>
                  <a:srgbClr val="FF1D1D"/>
                </a:solidFill>
                <a:latin typeface="Arial Black" pitchFamily="34" charset="0"/>
                <a:cs typeface="Arial" pitchFamily="34" charset="0"/>
              </a:rPr>
              <a:t/>
            </a:r>
            <a:br>
              <a:rPr lang="uk-UA" sz="3600" b="1" smtClean="0">
                <a:solidFill>
                  <a:srgbClr val="FF1D1D"/>
                </a:solidFill>
                <a:latin typeface="Arial Black" pitchFamily="34" charset="0"/>
                <a:cs typeface="Arial" pitchFamily="34" charset="0"/>
              </a:rPr>
            </a:br>
            <a:r>
              <a:rPr lang="uk-UA" sz="3600" b="1" smtClean="0">
                <a:solidFill>
                  <a:srgbClr val="FF1D1D"/>
                </a:solidFill>
                <a:latin typeface="Arial Black" pitchFamily="34" charset="0"/>
                <a:cs typeface="Arial" pitchFamily="34" charset="0"/>
              </a:rPr>
              <a:t>в</a:t>
            </a:r>
            <a:r>
              <a:rPr lang="uk-UA" sz="3600" b="1">
                <a:solidFill>
                  <a:srgbClr val="FF1D1D"/>
                </a:solidFill>
                <a:latin typeface="Arial Black" pitchFamily="34" charset="0"/>
                <a:cs typeface="Arial" pitchFamily="34" charset="0"/>
              </a:rPr>
              <a:t>) АУГ    </a:t>
            </a:r>
            <a:r>
              <a:rPr lang="uk-UA" sz="3600" b="1" smtClean="0">
                <a:solidFill>
                  <a:srgbClr val="FF1D1D"/>
                </a:solidFill>
                <a:latin typeface="Arial Black" pitchFamily="34" charset="0"/>
                <a:cs typeface="Arial" pitchFamily="34" charset="0"/>
              </a:rPr>
              <a:t>	</a:t>
            </a:r>
            <a:r>
              <a:rPr lang="en-US" sz="3600" b="1" smtClean="0">
                <a:solidFill>
                  <a:srgbClr val="FF1D1D"/>
                </a:solidFill>
                <a:latin typeface="Arial Black" pitchFamily="34" charset="0"/>
                <a:cs typeface="Arial" pitchFamily="34" charset="0"/>
              </a:rPr>
              <a:t>	</a:t>
            </a:r>
            <a:r>
              <a:rPr lang="uk-UA" sz="3600" b="1" smtClean="0">
                <a:solidFill>
                  <a:srgbClr val="FF1D1D"/>
                </a:solidFill>
                <a:latin typeface="Arial Black" pitchFamily="34" charset="0"/>
                <a:cs typeface="Arial" pitchFamily="34" charset="0"/>
              </a:rPr>
              <a:t>г</a:t>
            </a:r>
            <a:r>
              <a:rPr lang="uk-UA" sz="3600" b="1">
                <a:solidFill>
                  <a:srgbClr val="FF1D1D"/>
                </a:solidFill>
                <a:latin typeface="Arial Black" pitchFamily="34" charset="0"/>
                <a:cs typeface="Arial" pitchFamily="34" charset="0"/>
              </a:rPr>
              <a:t>) ГТА</a:t>
            </a:r>
            <a:r>
              <a:rPr lang="ru-RU" sz="3600"/>
              <a:t/>
            </a:r>
            <a:br>
              <a:rPr lang="ru-RU" sz="3600"/>
            </a:br>
            <a:endParaRPr lang="ru-RU" sz="3600"/>
          </a:p>
        </p:txBody>
      </p:sp>
    </p:spTree>
    <p:extLst>
      <p:ext uri="{BB962C8B-B14F-4D97-AF65-F5344CB8AC3E}">
        <p14:creationId xmlns:p14="http://schemas.microsoft.com/office/powerpoint/2010/main" val="857261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857500"/>
            <a:ext cx="8229600" cy="1143000"/>
          </a:xfrm>
        </p:spPr>
        <p:txBody>
          <a:bodyPr>
            <a:noAutofit/>
          </a:bodyPr>
          <a:lstStyle/>
          <a:p>
            <a:pPr>
              <a:lnSpc>
                <a:spcPct val="150000"/>
              </a:lnSpc>
            </a:pPr>
            <a:r>
              <a:rPr lang="ru-RU" smtClean="0">
                <a:solidFill>
                  <a:srgbClr val="002060"/>
                </a:solidFill>
                <a:latin typeface="Arial Black" pitchFamily="34" charset="0"/>
              </a:rPr>
              <a:t>Структура </a:t>
            </a:r>
            <a:br>
              <a:rPr lang="ru-RU" smtClean="0">
                <a:solidFill>
                  <a:srgbClr val="002060"/>
                </a:solidFill>
                <a:latin typeface="Arial Black" pitchFamily="34" charset="0"/>
              </a:rPr>
            </a:br>
            <a:r>
              <a:rPr lang="ru-RU" smtClean="0">
                <a:solidFill>
                  <a:srgbClr val="002060"/>
                </a:solidFill>
                <a:latin typeface="Arial Black" pitchFamily="34" charset="0"/>
              </a:rPr>
              <a:t>контрольно</a:t>
            </a:r>
            <a:r>
              <a:rPr lang="uk-UA" smtClean="0">
                <a:solidFill>
                  <a:srgbClr val="002060"/>
                </a:solidFill>
                <a:latin typeface="Arial Black" pitchFamily="34" charset="0"/>
              </a:rPr>
              <a:t>ї роботи </a:t>
            </a:r>
            <a:endParaRPr lang="ru-RU">
              <a:solidFill>
                <a:srgbClr val="002060"/>
              </a:solidFill>
              <a:latin typeface="Arial Black" pitchFamily="34" charset="0"/>
            </a:endParaRPr>
          </a:p>
        </p:txBody>
      </p:sp>
    </p:spTree>
    <p:extLst>
      <p:ext uri="{BB962C8B-B14F-4D97-AF65-F5344CB8AC3E}">
        <p14:creationId xmlns:p14="http://schemas.microsoft.com/office/powerpoint/2010/main" val="1466844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fontScale="90000"/>
          </a:bodyPr>
          <a:lstStyle/>
          <a:p>
            <a:pPr algn="l"/>
            <a:r>
              <a:rPr lang="uk-UA" sz="3600" b="1">
                <a:solidFill>
                  <a:srgbClr val="002060"/>
                </a:solidFill>
                <a:latin typeface="Arial" pitchFamily="34" charset="0"/>
                <a:cs typeface="Arial" pitchFamily="34" charset="0"/>
              </a:rPr>
              <a:t>2. Визначте,   яка площа (в гектарах) біогеоценозу може прогодувати одну особину останньої ланки ланцюгу живлення:  планктон — риба — тюлень. Маса тюленя – 300 кг, з них 40% становить вода. Суха маса планктону з 1 м</a:t>
            </a:r>
            <a:r>
              <a:rPr lang="uk-UA" sz="3600" b="1" baseline="30000">
                <a:solidFill>
                  <a:srgbClr val="002060"/>
                </a:solidFill>
                <a:latin typeface="Arial" pitchFamily="34" charset="0"/>
                <a:cs typeface="Arial" pitchFamily="34" charset="0"/>
              </a:rPr>
              <a:t>2 </a:t>
            </a:r>
            <a:r>
              <a:rPr lang="uk-UA" sz="3600" b="1">
                <a:solidFill>
                  <a:srgbClr val="002060"/>
                </a:solidFill>
                <a:latin typeface="Arial" pitchFamily="34" charset="0"/>
                <a:cs typeface="Arial" pitchFamily="34" charset="0"/>
              </a:rPr>
              <a:t>становить 600 г за рік.</a:t>
            </a:r>
            <a:r>
              <a:rPr lang="ru-RU" sz="3600">
                <a:solidFill>
                  <a:srgbClr val="002060"/>
                </a:solidFill>
                <a:latin typeface="Arial" pitchFamily="34" charset="0"/>
                <a:cs typeface="Arial" pitchFamily="34" charset="0"/>
              </a:rPr>
              <a:t/>
            </a:r>
            <a:br>
              <a:rPr lang="ru-RU" sz="3600">
                <a:solidFill>
                  <a:srgbClr val="002060"/>
                </a:solidFill>
                <a:latin typeface="Arial" pitchFamily="34" charset="0"/>
                <a:cs typeface="Arial" pitchFamily="34" charset="0"/>
              </a:rPr>
            </a:br>
            <a:r>
              <a:rPr lang="uk-UA" sz="4000" b="1">
                <a:solidFill>
                  <a:srgbClr val="FF1D1D"/>
                </a:solidFill>
                <a:latin typeface="Arial Black" pitchFamily="34" charset="0"/>
                <a:cs typeface="Arial" pitchFamily="34" charset="0"/>
              </a:rPr>
              <a:t>а) 3 га   	</a:t>
            </a:r>
            <a:r>
              <a:rPr lang="uk-UA" sz="4000" b="1" smtClean="0">
                <a:solidFill>
                  <a:srgbClr val="FF1D1D"/>
                </a:solidFill>
                <a:latin typeface="Arial Black" pitchFamily="34" charset="0"/>
                <a:cs typeface="Arial" pitchFamily="34" charset="0"/>
              </a:rPr>
              <a:t>	б</a:t>
            </a:r>
            <a:r>
              <a:rPr lang="uk-UA" sz="4000" b="1">
                <a:solidFill>
                  <a:srgbClr val="FF1D1D"/>
                </a:solidFill>
                <a:latin typeface="Arial Black" pitchFamily="34" charset="0"/>
                <a:cs typeface="Arial" pitchFamily="34" charset="0"/>
              </a:rPr>
              <a:t>)  6 га   		</a:t>
            </a:r>
            <a:r>
              <a:rPr lang="en-US" sz="4000" b="1" smtClean="0">
                <a:solidFill>
                  <a:srgbClr val="FF1D1D"/>
                </a:solidFill>
                <a:latin typeface="Arial Black" pitchFamily="34" charset="0"/>
                <a:cs typeface="Arial" pitchFamily="34" charset="0"/>
              </a:rPr>
              <a:t/>
            </a:r>
            <a:br>
              <a:rPr lang="en-US" sz="4000" b="1" smtClean="0">
                <a:solidFill>
                  <a:srgbClr val="FF1D1D"/>
                </a:solidFill>
                <a:latin typeface="Arial Black" pitchFamily="34" charset="0"/>
                <a:cs typeface="Arial" pitchFamily="34" charset="0"/>
              </a:rPr>
            </a:br>
            <a:r>
              <a:rPr lang="uk-UA" sz="4000" b="1" smtClean="0">
                <a:solidFill>
                  <a:srgbClr val="FF1D1D"/>
                </a:solidFill>
                <a:latin typeface="Arial Black" pitchFamily="34" charset="0"/>
                <a:cs typeface="Arial" pitchFamily="34" charset="0"/>
              </a:rPr>
              <a:t>в</a:t>
            </a:r>
            <a:r>
              <a:rPr lang="uk-UA" sz="4000" b="1">
                <a:solidFill>
                  <a:srgbClr val="FF1D1D"/>
                </a:solidFill>
                <a:latin typeface="Arial Black" pitchFamily="34" charset="0"/>
                <a:cs typeface="Arial" pitchFamily="34" charset="0"/>
              </a:rPr>
              <a:t>) 10 га   		г) 12 га </a:t>
            </a:r>
            <a:r>
              <a:rPr lang="ru-RU"/>
              <a:t/>
            </a:r>
            <a:br>
              <a:rPr lang="ru-RU"/>
            </a:br>
            <a:endParaRPr lang="ru-RU"/>
          </a:p>
        </p:txBody>
      </p:sp>
    </p:spTree>
    <p:extLst>
      <p:ext uri="{BB962C8B-B14F-4D97-AF65-F5344CB8AC3E}">
        <p14:creationId xmlns:p14="http://schemas.microsoft.com/office/powerpoint/2010/main" val="1163600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fontScale="90000"/>
          </a:bodyPr>
          <a:lstStyle/>
          <a:p>
            <a:pPr algn="l"/>
            <a:r>
              <a:rPr lang="ru-RU" sz="4000" b="1">
                <a:solidFill>
                  <a:srgbClr val="002060"/>
                </a:solidFill>
                <a:latin typeface="Arial" pitchFamily="34" charset="0"/>
                <a:cs typeface="Arial" pitchFamily="34" charset="0"/>
              </a:rPr>
              <a:t>3. Диплоїдний набор хромосом в гороху – 14. Скільки молекул ДНК міститься  в ядрі  синергіди зародкового мішку: </a:t>
            </a:r>
            <a:r>
              <a:rPr lang="ru-RU" b="1">
                <a:latin typeface="Arial" pitchFamily="34" charset="0"/>
                <a:cs typeface="Arial" pitchFamily="34" charset="0"/>
              </a:rPr>
              <a:t/>
            </a:r>
            <a:br>
              <a:rPr lang="ru-RU" b="1">
                <a:latin typeface="Arial" pitchFamily="34" charset="0"/>
                <a:cs typeface="Arial" pitchFamily="34" charset="0"/>
              </a:rPr>
            </a:br>
            <a:r>
              <a:rPr lang="ru-RU" sz="4900" b="1">
                <a:solidFill>
                  <a:srgbClr val="FF1D1D"/>
                </a:solidFill>
                <a:latin typeface="Arial Black" pitchFamily="34" charset="0"/>
                <a:cs typeface="Arial" pitchFamily="34" charset="0"/>
              </a:rPr>
              <a:t>а) 14 		  </a:t>
            </a:r>
            <a:r>
              <a:rPr lang="en-US" sz="4900" b="1" smtClean="0">
                <a:solidFill>
                  <a:srgbClr val="FF1D1D"/>
                </a:solidFill>
                <a:latin typeface="Arial Black" pitchFamily="34" charset="0"/>
                <a:cs typeface="Arial" pitchFamily="34" charset="0"/>
              </a:rPr>
              <a:t>	</a:t>
            </a:r>
            <a:r>
              <a:rPr lang="ru-RU" sz="4900" b="1" smtClean="0">
                <a:solidFill>
                  <a:srgbClr val="FF1D1D"/>
                </a:solidFill>
                <a:latin typeface="Arial Black" pitchFamily="34" charset="0"/>
                <a:cs typeface="Arial" pitchFamily="34" charset="0"/>
              </a:rPr>
              <a:t>б</a:t>
            </a:r>
            <a:r>
              <a:rPr lang="ru-RU" sz="4900" b="1">
                <a:solidFill>
                  <a:srgbClr val="FF1D1D"/>
                </a:solidFill>
                <a:latin typeface="Arial Black" pitchFamily="34" charset="0"/>
                <a:cs typeface="Arial" pitchFamily="34" charset="0"/>
              </a:rPr>
              <a:t>) 28   		</a:t>
            </a:r>
            <a:r>
              <a:rPr lang="en-US" sz="4900" b="1" smtClean="0">
                <a:solidFill>
                  <a:srgbClr val="FF1D1D"/>
                </a:solidFill>
                <a:latin typeface="Arial Black" pitchFamily="34" charset="0"/>
                <a:cs typeface="Arial" pitchFamily="34" charset="0"/>
              </a:rPr>
              <a:t/>
            </a:r>
            <a:br>
              <a:rPr lang="en-US" sz="4900" b="1" smtClean="0">
                <a:solidFill>
                  <a:srgbClr val="FF1D1D"/>
                </a:solidFill>
                <a:latin typeface="Arial Black" pitchFamily="34" charset="0"/>
                <a:cs typeface="Arial" pitchFamily="34" charset="0"/>
              </a:rPr>
            </a:br>
            <a:r>
              <a:rPr lang="ru-RU" sz="4900" b="1" smtClean="0">
                <a:solidFill>
                  <a:srgbClr val="FF1D1D"/>
                </a:solidFill>
                <a:latin typeface="Arial Black" pitchFamily="34" charset="0"/>
                <a:cs typeface="Arial" pitchFamily="34" charset="0"/>
              </a:rPr>
              <a:t>в</a:t>
            </a:r>
            <a:r>
              <a:rPr lang="ru-RU" sz="4900" b="1">
                <a:solidFill>
                  <a:srgbClr val="FF1D1D"/>
                </a:solidFill>
                <a:latin typeface="Arial Black" pitchFamily="34" charset="0"/>
                <a:cs typeface="Arial" pitchFamily="34" charset="0"/>
              </a:rPr>
              <a:t>) 42  	 	</a:t>
            </a:r>
            <a:r>
              <a:rPr lang="ru-RU" sz="4900" b="1" smtClean="0">
                <a:solidFill>
                  <a:srgbClr val="FF1D1D"/>
                </a:solidFill>
                <a:latin typeface="Arial Black" pitchFamily="34" charset="0"/>
                <a:cs typeface="Arial" pitchFamily="34" charset="0"/>
              </a:rPr>
              <a:t>г</a:t>
            </a:r>
            <a:r>
              <a:rPr lang="ru-RU" sz="4900" b="1">
                <a:solidFill>
                  <a:srgbClr val="FF1D1D"/>
                </a:solidFill>
                <a:latin typeface="Arial Black" pitchFamily="34" charset="0"/>
                <a:cs typeface="Arial" pitchFamily="34" charset="0"/>
              </a:rPr>
              <a:t>) 7</a:t>
            </a:r>
          </a:p>
        </p:txBody>
      </p:sp>
    </p:spTree>
    <p:extLst>
      <p:ext uri="{BB962C8B-B14F-4D97-AF65-F5344CB8AC3E}">
        <p14:creationId xmlns:p14="http://schemas.microsoft.com/office/powerpoint/2010/main" val="16779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80928"/>
            <a:ext cx="8229600" cy="1143000"/>
          </a:xfrm>
        </p:spPr>
        <p:txBody>
          <a:bodyPr>
            <a:normAutofit fontScale="90000"/>
          </a:bodyPr>
          <a:lstStyle/>
          <a:p>
            <a:pPr algn="l"/>
            <a:r>
              <a:rPr lang="uk-UA" sz="3600" b="1">
                <a:solidFill>
                  <a:srgbClr val="002060"/>
                </a:solidFill>
                <a:latin typeface="Arial" pitchFamily="34" charset="0"/>
                <a:cs typeface="Arial" pitchFamily="34" charset="0"/>
              </a:rPr>
              <a:t>4. За яких генотипів батьків у потомстві  буде спостерігатися розщеплення за фенотипом    1:1:1:1</a:t>
            </a:r>
            <a:r>
              <a:rPr lang="ru-RU"/>
              <a:t/>
            </a:r>
            <a:br>
              <a:rPr lang="ru-RU"/>
            </a:br>
            <a:r>
              <a:rPr lang="uk-UA" sz="3600" b="1">
                <a:solidFill>
                  <a:srgbClr val="FF1D1D"/>
                </a:solidFill>
                <a:latin typeface="Arial Black" pitchFamily="34" charset="0"/>
              </a:rPr>
              <a:t>а) ААВВ х ааbb     </a:t>
            </a:r>
            <a:r>
              <a:rPr lang="uk-UA" sz="3600" b="1" smtClean="0">
                <a:solidFill>
                  <a:srgbClr val="FF1D1D"/>
                </a:solidFill>
                <a:latin typeface="Arial Black" pitchFamily="34" charset="0"/>
              </a:rPr>
              <a:t/>
            </a:r>
            <a:br>
              <a:rPr lang="uk-UA" sz="3600" b="1" smtClean="0">
                <a:solidFill>
                  <a:srgbClr val="FF1D1D"/>
                </a:solidFill>
                <a:latin typeface="Arial Black" pitchFamily="34" charset="0"/>
              </a:rPr>
            </a:br>
            <a:r>
              <a:rPr lang="ru-RU" sz="3600" b="1" smtClean="0">
                <a:solidFill>
                  <a:srgbClr val="FF1D1D"/>
                </a:solidFill>
                <a:latin typeface="Arial Black" pitchFamily="34" charset="0"/>
              </a:rPr>
              <a:t>б</a:t>
            </a:r>
            <a:r>
              <a:rPr lang="uk-UA" sz="3600" b="1">
                <a:solidFill>
                  <a:srgbClr val="FF1D1D"/>
                </a:solidFill>
                <a:latin typeface="Arial Black" pitchFamily="34" charset="0"/>
              </a:rPr>
              <a:t>) ААBb x ааВВ</a:t>
            </a:r>
            <a:r>
              <a:rPr lang="ru-RU" sz="3600">
                <a:solidFill>
                  <a:srgbClr val="FF1D1D"/>
                </a:solidFill>
                <a:latin typeface="Arial Black" pitchFamily="34" charset="0"/>
              </a:rPr>
              <a:t/>
            </a:r>
            <a:br>
              <a:rPr lang="ru-RU" sz="3600">
                <a:solidFill>
                  <a:srgbClr val="FF1D1D"/>
                </a:solidFill>
                <a:latin typeface="Arial Black" pitchFamily="34" charset="0"/>
              </a:rPr>
            </a:br>
            <a:r>
              <a:rPr lang="ru-RU" sz="3600" b="1">
                <a:solidFill>
                  <a:srgbClr val="FF1D1D"/>
                </a:solidFill>
                <a:latin typeface="Arial Black" pitchFamily="34" charset="0"/>
              </a:rPr>
              <a:t>в</a:t>
            </a:r>
            <a:r>
              <a:rPr lang="uk-UA" sz="3600" b="1">
                <a:solidFill>
                  <a:srgbClr val="FF1D1D"/>
                </a:solidFill>
                <a:latin typeface="Arial Black" pitchFamily="34" charset="0"/>
              </a:rPr>
              <a:t>) АaВb xАaВb	 </a:t>
            </a:r>
            <a:r>
              <a:rPr lang="en-US" sz="3600" b="1" smtClean="0">
                <a:solidFill>
                  <a:srgbClr val="FF1D1D"/>
                </a:solidFill>
                <a:latin typeface="Arial Black" pitchFamily="34" charset="0"/>
              </a:rPr>
              <a:t>  </a:t>
            </a:r>
            <a:r>
              <a:rPr lang="uk-UA" sz="3600" b="1" smtClean="0">
                <a:solidFill>
                  <a:srgbClr val="FF1D1D"/>
                </a:solidFill>
                <a:latin typeface="Arial Black" pitchFamily="34" charset="0"/>
              </a:rPr>
              <a:t/>
            </a:r>
            <a:br>
              <a:rPr lang="uk-UA" sz="3600" b="1" smtClean="0">
                <a:solidFill>
                  <a:srgbClr val="FF1D1D"/>
                </a:solidFill>
                <a:latin typeface="Arial Black" pitchFamily="34" charset="0"/>
              </a:rPr>
            </a:br>
            <a:r>
              <a:rPr lang="uk-UA" sz="3600" b="1" smtClean="0">
                <a:solidFill>
                  <a:srgbClr val="FF1D1D"/>
                </a:solidFill>
                <a:latin typeface="Arial Black" pitchFamily="34" charset="0"/>
              </a:rPr>
              <a:t>г</a:t>
            </a:r>
            <a:r>
              <a:rPr lang="uk-UA" sz="3600" b="1">
                <a:solidFill>
                  <a:srgbClr val="FF1D1D"/>
                </a:solidFill>
                <a:latin typeface="Arial Black" pitchFamily="34" charset="0"/>
              </a:rPr>
              <a:t>) AaBb x ааbb</a:t>
            </a:r>
            <a:r>
              <a:rPr lang="ru-RU"/>
              <a:t/>
            </a:r>
            <a:br>
              <a:rPr lang="ru-RU"/>
            </a:br>
            <a:endParaRPr lang="ru-RU"/>
          </a:p>
        </p:txBody>
      </p:sp>
    </p:spTree>
    <p:extLst>
      <p:ext uri="{BB962C8B-B14F-4D97-AF65-F5344CB8AC3E}">
        <p14:creationId xmlns:p14="http://schemas.microsoft.com/office/powerpoint/2010/main" val="2071631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36912"/>
            <a:ext cx="8229600" cy="1143000"/>
          </a:xfrm>
        </p:spPr>
        <p:txBody>
          <a:bodyPr>
            <a:normAutofit fontScale="90000"/>
          </a:bodyPr>
          <a:lstStyle/>
          <a:p>
            <a:pPr algn="l"/>
            <a:r>
              <a:rPr lang="uk-UA" sz="3600" b="1">
                <a:solidFill>
                  <a:srgbClr val="002060"/>
                </a:solidFill>
                <a:latin typeface="Arial" pitchFamily="34" charset="0"/>
                <a:cs typeface="Arial" pitchFamily="34" charset="0"/>
              </a:rPr>
              <a:t>5. Фрагмент молекули ДНК містить 200 тимідилових нуклеотидів, що становить 20 % загальної кількості. Кількість цитидилових нуклеотидів </a:t>
            </a:r>
            <a:r>
              <a:rPr lang="ru-RU" sz="3600" b="1">
                <a:solidFill>
                  <a:srgbClr val="002060"/>
                </a:solidFill>
                <a:latin typeface="Arial" pitchFamily="34" charset="0"/>
                <a:cs typeface="Arial" pitchFamily="34" charset="0"/>
              </a:rPr>
              <a:t>в</a:t>
            </a:r>
            <a:r>
              <a:rPr lang="uk-UA" sz="3600" b="1" smtClean="0">
                <a:solidFill>
                  <a:srgbClr val="002060"/>
                </a:solidFill>
                <a:latin typeface="Arial" pitchFamily="34" charset="0"/>
                <a:cs typeface="Arial" pitchFamily="34" charset="0"/>
              </a:rPr>
              <a:t> </a:t>
            </a:r>
            <a:r>
              <a:rPr lang="uk-UA" sz="3600" b="1">
                <a:solidFill>
                  <a:srgbClr val="002060"/>
                </a:solidFill>
                <a:latin typeface="Arial" pitchFamily="34" charset="0"/>
                <a:cs typeface="Arial" pitchFamily="34" charset="0"/>
              </a:rPr>
              <a:t>даному фрагменті становить: </a:t>
            </a:r>
            <a:r>
              <a:rPr lang="ru-RU"/>
              <a:t/>
            </a:r>
            <a:br>
              <a:rPr lang="ru-RU"/>
            </a:br>
            <a:r>
              <a:rPr lang="uk-UA" b="1" smtClean="0">
                <a:solidFill>
                  <a:srgbClr val="FF1D1D"/>
                </a:solidFill>
                <a:latin typeface="Arial Black" pitchFamily="34" charset="0"/>
              </a:rPr>
              <a:t>а</a:t>
            </a:r>
            <a:r>
              <a:rPr lang="uk-UA" b="1">
                <a:solidFill>
                  <a:srgbClr val="FF1D1D"/>
                </a:solidFill>
                <a:latin typeface="Arial Black" pitchFamily="34" charset="0"/>
              </a:rPr>
              <a:t>) 200    </a:t>
            </a:r>
            <a:r>
              <a:rPr lang="en-US" b="1" smtClean="0">
                <a:solidFill>
                  <a:srgbClr val="FF1D1D"/>
                </a:solidFill>
                <a:latin typeface="Arial Black" pitchFamily="34" charset="0"/>
              </a:rPr>
              <a:t>	</a:t>
            </a:r>
            <a:r>
              <a:rPr lang="uk-UA" b="1" smtClean="0">
                <a:solidFill>
                  <a:srgbClr val="FF1D1D"/>
                </a:solidFill>
                <a:latin typeface="Arial Black" pitchFamily="34" charset="0"/>
              </a:rPr>
              <a:t>б</a:t>
            </a:r>
            <a:r>
              <a:rPr lang="uk-UA" b="1">
                <a:solidFill>
                  <a:srgbClr val="FF1D1D"/>
                </a:solidFill>
                <a:latin typeface="Arial Black" pitchFamily="34" charset="0"/>
              </a:rPr>
              <a:t>) 300   </a:t>
            </a:r>
            <a:r>
              <a:rPr lang="en-US" b="1" smtClean="0">
                <a:solidFill>
                  <a:srgbClr val="FF1D1D"/>
                </a:solidFill>
                <a:latin typeface="Arial Black" pitchFamily="34" charset="0"/>
              </a:rPr>
              <a:t/>
            </a:r>
            <a:br>
              <a:rPr lang="en-US" b="1" smtClean="0">
                <a:solidFill>
                  <a:srgbClr val="FF1D1D"/>
                </a:solidFill>
                <a:latin typeface="Arial Black" pitchFamily="34" charset="0"/>
              </a:rPr>
            </a:br>
            <a:r>
              <a:rPr lang="uk-UA" b="1" smtClean="0">
                <a:solidFill>
                  <a:srgbClr val="FF1D1D"/>
                </a:solidFill>
                <a:latin typeface="Arial Black" pitchFamily="34" charset="0"/>
              </a:rPr>
              <a:t>в</a:t>
            </a:r>
            <a:r>
              <a:rPr lang="uk-UA" b="1">
                <a:solidFill>
                  <a:srgbClr val="FF1D1D"/>
                </a:solidFill>
                <a:latin typeface="Arial Black" pitchFamily="34" charset="0"/>
              </a:rPr>
              <a:t>) 400  </a:t>
            </a:r>
            <a:r>
              <a:rPr lang="en-US" b="1" smtClean="0">
                <a:solidFill>
                  <a:srgbClr val="FF1D1D"/>
                </a:solidFill>
                <a:latin typeface="Arial Black" pitchFamily="34" charset="0"/>
              </a:rPr>
              <a:t>	</a:t>
            </a:r>
            <a:r>
              <a:rPr lang="uk-UA" b="1" smtClean="0">
                <a:solidFill>
                  <a:srgbClr val="FF1D1D"/>
                </a:solidFill>
                <a:latin typeface="Arial Black" pitchFamily="34" charset="0"/>
              </a:rPr>
              <a:t>г</a:t>
            </a:r>
            <a:r>
              <a:rPr lang="uk-UA" b="1">
                <a:solidFill>
                  <a:srgbClr val="FF1D1D"/>
                </a:solidFill>
                <a:latin typeface="Arial Black" pitchFamily="34" charset="0"/>
              </a:rPr>
              <a:t>) 600</a:t>
            </a:r>
            <a:endParaRPr lang="ru-RU">
              <a:solidFill>
                <a:srgbClr val="FF1D1D"/>
              </a:solidFill>
              <a:latin typeface="Arial Black" pitchFamily="34" charset="0"/>
            </a:endParaRPr>
          </a:p>
        </p:txBody>
      </p:sp>
    </p:spTree>
    <p:extLst>
      <p:ext uri="{BB962C8B-B14F-4D97-AF65-F5344CB8AC3E}">
        <p14:creationId xmlns:p14="http://schemas.microsoft.com/office/powerpoint/2010/main" val="4202326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4944"/>
            <a:ext cx="8229600" cy="1143000"/>
          </a:xfrm>
        </p:spPr>
        <p:txBody>
          <a:bodyPr>
            <a:normAutofit fontScale="90000"/>
          </a:bodyPr>
          <a:lstStyle/>
          <a:p>
            <a:pPr algn="l"/>
            <a:r>
              <a:rPr lang="uk-UA" sz="4000" b="1">
                <a:solidFill>
                  <a:srgbClr val="002060"/>
                </a:solidFill>
                <a:latin typeface="Arial" pitchFamily="34" charset="0"/>
                <a:cs typeface="Arial" pitchFamily="34" charset="0"/>
              </a:rPr>
              <a:t>6. Якими будуть частоти домінантного та рецесивного алелів у популяції, що складається з 60 гомозигот </a:t>
            </a:r>
            <a:r>
              <a:rPr lang="uk-UA" sz="4000" b="1" smtClean="0">
                <a:solidFill>
                  <a:srgbClr val="002060"/>
                </a:solidFill>
                <a:latin typeface="Arial" pitchFamily="34" charset="0"/>
                <a:cs typeface="Arial" pitchFamily="34" charset="0"/>
              </a:rPr>
              <a:t>ВВ</a:t>
            </a:r>
            <a:r>
              <a:rPr lang="en-US" sz="4000" b="1" smtClean="0">
                <a:solidFill>
                  <a:srgbClr val="002060"/>
                </a:solidFill>
                <a:latin typeface="Arial" pitchFamily="34" charset="0"/>
                <a:cs typeface="Arial" pitchFamily="34" charset="0"/>
              </a:rPr>
              <a:t/>
            </a:r>
            <a:br>
              <a:rPr lang="en-US" sz="4000" b="1" smtClean="0">
                <a:solidFill>
                  <a:srgbClr val="002060"/>
                </a:solidFill>
                <a:latin typeface="Arial" pitchFamily="34" charset="0"/>
                <a:cs typeface="Arial" pitchFamily="34" charset="0"/>
              </a:rPr>
            </a:br>
            <a:r>
              <a:rPr lang="uk-UA" sz="4000" b="1" smtClean="0">
                <a:solidFill>
                  <a:srgbClr val="002060"/>
                </a:solidFill>
                <a:latin typeface="Arial" pitchFamily="34" charset="0"/>
                <a:cs typeface="Arial" pitchFamily="34" charset="0"/>
              </a:rPr>
              <a:t> </a:t>
            </a:r>
            <a:r>
              <a:rPr lang="uk-UA" sz="4000" b="1">
                <a:solidFill>
                  <a:srgbClr val="002060"/>
                </a:solidFill>
                <a:latin typeface="Arial" pitchFamily="34" charset="0"/>
                <a:cs typeface="Arial" pitchFamily="34" charset="0"/>
              </a:rPr>
              <a:t>та 40 гомозигот bb:</a:t>
            </a:r>
            <a:r>
              <a:rPr lang="ru-RU"/>
              <a:t/>
            </a:r>
            <a:br>
              <a:rPr lang="ru-RU"/>
            </a:br>
            <a:r>
              <a:rPr lang="uk-UA" b="1">
                <a:solidFill>
                  <a:srgbClr val="FF1D1D"/>
                </a:solidFill>
                <a:latin typeface="Arial Black" pitchFamily="34" charset="0"/>
              </a:rPr>
              <a:t>а) В – 0,6	</a:t>
            </a:r>
            <a:r>
              <a:rPr lang="uk-UA" b="1" smtClean="0">
                <a:solidFill>
                  <a:srgbClr val="FF1D1D"/>
                </a:solidFill>
                <a:latin typeface="Arial Black" pitchFamily="34" charset="0"/>
              </a:rPr>
              <a:t>   </a:t>
            </a:r>
            <a:r>
              <a:rPr lang="en-US" b="1" smtClean="0">
                <a:solidFill>
                  <a:srgbClr val="FF1D1D"/>
                </a:solidFill>
                <a:latin typeface="Arial Black" pitchFamily="34" charset="0"/>
              </a:rPr>
              <a:t> </a:t>
            </a:r>
            <a:r>
              <a:rPr lang="uk-UA" b="1" smtClean="0">
                <a:solidFill>
                  <a:srgbClr val="FF1D1D"/>
                </a:solidFill>
                <a:latin typeface="Arial Black" pitchFamily="34" charset="0"/>
              </a:rPr>
              <a:t>b </a:t>
            </a:r>
            <a:r>
              <a:rPr lang="uk-UA" b="1">
                <a:solidFill>
                  <a:srgbClr val="FF1D1D"/>
                </a:solidFill>
                <a:latin typeface="Arial Black" pitchFamily="34" charset="0"/>
              </a:rPr>
              <a:t>– 0,4  	</a:t>
            </a:r>
            <a:r>
              <a:rPr lang="en-US" b="1">
                <a:solidFill>
                  <a:srgbClr val="FF1D1D"/>
                </a:solidFill>
                <a:latin typeface="Arial Black" pitchFamily="34" charset="0"/>
              </a:rPr>
              <a:t/>
            </a:r>
            <a:br>
              <a:rPr lang="en-US" b="1">
                <a:solidFill>
                  <a:srgbClr val="FF1D1D"/>
                </a:solidFill>
                <a:latin typeface="Arial Black" pitchFamily="34" charset="0"/>
              </a:rPr>
            </a:br>
            <a:r>
              <a:rPr lang="uk-UA" b="1" smtClean="0">
                <a:solidFill>
                  <a:srgbClr val="FF1D1D"/>
                </a:solidFill>
                <a:latin typeface="Arial Black" pitchFamily="34" charset="0"/>
              </a:rPr>
              <a:t>б</a:t>
            </a:r>
            <a:r>
              <a:rPr lang="uk-UA" b="1">
                <a:solidFill>
                  <a:srgbClr val="FF1D1D"/>
                </a:solidFill>
                <a:latin typeface="Arial Black" pitchFamily="34" charset="0"/>
              </a:rPr>
              <a:t>) В – </a:t>
            </a:r>
            <a:r>
              <a:rPr lang="uk-UA" b="1" smtClean="0">
                <a:solidFill>
                  <a:srgbClr val="FF1D1D"/>
                </a:solidFill>
                <a:latin typeface="Arial Black" pitchFamily="34" charset="0"/>
              </a:rPr>
              <a:t>0,4 </a:t>
            </a:r>
            <a:r>
              <a:rPr lang="en-US" b="1" smtClean="0">
                <a:solidFill>
                  <a:srgbClr val="FF1D1D"/>
                </a:solidFill>
                <a:latin typeface="Arial Black" pitchFamily="34" charset="0"/>
              </a:rPr>
              <a:t>    </a:t>
            </a:r>
            <a:r>
              <a:rPr lang="uk-UA" b="1" smtClean="0">
                <a:solidFill>
                  <a:srgbClr val="FF1D1D"/>
                </a:solidFill>
                <a:latin typeface="Arial Black" pitchFamily="34" charset="0"/>
              </a:rPr>
              <a:t>b </a:t>
            </a:r>
            <a:r>
              <a:rPr lang="uk-UA" b="1">
                <a:solidFill>
                  <a:srgbClr val="FF1D1D"/>
                </a:solidFill>
                <a:latin typeface="Arial Black" pitchFamily="34" charset="0"/>
              </a:rPr>
              <a:t>– 0, 6</a:t>
            </a:r>
            <a:r>
              <a:rPr lang="ru-RU">
                <a:solidFill>
                  <a:srgbClr val="FF1D1D"/>
                </a:solidFill>
                <a:latin typeface="Arial Black" pitchFamily="34" charset="0"/>
              </a:rPr>
              <a:t/>
            </a:r>
            <a:br>
              <a:rPr lang="ru-RU">
                <a:solidFill>
                  <a:srgbClr val="FF1D1D"/>
                </a:solidFill>
                <a:latin typeface="Arial Black" pitchFamily="34" charset="0"/>
              </a:rPr>
            </a:br>
            <a:r>
              <a:rPr lang="uk-UA" b="1">
                <a:solidFill>
                  <a:srgbClr val="FF1D1D"/>
                </a:solidFill>
                <a:latin typeface="Arial Black" pitchFamily="34" charset="0"/>
              </a:rPr>
              <a:t>в) В – 0,2	</a:t>
            </a:r>
            <a:r>
              <a:rPr lang="uk-UA" b="1" smtClean="0">
                <a:solidFill>
                  <a:srgbClr val="FF1D1D"/>
                </a:solidFill>
                <a:latin typeface="Arial Black" pitchFamily="34" charset="0"/>
              </a:rPr>
              <a:t>   </a:t>
            </a:r>
            <a:r>
              <a:rPr lang="en-US" b="1" smtClean="0">
                <a:solidFill>
                  <a:srgbClr val="FF1D1D"/>
                </a:solidFill>
                <a:latin typeface="Arial Black" pitchFamily="34" charset="0"/>
              </a:rPr>
              <a:t> </a:t>
            </a:r>
            <a:r>
              <a:rPr lang="uk-UA" b="1" smtClean="0">
                <a:solidFill>
                  <a:srgbClr val="FF1D1D"/>
                </a:solidFill>
                <a:latin typeface="Arial Black" pitchFamily="34" charset="0"/>
              </a:rPr>
              <a:t>b </a:t>
            </a:r>
            <a:r>
              <a:rPr lang="uk-UA" b="1">
                <a:solidFill>
                  <a:srgbClr val="FF1D1D"/>
                </a:solidFill>
                <a:latin typeface="Arial Black" pitchFamily="34" charset="0"/>
              </a:rPr>
              <a:t>– 0,8   		</a:t>
            </a:r>
            <a:r>
              <a:rPr lang="uk-UA" b="1" smtClean="0">
                <a:solidFill>
                  <a:srgbClr val="FF1D1D"/>
                </a:solidFill>
                <a:latin typeface="Arial Black" pitchFamily="34" charset="0"/>
              </a:rPr>
              <a:t/>
            </a:r>
            <a:br>
              <a:rPr lang="uk-UA" b="1" smtClean="0">
                <a:solidFill>
                  <a:srgbClr val="FF1D1D"/>
                </a:solidFill>
                <a:latin typeface="Arial Black" pitchFamily="34" charset="0"/>
              </a:rPr>
            </a:br>
            <a:r>
              <a:rPr lang="uk-UA" b="1" smtClean="0">
                <a:solidFill>
                  <a:srgbClr val="FF1D1D"/>
                </a:solidFill>
                <a:latin typeface="Arial Black" pitchFamily="34" charset="0"/>
              </a:rPr>
              <a:t>г</a:t>
            </a:r>
            <a:r>
              <a:rPr lang="uk-UA" b="1">
                <a:solidFill>
                  <a:srgbClr val="FF1D1D"/>
                </a:solidFill>
                <a:latin typeface="Arial Black" pitchFamily="34" charset="0"/>
              </a:rPr>
              <a:t>) В – </a:t>
            </a:r>
            <a:r>
              <a:rPr lang="uk-UA" b="1" smtClean="0">
                <a:solidFill>
                  <a:srgbClr val="FF1D1D"/>
                </a:solidFill>
                <a:latin typeface="Arial Black" pitchFamily="34" charset="0"/>
              </a:rPr>
              <a:t>0,8</a:t>
            </a:r>
            <a:r>
              <a:rPr lang="uk-UA" b="1">
                <a:solidFill>
                  <a:srgbClr val="FF1D1D"/>
                </a:solidFill>
                <a:latin typeface="Arial Black" pitchFamily="34" charset="0"/>
              </a:rPr>
              <a:t>	 </a:t>
            </a:r>
            <a:r>
              <a:rPr lang="en-US" b="1" smtClean="0">
                <a:solidFill>
                  <a:srgbClr val="FF1D1D"/>
                </a:solidFill>
                <a:latin typeface="Arial Black" pitchFamily="34" charset="0"/>
              </a:rPr>
              <a:t>   </a:t>
            </a:r>
            <a:r>
              <a:rPr lang="uk-UA" b="1" smtClean="0">
                <a:solidFill>
                  <a:srgbClr val="FF1D1D"/>
                </a:solidFill>
                <a:latin typeface="Arial Black" pitchFamily="34" charset="0"/>
              </a:rPr>
              <a:t>b </a:t>
            </a:r>
            <a:r>
              <a:rPr lang="uk-UA" b="1">
                <a:solidFill>
                  <a:srgbClr val="FF1D1D"/>
                </a:solidFill>
                <a:latin typeface="Arial Black" pitchFamily="34" charset="0"/>
              </a:rPr>
              <a:t>– 0,2</a:t>
            </a:r>
            <a:r>
              <a:rPr lang="ru-RU"/>
              <a:t/>
            </a:r>
            <a:br>
              <a:rPr lang="ru-RU"/>
            </a:br>
            <a:endParaRPr lang="ru-RU"/>
          </a:p>
        </p:txBody>
      </p:sp>
    </p:spTree>
    <p:extLst>
      <p:ext uri="{BB962C8B-B14F-4D97-AF65-F5344CB8AC3E}">
        <p14:creationId xmlns:p14="http://schemas.microsoft.com/office/powerpoint/2010/main" val="4290982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fontScale="90000"/>
          </a:bodyPr>
          <a:lstStyle/>
          <a:p>
            <a:pPr algn="l"/>
            <a:r>
              <a:rPr lang="uk-UA" sz="4000" b="1">
                <a:solidFill>
                  <a:srgbClr val="002060"/>
                </a:solidFill>
                <a:latin typeface="Arial" pitchFamily="34" charset="0"/>
                <a:cs typeface="Arial" pitchFamily="34" charset="0"/>
              </a:rPr>
              <a:t>7. В процесі повного кисневого розщеплення глюкози утворилось</a:t>
            </a:r>
            <a:r>
              <a:rPr lang="ru-RU" sz="4000">
                <a:solidFill>
                  <a:srgbClr val="002060"/>
                </a:solidFill>
                <a:latin typeface="Arial" pitchFamily="34" charset="0"/>
                <a:cs typeface="Arial" pitchFamily="34" charset="0"/>
              </a:rPr>
              <a:t/>
            </a:r>
            <a:br>
              <a:rPr lang="ru-RU" sz="4000">
                <a:solidFill>
                  <a:srgbClr val="002060"/>
                </a:solidFill>
                <a:latin typeface="Arial" pitchFamily="34" charset="0"/>
                <a:cs typeface="Arial" pitchFamily="34" charset="0"/>
              </a:rPr>
            </a:br>
            <a:r>
              <a:rPr lang="uk-UA" sz="4000" b="1">
                <a:solidFill>
                  <a:srgbClr val="002060"/>
                </a:solidFill>
                <a:latin typeface="Arial" pitchFamily="34" charset="0"/>
                <a:cs typeface="Arial" pitchFamily="34" charset="0"/>
              </a:rPr>
              <a:t> 76 молекул АТФ,  в процесі безкисневого – 4 молекули АТФ. Скільки загалом молекул глюкози зазнали розщеплення? </a:t>
            </a:r>
            <a:r>
              <a:rPr lang="ru-RU" sz="4000">
                <a:latin typeface="Arial" pitchFamily="34" charset="0"/>
                <a:cs typeface="Arial" pitchFamily="34" charset="0"/>
              </a:rPr>
              <a:t/>
            </a:r>
            <a:br>
              <a:rPr lang="ru-RU" sz="4000">
                <a:latin typeface="Arial" pitchFamily="34" charset="0"/>
                <a:cs typeface="Arial" pitchFamily="34" charset="0"/>
              </a:rPr>
            </a:br>
            <a:r>
              <a:rPr lang="uk-UA" sz="4000" b="1" smtClean="0">
                <a:solidFill>
                  <a:srgbClr val="FF1D1D"/>
                </a:solidFill>
                <a:latin typeface="Arial Black" pitchFamily="34" charset="0"/>
                <a:cs typeface="Arial" pitchFamily="34" charset="0"/>
              </a:rPr>
              <a:t>а</a:t>
            </a:r>
            <a:r>
              <a:rPr lang="uk-UA" sz="4000" b="1">
                <a:solidFill>
                  <a:srgbClr val="FF1D1D"/>
                </a:solidFill>
                <a:latin typeface="Arial Black" pitchFamily="34" charset="0"/>
                <a:cs typeface="Arial" pitchFamily="34" charset="0"/>
              </a:rPr>
              <a:t>) одна   </a:t>
            </a:r>
            <a:r>
              <a:rPr lang="en-US" sz="4000" b="1" smtClean="0">
                <a:solidFill>
                  <a:srgbClr val="FF1D1D"/>
                </a:solidFill>
                <a:latin typeface="Arial Black" pitchFamily="34" charset="0"/>
                <a:cs typeface="Arial" pitchFamily="34" charset="0"/>
              </a:rPr>
              <a:t>	</a:t>
            </a:r>
            <a:r>
              <a:rPr lang="uk-UA" sz="4000" b="1" smtClean="0">
                <a:solidFill>
                  <a:srgbClr val="FF1D1D"/>
                </a:solidFill>
                <a:latin typeface="Arial Black" pitchFamily="34" charset="0"/>
                <a:cs typeface="Arial" pitchFamily="34" charset="0"/>
              </a:rPr>
              <a:t>б</a:t>
            </a:r>
            <a:r>
              <a:rPr lang="uk-UA" sz="4000" b="1">
                <a:solidFill>
                  <a:srgbClr val="FF1D1D"/>
                </a:solidFill>
                <a:latin typeface="Arial Black" pitchFamily="34" charset="0"/>
                <a:cs typeface="Arial" pitchFamily="34" charset="0"/>
              </a:rPr>
              <a:t>) дві  	</a:t>
            </a:r>
            <a:r>
              <a:rPr lang="en-US" sz="4000" b="1" smtClean="0">
                <a:solidFill>
                  <a:srgbClr val="FF1D1D"/>
                </a:solidFill>
                <a:latin typeface="Arial Black" pitchFamily="34" charset="0"/>
                <a:cs typeface="Arial" pitchFamily="34" charset="0"/>
              </a:rPr>
              <a:t/>
            </a:r>
            <a:br>
              <a:rPr lang="en-US" sz="4000" b="1" smtClean="0">
                <a:solidFill>
                  <a:srgbClr val="FF1D1D"/>
                </a:solidFill>
                <a:latin typeface="Arial Black" pitchFamily="34" charset="0"/>
                <a:cs typeface="Arial" pitchFamily="34" charset="0"/>
              </a:rPr>
            </a:br>
            <a:r>
              <a:rPr lang="uk-UA" sz="4000" b="1" smtClean="0">
                <a:solidFill>
                  <a:srgbClr val="FF1D1D"/>
                </a:solidFill>
                <a:latin typeface="Arial Black" pitchFamily="34" charset="0"/>
                <a:cs typeface="Arial" pitchFamily="34" charset="0"/>
              </a:rPr>
              <a:t>в</a:t>
            </a:r>
            <a:r>
              <a:rPr lang="uk-UA" sz="4000" b="1">
                <a:solidFill>
                  <a:srgbClr val="FF1D1D"/>
                </a:solidFill>
                <a:latin typeface="Arial Black" pitchFamily="34" charset="0"/>
                <a:cs typeface="Arial" pitchFamily="34" charset="0"/>
              </a:rPr>
              <a:t>) три  	</a:t>
            </a:r>
            <a:r>
              <a:rPr lang="en-US" sz="4000" b="1" smtClean="0">
                <a:solidFill>
                  <a:srgbClr val="FF1D1D"/>
                </a:solidFill>
                <a:latin typeface="Arial Black" pitchFamily="34" charset="0"/>
                <a:cs typeface="Arial" pitchFamily="34" charset="0"/>
              </a:rPr>
              <a:t>	</a:t>
            </a:r>
            <a:r>
              <a:rPr lang="uk-UA" sz="4000" b="1" smtClean="0">
                <a:solidFill>
                  <a:srgbClr val="FF1D1D"/>
                </a:solidFill>
                <a:latin typeface="Arial Black" pitchFamily="34" charset="0"/>
                <a:cs typeface="Arial" pitchFamily="34" charset="0"/>
              </a:rPr>
              <a:t>г</a:t>
            </a:r>
            <a:r>
              <a:rPr lang="uk-UA" sz="4000" b="1">
                <a:solidFill>
                  <a:srgbClr val="FF1D1D"/>
                </a:solidFill>
                <a:latin typeface="Arial Black" pitchFamily="34" charset="0"/>
                <a:cs typeface="Arial" pitchFamily="34" charset="0"/>
              </a:rPr>
              <a:t>) чотири</a:t>
            </a:r>
            <a:r>
              <a:rPr lang="ru-RU"/>
              <a:t/>
            </a:r>
            <a:br>
              <a:rPr lang="ru-RU"/>
            </a:br>
            <a:endParaRPr lang="ru-RU"/>
          </a:p>
        </p:txBody>
      </p:sp>
    </p:spTree>
    <p:extLst>
      <p:ext uri="{BB962C8B-B14F-4D97-AF65-F5344CB8AC3E}">
        <p14:creationId xmlns:p14="http://schemas.microsoft.com/office/powerpoint/2010/main" val="21162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4944"/>
            <a:ext cx="8229600" cy="1143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uk-UA"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РЕКОМЕНДОВАНІ</a:t>
            </a:r>
            <a:r>
              <a:rPr lang="uk-UA"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Bengaly" pitchFamily="2" charset="0"/>
              </a:rPr>
              <a:t/>
            </a:r>
            <a:br>
              <a:rPr lang="uk-UA"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Bengaly" pitchFamily="2" charset="0"/>
              </a:rPr>
            </a:br>
            <a:r>
              <a:rPr lang="uk-UA"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ДЖЕРЕЛА</a:t>
            </a:r>
            <a:endParaRPr lang="ru-RU"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Tree>
    <p:extLst>
      <p:ext uri="{BB962C8B-B14F-4D97-AF65-F5344CB8AC3E}">
        <p14:creationId xmlns:p14="http://schemas.microsoft.com/office/powerpoint/2010/main" val="1127227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ww.megakniga.com.ua/images/mod_catalog_prod/360786/9789661100618%20pric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2862710" cy="441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knigovo.org.ua/images/product_images/popup_images/7272_0.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97" r="12740"/>
          <a:stretch/>
        </p:blipFill>
        <p:spPr bwMode="auto">
          <a:xfrm>
            <a:off x="3000777" y="1052736"/>
            <a:ext cx="3142445" cy="4464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biology.org.ua/book9/book_cover.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652120" y="1052736"/>
            <a:ext cx="3064612" cy="446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66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nigovo.org.ua/images/product_images/popup_images/15805_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1256" r="12178"/>
          <a:stretch/>
        </p:blipFill>
        <p:spPr bwMode="auto">
          <a:xfrm>
            <a:off x="251520" y="662845"/>
            <a:ext cx="4031087" cy="55323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znobooks.com.ua/uploads/shop/products/large/afb60a1e6d062dadb3d5326f8dcc873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9841" t="3052" r="15022"/>
          <a:stretch/>
        </p:blipFill>
        <p:spPr bwMode="auto">
          <a:xfrm>
            <a:off x="4823520" y="476672"/>
            <a:ext cx="3972750" cy="591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72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chooldream.com.ua/fotky43543/fotos/_vyr_316396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6122" b="9758"/>
          <a:stretch/>
        </p:blipFill>
        <p:spPr bwMode="auto">
          <a:xfrm>
            <a:off x="225297" y="836712"/>
            <a:ext cx="4320871" cy="5184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knigovo.org.ua/images/product_images/popup_images/5501_0.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2823" r="11165" b="8841"/>
          <a:stretch/>
        </p:blipFill>
        <p:spPr bwMode="auto">
          <a:xfrm>
            <a:off x="4807974" y="836712"/>
            <a:ext cx="4114168" cy="51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654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9" y="2420888"/>
            <a:ext cx="9144000" cy="1143000"/>
          </a:xfrm>
        </p:spPr>
        <p:txBody>
          <a:bodyPr>
            <a:noAutofit/>
          </a:bodyPr>
          <a:lstStyle/>
          <a:p>
            <a:r>
              <a:rPr lang="ru-RU" sz="4000" b="1">
                <a:solidFill>
                  <a:srgbClr val="C00000"/>
                </a:solidFill>
              </a:rPr>
              <a:t/>
            </a:r>
            <a:br>
              <a:rPr lang="ru-RU" sz="4000" b="1">
                <a:solidFill>
                  <a:srgbClr val="C00000"/>
                </a:solidFill>
              </a:rPr>
            </a:br>
            <a:r>
              <a:rPr lang="ru-RU" sz="3600" b="1" smtClean="0">
                <a:solidFill>
                  <a:srgbClr val="002060"/>
                </a:solidFill>
                <a:latin typeface="Arial" pitchFamily="34" charset="0"/>
                <a:cs typeface="Arial" pitchFamily="34" charset="0"/>
              </a:rPr>
              <a:t>3 </a:t>
            </a:r>
            <a:r>
              <a:rPr lang="ru-RU" sz="3600" b="1">
                <a:solidFill>
                  <a:srgbClr val="002060"/>
                </a:solidFill>
                <a:latin typeface="Arial" pitchFamily="34" charset="0"/>
                <a:cs typeface="Arial" pitchFamily="34" charset="0"/>
              </a:rPr>
              <a:t>завдання по 3 бали за кожне </a:t>
            </a:r>
            <a:r>
              <a:rPr lang="en-US" sz="3600" b="1" smtClean="0">
                <a:solidFill>
                  <a:srgbClr val="002060"/>
                </a:solidFill>
                <a:latin typeface="Arial" pitchFamily="34" charset="0"/>
                <a:cs typeface="Arial" pitchFamily="34" charset="0"/>
              </a:rPr>
              <a:t/>
            </a:r>
            <a:br>
              <a:rPr lang="en-US" sz="3600" b="1" smtClean="0">
                <a:solidFill>
                  <a:srgbClr val="002060"/>
                </a:solidFill>
                <a:latin typeface="Arial" pitchFamily="34" charset="0"/>
                <a:cs typeface="Arial" pitchFamily="34" charset="0"/>
              </a:rPr>
            </a:br>
            <a:r>
              <a:rPr lang="ru-RU" sz="3600" b="1" smtClean="0">
                <a:solidFill>
                  <a:srgbClr val="002060"/>
                </a:solidFill>
                <a:latin typeface="Arial" pitchFamily="34" charset="0"/>
                <a:cs typeface="Arial" pitchFamily="34" charset="0"/>
              </a:rPr>
              <a:t>(</a:t>
            </a:r>
            <a:r>
              <a:rPr lang="ru-RU" sz="3600" b="1">
                <a:solidFill>
                  <a:srgbClr val="002060"/>
                </a:solidFill>
                <a:latin typeface="Arial" pitchFamily="34" charset="0"/>
                <a:cs typeface="Arial" pitchFamily="34" charset="0"/>
              </a:rPr>
              <a:t>загалом 9 балів</a:t>
            </a:r>
            <a:r>
              <a:rPr lang="ru-RU" sz="3600" b="1" smtClean="0">
                <a:solidFill>
                  <a:srgbClr val="002060"/>
                </a:solidFill>
                <a:latin typeface="Arial" pitchFamily="34" charset="0"/>
                <a:cs typeface="Arial" pitchFamily="34" charset="0"/>
              </a:rPr>
              <a:t>)</a:t>
            </a:r>
            <a:r>
              <a:rPr lang="ru-RU" sz="3600" b="1">
                <a:solidFill>
                  <a:srgbClr val="002060"/>
                </a:solidFill>
                <a:latin typeface="Arial" pitchFamily="34" charset="0"/>
                <a:cs typeface="Arial" pitchFamily="34" charset="0"/>
              </a:rPr>
              <a:t/>
            </a:r>
            <a:br>
              <a:rPr lang="ru-RU" sz="3600" b="1">
                <a:solidFill>
                  <a:srgbClr val="002060"/>
                </a:solidFill>
                <a:latin typeface="Arial" pitchFamily="34" charset="0"/>
                <a:cs typeface="Arial" pitchFamily="34" charset="0"/>
              </a:rPr>
            </a:br>
            <a:r>
              <a:rPr lang="ru-RU" sz="3600" b="1">
                <a:solidFill>
                  <a:srgbClr val="002060"/>
                </a:solidFill>
                <a:latin typeface="Arial" pitchFamily="34" charset="0"/>
                <a:cs typeface="Arial" pitchFamily="34" charset="0"/>
              </a:rPr>
              <a:t>ІІ рівень </a:t>
            </a:r>
            <a:r>
              <a:rPr lang="ru-RU" sz="3600" b="1" smtClean="0">
                <a:solidFill>
                  <a:srgbClr val="002060"/>
                </a:solidFill>
                <a:latin typeface="Arial" pitchFamily="34" charset="0"/>
                <a:cs typeface="Arial" pitchFamily="34" charset="0"/>
              </a:rPr>
              <a:t>– </a:t>
            </a:r>
            <a:r>
              <a:rPr lang="en-US" sz="3600" b="1" smtClean="0">
                <a:solidFill>
                  <a:srgbClr val="002060"/>
                </a:solidFill>
                <a:latin typeface="Arial" pitchFamily="34" charset="0"/>
                <a:cs typeface="Arial" pitchFamily="34" charset="0"/>
              </a:rPr>
              <a:t/>
            </a:r>
            <a:br>
              <a:rPr lang="en-US" sz="3600" b="1" smtClean="0">
                <a:solidFill>
                  <a:srgbClr val="002060"/>
                </a:solidFill>
                <a:latin typeface="Arial" pitchFamily="34" charset="0"/>
                <a:cs typeface="Arial" pitchFamily="34" charset="0"/>
              </a:rPr>
            </a:br>
            <a:r>
              <a:rPr lang="ru-RU" sz="3600" b="1" smtClean="0">
                <a:solidFill>
                  <a:srgbClr val="002060"/>
                </a:solidFill>
                <a:latin typeface="Arial" pitchFamily="34" charset="0"/>
                <a:cs typeface="Arial" pitchFamily="34" charset="0"/>
              </a:rPr>
              <a:t>2 </a:t>
            </a:r>
            <a:r>
              <a:rPr lang="ru-RU" sz="3600" b="1">
                <a:solidFill>
                  <a:srgbClr val="002060"/>
                </a:solidFill>
                <a:latin typeface="Arial" pitchFamily="34" charset="0"/>
                <a:cs typeface="Arial" pitchFamily="34" charset="0"/>
              </a:rPr>
              <a:t>завдання по 5 балів за кожне </a:t>
            </a:r>
            <a:r>
              <a:rPr lang="en-US" sz="3600" b="1" smtClean="0">
                <a:solidFill>
                  <a:srgbClr val="002060"/>
                </a:solidFill>
                <a:latin typeface="Arial" pitchFamily="34" charset="0"/>
                <a:cs typeface="Arial" pitchFamily="34" charset="0"/>
              </a:rPr>
              <a:t/>
            </a:r>
            <a:br>
              <a:rPr lang="en-US" sz="3600" b="1" smtClean="0">
                <a:solidFill>
                  <a:srgbClr val="002060"/>
                </a:solidFill>
                <a:latin typeface="Arial" pitchFamily="34" charset="0"/>
                <a:cs typeface="Arial" pitchFamily="34" charset="0"/>
              </a:rPr>
            </a:br>
            <a:r>
              <a:rPr lang="ru-RU" sz="3600" b="1" smtClean="0">
                <a:solidFill>
                  <a:srgbClr val="002060"/>
                </a:solidFill>
                <a:latin typeface="Arial" pitchFamily="34" charset="0"/>
                <a:cs typeface="Arial" pitchFamily="34" charset="0"/>
              </a:rPr>
              <a:t>(</a:t>
            </a:r>
            <a:r>
              <a:rPr lang="ru-RU" sz="3600" b="1">
                <a:solidFill>
                  <a:srgbClr val="002060"/>
                </a:solidFill>
                <a:latin typeface="Arial" pitchFamily="34" charset="0"/>
                <a:cs typeface="Arial" pitchFamily="34" charset="0"/>
              </a:rPr>
              <a:t>загалом 10 балів</a:t>
            </a:r>
            <a:r>
              <a:rPr lang="ru-RU" sz="3600" b="1" smtClean="0">
                <a:solidFill>
                  <a:srgbClr val="002060"/>
                </a:solidFill>
                <a:latin typeface="Arial" pitchFamily="34" charset="0"/>
                <a:cs typeface="Arial" pitchFamily="34" charset="0"/>
              </a:rPr>
              <a:t>)</a:t>
            </a:r>
            <a:r>
              <a:rPr lang="ru-RU" sz="3600" b="1">
                <a:solidFill>
                  <a:srgbClr val="002060"/>
                </a:solidFill>
                <a:latin typeface="Arial" pitchFamily="34" charset="0"/>
                <a:cs typeface="Arial" pitchFamily="34" charset="0"/>
              </a:rPr>
              <a:t/>
            </a:r>
            <a:br>
              <a:rPr lang="ru-RU" sz="3600" b="1">
                <a:solidFill>
                  <a:srgbClr val="002060"/>
                </a:solidFill>
                <a:latin typeface="Arial" pitchFamily="34" charset="0"/>
                <a:cs typeface="Arial" pitchFamily="34" charset="0"/>
              </a:rPr>
            </a:br>
            <a:r>
              <a:rPr lang="ru-RU" sz="3600" b="1">
                <a:solidFill>
                  <a:srgbClr val="002060"/>
                </a:solidFill>
                <a:latin typeface="Arial" pitchFamily="34" charset="0"/>
                <a:cs typeface="Arial" pitchFamily="34" charset="0"/>
              </a:rPr>
              <a:t>ІІІ рівень </a:t>
            </a:r>
            <a:r>
              <a:rPr lang="ru-RU" sz="3600" b="1" smtClean="0">
                <a:solidFill>
                  <a:srgbClr val="002060"/>
                </a:solidFill>
                <a:latin typeface="Arial" pitchFamily="34" charset="0"/>
                <a:cs typeface="Arial" pitchFamily="34" charset="0"/>
              </a:rPr>
              <a:t>–</a:t>
            </a:r>
            <a:r>
              <a:rPr lang="en-US" sz="3600" b="1" smtClean="0">
                <a:solidFill>
                  <a:srgbClr val="002060"/>
                </a:solidFill>
                <a:latin typeface="Arial" pitchFamily="34" charset="0"/>
                <a:cs typeface="Arial" pitchFamily="34" charset="0"/>
              </a:rPr>
              <a:t/>
            </a:r>
            <a:br>
              <a:rPr lang="en-US" sz="3600" b="1" smtClean="0">
                <a:solidFill>
                  <a:srgbClr val="002060"/>
                </a:solidFill>
                <a:latin typeface="Arial" pitchFamily="34" charset="0"/>
                <a:cs typeface="Arial" pitchFamily="34" charset="0"/>
              </a:rPr>
            </a:br>
            <a:r>
              <a:rPr lang="ru-RU" sz="3600" b="1" smtClean="0">
                <a:solidFill>
                  <a:srgbClr val="002060"/>
                </a:solidFill>
                <a:latin typeface="Arial" pitchFamily="34" charset="0"/>
                <a:cs typeface="Arial" pitchFamily="34" charset="0"/>
              </a:rPr>
              <a:t> </a:t>
            </a:r>
            <a:r>
              <a:rPr lang="ru-RU" sz="3600" b="1">
                <a:solidFill>
                  <a:srgbClr val="002060"/>
                </a:solidFill>
                <a:latin typeface="Arial" pitchFamily="34" charset="0"/>
                <a:cs typeface="Arial" pitchFamily="34" charset="0"/>
              </a:rPr>
              <a:t>2 завдання по 7 балів за </a:t>
            </a:r>
            <a:r>
              <a:rPr lang="ru-RU" sz="3600" b="1" smtClean="0">
                <a:solidFill>
                  <a:srgbClr val="002060"/>
                </a:solidFill>
                <a:latin typeface="Arial" pitchFamily="34" charset="0"/>
                <a:cs typeface="Arial" pitchFamily="34" charset="0"/>
              </a:rPr>
              <a:t>кожне</a:t>
            </a:r>
            <a:r>
              <a:rPr lang="en-US" sz="3600" b="1" smtClean="0">
                <a:solidFill>
                  <a:srgbClr val="002060"/>
                </a:solidFill>
                <a:latin typeface="Arial" pitchFamily="34" charset="0"/>
                <a:cs typeface="Arial" pitchFamily="34" charset="0"/>
              </a:rPr>
              <a:t/>
            </a:r>
            <a:br>
              <a:rPr lang="en-US" sz="3600" b="1" smtClean="0">
                <a:solidFill>
                  <a:srgbClr val="002060"/>
                </a:solidFill>
                <a:latin typeface="Arial" pitchFamily="34" charset="0"/>
                <a:cs typeface="Arial" pitchFamily="34" charset="0"/>
              </a:rPr>
            </a:br>
            <a:r>
              <a:rPr lang="ru-RU" sz="3600" b="1" smtClean="0">
                <a:solidFill>
                  <a:srgbClr val="002060"/>
                </a:solidFill>
                <a:latin typeface="Arial" pitchFamily="34" charset="0"/>
                <a:cs typeface="Arial" pitchFamily="34" charset="0"/>
              </a:rPr>
              <a:t> </a:t>
            </a:r>
            <a:r>
              <a:rPr lang="ru-RU" sz="3600" b="1">
                <a:solidFill>
                  <a:srgbClr val="002060"/>
                </a:solidFill>
                <a:latin typeface="Arial" pitchFamily="34" charset="0"/>
                <a:cs typeface="Arial" pitchFamily="34" charset="0"/>
              </a:rPr>
              <a:t>(загалом 14 балів</a:t>
            </a:r>
            <a:r>
              <a:rPr lang="ru-RU" sz="3600" b="1" smtClean="0">
                <a:solidFill>
                  <a:srgbClr val="002060"/>
                </a:solidFill>
                <a:latin typeface="Arial" pitchFamily="34" charset="0"/>
                <a:cs typeface="Arial" pitchFamily="34" charset="0"/>
              </a:rPr>
              <a:t>)</a:t>
            </a:r>
            <a:r>
              <a:rPr lang="en-US" sz="3600" b="1" smtClean="0">
                <a:solidFill>
                  <a:srgbClr val="002060"/>
                </a:solidFill>
                <a:latin typeface="Arial" pitchFamily="34" charset="0"/>
                <a:cs typeface="Arial" pitchFamily="34" charset="0"/>
              </a:rPr>
              <a:t/>
            </a:r>
            <a:br>
              <a:rPr lang="en-US" sz="3600" b="1" smtClean="0">
                <a:solidFill>
                  <a:srgbClr val="002060"/>
                </a:solidFill>
                <a:latin typeface="Arial" pitchFamily="34" charset="0"/>
                <a:cs typeface="Arial" pitchFamily="34" charset="0"/>
              </a:rPr>
            </a:br>
            <a:r>
              <a:rPr lang="ru-RU" sz="4000" b="1" smtClean="0">
                <a:solidFill>
                  <a:srgbClr val="FF1D1D"/>
                </a:solidFill>
                <a:latin typeface="Arial Black" pitchFamily="34" charset="0"/>
                <a:cs typeface="Arial" pitchFamily="34" charset="0"/>
              </a:rPr>
              <a:t>Всього – 33 бали</a:t>
            </a:r>
            <a:endParaRPr lang="ru-RU" sz="4000" b="1">
              <a:solidFill>
                <a:srgbClr val="FF1D1D"/>
              </a:solidFill>
              <a:latin typeface="Arial Black" pitchFamily="34" charset="0"/>
              <a:cs typeface="Arial" pitchFamily="34" charset="0"/>
            </a:endParaRPr>
          </a:p>
        </p:txBody>
      </p:sp>
    </p:spTree>
    <p:extLst>
      <p:ext uri="{BB962C8B-B14F-4D97-AF65-F5344CB8AC3E}">
        <p14:creationId xmlns:p14="http://schemas.microsoft.com/office/powerpoint/2010/main" val="4199880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ozon-st.cdn.ngenix.net/multimedia/1007018834.jpg"/>
          <p:cNvPicPr>
            <a:picLocks noChangeAspect="1" noChangeArrowheads="1"/>
          </p:cNvPicPr>
          <p:nvPr/>
        </p:nvPicPr>
        <p:blipFill rotWithShape="1">
          <a:blip r:embed="rId2">
            <a:extLst>
              <a:ext uri="{28A0092B-C50C-407E-A947-70E740481C1C}">
                <a14:useLocalDpi xmlns:a14="http://schemas.microsoft.com/office/drawing/2010/main" val="0"/>
              </a:ext>
            </a:extLst>
          </a:blip>
          <a:srcRect t="19644" b="19269"/>
          <a:stretch/>
        </p:blipFill>
        <p:spPr bwMode="auto">
          <a:xfrm>
            <a:off x="1115616" y="1316191"/>
            <a:ext cx="6917360" cy="422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78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530" y="1004887"/>
            <a:ext cx="92202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102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44463"/>
            <a:ext cx="9058275"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968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a:bodyPr>
          <a:lstStyle/>
          <a:p>
            <a:pPr algn="ctr"/>
            <a:r>
              <a:rPr lang="uk-UA" sz="4800" b="1" i="1" smtClean="0">
                <a:ln w="18000">
                  <a:solidFill>
                    <a:schemeClr val="accent2">
                      <a:satMod val="140000"/>
                    </a:schemeClr>
                  </a:solidFill>
                  <a:prstDash val="solid"/>
                  <a:miter lim="800000"/>
                </a:ln>
                <a:solidFill>
                  <a:srgbClr val="009900"/>
                </a:solidFill>
                <a:effectLst>
                  <a:outerShdw blurRad="25500" dist="23000" dir="7020000" algn="tl">
                    <a:srgbClr val="000000">
                      <a:alpha val="50000"/>
                    </a:srgbClr>
                  </a:outerShdw>
                </a:effectLst>
                <a:latin typeface="Georgia" pitchFamily="18" charset="0"/>
              </a:rPr>
              <a:t>Дякую за увагу!</a:t>
            </a:r>
            <a:endParaRPr lang="ru-RU" sz="4800" b="1" i="1">
              <a:ln w="18000">
                <a:solidFill>
                  <a:schemeClr val="accent2">
                    <a:satMod val="140000"/>
                  </a:schemeClr>
                </a:solidFill>
                <a:prstDash val="solid"/>
                <a:miter lim="800000"/>
              </a:ln>
              <a:solidFill>
                <a:srgbClr val="009900"/>
              </a:solidFill>
              <a:effectLst>
                <a:outerShdw blurRad="25500" dist="23000" dir="7020000" algn="tl">
                  <a:srgbClr val="000000">
                    <a:alpha val="50000"/>
                  </a:srgbClr>
                </a:outerShdw>
              </a:effectLst>
              <a:latin typeface="Georgia" pitchFamily="18" charset="0"/>
            </a:endParaRPr>
          </a:p>
        </p:txBody>
      </p:sp>
    </p:spTree>
    <p:extLst>
      <p:ext uri="{BB962C8B-B14F-4D97-AF65-F5344CB8AC3E}">
        <p14:creationId xmlns:p14="http://schemas.microsoft.com/office/powerpoint/2010/main" val="3403817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68960"/>
            <a:ext cx="8136904" cy="1143000"/>
          </a:xfrm>
        </p:spPr>
        <p:txBody>
          <a:bodyPr>
            <a:normAutofit fontScale="90000"/>
          </a:bodyPr>
          <a:lstStyle/>
          <a:p>
            <a:pPr>
              <a:lnSpc>
                <a:spcPct val="150000"/>
              </a:lnSpc>
            </a:pPr>
            <a:r>
              <a:rPr lang="uk-UA" sz="6000" b="1">
                <a:solidFill>
                  <a:srgbClr val="C00000"/>
                </a:solidFill>
                <a:latin typeface="Arial Black" pitchFamily="34" charset="0"/>
                <a:cs typeface="Arial" pitchFamily="34" charset="0"/>
              </a:rPr>
              <a:t>І </a:t>
            </a:r>
            <a:r>
              <a:rPr lang="uk-UA" sz="6000" b="1" smtClean="0">
                <a:solidFill>
                  <a:srgbClr val="C00000"/>
                </a:solidFill>
                <a:latin typeface="Arial Black" pitchFamily="34" charset="0"/>
                <a:cs typeface="Arial" pitchFamily="34" charset="0"/>
              </a:rPr>
              <a:t>рівень</a:t>
            </a:r>
            <a:br>
              <a:rPr lang="uk-UA" sz="6000" b="1" smtClean="0">
                <a:solidFill>
                  <a:srgbClr val="C00000"/>
                </a:solidFill>
                <a:latin typeface="Arial Black" pitchFamily="34" charset="0"/>
                <a:cs typeface="Arial" pitchFamily="34" charset="0"/>
              </a:rPr>
            </a:br>
            <a:r>
              <a:rPr lang="uk-UA" sz="4000" b="1" smtClean="0">
                <a:solidFill>
                  <a:srgbClr val="00B050"/>
                </a:solidFill>
                <a:latin typeface="Arial" pitchFamily="34" charset="0"/>
                <a:cs typeface="Arial" pitchFamily="34" charset="0"/>
              </a:rPr>
              <a:t>►</a:t>
            </a:r>
            <a:r>
              <a:rPr lang="uk-UA" sz="4000" b="1" smtClean="0">
                <a:solidFill>
                  <a:srgbClr val="002060"/>
                </a:solidFill>
                <a:latin typeface="Arial" pitchFamily="34" charset="0"/>
                <a:cs typeface="Arial" pitchFamily="34" charset="0"/>
              </a:rPr>
              <a:t>кількість питань - 12</a:t>
            </a:r>
            <a:r>
              <a:rPr lang="uk-UA" sz="4000" b="1" smtClean="0">
                <a:solidFill>
                  <a:srgbClr val="002060"/>
                </a:solidFill>
                <a:latin typeface="Arial Black" pitchFamily="34" charset="0"/>
                <a:cs typeface="Arial" pitchFamily="34" charset="0"/>
              </a:rPr>
              <a:t> </a:t>
            </a:r>
            <a:r>
              <a:rPr lang="ru-RU" sz="6000">
                <a:solidFill>
                  <a:srgbClr val="0070C0"/>
                </a:solidFill>
                <a:latin typeface="Arial" pitchFamily="34" charset="0"/>
                <a:cs typeface="Arial" pitchFamily="34" charset="0"/>
              </a:rPr>
              <a:t/>
            </a:r>
            <a:br>
              <a:rPr lang="ru-RU" sz="6000">
                <a:solidFill>
                  <a:srgbClr val="0070C0"/>
                </a:solidFill>
                <a:latin typeface="Arial" pitchFamily="34" charset="0"/>
                <a:cs typeface="Arial" pitchFamily="34" charset="0"/>
              </a:rPr>
            </a:br>
            <a:r>
              <a:rPr lang="uk-UA" sz="4000" b="1">
                <a:solidFill>
                  <a:srgbClr val="00B050"/>
                </a:solidFill>
                <a:latin typeface="Arial" pitchFamily="34" charset="0"/>
                <a:cs typeface="Arial" pitchFamily="34" charset="0"/>
              </a:rPr>
              <a:t>► </a:t>
            </a:r>
            <a:r>
              <a:rPr lang="uk-UA" sz="4000" b="1" smtClean="0">
                <a:solidFill>
                  <a:srgbClr val="002060"/>
                </a:solidFill>
                <a:latin typeface="Arial" pitchFamily="34" charset="0"/>
                <a:cs typeface="Arial" pitchFamily="34" charset="0"/>
              </a:rPr>
              <a:t>в </a:t>
            </a:r>
            <a:r>
              <a:rPr lang="uk-UA" sz="4000" b="1">
                <a:solidFill>
                  <a:srgbClr val="002060"/>
                </a:solidFill>
                <a:latin typeface="Arial" pitchFamily="34" charset="0"/>
                <a:cs typeface="Arial" pitchFamily="34" charset="0"/>
              </a:rPr>
              <a:t>кожному питанні – одна правильна </a:t>
            </a:r>
            <a:r>
              <a:rPr lang="uk-UA" sz="4000" b="1" smtClean="0">
                <a:solidFill>
                  <a:srgbClr val="002060"/>
                </a:solidFill>
                <a:latin typeface="Arial" pitchFamily="34" charset="0"/>
                <a:cs typeface="Arial" pitchFamily="34" charset="0"/>
              </a:rPr>
              <a:t>відповідь</a:t>
            </a:r>
            <a:r>
              <a:rPr lang="en-US" sz="4000" b="1" smtClean="0">
                <a:solidFill>
                  <a:srgbClr val="002060"/>
                </a:solidFill>
                <a:latin typeface="Arial" pitchFamily="34" charset="0"/>
                <a:cs typeface="Arial" pitchFamily="34" charset="0"/>
              </a:rPr>
              <a:t/>
            </a:r>
            <a:br>
              <a:rPr lang="en-US" sz="4000" b="1" smtClean="0">
                <a:solidFill>
                  <a:srgbClr val="002060"/>
                </a:solidFill>
                <a:latin typeface="Arial" pitchFamily="34" charset="0"/>
                <a:cs typeface="Arial" pitchFamily="34" charset="0"/>
              </a:rPr>
            </a:br>
            <a:r>
              <a:rPr lang="uk-UA" sz="4000" b="1" smtClean="0">
                <a:solidFill>
                  <a:srgbClr val="00B050"/>
                </a:solidFill>
                <a:latin typeface="Arial" pitchFamily="34" charset="0"/>
                <a:cs typeface="Arial" pitchFamily="34" charset="0"/>
              </a:rPr>
              <a:t>►</a:t>
            </a:r>
            <a:r>
              <a:rPr lang="uk-UA" sz="4000" b="1" smtClean="0">
                <a:solidFill>
                  <a:srgbClr val="002060"/>
                </a:solidFill>
                <a:latin typeface="Arial" pitchFamily="34" charset="0"/>
                <a:cs typeface="Arial" pitchFamily="34" charset="0"/>
              </a:rPr>
              <a:t>варіантів відповідей - чотири</a:t>
            </a:r>
            <a:r>
              <a:rPr lang="en-US" sz="4000" b="1" smtClean="0">
                <a:solidFill>
                  <a:srgbClr val="002060"/>
                </a:solidFill>
                <a:latin typeface="Arial" pitchFamily="34" charset="0"/>
                <a:cs typeface="Arial" pitchFamily="34" charset="0"/>
              </a:rPr>
              <a:t/>
            </a:r>
            <a:br>
              <a:rPr lang="en-US" sz="4000" b="1" smtClean="0">
                <a:solidFill>
                  <a:srgbClr val="002060"/>
                </a:solidFill>
                <a:latin typeface="Arial" pitchFamily="34" charset="0"/>
                <a:cs typeface="Arial" pitchFamily="34" charset="0"/>
              </a:rPr>
            </a:br>
            <a:r>
              <a:rPr lang="en-US" sz="4000" b="1" smtClean="0">
                <a:solidFill>
                  <a:srgbClr val="002060"/>
                </a:solidFill>
                <a:latin typeface="Arial" pitchFamily="34" charset="0"/>
                <a:cs typeface="Arial" pitchFamily="34" charset="0"/>
              </a:rPr>
              <a:t/>
            </a:r>
            <a:br>
              <a:rPr lang="en-US" sz="4000" b="1" smtClean="0">
                <a:solidFill>
                  <a:srgbClr val="002060"/>
                </a:solidFill>
                <a:latin typeface="Arial" pitchFamily="34" charset="0"/>
                <a:cs typeface="Arial" pitchFamily="34" charset="0"/>
              </a:rPr>
            </a:br>
            <a:endParaRPr lang="ru-RU" sz="4000"/>
          </a:p>
        </p:txBody>
      </p:sp>
    </p:spTree>
    <p:extLst>
      <p:ext uri="{BB962C8B-B14F-4D97-AF65-F5344CB8AC3E}">
        <p14:creationId xmlns:p14="http://schemas.microsoft.com/office/powerpoint/2010/main" val="45571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7500"/>
            <a:ext cx="8229600" cy="1143000"/>
          </a:xfrm>
        </p:spPr>
        <p:txBody>
          <a:bodyPr>
            <a:normAutofit fontScale="90000"/>
          </a:bodyPr>
          <a:lstStyle/>
          <a:p>
            <a:pPr>
              <a:lnSpc>
                <a:spcPct val="150000"/>
              </a:lnSpc>
            </a:pPr>
            <a:r>
              <a:rPr lang="uk-UA" sz="4900" b="1" smtClean="0">
                <a:solidFill>
                  <a:srgbClr val="002060"/>
                </a:solidFill>
                <a:latin typeface="Arial" pitchFamily="34" charset="0"/>
                <a:cs typeface="Arial" pitchFamily="34" charset="0"/>
              </a:rPr>
              <a:t>1 завдання – </a:t>
            </a:r>
            <a:br>
              <a:rPr lang="uk-UA" sz="4900" b="1" smtClean="0">
                <a:solidFill>
                  <a:srgbClr val="002060"/>
                </a:solidFill>
                <a:latin typeface="Arial" pitchFamily="34" charset="0"/>
                <a:cs typeface="Arial" pitchFamily="34" charset="0"/>
              </a:rPr>
            </a:br>
            <a:r>
              <a:rPr lang="uk-UA" sz="4900" b="1" smtClean="0">
                <a:solidFill>
                  <a:srgbClr val="002060"/>
                </a:solidFill>
                <a:latin typeface="Arial" pitchFamily="34" charset="0"/>
                <a:cs typeface="Arial" pitchFamily="34" charset="0"/>
              </a:rPr>
              <a:t>питання з біології рослин</a:t>
            </a:r>
            <a:r>
              <a:rPr lang="ru-RU" smtClean="0">
                <a:solidFill>
                  <a:srgbClr val="0070C0"/>
                </a:solidFill>
                <a:latin typeface="Arial" pitchFamily="34" charset="0"/>
                <a:cs typeface="Arial" pitchFamily="34" charset="0"/>
              </a:rPr>
              <a:t/>
            </a:r>
            <a:br>
              <a:rPr lang="ru-RU" smtClean="0">
                <a:solidFill>
                  <a:srgbClr val="0070C0"/>
                </a:solidFill>
                <a:latin typeface="Arial" pitchFamily="34" charset="0"/>
                <a:cs typeface="Arial" pitchFamily="34" charset="0"/>
              </a:rPr>
            </a:br>
            <a:r>
              <a:rPr lang="uk-UA" b="1" smtClean="0">
                <a:solidFill>
                  <a:srgbClr val="009900"/>
                </a:solidFill>
                <a:latin typeface="Arial" pitchFamily="34" charset="0"/>
                <a:cs typeface="Arial" pitchFamily="34" charset="0"/>
              </a:rPr>
              <a:t>12 питань по 0,25 балів, загалом – 3 бали</a:t>
            </a:r>
            <a:endParaRPr lang="ru-RU">
              <a:solidFill>
                <a:srgbClr val="009900"/>
              </a:solidFill>
            </a:endParaRPr>
          </a:p>
        </p:txBody>
      </p:sp>
    </p:spTree>
    <p:extLst>
      <p:ext uri="{BB962C8B-B14F-4D97-AF65-F5344CB8AC3E}">
        <p14:creationId xmlns:p14="http://schemas.microsoft.com/office/powerpoint/2010/main" val="3441715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768" y="2996952"/>
            <a:ext cx="8748464" cy="1143000"/>
          </a:xfrm>
        </p:spPr>
        <p:txBody>
          <a:bodyPr>
            <a:noAutofit/>
          </a:bodyPr>
          <a:lstStyle/>
          <a:p>
            <a:pPr algn="l">
              <a:lnSpc>
                <a:spcPts val="2000"/>
              </a:lnSpc>
              <a:spcBef>
                <a:spcPts val="0"/>
              </a:spcBef>
            </a:pPr>
            <a:r>
              <a:rPr lang="en-US" sz="2000" b="1" smtClean="0">
                <a:latin typeface="+mn-lt"/>
                <a:cs typeface="Arial" pitchFamily="34" charset="0"/>
              </a:rPr>
              <a:t/>
            </a:r>
            <a:br>
              <a:rPr lang="en-US" sz="2000" b="1" smtClean="0">
                <a:latin typeface="+mn-lt"/>
                <a:cs typeface="Arial" pitchFamily="34" charset="0"/>
              </a:rPr>
            </a:br>
            <a:r>
              <a:rPr lang="uk-UA" sz="2000" b="1" smtClean="0">
                <a:latin typeface="+mn-lt"/>
                <a:cs typeface="Arial" pitchFamily="34" charset="0"/>
              </a:rPr>
              <a:t>1</a:t>
            </a:r>
            <a:r>
              <a:rPr lang="uk-UA" sz="2000" b="1">
                <a:latin typeface="+mn-lt"/>
                <a:cs typeface="Arial" pitchFamily="34" charset="0"/>
              </a:rPr>
              <a:t>. Наукова назва </a:t>
            </a:r>
            <a:r>
              <a:rPr lang="ru-RU" sz="2000" b="1">
                <a:latin typeface="+mn-lt"/>
                <a:cs typeface="Arial" pitchFamily="34" charset="0"/>
              </a:rPr>
              <a:t>гаметоф</a:t>
            </a:r>
            <a:r>
              <a:rPr lang="uk-UA" sz="2000" b="1">
                <a:latin typeface="+mn-lt"/>
                <a:cs typeface="Arial" pitchFamily="34" charset="0"/>
              </a:rPr>
              <a:t>іту в </a:t>
            </a:r>
            <a:r>
              <a:rPr lang="ru-RU" sz="2000" b="1">
                <a:latin typeface="+mn-lt"/>
                <a:cs typeface="Arial" pitchFamily="34" charset="0"/>
              </a:rPr>
              <a:t>Папоротей</a:t>
            </a:r>
            <a:r>
              <a:rPr lang="uk-UA" sz="2000" b="1">
                <a:latin typeface="+mn-lt"/>
                <a:cs typeface="Arial" pitchFamily="34" charset="0"/>
              </a:rPr>
              <a:t>:</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протонема       б) проталій           в) талом   </a:t>
            </a:r>
            <a:r>
              <a:rPr lang="uk-UA" sz="2000" b="1" smtClean="0">
                <a:latin typeface="+mn-lt"/>
                <a:cs typeface="Arial" pitchFamily="34" charset="0"/>
              </a:rPr>
              <a:t> </a:t>
            </a:r>
            <a:r>
              <a:rPr lang="uk-UA" sz="2000" b="1">
                <a:latin typeface="+mn-lt"/>
                <a:cs typeface="Arial" pitchFamily="34" charset="0"/>
              </a:rPr>
              <a:t>г) спорогон</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2. Патисон належить до родини:</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Пасльонові             б) Гарбузові            в) Розові      г) Айстрові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3. Тип плоду в баклажана: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ягода   б) кістянка   в) гарбузина  г) сім’янка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4. Маршанція належить до класу:</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Печіночники     б) Гнетові       в) Дводольні    г) Однодольні</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5.  Ендосперм у </a:t>
            </a:r>
            <a:r>
              <a:rPr lang="ru-RU" sz="2000" b="1">
                <a:latin typeface="+mn-lt"/>
                <a:cs typeface="Arial" pitchFamily="34" charset="0"/>
              </a:rPr>
              <a:t>сосни </a:t>
            </a:r>
            <a:r>
              <a:rPr lang="uk-UA" sz="2000" b="1">
                <a:latin typeface="+mn-lt"/>
                <a:cs typeface="Arial" pitchFamily="34" charset="0"/>
              </a:rPr>
              <a:t>має хромосомний набір: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гаплоїдний  б) диплоїдний  в) триплоїдний   г) тетраплоїдний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6. До діатомових водоростей належить: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ночесвітка   б) вольвокс   в) порфіра   г) навікула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7. Супліддя НЕ утворюється в: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шовковиці   б) малини   в) ананасу    г) інжиру</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8. До класу Кон'югат</a:t>
            </a:r>
            <a:r>
              <a:rPr lang="ru-RU" sz="2000" b="1">
                <a:latin typeface="+mn-lt"/>
                <a:cs typeface="Arial" pitchFamily="34" charset="0"/>
              </a:rPr>
              <a:t>и</a:t>
            </a:r>
            <a:r>
              <a:rPr lang="uk-UA" sz="2000" b="1">
                <a:latin typeface="+mn-lt"/>
                <a:cs typeface="Arial" pitchFamily="34" charset="0"/>
              </a:rPr>
              <a:t> належить: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улотрикс  б) спірогира  в) вольвокс  г)  хламідомонада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9. Для стебла сорго характерна меристема: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маргінальна   б) інтеркалярна     в) базальна   г) латеральна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10.  До рослин-паразитів належить: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омела   б) </a:t>
            </a:r>
            <a:r>
              <a:rPr lang="ru-RU" sz="2000" b="1">
                <a:latin typeface="+mn-lt"/>
                <a:cs typeface="Arial" pitchFamily="34" charset="0"/>
              </a:rPr>
              <a:t>повитиця</a:t>
            </a:r>
            <a:r>
              <a:rPr lang="uk-UA" sz="2000" b="1">
                <a:latin typeface="+mn-lt"/>
                <a:cs typeface="Arial" pitchFamily="34" charset="0"/>
              </a:rPr>
              <a:t>   в) росичка   г) </a:t>
            </a:r>
            <a:r>
              <a:rPr lang="ru-RU" sz="2000" b="1">
                <a:latin typeface="+mn-lt"/>
                <a:cs typeface="Arial" pitchFamily="34" charset="0"/>
              </a:rPr>
              <a:t>монстера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11. Формула квітки   Ч</a:t>
            </a:r>
            <a:r>
              <a:rPr lang="uk-UA" sz="2000" b="1" baseline="-25000">
                <a:latin typeface="+mn-lt"/>
                <a:cs typeface="Arial" pitchFamily="34" charset="0"/>
              </a:rPr>
              <a:t>4</a:t>
            </a:r>
            <a:r>
              <a:rPr lang="uk-UA" sz="2000" b="1">
                <a:latin typeface="+mn-lt"/>
                <a:cs typeface="Arial" pitchFamily="34" charset="0"/>
              </a:rPr>
              <a:t>В</a:t>
            </a:r>
            <a:r>
              <a:rPr lang="uk-UA" sz="2000" b="1" baseline="-25000">
                <a:latin typeface="+mn-lt"/>
                <a:cs typeface="Arial" pitchFamily="34" charset="0"/>
              </a:rPr>
              <a:t>4</a:t>
            </a:r>
            <a:r>
              <a:rPr lang="uk-UA" sz="2000" b="1">
                <a:latin typeface="+mn-lt"/>
                <a:cs typeface="Arial" pitchFamily="34" charset="0"/>
              </a:rPr>
              <a:t>Т</a:t>
            </a:r>
            <a:r>
              <a:rPr lang="uk-UA" sz="2000" b="1" baseline="-25000">
                <a:latin typeface="+mn-lt"/>
                <a:cs typeface="Arial" pitchFamily="34" charset="0"/>
              </a:rPr>
              <a:t>2+4</a:t>
            </a:r>
            <a:r>
              <a:rPr lang="uk-UA" sz="2000" b="1">
                <a:latin typeface="+mn-lt"/>
                <a:cs typeface="Arial" pitchFamily="34" charset="0"/>
              </a:rPr>
              <a:t>П</a:t>
            </a:r>
            <a:r>
              <a:rPr lang="uk-UA" sz="2000" b="1" baseline="-25000">
                <a:latin typeface="+mn-lt"/>
                <a:cs typeface="Arial" pitchFamily="34" charset="0"/>
              </a:rPr>
              <a:t>2  </a:t>
            </a:r>
            <a:r>
              <a:rPr lang="uk-UA" sz="2000" b="1">
                <a:latin typeface="+mn-lt"/>
                <a:cs typeface="Arial" pitchFamily="34" charset="0"/>
              </a:rPr>
              <a:t>характерна для: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квасолі    б) грициків      в) тюльпану    г) сливи</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12. Найменшим за кількістю видів є таксон:</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Голонасінні      б) Папоротеподібні   в) Хвощеподібні </a:t>
            </a:r>
            <a:r>
              <a:rPr lang="uk-UA" sz="2000" b="1" smtClean="0">
                <a:latin typeface="+mn-lt"/>
                <a:cs typeface="Arial" pitchFamily="34" charset="0"/>
              </a:rPr>
              <a:t>г</a:t>
            </a:r>
            <a:r>
              <a:rPr lang="uk-UA" sz="2000" b="1">
                <a:latin typeface="+mn-lt"/>
                <a:cs typeface="Arial" pitchFamily="34" charset="0"/>
              </a:rPr>
              <a:t>) Плауноподібні</a:t>
            </a:r>
            <a:r>
              <a:rPr lang="ru-RU" sz="2000">
                <a:latin typeface="+mn-lt"/>
              </a:rPr>
              <a:t/>
            </a:r>
            <a:br>
              <a:rPr lang="ru-RU" sz="2000">
                <a:latin typeface="+mn-lt"/>
              </a:rPr>
            </a:br>
            <a:r>
              <a:rPr lang="uk-UA" sz="1800" b="1">
                <a:latin typeface="Arial Narrow" pitchFamily="34" charset="0"/>
              </a:rPr>
              <a:t> </a:t>
            </a:r>
            <a:r>
              <a:rPr lang="ru-RU" sz="1800">
                <a:latin typeface="Arial Narrow" pitchFamily="34" charset="0"/>
              </a:rPr>
              <a:t/>
            </a:r>
            <a:br>
              <a:rPr lang="ru-RU" sz="1800">
                <a:latin typeface="Arial Narrow" pitchFamily="34" charset="0"/>
              </a:rPr>
            </a:br>
            <a:r>
              <a:rPr lang="uk-UA" sz="1800" b="1"/>
              <a:t> </a:t>
            </a:r>
            <a:endParaRPr lang="ru-RU" sz="1800"/>
          </a:p>
        </p:txBody>
      </p:sp>
    </p:spTree>
    <p:extLst>
      <p:ext uri="{BB962C8B-B14F-4D97-AF65-F5344CB8AC3E}">
        <p14:creationId xmlns:p14="http://schemas.microsoft.com/office/powerpoint/2010/main" val="1978704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fontScale="90000"/>
          </a:bodyPr>
          <a:lstStyle/>
          <a:p>
            <a:pPr>
              <a:lnSpc>
                <a:spcPct val="150000"/>
              </a:lnSpc>
            </a:pPr>
            <a:r>
              <a:rPr lang="uk-UA" b="1" smtClean="0">
                <a:solidFill>
                  <a:srgbClr val="002060"/>
                </a:solidFill>
                <a:latin typeface="Arial" pitchFamily="34" charset="0"/>
                <a:cs typeface="Arial" pitchFamily="34" charset="0"/>
              </a:rPr>
              <a:t>2 </a:t>
            </a:r>
            <a:r>
              <a:rPr lang="uk-UA" b="1">
                <a:solidFill>
                  <a:srgbClr val="002060"/>
                </a:solidFill>
                <a:latin typeface="Arial" pitchFamily="34" charset="0"/>
                <a:cs typeface="Arial" pitchFamily="34" charset="0"/>
              </a:rPr>
              <a:t>завдання </a:t>
            </a:r>
            <a:r>
              <a:rPr lang="uk-UA" b="1" smtClean="0">
                <a:solidFill>
                  <a:srgbClr val="002060"/>
                </a:solidFill>
                <a:latin typeface="Arial" pitchFamily="34" charset="0"/>
                <a:cs typeface="Arial" pitchFamily="34" charset="0"/>
              </a:rPr>
              <a:t>–</a:t>
            </a:r>
            <a:r>
              <a:rPr lang="uk-UA" b="1" smtClean="0">
                <a:solidFill>
                  <a:srgbClr val="0070C0"/>
                </a:solidFill>
                <a:latin typeface="Arial" pitchFamily="34" charset="0"/>
                <a:cs typeface="Arial" pitchFamily="34" charset="0"/>
              </a:rPr>
              <a:t/>
            </a:r>
            <a:br>
              <a:rPr lang="uk-UA" b="1" smtClean="0">
                <a:solidFill>
                  <a:srgbClr val="0070C0"/>
                </a:solidFill>
                <a:latin typeface="Arial" pitchFamily="34" charset="0"/>
                <a:cs typeface="Arial" pitchFamily="34" charset="0"/>
              </a:rPr>
            </a:br>
            <a:r>
              <a:rPr lang="uk-UA" b="1" smtClean="0">
                <a:solidFill>
                  <a:srgbClr val="0070C0"/>
                </a:solidFill>
                <a:latin typeface="Arial" pitchFamily="34" charset="0"/>
                <a:cs typeface="Arial" pitchFamily="34" charset="0"/>
              </a:rPr>
              <a:t> </a:t>
            </a:r>
            <a:r>
              <a:rPr lang="uk-UA" b="1">
                <a:solidFill>
                  <a:srgbClr val="002060"/>
                </a:solidFill>
                <a:latin typeface="Arial" pitchFamily="34" charset="0"/>
                <a:cs typeface="Arial" pitchFamily="34" charset="0"/>
              </a:rPr>
              <a:t>питання з біології </a:t>
            </a:r>
            <a:r>
              <a:rPr lang="uk-UA" b="1" smtClean="0">
                <a:solidFill>
                  <a:srgbClr val="002060"/>
                </a:solidFill>
                <a:latin typeface="Arial" pitchFamily="34" charset="0"/>
                <a:cs typeface="Arial" pitchFamily="34" charset="0"/>
              </a:rPr>
              <a:t>тварин</a:t>
            </a:r>
            <a:r>
              <a:rPr lang="ru-RU">
                <a:solidFill>
                  <a:srgbClr val="0070C0"/>
                </a:solidFill>
                <a:latin typeface="Arial" pitchFamily="34" charset="0"/>
                <a:cs typeface="Arial" pitchFamily="34" charset="0"/>
              </a:rPr>
              <a:t/>
            </a:r>
            <a:br>
              <a:rPr lang="ru-RU">
                <a:solidFill>
                  <a:srgbClr val="0070C0"/>
                </a:solidFill>
                <a:latin typeface="Arial" pitchFamily="34" charset="0"/>
                <a:cs typeface="Arial" pitchFamily="34" charset="0"/>
              </a:rPr>
            </a:br>
            <a:r>
              <a:rPr lang="uk-UA" b="1" smtClean="0">
                <a:solidFill>
                  <a:srgbClr val="009900"/>
                </a:solidFill>
                <a:latin typeface="Arial" pitchFamily="34" charset="0"/>
                <a:cs typeface="Arial" pitchFamily="34" charset="0"/>
              </a:rPr>
              <a:t>кожне </a:t>
            </a:r>
            <a:r>
              <a:rPr lang="uk-UA" b="1">
                <a:solidFill>
                  <a:srgbClr val="009900"/>
                </a:solidFill>
                <a:latin typeface="Arial" pitchFamily="34" charset="0"/>
                <a:cs typeface="Arial" pitchFamily="34" charset="0"/>
              </a:rPr>
              <a:t>питання – 0,25 балів, загалом – 3 </a:t>
            </a:r>
            <a:r>
              <a:rPr lang="uk-UA" b="1" smtClean="0">
                <a:solidFill>
                  <a:srgbClr val="009900"/>
                </a:solidFill>
                <a:latin typeface="Arial" pitchFamily="34" charset="0"/>
                <a:cs typeface="Arial" pitchFamily="34" charset="0"/>
              </a:rPr>
              <a:t>бали</a:t>
            </a:r>
            <a:endParaRPr lang="ru-RU">
              <a:solidFill>
                <a:srgbClr val="009900"/>
              </a:solidFill>
            </a:endParaRPr>
          </a:p>
        </p:txBody>
      </p:sp>
    </p:spTree>
    <p:extLst>
      <p:ext uri="{BB962C8B-B14F-4D97-AF65-F5344CB8AC3E}">
        <p14:creationId xmlns:p14="http://schemas.microsoft.com/office/powerpoint/2010/main" val="2913904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934072"/>
            <a:ext cx="8229600" cy="1143000"/>
          </a:xfrm>
        </p:spPr>
        <p:txBody>
          <a:bodyPr>
            <a:noAutofit/>
          </a:bodyPr>
          <a:lstStyle/>
          <a:p>
            <a:pPr algn="l">
              <a:lnSpc>
                <a:spcPts val="2000"/>
              </a:lnSpc>
            </a:pP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 Сисний ротовий апарат у:</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сонечка         б)  бражника        в) мухи     г) попелиці</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2.Розділ ентомології, що вивчає представників комарів:</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а) колеоптерологія      б) диптерологія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в) лепідоптерологія     г) ортоптерологія</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3. Назва дорослої стадії в комах: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трохофора    б) імаго  в) адолескарій    г) німфа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4. Розвинені глоткові зуби є у :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а) коропа      б)  ската     в) піраньї    г) акули</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5. Головні кінцівки в павуків, що виконують функцію щелеп:</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максили         б) мандибули        в) хеліцери       г) педипальпи</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6. Міноги належать до таксону:</a:t>
            </a:r>
            <a:r>
              <a:rPr lang="ru-RU" sz="2000" b="1">
                <a:latin typeface="+mn-lt"/>
                <a:cs typeface="Arial" pitchFamily="34" charset="0"/>
              </a:rPr>
              <a:t/>
            </a:r>
            <a:br>
              <a:rPr lang="ru-RU" sz="2000" b="1">
                <a:latin typeface="+mn-lt"/>
                <a:cs typeface="Arial" pitchFamily="34" charset="0"/>
              </a:rPr>
            </a:br>
            <a:r>
              <a:rPr lang="uk-UA" sz="2000" b="1">
                <a:latin typeface="+mn-lt"/>
                <a:cs typeface="Arial" pitchFamily="34" charset="0"/>
              </a:rPr>
              <a:t>а) Головохордові  б) Покривники   в) Безчерепні   г) Безщелепні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7. Видільна система по типу протонефридіїв притаманна: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планарії    б) піскожилу в) скорпіону г) аскариді</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8. Порожнина тіла в Круглих червив: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схізоцель      б) целом       в) міксоцель      г) бластоцель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9. До геогельмінтів належить: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печінковий сисун       	б) аскарида      </a:t>
            </a:r>
            <a:r>
              <a:rPr lang="uk-UA" sz="2000" b="1" smtClean="0">
                <a:latin typeface="+mn-lt"/>
                <a:cs typeface="Arial" pitchFamily="34" charset="0"/>
              </a:rPr>
              <a:t> </a:t>
            </a:r>
            <a:r>
              <a:rPr lang="uk-UA" sz="2000" b="1">
                <a:latin typeface="+mn-lt"/>
                <a:cs typeface="Arial" pitchFamily="34" charset="0"/>
              </a:rPr>
              <a:t>в) ехінокок    </a:t>
            </a:r>
            <a:r>
              <a:rPr lang="uk-UA" sz="2000" b="1" smtClean="0">
                <a:latin typeface="+mn-lt"/>
                <a:cs typeface="Arial" pitchFamily="34" charset="0"/>
              </a:rPr>
              <a:t>г</a:t>
            </a:r>
            <a:r>
              <a:rPr lang="uk-UA" sz="2000" b="1">
                <a:latin typeface="+mn-lt"/>
                <a:cs typeface="Arial" pitchFamily="34" charset="0"/>
              </a:rPr>
              <a:t>) дощовий черв</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10. Жирове тіло є у : </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 а) павуків    	б) комах  </a:t>
            </a:r>
            <a:r>
              <a:rPr lang="uk-UA" sz="2000" b="1" smtClean="0">
                <a:latin typeface="+mn-lt"/>
                <a:cs typeface="Arial" pitchFamily="34" charset="0"/>
              </a:rPr>
              <a:t>в</a:t>
            </a:r>
            <a:r>
              <a:rPr lang="uk-UA" sz="2000" b="1">
                <a:latin typeface="+mn-lt"/>
                <a:cs typeface="Arial" pitchFamily="34" charset="0"/>
              </a:rPr>
              <a:t>) молюсків     г) голкошкірих</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11. До виводкових птахів належить: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горобець	</a:t>
            </a:r>
            <a:r>
              <a:rPr lang="uk-UA" sz="2000" b="1" smtClean="0">
                <a:latin typeface="+mn-lt"/>
                <a:cs typeface="Arial" pitchFamily="34" charset="0"/>
              </a:rPr>
              <a:t>б</a:t>
            </a:r>
            <a:r>
              <a:rPr lang="uk-UA" sz="2000" b="1">
                <a:latin typeface="+mn-lt"/>
                <a:cs typeface="Arial" pitchFamily="34" charset="0"/>
              </a:rPr>
              <a:t>) орел	в) лелека	 г) лебідь</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12. Кількість ходильних ніг у мальтійського краба:</a:t>
            </a:r>
            <a:r>
              <a:rPr lang="ru-RU" sz="2000">
                <a:latin typeface="+mn-lt"/>
                <a:cs typeface="Arial" pitchFamily="34" charset="0"/>
              </a:rPr>
              <a:t/>
            </a:r>
            <a:br>
              <a:rPr lang="ru-RU" sz="2000">
                <a:latin typeface="+mn-lt"/>
                <a:cs typeface="Arial" pitchFamily="34" charset="0"/>
              </a:rPr>
            </a:br>
            <a:r>
              <a:rPr lang="uk-UA" sz="2000" b="1">
                <a:latin typeface="+mn-lt"/>
                <a:cs typeface="Arial" pitchFamily="34" charset="0"/>
              </a:rPr>
              <a:t>а) шість    </a:t>
            </a:r>
            <a:r>
              <a:rPr lang="uk-UA" sz="2000" b="1" smtClean="0">
                <a:latin typeface="+mn-lt"/>
                <a:cs typeface="Arial" pitchFamily="34" charset="0"/>
              </a:rPr>
              <a:t>б</a:t>
            </a:r>
            <a:r>
              <a:rPr lang="uk-UA" sz="2000" b="1">
                <a:latin typeface="+mn-lt"/>
                <a:cs typeface="Arial" pitchFamily="34" charset="0"/>
              </a:rPr>
              <a:t>) вісім   </a:t>
            </a:r>
            <a:r>
              <a:rPr lang="uk-UA" sz="2000" b="1" smtClean="0">
                <a:latin typeface="+mn-lt"/>
                <a:cs typeface="Arial" pitchFamily="34" charset="0"/>
              </a:rPr>
              <a:t>в</a:t>
            </a:r>
            <a:r>
              <a:rPr lang="uk-UA" sz="2000" b="1">
                <a:latin typeface="+mn-lt"/>
                <a:cs typeface="Arial" pitchFamily="34" charset="0"/>
              </a:rPr>
              <a:t>) десять  </a:t>
            </a:r>
            <a:r>
              <a:rPr lang="uk-UA" sz="2000" b="1" smtClean="0">
                <a:latin typeface="+mn-lt"/>
                <a:cs typeface="Arial" pitchFamily="34" charset="0"/>
              </a:rPr>
              <a:t> </a:t>
            </a:r>
            <a:r>
              <a:rPr lang="uk-UA" sz="2000" b="1">
                <a:latin typeface="+mn-lt"/>
                <a:cs typeface="Arial" pitchFamily="34" charset="0"/>
              </a:rPr>
              <a:t>г) дванадцять</a:t>
            </a:r>
            <a:r>
              <a:rPr lang="ru-RU" sz="2000">
                <a:latin typeface="+mn-lt"/>
                <a:cs typeface="Arial" pitchFamily="34" charset="0"/>
              </a:rPr>
              <a:t/>
            </a:r>
            <a:br>
              <a:rPr lang="ru-RU" sz="2000">
                <a:latin typeface="+mn-lt"/>
                <a:cs typeface="Arial" pitchFamily="34" charset="0"/>
              </a:rPr>
            </a:br>
            <a:r>
              <a:rPr lang="uk-UA" sz="1400" b="1">
                <a:latin typeface="Arial" pitchFamily="34" charset="0"/>
                <a:cs typeface="Arial" pitchFamily="34" charset="0"/>
              </a:rPr>
              <a:t> </a:t>
            </a:r>
            <a:r>
              <a:rPr lang="ru-RU" sz="1400">
                <a:latin typeface="Arial" pitchFamily="34" charset="0"/>
                <a:cs typeface="Arial" pitchFamily="34" charset="0"/>
              </a:rPr>
              <a:t/>
            </a:r>
            <a:br>
              <a:rPr lang="ru-RU" sz="1400">
                <a:latin typeface="Arial" pitchFamily="34" charset="0"/>
                <a:cs typeface="Arial" pitchFamily="34" charset="0"/>
              </a:rPr>
            </a:br>
            <a:endParaRPr lang="ru-RU" sz="1400">
              <a:latin typeface="Arial" pitchFamily="34" charset="0"/>
              <a:cs typeface="Arial" pitchFamily="34" charset="0"/>
            </a:endParaRPr>
          </a:p>
        </p:txBody>
      </p:sp>
    </p:spTree>
    <p:extLst>
      <p:ext uri="{BB962C8B-B14F-4D97-AF65-F5344CB8AC3E}">
        <p14:creationId xmlns:p14="http://schemas.microsoft.com/office/powerpoint/2010/main" val="28164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fontScale="90000"/>
          </a:bodyPr>
          <a:lstStyle/>
          <a:p>
            <a:pPr>
              <a:lnSpc>
                <a:spcPct val="150000"/>
              </a:lnSpc>
            </a:pPr>
            <a:r>
              <a:rPr lang="uk-UA" b="1" smtClean="0">
                <a:solidFill>
                  <a:srgbClr val="002060"/>
                </a:solidFill>
                <a:latin typeface="Arial" pitchFamily="34" charset="0"/>
                <a:cs typeface="Arial" pitchFamily="34" charset="0"/>
              </a:rPr>
              <a:t>3 </a:t>
            </a:r>
            <a:r>
              <a:rPr lang="uk-UA" b="1">
                <a:solidFill>
                  <a:srgbClr val="002060"/>
                </a:solidFill>
                <a:latin typeface="Arial" pitchFamily="34" charset="0"/>
                <a:cs typeface="Arial" pitchFamily="34" charset="0"/>
              </a:rPr>
              <a:t>завдання </a:t>
            </a:r>
            <a:r>
              <a:rPr lang="uk-UA" b="1" smtClean="0">
                <a:solidFill>
                  <a:srgbClr val="002060"/>
                </a:solidFill>
                <a:latin typeface="Arial" pitchFamily="34" charset="0"/>
                <a:cs typeface="Arial" pitchFamily="34" charset="0"/>
              </a:rPr>
              <a:t>– </a:t>
            </a:r>
            <a:r>
              <a:rPr lang="uk-UA" b="1" smtClean="0">
                <a:solidFill>
                  <a:srgbClr val="0070C0"/>
                </a:solidFill>
                <a:latin typeface="Arial" pitchFamily="34" charset="0"/>
                <a:cs typeface="Arial" pitchFamily="34" charset="0"/>
              </a:rPr>
              <a:t/>
            </a:r>
            <a:br>
              <a:rPr lang="uk-UA" b="1" smtClean="0">
                <a:solidFill>
                  <a:srgbClr val="0070C0"/>
                </a:solidFill>
                <a:latin typeface="Arial" pitchFamily="34" charset="0"/>
                <a:cs typeface="Arial" pitchFamily="34" charset="0"/>
              </a:rPr>
            </a:br>
            <a:r>
              <a:rPr lang="uk-UA" b="1" smtClean="0">
                <a:solidFill>
                  <a:srgbClr val="002060"/>
                </a:solidFill>
                <a:latin typeface="Arial" pitchFamily="34" charset="0"/>
                <a:cs typeface="Arial" pitchFamily="34" charset="0"/>
              </a:rPr>
              <a:t>питання </a:t>
            </a:r>
            <a:r>
              <a:rPr lang="uk-UA" b="1">
                <a:solidFill>
                  <a:srgbClr val="002060"/>
                </a:solidFill>
                <a:latin typeface="Arial" pitchFamily="34" charset="0"/>
                <a:cs typeface="Arial" pitchFamily="34" charset="0"/>
              </a:rPr>
              <a:t>з біології </a:t>
            </a:r>
            <a:r>
              <a:rPr lang="uk-UA" b="1" smtClean="0">
                <a:solidFill>
                  <a:srgbClr val="002060"/>
                </a:solidFill>
                <a:latin typeface="Arial" pitchFamily="34" charset="0"/>
                <a:cs typeface="Arial" pitchFamily="34" charset="0"/>
              </a:rPr>
              <a:t>людини</a:t>
            </a:r>
            <a:br>
              <a:rPr lang="uk-UA" b="1" smtClean="0">
                <a:solidFill>
                  <a:srgbClr val="002060"/>
                </a:solidFill>
                <a:latin typeface="Arial" pitchFamily="34" charset="0"/>
                <a:cs typeface="Arial" pitchFamily="34" charset="0"/>
              </a:rPr>
            </a:br>
            <a:r>
              <a:rPr lang="uk-UA" b="1" smtClean="0">
                <a:solidFill>
                  <a:srgbClr val="009900"/>
                </a:solidFill>
                <a:latin typeface="Arial" pitchFamily="34" charset="0"/>
                <a:cs typeface="Arial" pitchFamily="34" charset="0"/>
              </a:rPr>
              <a:t>кожне </a:t>
            </a:r>
            <a:r>
              <a:rPr lang="uk-UA" b="1">
                <a:solidFill>
                  <a:srgbClr val="009900"/>
                </a:solidFill>
                <a:latin typeface="Arial" pitchFamily="34" charset="0"/>
                <a:cs typeface="Arial" pitchFamily="34" charset="0"/>
              </a:rPr>
              <a:t>питання – 0,25 балів, загалом – 3 </a:t>
            </a:r>
            <a:r>
              <a:rPr lang="uk-UA" b="1" smtClean="0">
                <a:solidFill>
                  <a:srgbClr val="009900"/>
                </a:solidFill>
                <a:latin typeface="Arial" pitchFamily="34" charset="0"/>
                <a:cs typeface="Arial" pitchFamily="34" charset="0"/>
              </a:rPr>
              <a:t>бали</a:t>
            </a:r>
            <a:endParaRPr lang="ru-RU">
              <a:solidFill>
                <a:srgbClr val="009900"/>
              </a:solidFill>
            </a:endParaRPr>
          </a:p>
        </p:txBody>
      </p:sp>
    </p:spTree>
    <p:extLst>
      <p:ext uri="{BB962C8B-B14F-4D97-AF65-F5344CB8AC3E}">
        <p14:creationId xmlns:p14="http://schemas.microsoft.com/office/powerpoint/2010/main" val="66991050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196</Words>
  <Application>Microsoft Office PowerPoint</Application>
  <PresentationFormat>Экран (4:3)</PresentationFormat>
  <Paragraphs>28</Paragraphs>
  <Slides>33</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33</vt:i4>
      </vt:variant>
    </vt:vector>
  </HeadingPairs>
  <TitlesOfParts>
    <vt:vector size="37" baseType="lpstr">
      <vt:lpstr>Тема Office</vt:lpstr>
      <vt:lpstr>Справедливость</vt:lpstr>
      <vt:lpstr>1_Тема Office</vt:lpstr>
      <vt:lpstr>Волна</vt:lpstr>
      <vt:lpstr>Презентация PowerPoint</vt:lpstr>
      <vt:lpstr>Структура  контрольної роботи </vt:lpstr>
      <vt:lpstr> 3 завдання по 3 бали за кожне  (загалом 9 балів) ІІ рівень –  2 завдання по 5 балів за кожне  (загалом 10 балів) ІІІ рівень –  2 завдання по 7 балів за кожне  (загалом 14 балів) Всього – 33 бали</vt:lpstr>
      <vt:lpstr>І рівень ►кількість питань - 12  ► в кожному питанні – одна правильна відповідь ►варіантів відповідей - чотири  </vt:lpstr>
      <vt:lpstr>1 завдання –  питання з біології рослин 12 питань по 0,25 балів, загалом – 3 бали</vt:lpstr>
      <vt:lpstr> 1. Наукова назва гаметофіту в Папоротей: а) протонема       б) проталій           в) талом    г) спорогон 2. Патисон належить до родини: а) Пасльонові             б) Гарбузові            в) Розові      г) Айстрові  3. Тип плоду в баклажана: а) ягода   б) кістянка   в) гарбузина  г) сім’янка  4. Маршанція належить до класу: а) Печіночники     б) Гнетові       в) Дводольні    г) Однодольні 5.  Ендосперм у сосни має хромосомний набір:  а) гаплоїдний  б) диплоїдний  в) триплоїдний   г) тетраплоїдний   6. До діатомових водоростей належить: а) ночесвітка   б) вольвокс   в) порфіра   г) навікула 7. Супліддя НЕ утворюється в:  а) шовковиці   б) малини   в) ананасу    г) інжиру 8. До класу Кон'югати належить: а) улотрикс  б) спірогира  в) вольвокс  г)  хламідомонада 9. Для стебла сорго характерна меристема:  а) маргінальна   б) інтеркалярна     в) базальна   г) латеральна   10.  До рослин-паразитів належить:  а) омела   б) повитиця   в) росичка   г) монстера 11. Формула квітки   Ч4В4Т2+4П2  характерна для:  а) квасолі    б) грициків      в) тюльпану    г) сливи 12. Найменшим за кількістю видів є таксон: а) Голонасінні      б) Папоротеподібні   в) Хвощеподібні г) Плауноподібні    </vt:lpstr>
      <vt:lpstr>2 завдання –  питання з біології тварин кожне питання – 0,25 балів, загалом – 3 бали</vt:lpstr>
      <vt:lpstr> 1. Сисний ротовий апарат у: а) сонечка         б)  бражника        в) мухи     г) попелиці  2.Розділ ентомології, що вивчає представників комарів:   а) колеоптерологія      б) диптерологія     в) лепідоптерологія     г) ортоптерологія 3. Назва дорослої стадії в комах:   а) трохофора    б) імаго  в) адолескарій    г) німфа   4. Розвинені глоткові зуби є у :      а) коропа      б)  ската     в) піраньї    г) акули 5. Головні кінцівки в павуків, що виконують функцію щелеп: а) максили         б) мандибули        в) хеліцери       г) педипальпи 6. Міноги належать до таксону: а) Головохордові  б) Покривники   в) Безчерепні   г) Безщелепні    7. Видільна система по типу протонефридіїв притаманна: а) планарії    б) піскожилу в) скорпіону г) аскариді 8. Порожнина тіла в Круглих червив:  а) схізоцель      б) целом       в) міксоцель      г) бластоцель 9. До геогельмінтів належить:  а) печінковий сисун        б) аскарида       в) ехінокок    г) дощовий черв 10. Жирове тіло є у :   а) павуків     б) комах  в) молюсків     г) голкошкірих 11. До виводкових птахів належить: а) горобець б) орел в) лелека  г) лебідь 12. Кількість ходильних ніг у мальтійського краба: а) шість    б) вісім   в) десять   г) дванадцять   </vt:lpstr>
      <vt:lpstr>3 завдання –  питання з біології людини кожне питання – 0,25 балів, загалом – 3 бали</vt:lpstr>
      <vt:lpstr> 1. Ретикулярна формація є частиною: а) печінки    б) головного мозку  в) нирки      г) ока 2. Пінеальна залоза – це:  а) гіпофіз  б) епіфіз   в) гіпоталамус  г) щитоподібна  залоза  3. Провітаміном вітаміну А є: а) триптофан   б) каротин   в) хлорофіл  г) ксантофіл 4. Найменша за розміром кістка в людини:  а) горохоподібна   б) стремінце    в) коваделко  г) молоточок 5. Десята пара черепних нервів:  а) окоруховий   б) додатковий    в) блукаючий    г) трійчастий    6. Кількість часток в лівій легені:   а) дві        б) три        в) чотири      г) п’ять 7. Третій шлуночок головного мозку знаходиться у відділі: а) довгастому б) проміжному в) кінцевому  г) середньому  8. Кортіїв орган – це частина аналізатора:  а) зорового   б) тактильного   в) слухового    г) нюхового 9. Кількість шарів в стінці серця: а) два    б) три     в) чотири    г) п’ять 10. Розділ анатомії, що вивчає скелет:  а) ангіологія      б) спланхнологія в) остеологія  г) міологія 11. Єдиною рухомою кісткою в черепі людини є: а) максила   б) атлант в) епістрофей   г) мандибула 12. Синонім терміну «адреналін»:  а) тироксин б) норадреналін  в) дофамін г)  епінефрин  </vt:lpstr>
      <vt:lpstr>ІI рівень ►кількість питань – 10  ►в кожному питанні –  дві правильних відповіді ►варіантів відповідей – п’ять</vt:lpstr>
      <vt:lpstr>1 завдання кожне питання – 0,5 балів,  загалом – 5 балів</vt:lpstr>
      <vt:lpstr>1. До Мохів належать: а) оленячий мох   б) ісландський мох   в) зозулин льон     г) сальвінія    д) торф'яний мох 2. Плід «яблуко»  характерний для: а) груші   б) персику   в) аличі   г) айви    д) абрикосу 3. До Безкільових птахів належать: а) тинаму  б) павич  в) страус  г) зозуля  д) пелікан 4. «Жалкі клітини» характерні для: а) морського їжака  б) актинії   в) ціанеї  г) скорпіона  д) каракурта 5. До пігментів, що містяться у фоторецепторах ока людини,  належать: а) йодопсин    б) каротин  в) родопсин  г) ксантофіл д) тироксин 6. До ефекторів рефлекторних  дуг належать: а) трицепс   б) синапс  в) слинна залоза  г) нейрон  д) сітківка 7. До організмів, яким притаманна «К-стратегія» розмноження, належать:   а) слон     б) клоп     в) орангутан   г) аскарида    д) дрозофіла 8. До макроергічних сполук належать:  а) АТФ    б) креатин фосфат  в) целюлоза    г) муцин  д) ДНК 9. Ектодермальне походження мають:  а) нирки б) серце  в) мозок  г) печінка д) епідерміс  10. До білків, що мають четвертинну структуру, належать:  а) каталаза б) гемоглобін  в) кератин г ) міоглобін  д) фіброїн </vt:lpstr>
      <vt:lpstr>2 завдання  термінологія   (відкритий тест)  кожне питання – 0,5 балів, загалом –5 балів </vt:lpstr>
      <vt:lpstr> 1. Поділ цитоплазми клітини під час клітинного циклу. 2. Розповсюдження плодів і насіння за допомогою птахів. 3. Пара гомологічних хромосом,  з’єднаних одна з одною під час мейозу.  4. Речовини, які застосовують для викликання опадання листків у рослин.  5. Розділ екології, що вивчає взаємовідносини організму з довкіллям. 6. Напружений стан клітинної стінки, що викликається тиском внутрішньоклітинної рідини.  7. Синтез ДНК по матриці ДНК. 8. Заразні хвороби людини, збудники яких передаються кровосисними членистоногими. 9. Відносно однорідна ділянка суходолу чи водойми, зайнята певним біоценозом. 10. Небілкова частина складного ферменту – кофермент, білкова частина - ?   </vt:lpstr>
      <vt:lpstr>ІІI рівень 1 завдання   від однієї до шести  правильних відповідей кожне питання – 1 бал,  загалом – 7  балів </vt:lpstr>
      <vt:lpstr>1. До екологічних законів належать: а) закон Лібіха      б) закон Броуна    в) закон Гука     г) закон Старлінга   д) закон Шелфорда      е) закон Ліндемана 2. До ферментів належать: а) птіалін          б) лізоцим     в) ліпаза   г) нейрамінідаза   д) пепсин        е) трипсин  3. До фібрилярних білків належать:  а) кератин  б) альбумін   в) фіброїн  г) каталаза    д) колаген  е) трипсин  4. До компонентів  цитоскелету належать:  а) актинові філаменти   б) міозинові філаменти  в) нуклеосоми г) проміжні філаменти   д) мікротрубочки         е) центріолі   5. Лейкоцити, що містять гранули (гранулоцити):   а) лімфоцити   б) еозинофіли  в) нейтрофіли  г) базофіли   д) моноцити   е) мегакаріоцити 6. Полісахариди можуть бути побудовані з:  а) фруктози      б) глюкози   в) ацетилглюкозаміну  г) галактуронової кислоти  д) нуклеотидів   е) амінокислот 7. До типів взаємодії між алелями одного гена належать:  а) кодомінантність  б) домінантність  в) епістаз  г) полімерія   д) комплементарність     е) неповна домінантність   </vt:lpstr>
      <vt:lpstr>2 завдання  кожне питання – 1 бал, загалом – 7  балів </vt:lpstr>
      <vt:lpstr>1. Триплет в ланцюгу ДНК має послідовність АТГ.  Яку послідовність має відповідний антикодон транспортної РНК?  а) ТАЦ     б) АТГ  в) АУГ      г) ГТА </vt:lpstr>
      <vt:lpstr>2. Визначте,   яка площа (в гектарах) біогеоценозу може прогодувати одну особину останньої ланки ланцюгу живлення:  планктон — риба — тюлень. Маса тюленя – 300 кг, з них 40% становить вода. Суха маса планктону з 1 м2 становить 600 г за рік. а) 3 га     б)  6 га      в) 10 га     г) 12 га  </vt:lpstr>
      <vt:lpstr>3. Диплоїдний набор хромосом в гороху – 14. Скільки молекул ДНК міститься  в ядрі  синергіди зародкового мішку:  а) 14      б) 28      в) 42     г) 7</vt:lpstr>
      <vt:lpstr>4. За яких генотипів батьків у потомстві  буде спостерігатися розщеплення за фенотипом    1:1:1:1 а) ААВВ х ааbb      б) ААBb x ааВВ в) АaВb xАaВb     г) AaBb x ааbb </vt:lpstr>
      <vt:lpstr>5. Фрагмент молекули ДНК містить 200 тимідилових нуклеотидів, що становить 20 % загальної кількості. Кількість цитидилових нуклеотидів в даному фрагменті становить:  а) 200     б) 300    в) 400   г) 600</vt:lpstr>
      <vt:lpstr>6. Якими будуть частоти домінантного та рецесивного алелів у популяції, що складається з 60 гомозигот ВВ  та 40 гомозигот bb: а) В – 0,6     b – 0,4    б) В – 0,4     b – 0, 6 в) В – 0,2     b – 0,8      г) В – 0,8     b – 0,2 </vt:lpstr>
      <vt:lpstr>7. В процесі повного кисневого розщеплення глюкози утворилось  76 молекул АТФ,  в процесі безкисневого – 4 молекули АТФ. Скільки загалом молекул глюкози зазнали розщеплення?  а) одна    б) дві    в) три    г) чотири </vt:lpstr>
      <vt:lpstr>РЕКОМЕНДОВАНІ ДЖЕРЕЛА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205</cp:revision>
  <dcterms:modified xsi:type="dcterms:W3CDTF">2017-05-11T04:38:20Z</dcterms:modified>
</cp:coreProperties>
</file>