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9" r:id="rId2"/>
    <p:sldId id="275" r:id="rId3"/>
    <p:sldId id="290" r:id="rId4"/>
    <p:sldId id="276" r:id="rId5"/>
    <p:sldId id="286" r:id="rId6"/>
    <p:sldId id="266" r:id="rId7"/>
    <p:sldId id="267" r:id="rId8"/>
    <p:sldId id="270" r:id="rId9"/>
    <p:sldId id="269" r:id="rId10"/>
    <p:sldId id="271" r:id="rId11"/>
    <p:sldId id="272" r:id="rId12"/>
    <p:sldId id="273" r:id="rId13"/>
    <p:sldId id="274" r:id="rId14"/>
    <p:sldId id="288" r:id="rId15"/>
    <p:sldId id="29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CC00"/>
    <a:srgbClr val="336699"/>
    <a:srgbClr val="666699"/>
    <a:srgbClr val="292929"/>
    <a:srgbClr val="EAEAEA"/>
    <a:srgbClr val="777777"/>
    <a:srgbClr val="969696"/>
    <a:srgbClr val="000000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46" autoAdjust="0"/>
  </p:normalViewPr>
  <p:slideViewPr>
    <p:cSldViewPr showGuides="1">
      <p:cViewPr>
        <p:scale>
          <a:sx n="81" d="100"/>
          <a:sy n="81" d="100"/>
        </p:scale>
        <p:origin x="-169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4D5F04-47BC-42EB-AD4C-EA37B6462123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395D4960-26AA-4014-A97F-AE3605D515CE}">
      <dgm:prSet/>
      <dgm:spPr>
        <a:solidFill>
          <a:srgbClr val="FFFF00"/>
        </a:solidFill>
      </dgm:spPr>
      <dgm:t>
        <a:bodyPr/>
        <a:lstStyle/>
        <a:p>
          <a:pPr algn="ctr" rtl="0"/>
          <a:r>
            <a:rPr lang="uk-UA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Це компетенція в сфері світогляду, пов'язана з ціннісними уявленнями учня, його здатністю бачити і розуміти навколишній світ, орієнтуватися в ньому, усвідомлювати свою роль і призначення, вміти вибирати цільові та смислові установки для своїх вчинків, приймати свідомі рішення. Від неї залежить індивідуальна </a:t>
          </a:r>
          <a:r>
            <a:rPr lang="uk-UA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освітня </a:t>
          </a:r>
          <a:r>
            <a:rPr lang="uk-UA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траєкторія </a:t>
          </a:r>
          <a:r>
            <a:rPr lang="uk-UA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учня і програма його життєдіяльності в цілому</a:t>
          </a:r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12C77372-2C95-48D3-9408-D43220212D99}" type="parTrans" cxnId="{F88021F4-A04E-40BE-A7EF-8499929FAA0F}">
      <dgm:prSet/>
      <dgm:spPr/>
      <dgm:t>
        <a:bodyPr/>
        <a:lstStyle/>
        <a:p>
          <a:endParaRPr lang="ru-RU"/>
        </a:p>
      </dgm:t>
    </dgm:pt>
    <dgm:pt modelId="{6E9CA01F-7D56-4E65-9FB2-A0041380936E}" type="sibTrans" cxnId="{F88021F4-A04E-40BE-A7EF-8499929FAA0F}">
      <dgm:prSet/>
      <dgm:spPr/>
      <dgm:t>
        <a:bodyPr/>
        <a:lstStyle/>
        <a:p>
          <a:endParaRPr lang="ru-RU"/>
        </a:p>
      </dgm:t>
    </dgm:pt>
    <dgm:pt modelId="{264B828E-02EC-451B-AB05-86E354F3A31C}" type="pres">
      <dgm:prSet presAssocID="{C94D5F04-47BC-42EB-AD4C-EA37B64621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E5B6AF-26C5-4D45-AE4A-C2C922FD2403}" type="pres">
      <dgm:prSet presAssocID="{395D4960-26AA-4014-A97F-AE3605D515CE}" presName="parentText" presStyleLbl="node1" presStyleIdx="0" presStyleCnt="1" custScaleY="118610" custLinFactNeighborY="42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6CB69D-3632-4D7A-A712-80C173EBA135}" type="presOf" srcId="{395D4960-26AA-4014-A97F-AE3605D515CE}" destId="{B3E5B6AF-26C5-4D45-AE4A-C2C922FD2403}" srcOrd="0" destOrd="0" presId="urn:microsoft.com/office/officeart/2005/8/layout/vList2"/>
    <dgm:cxn modelId="{9D7C0EC0-B666-416B-8D23-8A79F3E5076F}" type="presOf" srcId="{C94D5F04-47BC-42EB-AD4C-EA37B6462123}" destId="{264B828E-02EC-451B-AB05-86E354F3A31C}" srcOrd="0" destOrd="0" presId="urn:microsoft.com/office/officeart/2005/8/layout/vList2"/>
    <dgm:cxn modelId="{F88021F4-A04E-40BE-A7EF-8499929FAA0F}" srcId="{C94D5F04-47BC-42EB-AD4C-EA37B6462123}" destId="{395D4960-26AA-4014-A97F-AE3605D515CE}" srcOrd="0" destOrd="0" parTransId="{12C77372-2C95-48D3-9408-D43220212D99}" sibTransId="{6E9CA01F-7D56-4E65-9FB2-A0041380936E}"/>
    <dgm:cxn modelId="{7EC6E1E5-8207-4331-BF50-B35CF862CD53}" type="presParOf" srcId="{264B828E-02EC-451B-AB05-86E354F3A31C}" destId="{B3E5B6AF-26C5-4D45-AE4A-C2C922FD240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87E33E-E8BC-4D03-A570-1315CB7731D2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F0FD68A2-3BDC-4631-B215-E29F2577E176}">
      <dgm:prSet custT="1"/>
      <dgm:spPr>
        <a:solidFill>
          <a:srgbClr val="FFFF00"/>
        </a:solidFill>
      </dgm:spPr>
      <dgm:t>
        <a:bodyPr/>
        <a:lstStyle/>
        <a:p>
          <a:pPr algn="ctr" rtl="0"/>
          <a:r>
            <a:rPr lang="uk-UA" sz="25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Це коло питань, в яких учень повинен бути добре обізнаний, володіти знаннями і досвідом діяльності. Це особливості національної і загальнолюдської культури, духовно-моральні основи життя людини, окремих народів, культурологічні основи сімейних, соціальних, суспільних явищ і традицій, роль науки та релігії в житті людини, компетенції у побутовій та </a:t>
          </a:r>
          <a:r>
            <a:rPr lang="uk-UA" sz="25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культурно-дозвіллєвої</a:t>
          </a:r>
          <a:r>
            <a:rPr lang="uk-UA" sz="25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сфері, наприклад, володіння ефективними способами організації вільного часу</a:t>
          </a:r>
          <a:endParaRPr lang="ru-RU" sz="25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23F01E0D-2622-4D85-A82F-8856E153D063}" type="parTrans" cxnId="{5E3C37C1-AA62-40C8-8072-C8097ECB64A1}">
      <dgm:prSet/>
      <dgm:spPr/>
      <dgm:t>
        <a:bodyPr/>
        <a:lstStyle/>
        <a:p>
          <a:endParaRPr lang="ru-RU"/>
        </a:p>
      </dgm:t>
    </dgm:pt>
    <dgm:pt modelId="{6DAE4BC9-8984-49B2-9259-3BAB9F528C66}" type="sibTrans" cxnId="{5E3C37C1-AA62-40C8-8072-C8097ECB64A1}">
      <dgm:prSet/>
      <dgm:spPr/>
      <dgm:t>
        <a:bodyPr/>
        <a:lstStyle/>
        <a:p>
          <a:endParaRPr lang="ru-RU"/>
        </a:p>
      </dgm:t>
    </dgm:pt>
    <dgm:pt modelId="{893FE17B-5383-4E3E-B411-F832F4040D32}" type="pres">
      <dgm:prSet presAssocID="{9787E33E-E8BC-4D03-A570-1315CB7731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EF5902-7ADE-4C2E-8A62-F0D1D2671B7F}" type="pres">
      <dgm:prSet presAssocID="{F0FD68A2-3BDC-4631-B215-E29F2577E176}" presName="parentText" presStyleLbl="node1" presStyleIdx="0" presStyleCnt="1" custScaleY="1060171" custLinFactNeighborX="-693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D0F5D2-695C-4929-82D9-42B742E702E4}" type="presOf" srcId="{F0FD68A2-3BDC-4631-B215-E29F2577E176}" destId="{6CEF5902-7ADE-4C2E-8A62-F0D1D2671B7F}" srcOrd="0" destOrd="0" presId="urn:microsoft.com/office/officeart/2005/8/layout/vList2"/>
    <dgm:cxn modelId="{DED1219B-8E0E-43B2-BEF2-2A3E5619BFB8}" type="presOf" srcId="{9787E33E-E8BC-4D03-A570-1315CB7731D2}" destId="{893FE17B-5383-4E3E-B411-F832F4040D32}" srcOrd="0" destOrd="0" presId="urn:microsoft.com/office/officeart/2005/8/layout/vList2"/>
    <dgm:cxn modelId="{5E3C37C1-AA62-40C8-8072-C8097ECB64A1}" srcId="{9787E33E-E8BC-4D03-A570-1315CB7731D2}" destId="{F0FD68A2-3BDC-4631-B215-E29F2577E176}" srcOrd="0" destOrd="0" parTransId="{23F01E0D-2622-4D85-A82F-8856E153D063}" sibTransId="{6DAE4BC9-8984-49B2-9259-3BAB9F528C66}"/>
    <dgm:cxn modelId="{53DC046C-ACDD-4B0E-8FBC-AEF0C6AAD2B2}" type="presParOf" srcId="{893FE17B-5383-4E3E-B411-F832F4040D32}" destId="{6CEF5902-7ADE-4C2E-8A62-F0D1D2671B7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360AFB-2315-4854-B1D3-D4D4DC375E3F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8F525148-5531-4269-9C65-B34FA9258BBE}">
      <dgm:prSet custT="1"/>
      <dgm:spPr>
        <a:solidFill>
          <a:srgbClr val="FFFF00"/>
        </a:solidFill>
      </dgm:spPr>
      <dgm:t>
        <a:bodyPr/>
        <a:lstStyle/>
        <a:p>
          <a:pPr algn="ctr" rtl="0"/>
          <a:r>
            <a:rPr lang="uk-UA" sz="2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Це сукупність компетенцій учня у сфері самостійної пізнавальної діяльності, що включає елементи логічної, методологічної, </a:t>
          </a:r>
          <a:r>
            <a:rPr lang="uk-UA" sz="2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загальнонавчальної</a:t>
          </a:r>
          <a:r>
            <a:rPr lang="uk-UA" sz="2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діяльності, співвіднесення з реальними пізнаваними об'єктами. Сюди входять знання й уміння цілеспрямування, планування, аналізу, рефлексії, самооцінки навчально-пізнавальної діяльності. В рамках цієї компетенції визначаються вимоги відповідної функціональної грамотності: вміння відрізняти факти від домислів, володіння вимірювальними навичками, використання статистичних та інших методів пізнання</a:t>
          </a:r>
          <a:endParaRPr lang="ru-RU" sz="2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0EAFC926-FE8A-455A-9632-1B7FDDE9175B}" type="parTrans" cxnId="{F7A8A320-3F66-4C5F-A07B-2B8836FFFB6E}">
      <dgm:prSet/>
      <dgm:spPr/>
      <dgm:t>
        <a:bodyPr/>
        <a:lstStyle/>
        <a:p>
          <a:endParaRPr lang="ru-RU"/>
        </a:p>
      </dgm:t>
    </dgm:pt>
    <dgm:pt modelId="{539F4AAA-DE27-4308-980F-7E59B03E05DC}" type="sibTrans" cxnId="{F7A8A320-3F66-4C5F-A07B-2B8836FFFB6E}">
      <dgm:prSet/>
      <dgm:spPr/>
      <dgm:t>
        <a:bodyPr/>
        <a:lstStyle/>
        <a:p>
          <a:endParaRPr lang="ru-RU"/>
        </a:p>
      </dgm:t>
    </dgm:pt>
    <dgm:pt modelId="{18FC9380-96BA-481A-9A73-CD076C93A67F}" type="pres">
      <dgm:prSet presAssocID="{78360AFB-2315-4854-B1D3-D4D4DC375E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279846-3451-4DCF-A850-E9A574DAC6AB}" type="pres">
      <dgm:prSet presAssocID="{8F525148-5531-4269-9C65-B34FA9258BBE}" presName="parentText" presStyleLbl="node1" presStyleIdx="0" presStyleCnt="1" custScaleX="96526" custScaleY="1095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A8A320-3F66-4C5F-A07B-2B8836FFFB6E}" srcId="{78360AFB-2315-4854-B1D3-D4D4DC375E3F}" destId="{8F525148-5531-4269-9C65-B34FA9258BBE}" srcOrd="0" destOrd="0" parTransId="{0EAFC926-FE8A-455A-9632-1B7FDDE9175B}" sibTransId="{539F4AAA-DE27-4308-980F-7E59B03E05DC}"/>
    <dgm:cxn modelId="{A31F5733-06BB-4DC4-BA5F-D862F2345936}" type="presOf" srcId="{8F525148-5531-4269-9C65-B34FA9258BBE}" destId="{26279846-3451-4DCF-A850-E9A574DAC6AB}" srcOrd="0" destOrd="0" presId="urn:microsoft.com/office/officeart/2005/8/layout/vList2"/>
    <dgm:cxn modelId="{E5CEE320-088B-4F38-AF3A-49244D29A705}" type="presOf" srcId="{78360AFB-2315-4854-B1D3-D4D4DC375E3F}" destId="{18FC9380-96BA-481A-9A73-CD076C93A67F}" srcOrd="0" destOrd="0" presId="urn:microsoft.com/office/officeart/2005/8/layout/vList2"/>
    <dgm:cxn modelId="{D4B13DB9-925E-4D88-A201-5F22DA17EFD4}" type="presParOf" srcId="{18FC9380-96BA-481A-9A73-CD076C93A67F}" destId="{26279846-3451-4DCF-A850-E9A574DAC6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3250F0-3CF6-4541-A8BD-9AEA9A99273E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59DE0795-3A21-42C2-B3B1-0212D298384F}">
      <dgm:prSet custT="1"/>
      <dgm:spPr>
        <a:solidFill>
          <a:srgbClr val="FFFF00"/>
        </a:solidFill>
      </dgm:spPr>
      <dgm:t>
        <a:bodyPr/>
        <a:lstStyle/>
        <a:p>
          <a:pPr algn="ctr" rtl="0"/>
          <a:r>
            <a:rPr lang="uk-UA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 допомогою інформаційних технологій формуються вміння самостійно шукати, аналізувати і відбирати необхідну інформацію, організувати, перетворити, зберегти і передати її. Ця компетенція забезпечує навички діяльності учня з інформацією, що міститься в навчальних предметах і освітніх областях, а також в навколишньому світі</a:t>
          </a:r>
          <a:endParaRPr lang="ru-RU" sz="28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5DF5C639-A20F-426B-847F-4A55BE4E9459}" type="parTrans" cxnId="{68FFF7B0-DE82-4F75-8811-6EC5478F6625}">
      <dgm:prSet/>
      <dgm:spPr/>
      <dgm:t>
        <a:bodyPr/>
        <a:lstStyle/>
        <a:p>
          <a:endParaRPr lang="ru-RU"/>
        </a:p>
      </dgm:t>
    </dgm:pt>
    <dgm:pt modelId="{5CAFA259-12B1-43AD-8EF8-22164402FE3E}" type="sibTrans" cxnId="{68FFF7B0-DE82-4F75-8811-6EC5478F6625}">
      <dgm:prSet/>
      <dgm:spPr/>
      <dgm:t>
        <a:bodyPr/>
        <a:lstStyle/>
        <a:p>
          <a:endParaRPr lang="ru-RU"/>
        </a:p>
      </dgm:t>
    </dgm:pt>
    <dgm:pt modelId="{20211208-7A98-491F-9C67-839F64B010D3}" type="pres">
      <dgm:prSet presAssocID="{1E3250F0-3CF6-4541-A8BD-9AEA9A9927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C3830A-BE2F-47C3-AC1C-9A0DF98D256B}" type="pres">
      <dgm:prSet presAssocID="{59DE0795-3A21-42C2-B3B1-0212D298384F}" presName="parentText" presStyleLbl="node1" presStyleIdx="0" presStyleCnt="1" custScaleX="96249" custScaleY="13669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FFF7B0-DE82-4F75-8811-6EC5478F6625}" srcId="{1E3250F0-3CF6-4541-A8BD-9AEA9A99273E}" destId="{59DE0795-3A21-42C2-B3B1-0212D298384F}" srcOrd="0" destOrd="0" parTransId="{5DF5C639-A20F-426B-847F-4A55BE4E9459}" sibTransId="{5CAFA259-12B1-43AD-8EF8-22164402FE3E}"/>
    <dgm:cxn modelId="{90DA0C41-DCC1-46B3-B00D-AB86260C9AE5}" type="presOf" srcId="{1E3250F0-3CF6-4541-A8BD-9AEA9A99273E}" destId="{20211208-7A98-491F-9C67-839F64B010D3}" srcOrd="0" destOrd="0" presId="urn:microsoft.com/office/officeart/2005/8/layout/vList2"/>
    <dgm:cxn modelId="{EACC1E46-78CB-4C10-AA74-15F494B9DD59}" type="presOf" srcId="{59DE0795-3A21-42C2-B3B1-0212D298384F}" destId="{71C3830A-BE2F-47C3-AC1C-9A0DF98D256B}" srcOrd="0" destOrd="0" presId="urn:microsoft.com/office/officeart/2005/8/layout/vList2"/>
    <dgm:cxn modelId="{315B6ACA-8403-43FC-90F9-B82F3580AC15}" type="presParOf" srcId="{20211208-7A98-491F-9C67-839F64B010D3}" destId="{71C3830A-BE2F-47C3-AC1C-9A0DF98D25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FD9C29-E669-4901-BAE6-7C437DBC9451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9910528E-A9C1-4CCA-AAE0-853DAD1B3C44}">
      <dgm:prSet/>
      <dgm:spPr>
        <a:solidFill>
          <a:srgbClr val="FFFF00"/>
        </a:solidFill>
      </dgm:spPr>
      <dgm:t>
        <a:bodyPr/>
        <a:lstStyle/>
        <a:p>
          <a:pPr algn="ctr" rtl="0"/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Включає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знання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необхідних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мов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способів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взаємодії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з людьми і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подіями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навички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роботи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в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групі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володіння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різними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соціальними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ролями в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колективі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Учень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повинен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вміти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презентувати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себе,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написати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лист, анкету,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заяву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ставити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запитання</a:t>
          </a:r>
          <a:r>
            <a: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вести </a:t>
          </a:r>
          <a:r>
            <a:rPr lang="ru-RU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дискусію</a:t>
          </a:r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D8CE2437-2A63-4128-BCC5-5B894B5D16FC}" type="parTrans" cxnId="{3488DBC2-BF79-43E1-98AC-4C7BEB767352}">
      <dgm:prSet/>
      <dgm:spPr/>
      <dgm:t>
        <a:bodyPr/>
        <a:lstStyle/>
        <a:p>
          <a:endParaRPr lang="ru-RU"/>
        </a:p>
      </dgm:t>
    </dgm:pt>
    <dgm:pt modelId="{36E0146B-FA25-49D1-9EC1-AC1699DDC98D}" type="sibTrans" cxnId="{3488DBC2-BF79-43E1-98AC-4C7BEB767352}">
      <dgm:prSet/>
      <dgm:spPr/>
      <dgm:t>
        <a:bodyPr/>
        <a:lstStyle/>
        <a:p>
          <a:endParaRPr lang="ru-RU"/>
        </a:p>
      </dgm:t>
    </dgm:pt>
    <dgm:pt modelId="{C8E0EE52-0FDE-4295-BC45-168FF8962F0F}" type="pres">
      <dgm:prSet presAssocID="{7CFD9C29-E669-4901-BAE6-7C437DBC94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E4EE4E-9A46-426F-B509-171495E70A44}" type="pres">
      <dgm:prSet presAssocID="{9910528E-A9C1-4CCA-AAE0-853DAD1B3C4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AB138C-EC06-4FF0-B5DF-17A828F2C384}" type="presOf" srcId="{9910528E-A9C1-4CCA-AAE0-853DAD1B3C44}" destId="{59E4EE4E-9A46-426F-B509-171495E70A44}" srcOrd="0" destOrd="0" presId="urn:microsoft.com/office/officeart/2005/8/layout/vList2"/>
    <dgm:cxn modelId="{3488DBC2-BF79-43E1-98AC-4C7BEB767352}" srcId="{7CFD9C29-E669-4901-BAE6-7C437DBC9451}" destId="{9910528E-A9C1-4CCA-AAE0-853DAD1B3C44}" srcOrd="0" destOrd="0" parTransId="{D8CE2437-2A63-4128-BCC5-5B894B5D16FC}" sibTransId="{36E0146B-FA25-49D1-9EC1-AC1699DDC98D}"/>
    <dgm:cxn modelId="{801363CE-3103-4CF2-919E-596ECD4B1C4F}" type="presOf" srcId="{7CFD9C29-E669-4901-BAE6-7C437DBC9451}" destId="{C8E0EE52-0FDE-4295-BC45-168FF8962F0F}" srcOrd="0" destOrd="0" presId="urn:microsoft.com/office/officeart/2005/8/layout/vList2"/>
    <dgm:cxn modelId="{A12EB72D-974E-4F04-B59F-E1F4BAEF9A2C}" type="presParOf" srcId="{C8E0EE52-0FDE-4295-BC45-168FF8962F0F}" destId="{59E4EE4E-9A46-426F-B509-171495E70A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29DE74-43C1-4290-8668-EA88AA2B362A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95BE5E5-CDF0-43FD-811F-C8DBC9B00AA9}">
      <dgm:prSet custT="1"/>
      <dgm:spPr>
        <a:solidFill>
          <a:srgbClr val="FFFF00"/>
        </a:solidFill>
      </dgm:spPr>
      <dgm:t>
        <a:bodyPr/>
        <a:lstStyle/>
        <a:p>
          <a:pPr algn="ctr" rtl="0"/>
          <a:r>
            <a:rPr lang="uk-UA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Володіння знаннями щодо цивільно-громадської діяльності в соціально-трудовій сфері, в галузі сімейних відносин і обов'язків, в питаннях економіки і права, в професійному самовизначенні. У цю компетенцію входять, наприклад, вміння аналізувати ситуацію на ринку праці, діяти відповідно до особистої та громадської вигодою, володіти етикою трудових і цивільних взаємин </a:t>
          </a:r>
          <a:endParaRPr lang="ru-RU" sz="3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42CE8B7-58DC-46C5-8B44-8A272D1DB9B4}" type="parTrans" cxnId="{778C17AC-B55C-49EA-872F-E183441354A5}">
      <dgm:prSet/>
      <dgm:spPr/>
      <dgm:t>
        <a:bodyPr/>
        <a:lstStyle/>
        <a:p>
          <a:endParaRPr lang="ru-RU"/>
        </a:p>
      </dgm:t>
    </dgm:pt>
    <dgm:pt modelId="{F7D98DF0-453D-4CFD-B882-CA24060AEE98}" type="sibTrans" cxnId="{778C17AC-B55C-49EA-872F-E183441354A5}">
      <dgm:prSet/>
      <dgm:spPr/>
      <dgm:t>
        <a:bodyPr/>
        <a:lstStyle/>
        <a:p>
          <a:endParaRPr lang="ru-RU"/>
        </a:p>
      </dgm:t>
    </dgm:pt>
    <dgm:pt modelId="{A289121C-A48E-4B0D-8A33-BC64B12D1D1C}" type="pres">
      <dgm:prSet presAssocID="{3329DE74-43C1-4290-8668-EA88AA2B36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17026A-8CD8-48BC-9E4C-194242030AA5}" type="pres">
      <dgm:prSet presAssocID="{B95BE5E5-CDF0-43FD-811F-C8DBC9B00AA9}" presName="parentText" presStyleLbl="node1" presStyleIdx="0" presStyleCnt="1" custScaleY="1138354" custLinFactNeighborY="-127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8C17AC-B55C-49EA-872F-E183441354A5}" srcId="{3329DE74-43C1-4290-8668-EA88AA2B362A}" destId="{B95BE5E5-CDF0-43FD-811F-C8DBC9B00AA9}" srcOrd="0" destOrd="0" parTransId="{642CE8B7-58DC-46C5-8B44-8A272D1DB9B4}" sibTransId="{F7D98DF0-453D-4CFD-B882-CA24060AEE98}"/>
    <dgm:cxn modelId="{189BB07A-7D6F-4D42-A68B-F6C807D4C426}" type="presOf" srcId="{3329DE74-43C1-4290-8668-EA88AA2B362A}" destId="{A289121C-A48E-4B0D-8A33-BC64B12D1D1C}" srcOrd="0" destOrd="0" presId="urn:microsoft.com/office/officeart/2005/8/layout/vList2"/>
    <dgm:cxn modelId="{5CE02F84-9922-402B-8EED-0D4FB79C9F63}" type="presOf" srcId="{B95BE5E5-CDF0-43FD-811F-C8DBC9B00AA9}" destId="{7D17026A-8CD8-48BC-9E4C-194242030AA5}" srcOrd="0" destOrd="0" presId="urn:microsoft.com/office/officeart/2005/8/layout/vList2"/>
    <dgm:cxn modelId="{EE7A0605-3D73-4CE9-92E5-A803B8FFDF0E}" type="presParOf" srcId="{A289121C-A48E-4B0D-8A33-BC64B12D1D1C}" destId="{7D17026A-8CD8-48BC-9E4C-194242030AA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5233D12-440D-4FE0-9B24-7D9C5B8722A3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183F0404-D1FB-4B1B-BAA7-98C12A647DE5}">
      <dgm:prSet custT="1"/>
      <dgm:spPr>
        <a:solidFill>
          <a:srgbClr val="FFFF00"/>
        </a:solidFill>
      </dgm:spPr>
      <dgm:t>
        <a:bodyPr/>
        <a:lstStyle/>
        <a:p>
          <a:pPr algn="just" rtl="0"/>
          <a:r>
            <a:rPr lang="uk-UA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Направлена </a:t>
          </a:r>
          <a:r>
            <a:rPr lang="uk-UA" sz="28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​​на</a:t>
          </a:r>
          <a:r>
            <a:rPr lang="uk-UA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те , щоб засвоювати способи фізичного, духовного та інтелектуального саморозвитку, емоційну саморегуляцію і </a:t>
          </a:r>
          <a:r>
            <a:rPr lang="uk-UA" sz="28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самопідтримку</a:t>
          </a:r>
          <a:r>
            <a:rPr lang="uk-UA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 До цієї компетенції належать правила особистої гігієни, турбота про власне здоров'я, статева грамотність, внутрішня екологічна культура. Сюди ж входить комплекс якостей, пов'язаних з основами безпечної життєдіяльності</a:t>
          </a:r>
          <a:endParaRPr lang="ru-RU" sz="28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0BC84274-E703-4E72-8352-25C5CD9605F7}" type="parTrans" cxnId="{DE5DC182-EF26-4271-A164-8174CB1B749E}">
      <dgm:prSet/>
      <dgm:spPr/>
      <dgm:t>
        <a:bodyPr/>
        <a:lstStyle/>
        <a:p>
          <a:endParaRPr lang="ru-RU"/>
        </a:p>
      </dgm:t>
    </dgm:pt>
    <dgm:pt modelId="{FF4D2F84-EC5C-4A97-A063-E9F28692FB03}" type="sibTrans" cxnId="{DE5DC182-EF26-4271-A164-8174CB1B749E}">
      <dgm:prSet/>
      <dgm:spPr/>
      <dgm:t>
        <a:bodyPr/>
        <a:lstStyle/>
        <a:p>
          <a:endParaRPr lang="ru-RU"/>
        </a:p>
      </dgm:t>
    </dgm:pt>
    <dgm:pt modelId="{D494C4D3-584F-4CAB-9AB1-07838D84708D}" type="pres">
      <dgm:prSet presAssocID="{C5233D12-440D-4FE0-9B24-7D9C5B8722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EE3FC3-70E7-42A1-8D1C-8319ED645291}" type="pres">
      <dgm:prSet presAssocID="{183F0404-D1FB-4B1B-BAA7-98C12A647DE5}" presName="parentText" presStyleLbl="node1" presStyleIdx="0" presStyleCnt="1" custLinFactNeighborX="-3288" custLinFactNeighborY="-5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5DC182-EF26-4271-A164-8174CB1B749E}" srcId="{C5233D12-440D-4FE0-9B24-7D9C5B8722A3}" destId="{183F0404-D1FB-4B1B-BAA7-98C12A647DE5}" srcOrd="0" destOrd="0" parTransId="{0BC84274-E703-4E72-8352-25C5CD9605F7}" sibTransId="{FF4D2F84-EC5C-4A97-A063-E9F28692FB03}"/>
    <dgm:cxn modelId="{B0E54A13-7580-4EC3-8938-185A0B2D3F2C}" type="presOf" srcId="{C5233D12-440D-4FE0-9B24-7D9C5B8722A3}" destId="{D494C4D3-584F-4CAB-9AB1-07838D84708D}" srcOrd="0" destOrd="0" presId="urn:microsoft.com/office/officeart/2005/8/layout/vList2"/>
    <dgm:cxn modelId="{63FBDF03-57EE-4B02-8678-1337ED659EA5}" type="presOf" srcId="{183F0404-D1FB-4B1B-BAA7-98C12A647DE5}" destId="{9BEE3FC3-70E7-42A1-8D1C-8319ED645291}" srcOrd="0" destOrd="0" presId="urn:microsoft.com/office/officeart/2005/8/layout/vList2"/>
    <dgm:cxn modelId="{1EBD9BCD-B782-43FC-B995-BE0D0337867D}" type="presParOf" srcId="{D494C4D3-584F-4CAB-9AB1-07838D84708D}" destId="{9BEE3FC3-70E7-42A1-8D1C-8319ED64529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5B6AF-26C5-4D45-AE4A-C2C922FD2403}">
      <dsp:nvSpPr>
        <dsp:cNvPr id="0" name=""/>
        <dsp:cNvSpPr/>
      </dsp:nvSpPr>
      <dsp:spPr>
        <a:xfrm>
          <a:off x="0" y="66618"/>
          <a:ext cx="7958253" cy="4329739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alpha val="90000"/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Це компетенція в сфері світогляду, пов'язана з ціннісними уявленнями учня, його здатністю бачити і розуміти навколишній світ, орієнтуватися в ньому, усвідомлювати свою роль і призначення, вміти вибирати цільові та смислові установки для своїх вчинків, приймати свідомі рішення. Від неї залежить індивідуальна </a:t>
          </a:r>
          <a:r>
            <a:rPr lang="uk-UA" sz="2600" kern="120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освітня </a:t>
          </a:r>
          <a:r>
            <a:rPr lang="uk-UA" sz="2600" kern="120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траєкторія </a:t>
          </a:r>
          <a:r>
            <a:rPr lang="uk-UA" sz="26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учня і програма його життєдіяльності в цілому</a:t>
          </a:r>
          <a:endParaRPr lang="ru-RU" sz="26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11360" y="277978"/>
        <a:ext cx="7535533" cy="3907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F5902-7ADE-4C2E-8A62-F0D1D2671B7F}">
      <dsp:nvSpPr>
        <dsp:cNvPr id="0" name=""/>
        <dsp:cNvSpPr/>
      </dsp:nvSpPr>
      <dsp:spPr>
        <a:xfrm>
          <a:off x="0" y="474744"/>
          <a:ext cx="8229600" cy="3779525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alpha val="90000"/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Це коло питань, в яких учень повинен бути добре обізнаний, володіти знаннями і досвідом діяльності. Це особливості національної і загальнолюдської культури, духовно-моральні основи життя людини, окремих народів, культурологічні основи сімейних, соціальних, суспільних явищ і традицій, роль науки та релігії в житті людини, компетенції у побутовій та </a:t>
          </a:r>
          <a:r>
            <a:rPr lang="uk-UA" sz="25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культурно-дозвіллєвої</a:t>
          </a:r>
          <a:r>
            <a:rPr lang="uk-UA" sz="25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сфері, наприклад, володіння ефективними способами організації вільного часу</a:t>
          </a:r>
          <a:endParaRPr lang="ru-RU" sz="25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184501" y="659245"/>
        <a:ext cx="7860598" cy="34105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79846-3451-4DCF-A850-E9A574DAC6AB}">
      <dsp:nvSpPr>
        <dsp:cNvPr id="0" name=""/>
        <dsp:cNvSpPr/>
      </dsp:nvSpPr>
      <dsp:spPr>
        <a:xfrm>
          <a:off x="146442" y="287135"/>
          <a:ext cx="8137887" cy="4082735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alpha val="90000"/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Це сукупність компетенцій учня у сфері самостійної пізнавальної діяльності, що включає елементи логічної, методологічної, </a:t>
          </a:r>
          <a:r>
            <a:rPr lang="uk-UA" sz="22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загальнонавчальної</a:t>
          </a:r>
          <a:r>
            <a:rPr lang="uk-UA" sz="22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діяльності, співвіднесення з реальними пізнаваними об'єктами. Сюди входять знання й уміння цілеспрямування, планування, аналізу, рефлексії, самооцінки навчально-пізнавальної діяльності. В рамках цієї компетенції визначаються вимоги відповідної функціональної грамотності: вміння відрізняти факти від домислів, володіння вимірювальними навичками, використання статистичних та інших методів пізнання</a:t>
          </a:r>
          <a:endParaRPr lang="ru-RU" sz="22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45745" y="486438"/>
        <a:ext cx="7739281" cy="36841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CE34A-8C04-4364-8C2F-DF70955D3D86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FCD29E1-17E5-4B9D-BEC3-664A72634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8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189F2-0222-4DF5-AC49-451DF9D36288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6CA93-72A1-4DBE-B56A-086A9CB10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35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D17CF-700B-4332-B9E8-F757C3760A22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BFABD-7685-4DCE-AC84-A2B1EE68F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265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3A46C-2D4C-4AEA-B4DA-4763F78C5550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42008-32DC-4A17-A2D4-075DA8FBE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74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CDEF4-3B8D-43A3-9BDB-42D60DA1E423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0B587-0273-47C5-AE35-41E6BA623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66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4849F-6B5B-47D8-ADA5-A4BEB5697B68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5D7C4-E77E-4CA0-A133-710CFA74B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44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AE5E-4F3E-4C8D-BD90-4096DD2D7B7B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D1664-1828-4650-86E0-D631E9D9C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3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B60356B-9654-47A5-9467-DA2705CFC83D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BEA316-D3C0-455A-828B-4D25A6F1B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19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73804-CAB5-4FE4-BC9A-B2B4C16DEB7C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E3649-06CC-4520-B801-82492A99B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1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F416-F0FC-4C6D-8163-CE8DE5CA3753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D611-3A7E-448C-9912-B84371CBB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16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C4E72-5EB9-43C2-B35E-E9F3FEE70683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776E7-0B69-4F3E-8D79-848DECF94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41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3B511-3B74-45C3-B6E2-64EC3F8C492B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FB0AA-FBF8-461E-8D79-32701A9D0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13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8424806A-D76B-4A92-88A5-C304C039A8A5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5B58AB8-DC32-47A0-8C9C-1C8A4B98E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77" r:id="rId2"/>
    <p:sldLayoutId id="2147483878" r:id="rId3"/>
    <p:sldLayoutId id="2147483879" r:id="rId4"/>
    <p:sldLayoutId id="2147483887" r:id="rId5"/>
    <p:sldLayoutId id="2147483888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14313" y="1196975"/>
            <a:ext cx="8715375" cy="1844675"/>
          </a:xfrm>
        </p:spPr>
        <p:txBody>
          <a:bodyPr anchor="b"/>
          <a:lstStyle/>
          <a:p>
            <a:pPr algn="ctr" eaLnBrk="1" hangingPunct="1">
              <a:lnSpc>
                <a:spcPts val="4500"/>
              </a:lnSpc>
            </a:pPr>
            <a:r>
              <a:rPr lang="ru-RU" sz="5000" b="1" dirty="0" err="1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Ключові</a:t>
            </a:r>
            <a:r>
              <a:rPr lang="ru-RU" sz="5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 </a:t>
            </a:r>
            <a:r>
              <a:rPr lang="ru-RU" sz="5000" b="1" dirty="0" err="1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особливості</a:t>
            </a:r>
            <a:r>
              <a:rPr lang="ru-RU" sz="5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 </a:t>
            </a:r>
            <a:r>
              <a:rPr lang="ru-RU" sz="5000" b="1" dirty="0" err="1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компетентнісного</a:t>
            </a:r>
            <a:r>
              <a:rPr lang="ru-RU" sz="5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 </a:t>
            </a:r>
            <a:r>
              <a:rPr lang="ru-RU" sz="5000" b="1" dirty="0" err="1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підходу</a:t>
            </a:r>
            <a:r>
              <a:rPr lang="ru-RU" sz="50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 в </a:t>
            </a:r>
            <a:r>
              <a:rPr lang="ru-RU" sz="5000" b="1" dirty="0" err="1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навчанні</a:t>
            </a:r>
            <a:endParaRPr lang="ru-RU" sz="5000" b="1" dirty="0" smtClean="0">
              <a:solidFill>
                <a:schemeClr val="bg1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512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05263"/>
            <a:ext cx="38354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827088" y="765175"/>
            <a:ext cx="777736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4400" b="1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Комунікативна</a:t>
            </a:r>
            <a:r>
              <a:rPr lang="ru-RU" sz="4400" b="1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компетенція</a:t>
            </a:r>
            <a:endParaRPr lang="ru-RU" sz="4400" b="1" dirty="0" smtClean="0">
              <a:solidFill>
                <a:srgbClr val="C00000"/>
              </a:solidFill>
              <a:latin typeface="Arial Black" pitchFamily="34" charset="0"/>
              <a:cs typeface="Arial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899315"/>
              </p:ext>
            </p:extLst>
          </p:nvPr>
        </p:nvGraphicFramePr>
        <p:xfrm>
          <a:off x="515826" y="1916832"/>
          <a:ext cx="8112347" cy="4566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705352" cy="1066800"/>
          </a:xfrm>
        </p:spPr>
        <p:txBody>
          <a:bodyPr/>
          <a:lstStyle/>
          <a:p>
            <a:pPr eaLnBrk="1" hangingPunct="1">
              <a:lnSpc>
                <a:spcPts val="3500"/>
              </a:lnSpc>
            </a:pPr>
            <a:r>
              <a:rPr lang="ru-RU" sz="4400" b="1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Соціально-трудова</a:t>
            </a:r>
            <a:r>
              <a:rPr lang="ru-RU" sz="4400" b="1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компетенція</a:t>
            </a:r>
            <a:endParaRPr lang="ru-RU" sz="4400" b="1" dirty="0" smtClean="0">
              <a:solidFill>
                <a:srgbClr val="C00000"/>
              </a:solidFill>
              <a:latin typeface="Arial Black" pitchFamily="34" charset="0"/>
              <a:cs typeface="Arial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971181"/>
              </p:ext>
            </p:extLst>
          </p:nvPr>
        </p:nvGraphicFramePr>
        <p:xfrm>
          <a:off x="534380" y="1772816"/>
          <a:ext cx="8075240" cy="4657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8424738" cy="1066800"/>
          </a:xfrm>
        </p:spPr>
        <p:txBody>
          <a:bodyPr/>
          <a:lstStyle/>
          <a:p>
            <a:pPr eaLnBrk="1" hangingPunct="1">
              <a:lnSpc>
                <a:spcPts val="3500"/>
              </a:lnSpc>
            </a:pPr>
            <a:r>
              <a:rPr lang="ru-RU" b="1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Компетенція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особистісного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самовдосконалення</a:t>
            </a:r>
            <a:endParaRPr lang="ru-RU" b="1" dirty="0" smtClean="0">
              <a:solidFill>
                <a:srgbClr val="C00000"/>
              </a:solidFill>
              <a:latin typeface="Arial Black" pitchFamily="34" charset="0"/>
              <a:cs typeface="Arial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595436"/>
              </p:ext>
            </p:extLst>
          </p:nvPr>
        </p:nvGraphicFramePr>
        <p:xfrm>
          <a:off x="382953" y="1844824"/>
          <a:ext cx="8378093" cy="4729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250825" y="620713"/>
            <a:ext cx="8893175" cy="936625"/>
          </a:xfrm>
        </p:spPr>
        <p:txBody>
          <a:bodyPr/>
          <a:lstStyle/>
          <a:p>
            <a:pPr algn="ctr" eaLnBrk="1" hangingPunct="1">
              <a:lnSpc>
                <a:spcPts val="2700"/>
              </a:lnSpc>
            </a:pPr>
            <a:r>
              <a:rPr lang="ru-RU" sz="3200" b="1" dirty="0" err="1">
                <a:latin typeface="Arial" charset="0"/>
                <a:cs typeface="Arial" charset="0"/>
              </a:rPr>
              <a:t>Відмінності</a:t>
            </a:r>
            <a:r>
              <a:rPr lang="ru-RU" sz="3200" b="1" dirty="0">
                <a:latin typeface="Arial" charset="0"/>
                <a:cs typeface="Arial" charset="0"/>
              </a:rPr>
              <a:t> </a:t>
            </a:r>
            <a:r>
              <a:rPr lang="ru-RU" sz="3200" b="1" dirty="0" err="1">
                <a:latin typeface="Arial" charset="0"/>
                <a:cs typeface="Arial" charset="0"/>
              </a:rPr>
              <a:t>компетентнісного</a:t>
            </a:r>
            <a:r>
              <a:rPr lang="ru-RU" sz="3200" b="1" dirty="0">
                <a:latin typeface="Arial" charset="0"/>
                <a:cs typeface="Arial" charset="0"/>
              </a:rPr>
              <a:t> </a:t>
            </a:r>
            <a:r>
              <a:rPr lang="ru-RU" sz="3200" b="1" dirty="0" err="1">
                <a:latin typeface="Arial" charset="0"/>
                <a:cs typeface="Arial" charset="0"/>
              </a:rPr>
              <a:t>підходу</a:t>
            </a:r>
            <a:r>
              <a:rPr lang="ru-RU" sz="3200" b="1" dirty="0">
                <a:latin typeface="Arial" charset="0"/>
                <a:cs typeface="Arial" charset="0"/>
              </a:rPr>
              <a:t> до </a:t>
            </a:r>
            <a:r>
              <a:rPr lang="ru-RU" sz="3200" b="1" dirty="0" err="1">
                <a:latin typeface="Arial" charset="0"/>
                <a:cs typeface="Arial" charset="0"/>
              </a:rPr>
              <a:t>навчання</a:t>
            </a:r>
            <a:r>
              <a:rPr lang="ru-RU" sz="3200" b="1" dirty="0">
                <a:latin typeface="Arial" charset="0"/>
                <a:cs typeface="Arial" charset="0"/>
              </a:rPr>
              <a:t> </a:t>
            </a:r>
            <a:r>
              <a:rPr lang="ru-RU" sz="3200" b="1" dirty="0" err="1">
                <a:latin typeface="Arial" charset="0"/>
                <a:cs typeface="Arial" charset="0"/>
              </a:rPr>
              <a:t>від</a:t>
            </a:r>
            <a:r>
              <a:rPr lang="ru-RU" sz="3200" b="1" dirty="0">
                <a:latin typeface="Arial" charset="0"/>
                <a:cs typeface="Arial" charset="0"/>
              </a:rPr>
              <a:t> </a:t>
            </a:r>
            <a:r>
              <a:rPr lang="ru-RU" sz="3200" b="1" dirty="0" err="1">
                <a:latin typeface="Arial" charset="0"/>
                <a:cs typeface="Arial" charset="0"/>
              </a:rPr>
              <a:t>традиційного</a:t>
            </a:r>
            <a:endParaRPr lang="ru-RU" sz="3200" dirty="0" smtClean="0"/>
          </a:p>
        </p:txBody>
      </p:sp>
      <p:graphicFrame>
        <p:nvGraphicFramePr>
          <p:cNvPr id="22563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908851"/>
              </p:ext>
            </p:extLst>
          </p:nvPr>
        </p:nvGraphicFramePr>
        <p:xfrm>
          <a:off x="250825" y="1509713"/>
          <a:ext cx="8686800" cy="5209315"/>
        </p:xfrm>
        <a:graphic>
          <a:graphicData uri="http://schemas.openxmlformats.org/drawingml/2006/table">
            <a:tbl>
              <a:tblPr/>
              <a:tblGrid>
                <a:gridCol w="2376488"/>
                <a:gridCol w="2952750"/>
                <a:gridCol w="3357562"/>
              </a:tblGrid>
              <a:tr h="62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Підстави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 для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порівняння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L="19050" marR="19050" marT="19052" marB="190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Традиційний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підхід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L="19050" marR="19050" marT="19052" marB="190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Компетентнісний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підхід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9050" marR="19050" marT="19052" marB="190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4892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Мета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навчання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9050" marR="19050" marT="19052" marB="190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Передача /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придбання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теоретичної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переважно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абстрактних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ЗУНов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що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становлять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зміст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освіти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9050" marR="19050" marT="19052" marB="190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Орієнтація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практичну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складову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змісту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освіти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що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забезпечує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успішну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життєдіяльність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компетенції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19050" marR="19050" marT="19052" marB="190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737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Основна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формула результату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освіти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9050" marR="19050" marT="19052" marB="190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«Знаю, ЩО»</a:t>
                      </a:r>
                    </a:p>
                  </a:txBody>
                  <a:tcPr marL="19050" marR="19050" marT="19052" marB="190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«Знаю, ЯК»</a:t>
                      </a:r>
                    </a:p>
                  </a:txBody>
                  <a:tcPr marL="19050" marR="19050" marT="19052" marB="190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76049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Характер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освітнього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процесу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9050" marR="19050" marT="19052" marB="190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Репродуктивний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9050" marR="19050" marT="19052" marB="190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Продуктивний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9050" marR="19050" marT="19052" marB="190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255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Домінуючий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компонент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процесу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9050" marR="19050" marT="19052" marB="190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Контроль</a:t>
                      </a:r>
                    </a:p>
                  </a:txBody>
                  <a:tcPr marL="19050" marR="19050" marT="19052" marB="190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Практика й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самостійна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робота</a:t>
                      </a:r>
                    </a:p>
                  </a:txBody>
                  <a:tcPr marL="19050" marR="19050" marT="19052" marB="190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91291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Характер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контрольних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процесів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9050" marR="19050" marT="19052" marB="190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Статистичні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методи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оцінювання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навчальних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досягнень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9050" marR="19050" marT="19052" marB="190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Комплексне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оцінювання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навчальних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досягнень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портфоліо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продукт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творчого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навчання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19050" marR="19050" marT="19052" marB="190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0" y="836712"/>
            <a:ext cx="9144000" cy="1603954"/>
          </a:xfrm>
        </p:spPr>
        <p:txBody>
          <a:bodyPr/>
          <a:lstStyle/>
          <a:p>
            <a:pPr algn="ctr">
              <a:buNone/>
            </a:pPr>
            <a:r>
              <a:rPr lang="ru-RU" sz="2400" b="1" dirty="0" err="1">
                <a:solidFill>
                  <a:srgbClr val="0070C0"/>
                </a:solidFill>
                <a:cs typeface="Arial" pitchFamily="34" charset="0"/>
              </a:rPr>
              <a:t>Компетентнісний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cs typeface="Arial" pitchFamily="34" charset="0"/>
              </a:rPr>
              <a:t>підхід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cs typeface="Arial" pitchFamily="34" charset="0"/>
              </a:rPr>
              <a:t>спрямований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 на </a:t>
            </a:r>
            <a:r>
              <a:rPr lang="ru-RU" sz="2400" b="1" dirty="0" err="1">
                <a:solidFill>
                  <a:srgbClr val="0070C0"/>
                </a:solidFill>
                <a:cs typeface="Arial" pitchFamily="34" charset="0"/>
              </a:rPr>
              <a:t>формування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cs typeface="Arial" pitchFamily="34" charset="0"/>
              </a:rPr>
              <a:t>самостійності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 в </a:t>
            </a:r>
            <a:r>
              <a:rPr lang="ru-RU" sz="2400" b="1" dirty="0" err="1">
                <a:solidFill>
                  <a:srgbClr val="0070C0"/>
                </a:solidFill>
                <a:cs typeface="Arial" pitchFamily="34" charset="0"/>
              </a:rPr>
              <a:t>рішенні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 проблем, </a:t>
            </a:r>
            <a:r>
              <a:rPr lang="ru-RU" sz="2400" b="1" dirty="0" err="1">
                <a:solidFill>
                  <a:srgbClr val="0070C0"/>
                </a:solidFill>
                <a:cs typeface="Arial" pitchFamily="34" charset="0"/>
              </a:rPr>
              <a:t>умовою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cs typeface="Arial" pitchFamily="34" charset="0"/>
              </a:rPr>
              <a:t>якої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 є </a:t>
            </a:r>
            <a:r>
              <a:rPr lang="ru-RU" sz="2400" b="1" dirty="0" err="1">
                <a:solidFill>
                  <a:srgbClr val="0070C0"/>
                </a:solidFill>
                <a:cs typeface="Arial" pitchFamily="34" charset="0"/>
              </a:rPr>
              <a:t>перетворення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cs typeface="Arial" pitchFamily="34" charset="0"/>
              </a:rPr>
              <a:t>предметних</a:t>
            </a:r>
            <a:r>
              <a:rPr lang="ru-RU" sz="2400" b="1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cs typeface="Arial" pitchFamily="34" charset="0"/>
              </a:rPr>
              <a:t>способів</a:t>
            </a:r>
            <a:r>
              <a:rPr lang="ru-RU" sz="2400" b="1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cs typeface="Arial" pitchFamily="34" charset="0"/>
              </a:rPr>
              <a:t>дії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cs typeface="Arial" pitchFamily="34" charset="0"/>
              </a:rPr>
              <a:t>в </a:t>
            </a:r>
            <a:r>
              <a:rPr lang="ru-RU" sz="2400" b="1" dirty="0" err="1">
                <a:solidFill>
                  <a:srgbClr val="0070C0"/>
                </a:solidFill>
                <a:cs typeface="Arial" pitchFamily="34" charset="0"/>
              </a:rPr>
              <a:t>засоби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cs typeface="Arial" pitchFamily="34" charset="0"/>
              </a:rPr>
              <a:t>вирішення</a:t>
            </a:r>
            <a:r>
              <a:rPr lang="ru-RU" sz="2400" b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cs typeface="Arial" pitchFamily="34" charset="0"/>
              </a:rPr>
              <a:t>проблем</a:t>
            </a:r>
          </a:p>
        </p:txBody>
      </p:sp>
      <p:grpSp>
        <p:nvGrpSpPr>
          <p:cNvPr id="18435" name="Group 15"/>
          <p:cNvGrpSpPr>
            <a:grpSpLocks/>
          </p:cNvGrpSpPr>
          <p:nvPr/>
        </p:nvGrpSpPr>
        <p:grpSpPr bwMode="auto">
          <a:xfrm>
            <a:off x="798431" y="2810804"/>
            <a:ext cx="7547137" cy="3267810"/>
            <a:chOff x="430" y="2065"/>
            <a:chExt cx="4373" cy="2045"/>
          </a:xfrm>
        </p:grpSpPr>
        <p:sp>
          <p:nvSpPr>
            <p:cNvPr id="18437" name="Freeform 5"/>
            <p:cNvSpPr>
              <a:spLocks noEditPoints="1"/>
            </p:cNvSpPr>
            <p:nvPr/>
          </p:nvSpPr>
          <p:spPr bwMode="gray">
            <a:xfrm>
              <a:off x="630" y="2069"/>
              <a:ext cx="4173" cy="2016"/>
            </a:xfrm>
            <a:custGeom>
              <a:avLst/>
              <a:gdLst>
                <a:gd name="T0" fmla="*/ 1092 w 2820"/>
                <a:gd name="T1" fmla="*/ 50 h 2912"/>
                <a:gd name="T2" fmla="*/ 822 w 2820"/>
                <a:gd name="T3" fmla="*/ 168 h 2912"/>
                <a:gd name="T4" fmla="*/ 594 w 2820"/>
                <a:gd name="T5" fmla="*/ 300 h 2912"/>
                <a:gd name="T6" fmla="*/ 406 w 2820"/>
                <a:gd name="T7" fmla="*/ 446 h 2912"/>
                <a:gd name="T8" fmla="*/ 254 w 2820"/>
                <a:gd name="T9" fmla="*/ 604 h 2912"/>
                <a:gd name="T10" fmla="*/ 140 w 2820"/>
                <a:gd name="T11" fmla="*/ 772 h 2912"/>
                <a:gd name="T12" fmla="*/ 60 w 2820"/>
                <a:gd name="T13" fmla="*/ 944 h 2912"/>
                <a:gd name="T14" fmla="*/ 14 w 2820"/>
                <a:gd name="T15" fmla="*/ 1122 h 2912"/>
                <a:gd name="T16" fmla="*/ 0 w 2820"/>
                <a:gd name="T17" fmla="*/ 1300 h 2912"/>
                <a:gd name="T18" fmla="*/ 18 w 2820"/>
                <a:gd name="T19" fmla="*/ 1476 h 2912"/>
                <a:gd name="T20" fmla="*/ 64 w 2820"/>
                <a:gd name="T21" fmla="*/ 1650 h 2912"/>
                <a:gd name="T22" fmla="*/ 138 w 2820"/>
                <a:gd name="T23" fmla="*/ 1818 h 2912"/>
                <a:gd name="T24" fmla="*/ 238 w 2820"/>
                <a:gd name="T25" fmla="*/ 1978 h 2912"/>
                <a:gd name="T26" fmla="*/ 364 w 2820"/>
                <a:gd name="T27" fmla="*/ 2126 h 2912"/>
                <a:gd name="T28" fmla="*/ 512 w 2820"/>
                <a:gd name="T29" fmla="*/ 2262 h 2912"/>
                <a:gd name="T30" fmla="*/ 684 w 2820"/>
                <a:gd name="T31" fmla="*/ 2382 h 2912"/>
                <a:gd name="T32" fmla="*/ 874 w 2820"/>
                <a:gd name="T33" fmla="*/ 2484 h 2912"/>
                <a:gd name="T34" fmla="*/ 1086 w 2820"/>
                <a:gd name="T35" fmla="*/ 2564 h 2912"/>
                <a:gd name="T36" fmla="*/ 1314 w 2820"/>
                <a:gd name="T37" fmla="*/ 2622 h 2912"/>
                <a:gd name="T38" fmla="*/ 1558 w 2820"/>
                <a:gd name="T39" fmla="*/ 2654 h 2912"/>
                <a:gd name="T40" fmla="*/ 1818 w 2820"/>
                <a:gd name="T41" fmla="*/ 2658 h 2912"/>
                <a:gd name="T42" fmla="*/ 2090 w 2820"/>
                <a:gd name="T43" fmla="*/ 2632 h 2912"/>
                <a:gd name="T44" fmla="*/ 2374 w 2820"/>
                <a:gd name="T45" fmla="*/ 2574 h 2912"/>
                <a:gd name="T46" fmla="*/ 2544 w 2820"/>
                <a:gd name="T47" fmla="*/ 2912 h 2912"/>
                <a:gd name="T48" fmla="*/ 1868 w 2820"/>
                <a:gd name="T49" fmla="*/ 1552 h 2912"/>
                <a:gd name="T50" fmla="*/ 1956 w 2820"/>
                <a:gd name="T51" fmla="*/ 1914 h 2912"/>
                <a:gd name="T52" fmla="*/ 1788 w 2820"/>
                <a:gd name="T53" fmla="*/ 1936 h 2912"/>
                <a:gd name="T54" fmla="*/ 1616 w 2820"/>
                <a:gd name="T55" fmla="*/ 1934 h 2912"/>
                <a:gd name="T56" fmla="*/ 1442 w 2820"/>
                <a:gd name="T57" fmla="*/ 1912 h 2912"/>
                <a:gd name="T58" fmla="*/ 1272 w 2820"/>
                <a:gd name="T59" fmla="*/ 1872 h 2912"/>
                <a:gd name="T60" fmla="*/ 1108 w 2820"/>
                <a:gd name="T61" fmla="*/ 1812 h 2912"/>
                <a:gd name="T62" fmla="*/ 952 w 2820"/>
                <a:gd name="T63" fmla="*/ 1736 h 2912"/>
                <a:gd name="T64" fmla="*/ 810 w 2820"/>
                <a:gd name="T65" fmla="*/ 1646 h 2912"/>
                <a:gd name="T66" fmla="*/ 684 w 2820"/>
                <a:gd name="T67" fmla="*/ 1542 h 2912"/>
                <a:gd name="T68" fmla="*/ 578 w 2820"/>
                <a:gd name="T69" fmla="*/ 1428 h 2912"/>
                <a:gd name="T70" fmla="*/ 494 w 2820"/>
                <a:gd name="T71" fmla="*/ 1304 h 2912"/>
                <a:gd name="T72" fmla="*/ 438 w 2820"/>
                <a:gd name="T73" fmla="*/ 1170 h 2912"/>
                <a:gd name="T74" fmla="*/ 410 w 2820"/>
                <a:gd name="T75" fmla="*/ 1032 h 2912"/>
                <a:gd name="T76" fmla="*/ 416 w 2820"/>
                <a:gd name="T77" fmla="*/ 888 h 2912"/>
                <a:gd name="T78" fmla="*/ 460 w 2820"/>
                <a:gd name="T79" fmla="*/ 742 h 2912"/>
                <a:gd name="T80" fmla="*/ 544 w 2820"/>
                <a:gd name="T81" fmla="*/ 592 h 2912"/>
                <a:gd name="T82" fmla="*/ 670 w 2820"/>
                <a:gd name="T83" fmla="*/ 444 h 2912"/>
                <a:gd name="T84" fmla="*/ 844 w 2820"/>
                <a:gd name="T85" fmla="*/ 298 h 2912"/>
                <a:gd name="T86" fmla="*/ 1070 w 2820"/>
                <a:gd name="T87" fmla="*/ 154 h 2912"/>
                <a:gd name="T88" fmla="*/ 1348 w 2820"/>
                <a:gd name="T89" fmla="*/ 16 h 2912"/>
                <a:gd name="T90" fmla="*/ 1244 w 2820"/>
                <a:gd name="T91" fmla="*/ 0 h 2912"/>
                <a:gd name="T92" fmla="*/ 2820 w 2820"/>
                <a:gd name="T93" fmla="*/ 1934 h 2912"/>
                <a:gd name="T94" fmla="*/ 2820 w 2820"/>
                <a:gd name="T95" fmla="*/ 1934 h 291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820" h="2912">
                  <a:moveTo>
                    <a:pt x="1244" y="0"/>
                  </a:moveTo>
                  <a:lnTo>
                    <a:pt x="1092" y="50"/>
                  </a:lnTo>
                  <a:lnTo>
                    <a:pt x="952" y="106"/>
                  </a:lnTo>
                  <a:lnTo>
                    <a:pt x="822" y="168"/>
                  </a:lnTo>
                  <a:lnTo>
                    <a:pt x="704" y="232"/>
                  </a:lnTo>
                  <a:lnTo>
                    <a:pt x="594" y="300"/>
                  </a:lnTo>
                  <a:lnTo>
                    <a:pt x="494" y="372"/>
                  </a:lnTo>
                  <a:lnTo>
                    <a:pt x="406" y="446"/>
                  </a:lnTo>
                  <a:lnTo>
                    <a:pt x="324" y="524"/>
                  </a:lnTo>
                  <a:lnTo>
                    <a:pt x="254" y="604"/>
                  </a:lnTo>
                  <a:lnTo>
                    <a:pt x="192" y="686"/>
                  </a:lnTo>
                  <a:lnTo>
                    <a:pt x="140" y="772"/>
                  </a:lnTo>
                  <a:lnTo>
                    <a:pt x="96" y="856"/>
                  </a:lnTo>
                  <a:lnTo>
                    <a:pt x="60" y="944"/>
                  </a:lnTo>
                  <a:lnTo>
                    <a:pt x="32" y="1032"/>
                  </a:lnTo>
                  <a:lnTo>
                    <a:pt x="14" y="1122"/>
                  </a:lnTo>
                  <a:lnTo>
                    <a:pt x="2" y="1210"/>
                  </a:lnTo>
                  <a:lnTo>
                    <a:pt x="0" y="1300"/>
                  </a:lnTo>
                  <a:lnTo>
                    <a:pt x="4" y="1388"/>
                  </a:lnTo>
                  <a:lnTo>
                    <a:pt x="18" y="1476"/>
                  </a:lnTo>
                  <a:lnTo>
                    <a:pt x="36" y="1564"/>
                  </a:lnTo>
                  <a:lnTo>
                    <a:pt x="64" y="1650"/>
                  </a:lnTo>
                  <a:lnTo>
                    <a:pt x="96" y="1736"/>
                  </a:lnTo>
                  <a:lnTo>
                    <a:pt x="138" y="1818"/>
                  </a:lnTo>
                  <a:lnTo>
                    <a:pt x="184" y="1900"/>
                  </a:lnTo>
                  <a:lnTo>
                    <a:pt x="238" y="1978"/>
                  </a:lnTo>
                  <a:lnTo>
                    <a:pt x="298" y="2054"/>
                  </a:lnTo>
                  <a:lnTo>
                    <a:pt x="364" y="2126"/>
                  </a:lnTo>
                  <a:lnTo>
                    <a:pt x="434" y="2196"/>
                  </a:lnTo>
                  <a:lnTo>
                    <a:pt x="512" y="2262"/>
                  </a:lnTo>
                  <a:lnTo>
                    <a:pt x="596" y="2324"/>
                  </a:lnTo>
                  <a:lnTo>
                    <a:pt x="684" y="2382"/>
                  </a:lnTo>
                  <a:lnTo>
                    <a:pt x="776" y="2436"/>
                  </a:lnTo>
                  <a:lnTo>
                    <a:pt x="874" y="2484"/>
                  </a:lnTo>
                  <a:lnTo>
                    <a:pt x="978" y="2526"/>
                  </a:lnTo>
                  <a:lnTo>
                    <a:pt x="1086" y="2564"/>
                  </a:lnTo>
                  <a:lnTo>
                    <a:pt x="1198" y="2596"/>
                  </a:lnTo>
                  <a:lnTo>
                    <a:pt x="1314" y="2622"/>
                  </a:lnTo>
                  <a:lnTo>
                    <a:pt x="1434" y="2642"/>
                  </a:lnTo>
                  <a:lnTo>
                    <a:pt x="1558" y="2654"/>
                  </a:lnTo>
                  <a:lnTo>
                    <a:pt x="1686" y="2660"/>
                  </a:lnTo>
                  <a:lnTo>
                    <a:pt x="1818" y="2658"/>
                  </a:lnTo>
                  <a:lnTo>
                    <a:pt x="1952" y="2650"/>
                  </a:lnTo>
                  <a:lnTo>
                    <a:pt x="2090" y="2632"/>
                  </a:lnTo>
                  <a:lnTo>
                    <a:pt x="2230" y="2608"/>
                  </a:lnTo>
                  <a:lnTo>
                    <a:pt x="2374" y="2574"/>
                  </a:lnTo>
                  <a:lnTo>
                    <a:pt x="2542" y="2912"/>
                  </a:lnTo>
                  <a:lnTo>
                    <a:pt x="2544" y="2912"/>
                  </a:lnTo>
                  <a:lnTo>
                    <a:pt x="2820" y="1934"/>
                  </a:lnTo>
                  <a:lnTo>
                    <a:pt x="1868" y="1552"/>
                  </a:lnTo>
                  <a:lnTo>
                    <a:pt x="2036" y="1894"/>
                  </a:lnTo>
                  <a:lnTo>
                    <a:pt x="1956" y="1914"/>
                  </a:lnTo>
                  <a:lnTo>
                    <a:pt x="1872" y="1928"/>
                  </a:lnTo>
                  <a:lnTo>
                    <a:pt x="1788" y="1936"/>
                  </a:lnTo>
                  <a:lnTo>
                    <a:pt x="1702" y="1938"/>
                  </a:lnTo>
                  <a:lnTo>
                    <a:pt x="1616" y="1934"/>
                  </a:lnTo>
                  <a:lnTo>
                    <a:pt x="1528" y="1926"/>
                  </a:lnTo>
                  <a:lnTo>
                    <a:pt x="1442" y="1912"/>
                  </a:lnTo>
                  <a:lnTo>
                    <a:pt x="1356" y="1894"/>
                  </a:lnTo>
                  <a:lnTo>
                    <a:pt x="1272" y="1872"/>
                  </a:lnTo>
                  <a:lnTo>
                    <a:pt x="1188" y="1844"/>
                  </a:lnTo>
                  <a:lnTo>
                    <a:pt x="1108" y="1812"/>
                  </a:lnTo>
                  <a:lnTo>
                    <a:pt x="1028" y="1776"/>
                  </a:lnTo>
                  <a:lnTo>
                    <a:pt x="952" y="1736"/>
                  </a:lnTo>
                  <a:lnTo>
                    <a:pt x="880" y="1692"/>
                  </a:lnTo>
                  <a:lnTo>
                    <a:pt x="810" y="1646"/>
                  </a:lnTo>
                  <a:lnTo>
                    <a:pt x="744" y="1596"/>
                  </a:lnTo>
                  <a:lnTo>
                    <a:pt x="684" y="1542"/>
                  </a:lnTo>
                  <a:lnTo>
                    <a:pt x="628" y="1486"/>
                  </a:lnTo>
                  <a:lnTo>
                    <a:pt x="578" y="1428"/>
                  </a:lnTo>
                  <a:lnTo>
                    <a:pt x="532" y="1366"/>
                  </a:lnTo>
                  <a:lnTo>
                    <a:pt x="494" y="1304"/>
                  </a:lnTo>
                  <a:lnTo>
                    <a:pt x="462" y="1238"/>
                  </a:lnTo>
                  <a:lnTo>
                    <a:pt x="438" y="1170"/>
                  </a:lnTo>
                  <a:lnTo>
                    <a:pt x="420" y="1102"/>
                  </a:lnTo>
                  <a:lnTo>
                    <a:pt x="410" y="1032"/>
                  </a:lnTo>
                  <a:lnTo>
                    <a:pt x="410" y="960"/>
                  </a:lnTo>
                  <a:lnTo>
                    <a:pt x="416" y="888"/>
                  </a:lnTo>
                  <a:lnTo>
                    <a:pt x="434" y="816"/>
                  </a:lnTo>
                  <a:lnTo>
                    <a:pt x="460" y="742"/>
                  </a:lnTo>
                  <a:lnTo>
                    <a:pt x="496" y="668"/>
                  </a:lnTo>
                  <a:lnTo>
                    <a:pt x="544" y="592"/>
                  </a:lnTo>
                  <a:lnTo>
                    <a:pt x="602" y="518"/>
                  </a:lnTo>
                  <a:lnTo>
                    <a:pt x="670" y="444"/>
                  </a:lnTo>
                  <a:lnTo>
                    <a:pt x="752" y="370"/>
                  </a:lnTo>
                  <a:lnTo>
                    <a:pt x="844" y="298"/>
                  </a:lnTo>
                  <a:lnTo>
                    <a:pt x="950" y="226"/>
                  </a:lnTo>
                  <a:lnTo>
                    <a:pt x="1070" y="154"/>
                  </a:lnTo>
                  <a:lnTo>
                    <a:pt x="1202" y="84"/>
                  </a:lnTo>
                  <a:lnTo>
                    <a:pt x="1348" y="16"/>
                  </a:lnTo>
                  <a:lnTo>
                    <a:pt x="1244" y="0"/>
                  </a:lnTo>
                  <a:close/>
                  <a:moveTo>
                    <a:pt x="2820" y="1934"/>
                  </a:moveTo>
                  <a:lnTo>
                    <a:pt x="2820" y="193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dist="206741" dir="8249373" algn="ctr" rotWithShape="0">
                <a:srgbClr val="C1D1D3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8438" name="Oval 6"/>
            <p:cNvSpPr>
              <a:spLocks noChangeArrowheads="1"/>
            </p:cNvSpPr>
            <p:nvPr/>
          </p:nvSpPr>
          <p:spPr bwMode="gray">
            <a:xfrm>
              <a:off x="2171" y="3253"/>
              <a:ext cx="1424" cy="85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prstShdw prst="shdw17" dist="17961" dir="2700000">
                <a:srgbClr val="292929"/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gray">
            <a:xfrm>
              <a:off x="2290" y="3475"/>
              <a:ext cx="122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ru-RU" sz="2400" b="1" dirty="0" err="1" smtClean="0">
                  <a:solidFill>
                    <a:srgbClr val="FF0000"/>
                  </a:solidFill>
                  <a:latin typeface="+mn-lt"/>
                </a:rPr>
                <a:t>творча</a:t>
              </a:r>
              <a:r>
                <a:rPr lang="ru-RU" sz="2400" b="1" dirty="0" smtClean="0">
                  <a:solidFill>
                    <a:srgbClr val="FF0000"/>
                  </a:solidFill>
                  <a:latin typeface="+mn-lt"/>
                </a:rPr>
                <a:t> </a:t>
              </a:r>
              <a:endParaRPr lang="ru-RU" sz="2400" b="1" dirty="0">
                <a:solidFill>
                  <a:srgbClr val="FF0000"/>
                </a:solidFill>
                <a:latin typeface="+mn-lt"/>
              </a:endParaRPr>
            </a:p>
            <a:p>
              <a:pPr algn="ctr" eaLnBrk="1" hangingPunct="1">
                <a:lnSpc>
                  <a:spcPct val="75000"/>
                </a:lnSpc>
              </a:pPr>
              <a:r>
                <a:rPr lang="ru-RU" sz="2400" b="1" dirty="0" err="1" smtClean="0">
                  <a:solidFill>
                    <a:srgbClr val="FF0000"/>
                  </a:solidFill>
                  <a:latin typeface="+mn-lt"/>
                </a:rPr>
                <a:t>діяльність</a:t>
              </a:r>
              <a:endParaRPr lang="en-US" sz="2400" b="1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8440" name="Oval 8"/>
            <p:cNvSpPr>
              <a:spLocks noChangeArrowheads="1"/>
            </p:cNvSpPr>
            <p:nvPr/>
          </p:nvSpPr>
          <p:spPr bwMode="gray">
            <a:xfrm>
              <a:off x="612" y="3008"/>
              <a:ext cx="1361" cy="775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prstShdw prst="shdw17" dist="17961" dir="2700000">
                <a:srgbClr val="292929"/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gray">
            <a:xfrm>
              <a:off x="430" y="3122"/>
              <a:ext cx="1724" cy="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ru-RU" sz="1400" b="1" dirty="0" smtClean="0">
                  <a:solidFill>
                    <a:schemeClr val="bg1"/>
                  </a:solidFill>
                  <a:latin typeface="+mn-lt"/>
                </a:rPr>
                <a:t> </a:t>
              </a:r>
              <a:endParaRPr lang="ru-RU" sz="1400" b="1" dirty="0">
                <a:solidFill>
                  <a:schemeClr val="bg1"/>
                </a:solidFill>
                <a:latin typeface="+mn-lt"/>
              </a:endParaRPr>
            </a:p>
            <a:p>
              <a:pPr algn="ctr" eaLnBrk="1" hangingPunct="1">
                <a:lnSpc>
                  <a:spcPct val="75000"/>
                </a:lnSpc>
              </a:pPr>
              <a:r>
                <a:rPr lang="ru-RU" sz="2000" b="1" dirty="0" smtClean="0">
                  <a:solidFill>
                    <a:srgbClr val="FF0000"/>
                  </a:solidFill>
                  <a:latin typeface="+mn-lt"/>
                </a:rPr>
                <a:t>особистісно-</a:t>
              </a:r>
              <a:r>
                <a:rPr lang="ru-RU" sz="2000" b="1" dirty="0" err="1" smtClean="0">
                  <a:solidFill>
                    <a:srgbClr val="FF0000"/>
                  </a:solidFill>
                  <a:latin typeface="+mn-lt"/>
                </a:rPr>
                <a:t>цінності</a:t>
              </a:r>
              <a:endParaRPr lang="ru-RU" sz="2000" b="1" dirty="0">
                <a:solidFill>
                  <a:srgbClr val="FF0000"/>
                </a:solidFill>
                <a:latin typeface="+mn-lt"/>
              </a:endParaRPr>
            </a:p>
            <a:p>
              <a:pPr algn="ctr" eaLnBrk="1" hangingPunct="1">
                <a:lnSpc>
                  <a:spcPct val="75000"/>
                </a:lnSpc>
              </a:pPr>
              <a:r>
                <a:rPr lang="ru-RU" sz="2000" b="1" dirty="0" err="1" smtClean="0">
                  <a:solidFill>
                    <a:srgbClr val="FF0000"/>
                  </a:solidFill>
                  <a:latin typeface="+mn-lt"/>
                </a:rPr>
                <a:t>відносини</a:t>
              </a:r>
              <a:endParaRPr lang="en-US" sz="2000" b="1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8442" name="Oval 10"/>
            <p:cNvSpPr>
              <a:spLocks noChangeArrowheads="1"/>
            </p:cNvSpPr>
            <p:nvPr/>
          </p:nvSpPr>
          <p:spPr bwMode="gray">
            <a:xfrm>
              <a:off x="476" y="2191"/>
              <a:ext cx="1221" cy="695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prstShdw prst="shdw17" dist="17961" dir="2700000">
                <a:srgbClr val="292929"/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gray">
            <a:xfrm>
              <a:off x="476" y="2065"/>
              <a:ext cx="1188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ru-RU" sz="1400" b="1" dirty="0" smtClean="0">
                  <a:solidFill>
                    <a:srgbClr val="FF0000"/>
                  </a:solidFill>
                </a:rPr>
                <a:t> </a:t>
              </a:r>
              <a:endParaRPr lang="ru-RU" sz="1400" b="1" dirty="0">
                <a:solidFill>
                  <a:srgbClr val="FF0000"/>
                </a:solidFill>
              </a:endParaRPr>
            </a:p>
            <a:p>
              <a:pPr algn="ctr" eaLnBrk="1" hangingPunct="1">
                <a:lnSpc>
                  <a:spcPct val="150000"/>
                </a:lnSpc>
              </a:pPr>
              <a:r>
                <a:rPr lang="ru-RU" sz="1600" b="1" dirty="0" err="1" smtClean="0">
                  <a:solidFill>
                    <a:srgbClr val="FF0000"/>
                  </a:solidFill>
                  <a:latin typeface="+mn-lt"/>
                </a:rPr>
                <a:t>освітні</a:t>
              </a:r>
              <a:r>
                <a:rPr lang="ru-RU" sz="1600" b="1" dirty="0" smtClean="0">
                  <a:solidFill>
                    <a:srgbClr val="FF0000"/>
                  </a:solidFill>
                  <a:latin typeface="+mn-lt"/>
                </a:rPr>
                <a:t> </a:t>
              </a:r>
              <a:endParaRPr lang="ru-RU" sz="1600" b="1" dirty="0">
                <a:solidFill>
                  <a:srgbClr val="FF0000"/>
                </a:solidFill>
                <a:latin typeface="+mn-lt"/>
              </a:endParaRPr>
            </a:p>
            <a:p>
              <a:pPr algn="ctr" eaLnBrk="1" hangingPunct="1">
                <a:lnSpc>
                  <a:spcPct val="150000"/>
                </a:lnSpc>
              </a:pPr>
              <a:r>
                <a:rPr lang="ru-RU" sz="1600" b="1" dirty="0" err="1" smtClean="0">
                  <a:solidFill>
                    <a:srgbClr val="FF0000"/>
                  </a:solidFill>
                  <a:latin typeface="+mn-lt"/>
                </a:rPr>
                <a:t>компетентності</a:t>
              </a:r>
              <a:endParaRPr lang="en-US" sz="1600" b="1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8444" name="Oval 12"/>
            <p:cNvSpPr>
              <a:spLocks noChangeArrowheads="1"/>
            </p:cNvSpPr>
            <p:nvPr/>
          </p:nvSpPr>
          <p:spPr bwMode="gray">
            <a:xfrm>
              <a:off x="2036" y="2069"/>
              <a:ext cx="643" cy="38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prstShdw prst="shdw17" dist="17961" dir="2700000">
                <a:srgbClr val="292929"/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gray">
            <a:xfrm>
              <a:off x="2140" y="2131"/>
              <a:ext cx="434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b="1" dirty="0">
                  <a:solidFill>
                    <a:srgbClr val="FF0000"/>
                  </a:solidFill>
                  <a:latin typeface="+mn-lt"/>
                </a:rPr>
                <a:t>ЗУН</a:t>
              </a:r>
              <a:endParaRPr lang="en-US" sz="2400" b="1" dirty="0">
                <a:solidFill>
                  <a:srgbClr val="FF0000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894076"/>
            <a:ext cx="8229600" cy="1069848"/>
          </a:xfrm>
        </p:spPr>
        <p:txBody>
          <a:bodyPr/>
          <a:lstStyle/>
          <a:p>
            <a:pPr algn="ctr"/>
            <a:r>
              <a:rPr lang="uk-UA" sz="7200" b="1" i="1" dirty="0" smtClean="0">
                <a:solidFill>
                  <a:srgbClr val="009900"/>
                </a:solidFill>
                <a:latin typeface="+mn-lt"/>
                <a:cs typeface="Courier New" pitchFamily="49" charset="0"/>
              </a:rPr>
              <a:t>Дякую за перегляд! </a:t>
            </a:r>
            <a:endParaRPr lang="uk-UA" sz="7200" b="1" i="1" dirty="0">
              <a:solidFill>
                <a:srgbClr val="009900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36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4294967295"/>
          </p:nvPr>
        </p:nvSpPr>
        <p:spPr>
          <a:xfrm>
            <a:off x="323528" y="981075"/>
            <a:ext cx="8496944" cy="48958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ru-RU" sz="3200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Компетентнісний</a:t>
            </a:r>
            <a:r>
              <a:rPr lang="ru-RU" sz="3200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підхід</a:t>
            </a:r>
            <a:r>
              <a:rPr lang="ru-RU" sz="3200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сукупність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загальних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принципів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ru-RU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визначення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цілей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освіти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ru-RU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відбору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змісту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освіти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ru-RU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організації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освітнього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процесу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оцін</a:t>
            </a:r>
            <a:r>
              <a:rPr lang="uk-UA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ювння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освітніх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результатів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476672"/>
            <a:ext cx="8136582" cy="865187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sz="3600" b="1" dirty="0" err="1" smtClean="0">
                <a:solidFill>
                  <a:srgbClr val="C00000"/>
                </a:solidFill>
                <a:latin typeface="Arial Black" pitchFamily="34" charset="0"/>
              </a:rPr>
              <a:t>Принципи</a:t>
            </a:r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Arial Black" pitchFamily="34" charset="0"/>
              </a:rPr>
              <a:t>компетентнісного</a:t>
            </a:r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Arial Black" pitchFamily="34" charset="0"/>
              </a:rPr>
              <a:t>підходу</a:t>
            </a:r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  <a:t>:</a:t>
            </a:r>
            <a:endParaRPr lang="en-US" sz="3600" b="1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grpSp>
        <p:nvGrpSpPr>
          <p:cNvPr id="7171" name="Group 35"/>
          <p:cNvGrpSpPr>
            <a:grpSpLocks/>
          </p:cNvGrpSpPr>
          <p:nvPr/>
        </p:nvGrpSpPr>
        <p:grpSpPr bwMode="auto">
          <a:xfrm>
            <a:off x="467544" y="1688456"/>
            <a:ext cx="8268546" cy="655879"/>
            <a:chOff x="839" y="1298"/>
            <a:chExt cx="4313" cy="545"/>
          </a:xfrm>
        </p:grpSpPr>
        <p:grpSp>
          <p:nvGrpSpPr>
            <p:cNvPr id="7181" name="Group 7"/>
            <p:cNvGrpSpPr>
              <a:grpSpLocks/>
            </p:cNvGrpSpPr>
            <p:nvPr/>
          </p:nvGrpSpPr>
          <p:grpSpPr bwMode="auto">
            <a:xfrm>
              <a:off x="839" y="1298"/>
              <a:ext cx="4313" cy="545"/>
              <a:chOff x="624" y="1152"/>
              <a:chExt cx="4080" cy="720"/>
            </a:xfrm>
          </p:grpSpPr>
          <p:sp>
            <p:nvSpPr>
              <p:cNvPr id="39944" name="Rectangle 8"/>
              <p:cNvSpPr>
                <a:spLocks noChangeArrowheads="1"/>
              </p:cNvSpPr>
              <p:nvPr/>
            </p:nvSpPr>
            <p:spPr bwMode="gray">
              <a:xfrm rot="3419336">
                <a:off x="624" y="1200"/>
                <a:ext cx="673" cy="672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0" lon="1500000" rev="0"/>
                </a:camera>
                <a:lightRig rig="legacyFlat4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7187" name="Group 9"/>
              <p:cNvGrpSpPr>
                <a:grpSpLocks/>
              </p:cNvGrpSpPr>
              <p:nvPr/>
            </p:nvGrpSpPr>
            <p:grpSpPr bwMode="auto">
              <a:xfrm>
                <a:off x="1296" y="1296"/>
                <a:ext cx="624" cy="96"/>
                <a:chOff x="2003" y="3439"/>
                <a:chExt cx="468" cy="244"/>
              </a:xfrm>
            </p:grpSpPr>
            <p:sp>
              <p:nvSpPr>
                <p:cNvPr id="7201" name="Oval 10"/>
                <p:cNvSpPr>
                  <a:spLocks noChangeArrowheads="1"/>
                </p:cNvSpPr>
                <p:nvPr/>
              </p:nvSpPr>
              <p:spPr bwMode="gray">
                <a:xfrm>
                  <a:off x="2003" y="3439"/>
                  <a:ext cx="79" cy="24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02" name="Rectangle 11"/>
                <p:cNvSpPr>
                  <a:spLocks noChangeArrowheads="1"/>
                </p:cNvSpPr>
                <p:nvPr/>
              </p:nvSpPr>
              <p:spPr bwMode="gray">
                <a:xfrm>
                  <a:off x="2048" y="3441"/>
                  <a:ext cx="388" cy="242"/>
                </a:xfrm>
                <a:prstGeom prst="rect">
                  <a:avLst/>
                </a:prstGeom>
                <a:gradFill rotWithShape="0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" name="Oval 12"/>
                <p:cNvSpPr>
                  <a:spLocks noChangeArrowheads="1"/>
                </p:cNvSpPr>
                <p:nvPr/>
              </p:nvSpPr>
              <p:spPr bwMode="gray">
                <a:xfrm>
                  <a:off x="2400" y="3443"/>
                  <a:ext cx="71" cy="23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gamma/>
                        <a:shade val="46275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" name="Oval 13"/>
                <p:cNvSpPr>
                  <a:spLocks noChangeArrowheads="1"/>
                </p:cNvSpPr>
                <p:nvPr/>
              </p:nvSpPr>
              <p:spPr bwMode="gray">
                <a:xfrm>
                  <a:off x="2438" y="3518"/>
                  <a:ext cx="21" cy="7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gamma/>
                        <a:shade val="46275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7188" name="Rectangle 14"/>
              <p:cNvSpPr>
                <a:spLocks noChangeArrowheads="1"/>
              </p:cNvSpPr>
              <p:nvPr/>
            </p:nvSpPr>
            <p:spPr bwMode="gray">
              <a:xfrm rot="3419336">
                <a:off x="1776" y="1152"/>
                <a:ext cx="672" cy="672"/>
              </a:xfrm>
              <a:prstGeom prst="rect">
                <a:avLst/>
              </a:prstGeom>
              <a:solidFill>
                <a:schemeClr val="tx2"/>
              </a:solidFill>
              <a:ln w="9525">
                <a:miter lim="800000"/>
                <a:headEnd/>
                <a:tailEnd/>
              </a:ln>
              <a:scene3d>
                <a:camera prst="legacyPerspectiveFront">
                  <a:rot lat="0" lon="1500000" rev="0"/>
                </a:camera>
                <a:lightRig rig="legacyFlat4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tx2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7189" name="Group 15"/>
              <p:cNvGrpSpPr>
                <a:grpSpLocks/>
              </p:cNvGrpSpPr>
              <p:nvPr/>
            </p:nvGrpSpPr>
            <p:grpSpPr bwMode="auto">
              <a:xfrm>
                <a:off x="2448" y="1296"/>
                <a:ext cx="624" cy="96"/>
                <a:chOff x="2003" y="3439"/>
                <a:chExt cx="468" cy="244"/>
              </a:xfrm>
            </p:grpSpPr>
            <p:sp>
              <p:nvSpPr>
                <p:cNvPr id="7197" name="Oval 16"/>
                <p:cNvSpPr>
                  <a:spLocks noChangeArrowheads="1"/>
                </p:cNvSpPr>
                <p:nvPr/>
              </p:nvSpPr>
              <p:spPr bwMode="gray">
                <a:xfrm>
                  <a:off x="2003" y="3439"/>
                  <a:ext cx="79" cy="24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8" name="Rectangle 17"/>
                <p:cNvSpPr>
                  <a:spLocks noChangeArrowheads="1"/>
                </p:cNvSpPr>
                <p:nvPr/>
              </p:nvSpPr>
              <p:spPr bwMode="gray">
                <a:xfrm>
                  <a:off x="2048" y="3441"/>
                  <a:ext cx="388" cy="242"/>
                </a:xfrm>
                <a:prstGeom prst="rect">
                  <a:avLst/>
                </a:prstGeom>
                <a:gradFill rotWithShape="0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" name="Oval 18"/>
                <p:cNvSpPr>
                  <a:spLocks noChangeArrowheads="1"/>
                </p:cNvSpPr>
                <p:nvPr/>
              </p:nvSpPr>
              <p:spPr bwMode="gray">
                <a:xfrm>
                  <a:off x="2400" y="3443"/>
                  <a:ext cx="71" cy="23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gamma/>
                        <a:shade val="46275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" name="Oval 19"/>
                <p:cNvSpPr>
                  <a:spLocks noChangeArrowheads="1"/>
                </p:cNvSpPr>
                <p:nvPr/>
              </p:nvSpPr>
              <p:spPr bwMode="gray">
                <a:xfrm>
                  <a:off x="2438" y="3518"/>
                  <a:ext cx="21" cy="7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gamma/>
                        <a:shade val="46275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39956" name="Rectangle 20"/>
              <p:cNvSpPr>
                <a:spLocks noChangeArrowheads="1"/>
              </p:cNvSpPr>
              <p:nvPr/>
            </p:nvSpPr>
            <p:spPr bwMode="gray">
              <a:xfrm rot="3419336">
                <a:off x="2880" y="1152"/>
                <a:ext cx="674" cy="672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0" lon="1500000" rev="0"/>
                </a:camera>
                <a:lightRig rig="legacyFlat4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7191" name="Group 21"/>
              <p:cNvGrpSpPr>
                <a:grpSpLocks/>
              </p:cNvGrpSpPr>
              <p:nvPr/>
            </p:nvGrpSpPr>
            <p:grpSpPr bwMode="auto">
              <a:xfrm>
                <a:off x="3600" y="1296"/>
                <a:ext cx="816" cy="96"/>
                <a:chOff x="2003" y="3439"/>
                <a:chExt cx="468" cy="244"/>
              </a:xfrm>
            </p:grpSpPr>
            <p:sp>
              <p:nvSpPr>
                <p:cNvPr id="7193" name="Oval 22"/>
                <p:cNvSpPr>
                  <a:spLocks noChangeArrowheads="1"/>
                </p:cNvSpPr>
                <p:nvPr/>
              </p:nvSpPr>
              <p:spPr bwMode="gray">
                <a:xfrm>
                  <a:off x="2003" y="3439"/>
                  <a:ext cx="79" cy="24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4" name="Rectangle 23"/>
                <p:cNvSpPr>
                  <a:spLocks noChangeArrowheads="1"/>
                </p:cNvSpPr>
                <p:nvPr/>
              </p:nvSpPr>
              <p:spPr bwMode="gray">
                <a:xfrm>
                  <a:off x="2048" y="3441"/>
                  <a:ext cx="388" cy="242"/>
                </a:xfrm>
                <a:prstGeom prst="rect">
                  <a:avLst/>
                </a:prstGeom>
                <a:gradFill rotWithShape="0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" name="Oval 24"/>
                <p:cNvSpPr>
                  <a:spLocks noChangeArrowheads="1"/>
                </p:cNvSpPr>
                <p:nvPr/>
              </p:nvSpPr>
              <p:spPr bwMode="gray">
                <a:xfrm>
                  <a:off x="2400" y="3443"/>
                  <a:ext cx="71" cy="23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gamma/>
                        <a:shade val="46275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" name="Oval 25"/>
                <p:cNvSpPr>
                  <a:spLocks noChangeArrowheads="1"/>
                </p:cNvSpPr>
                <p:nvPr/>
              </p:nvSpPr>
              <p:spPr bwMode="gray">
                <a:xfrm>
                  <a:off x="2438" y="3518"/>
                  <a:ext cx="20" cy="7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gamma/>
                        <a:shade val="46275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7192" name="Rectangle 26"/>
              <p:cNvSpPr>
                <a:spLocks noChangeArrowheads="1"/>
              </p:cNvSpPr>
              <p:nvPr/>
            </p:nvSpPr>
            <p:spPr bwMode="gray">
              <a:xfrm rot="3419336">
                <a:off x="4032" y="1152"/>
                <a:ext cx="672" cy="672"/>
              </a:xfrm>
              <a:prstGeom prst="rect">
                <a:avLst/>
              </a:prstGeom>
              <a:solidFill>
                <a:schemeClr val="tx2"/>
              </a:solidFill>
              <a:ln w="9525">
                <a:miter lim="800000"/>
                <a:headEnd/>
                <a:tailEnd/>
              </a:ln>
              <a:scene3d>
                <a:camera prst="legacyPerspectiveFront">
                  <a:rot lat="0" lon="1500000" rev="0"/>
                </a:camera>
                <a:lightRig rig="legacyFlat4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tx2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</p:grpSp>
        <p:sp>
          <p:nvSpPr>
            <p:cNvPr id="7182" name="Rectangle 27"/>
            <p:cNvSpPr>
              <a:spLocks noChangeArrowheads="1"/>
            </p:cNvSpPr>
            <p:nvPr/>
          </p:nvSpPr>
          <p:spPr bwMode="gray">
            <a:xfrm>
              <a:off x="1066" y="1434"/>
              <a:ext cx="276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chemeClr val="bg1"/>
                  </a:solidFill>
                </a:rPr>
                <a:t>1.</a:t>
              </a:r>
              <a:endParaRPr 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7183" name="Rectangle 28"/>
            <p:cNvSpPr>
              <a:spLocks noChangeArrowheads="1"/>
            </p:cNvSpPr>
            <p:nvPr/>
          </p:nvSpPr>
          <p:spPr bwMode="gray">
            <a:xfrm>
              <a:off x="2246" y="1437"/>
              <a:ext cx="276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chemeClr val="bg1"/>
                  </a:solidFill>
                </a:rPr>
                <a:t>2.</a:t>
              </a:r>
              <a:endParaRPr 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7184" name="Rectangle 29"/>
            <p:cNvSpPr>
              <a:spLocks noChangeArrowheads="1"/>
            </p:cNvSpPr>
            <p:nvPr/>
          </p:nvSpPr>
          <p:spPr bwMode="gray">
            <a:xfrm>
              <a:off x="3425" y="1445"/>
              <a:ext cx="276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chemeClr val="bg1"/>
                  </a:solidFill>
                </a:rPr>
                <a:t>3.</a:t>
              </a:r>
              <a:endParaRPr 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7185" name="Rectangle 30"/>
            <p:cNvSpPr>
              <a:spLocks noChangeArrowheads="1"/>
            </p:cNvSpPr>
            <p:nvPr/>
          </p:nvSpPr>
          <p:spPr bwMode="gray">
            <a:xfrm>
              <a:off x="4650" y="1434"/>
              <a:ext cx="276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</a:rPr>
                <a:t>4.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172" name="Group 38"/>
          <p:cNvGrpSpPr>
            <a:grpSpLocks/>
          </p:cNvGrpSpPr>
          <p:nvPr/>
        </p:nvGrpSpPr>
        <p:grpSpPr bwMode="auto">
          <a:xfrm>
            <a:off x="250825" y="2781300"/>
            <a:ext cx="8713788" cy="3887788"/>
            <a:chOff x="158" y="1752"/>
            <a:chExt cx="5489" cy="2449"/>
          </a:xfrm>
        </p:grpSpPr>
        <p:sp>
          <p:nvSpPr>
            <p:cNvPr id="7173" name="AutoShape 3"/>
            <p:cNvSpPr>
              <a:spLocks noChangeArrowheads="1"/>
            </p:cNvSpPr>
            <p:nvPr/>
          </p:nvSpPr>
          <p:spPr bwMode="auto">
            <a:xfrm>
              <a:off x="4449" y="1752"/>
              <a:ext cx="1198" cy="2449"/>
            </a:xfrm>
            <a:prstGeom prst="roundRect">
              <a:avLst>
                <a:gd name="adj" fmla="val 13745"/>
              </a:avLst>
            </a:prstGeom>
            <a:solidFill>
              <a:srgbClr val="FFC000"/>
            </a:solidFill>
            <a:ln w="381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4" name="AutoShape 4"/>
            <p:cNvSpPr>
              <a:spLocks noChangeArrowheads="1"/>
            </p:cNvSpPr>
            <p:nvPr/>
          </p:nvSpPr>
          <p:spPr bwMode="auto">
            <a:xfrm>
              <a:off x="3059" y="1752"/>
              <a:ext cx="1291" cy="2449"/>
            </a:xfrm>
            <a:prstGeom prst="roundRect">
              <a:avLst>
                <a:gd name="adj" fmla="val 13745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5" name="AutoShape 5"/>
            <p:cNvSpPr>
              <a:spLocks noChangeArrowheads="1"/>
            </p:cNvSpPr>
            <p:nvPr/>
          </p:nvSpPr>
          <p:spPr bwMode="auto">
            <a:xfrm>
              <a:off x="1610" y="1752"/>
              <a:ext cx="1359" cy="2449"/>
            </a:xfrm>
            <a:prstGeom prst="roundRect">
              <a:avLst>
                <a:gd name="adj" fmla="val 13745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6" name="AutoShape 6"/>
            <p:cNvSpPr>
              <a:spLocks noChangeArrowheads="1"/>
            </p:cNvSpPr>
            <p:nvPr/>
          </p:nvSpPr>
          <p:spPr bwMode="auto">
            <a:xfrm>
              <a:off x="158" y="1752"/>
              <a:ext cx="1362" cy="2449"/>
            </a:xfrm>
            <a:prstGeom prst="roundRect">
              <a:avLst>
                <a:gd name="adj" fmla="val 13745"/>
              </a:avLst>
            </a:prstGeom>
            <a:solidFill>
              <a:srgbClr val="92D050"/>
            </a:solidFill>
            <a:ln w="381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7" name="Rectangle 31"/>
            <p:cNvSpPr>
              <a:spLocks noChangeArrowheads="1"/>
            </p:cNvSpPr>
            <p:nvPr/>
          </p:nvSpPr>
          <p:spPr bwMode="auto">
            <a:xfrm>
              <a:off x="229" y="1797"/>
              <a:ext cx="1224" cy="2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1600" b="1" dirty="0" err="1">
                  <a:solidFill>
                    <a:srgbClr val="292929"/>
                  </a:solidFill>
                </a:rPr>
                <a:t>розвиток</a:t>
              </a:r>
              <a:r>
                <a:rPr lang="ru-RU" sz="1600" b="1" dirty="0">
                  <a:solidFill>
                    <a:srgbClr val="292929"/>
                  </a:solidFill>
                </a:rPr>
                <a:t> в </a:t>
              </a:r>
              <a:r>
                <a:rPr lang="ru-RU" sz="1600" b="1" dirty="0" err="1">
                  <a:solidFill>
                    <a:srgbClr val="292929"/>
                  </a:solidFill>
                </a:rPr>
                <a:t>учнів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здатності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самостійно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вирішувати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проблеми</a:t>
              </a:r>
              <a:r>
                <a:rPr lang="ru-RU" sz="1600" b="1" dirty="0">
                  <a:solidFill>
                    <a:srgbClr val="292929"/>
                  </a:solidFill>
                </a:rPr>
                <a:t> в </a:t>
              </a:r>
              <a:r>
                <a:rPr lang="ru-RU" sz="1600" b="1" dirty="0" err="1">
                  <a:solidFill>
                    <a:srgbClr val="292929"/>
                  </a:solidFill>
                </a:rPr>
                <a:t>різних</a:t>
              </a:r>
              <a:r>
                <a:rPr lang="ru-RU" sz="1600" b="1" dirty="0">
                  <a:solidFill>
                    <a:srgbClr val="292929"/>
                  </a:solidFill>
                </a:rPr>
                <a:t> сферах і видах </a:t>
              </a:r>
              <a:r>
                <a:rPr lang="ru-RU" sz="1600" b="1" dirty="0" err="1">
                  <a:solidFill>
                    <a:srgbClr val="292929"/>
                  </a:solidFill>
                </a:rPr>
                <a:t>діяльності</a:t>
              </a:r>
              <a:r>
                <a:rPr lang="ru-RU" sz="1600" b="1" dirty="0">
                  <a:solidFill>
                    <a:srgbClr val="292929"/>
                  </a:solidFill>
                </a:rPr>
                <a:t> на </a:t>
              </a:r>
              <a:r>
                <a:rPr lang="ru-RU" sz="1600" b="1" dirty="0" err="1">
                  <a:solidFill>
                    <a:srgbClr val="292929"/>
                  </a:solidFill>
                </a:rPr>
                <a:t>основі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використання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соціального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досвіду</a:t>
              </a:r>
              <a:r>
                <a:rPr lang="ru-RU" sz="1600" b="1" dirty="0">
                  <a:solidFill>
                    <a:srgbClr val="292929"/>
                  </a:solidFill>
                </a:rPr>
                <a:t>, </a:t>
              </a:r>
              <a:r>
                <a:rPr lang="ru-RU" sz="1600" b="1" dirty="0" err="1">
                  <a:solidFill>
                    <a:srgbClr val="292929"/>
                  </a:solidFill>
                </a:rPr>
                <a:t>елементом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якого</a:t>
              </a:r>
              <a:r>
                <a:rPr lang="ru-RU" sz="1600" b="1" dirty="0">
                  <a:solidFill>
                    <a:srgbClr val="292929"/>
                  </a:solidFill>
                </a:rPr>
                <a:t> є </a:t>
              </a:r>
              <a:r>
                <a:rPr lang="ru-RU" sz="1600" b="1" dirty="0" err="1">
                  <a:solidFill>
                    <a:srgbClr val="292929"/>
                  </a:solidFill>
                </a:rPr>
                <a:t>власний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 smtClean="0">
                  <a:solidFill>
                    <a:srgbClr val="292929"/>
                  </a:solidFill>
                </a:rPr>
                <a:t>досвід</a:t>
              </a:r>
              <a:endParaRPr lang="en-US" sz="1600" b="1" dirty="0">
                <a:solidFill>
                  <a:srgbClr val="292929"/>
                </a:solidFill>
              </a:endParaRPr>
            </a:p>
          </p:txBody>
        </p:sp>
        <p:sp>
          <p:nvSpPr>
            <p:cNvPr id="7178" name="Rectangle 32"/>
            <p:cNvSpPr>
              <a:spLocks noChangeArrowheads="1"/>
            </p:cNvSpPr>
            <p:nvPr/>
          </p:nvSpPr>
          <p:spPr bwMode="auto">
            <a:xfrm>
              <a:off x="1625" y="1857"/>
              <a:ext cx="1361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1600" b="1" dirty="0" err="1">
                  <a:solidFill>
                    <a:srgbClr val="292929"/>
                  </a:solidFill>
                </a:rPr>
                <a:t>зміст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освіти</a:t>
              </a:r>
              <a:r>
                <a:rPr lang="ru-RU" sz="1600" b="1" dirty="0">
                  <a:solidFill>
                    <a:srgbClr val="292929"/>
                  </a:solidFill>
                </a:rPr>
                <a:t> є дидактично </a:t>
              </a:r>
              <a:r>
                <a:rPr lang="ru-RU" sz="1600" b="1" dirty="0" err="1" smtClean="0">
                  <a:solidFill>
                    <a:srgbClr val="292929"/>
                  </a:solidFill>
                </a:rPr>
                <a:t>адаптованим</a:t>
              </a:r>
              <a:r>
                <a:rPr lang="ru-RU" sz="1600" b="1" dirty="0" smtClean="0">
                  <a:solidFill>
                    <a:srgbClr val="292929"/>
                  </a:solidFill>
                </a:rPr>
                <a:t> і </a:t>
              </a:r>
              <a:r>
                <a:rPr lang="ru-RU" sz="1600" b="1" dirty="0" err="1" smtClean="0">
                  <a:solidFill>
                    <a:srgbClr val="292929"/>
                  </a:solidFill>
                </a:rPr>
                <a:t>надає</a:t>
              </a:r>
              <a:r>
                <a:rPr lang="ru-RU" sz="1600" b="1" dirty="0" smtClean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 smtClean="0">
                  <a:solidFill>
                    <a:srgbClr val="292929"/>
                  </a:solidFill>
                </a:rPr>
                <a:t>досвід</a:t>
              </a:r>
              <a:r>
                <a:rPr lang="ru-RU" sz="1600" b="1" dirty="0" smtClean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вирішення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пізнавальних</a:t>
              </a:r>
              <a:r>
                <a:rPr lang="ru-RU" sz="1600" b="1" dirty="0">
                  <a:solidFill>
                    <a:srgbClr val="292929"/>
                  </a:solidFill>
                </a:rPr>
                <a:t>, </a:t>
              </a:r>
              <a:r>
                <a:rPr lang="ru-RU" sz="1600" b="1" dirty="0" err="1">
                  <a:solidFill>
                    <a:srgbClr val="292929"/>
                  </a:solidFill>
                </a:rPr>
                <a:t>світоглядних</a:t>
              </a:r>
              <a:r>
                <a:rPr lang="ru-RU" sz="1600" b="1" dirty="0">
                  <a:solidFill>
                    <a:srgbClr val="292929"/>
                  </a:solidFill>
                </a:rPr>
                <a:t>, </a:t>
              </a:r>
              <a:r>
                <a:rPr lang="ru-RU" sz="1600" b="1" dirty="0" err="1">
                  <a:solidFill>
                    <a:srgbClr val="292929"/>
                  </a:solidFill>
                </a:rPr>
                <a:t>моральних</a:t>
              </a:r>
              <a:r>
                <a:rPr lang="ru-RU" sz="1600" b="1" dirty="0">
                  <a:solidFill>
                    <a:srgbClr val="292929"/>
                  </a:solidFill>
                </a:rPr>
                <a:t> та </a:t>
              </a:r>
              <a:r>
                <a:rPr lang="ru-RU" sz="1600" b="1" dirty="0" err="1">
                  <a:solidFill>
                    <a:srgbClr val="292929"/>
                  </a:solidFill>
                </a:rPr>
                <a:t>інших</a:t>
              </a:r>
              <a:r>
                <a:rPr lang="ru-RU" sz="1600" b="1" dirty="0">
                  <a:solidFill>
                    <a:srgbClr val="292929"/>
                  </a:solidFill>
                </a:rPr>
                <a:t> проблем</a:t>
              </a:r>
              <a:endParaRPr lang="en-US" sz="1600" b="1" dirty="0">
                <a:solidFill>
                  <a:srgbClr val="292929"/>
                </a:solidFill>
              </a:endParaRPr>
            </a:p>
          </p:txBody>
        </p:sp>
        <p:sp>
          <p:nvSpPr>
            <p:cNvPr id="7179" name="Rectangle 33"/>
            <p:cNvSpPr>
              <a:spLocks noChangeArrowheads="1"/>
            </p:cNvSpPr>
            <p:nvPr/>
          </p:nvSpPr>
          <p:spPr bwMode="auto">
            <a:xfrm>
              <a:off x="3105" y="1857"/>
              <a:ext cx="1245" cy="1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1600" b="1" dirty="0" err="1">
                  <a:solidFill>
                    <a:srgbClr val="292929"/>
                  </a:solidFill>
                </a:rPr>
                <a:t>створення</a:t>
              </a:r>
              <a:r>
                <a:rPr lang="ru-RU" sz="1600" b="1" dirty="0">
                  <a:solidFill>
                    <a:srgbClr val="292929"/>
                  </a:solidFill>
                </a:rPr>
                <a:t> умов </a:t>
              </a:r>
              <a:r>
                <a:rPr lang="ru-RU" sz="1600" b="1" dirty="0" err="1">
                  <a:solidFill>
                    <a:srgbClr val="292929"/>
                  </a:solidFill>
                </a:rPr>
                <a:t>освітнього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процесу</a:t>
              </a:r>
              <a:r>
                <a:rPr lang="ru-RU" sz="1600" b="1" dirty="0">
                  <a:solidFill>
                    <a:srgbClr val="292929"/>
                  </a:solidFill>
                </a:rPr>
                <a:t> для </a:t>
              </a:r>
              <a:r>
                <a:rPr lang="ru-RU" sz="1600" b="1" dirty="0" err="1">
                  <a:solidFill>
                    <a:srgbClr val="292929"/>
                  </a:solidFill>
                </a:rPr>
                <a:t>формування</a:t>
              </a:r>
              <a:r>
                <a:rPr lang="ru-RU" sz="1600" b="1" dirty="0">
                  <a:solidFill>
                    <a:srgbClr val="292929"/>
                  </a:solidFill>
                </a:rPr>
                <a:t> в </a:t>
              </a:r>
              <a:r>
                <a:rPr lang="ru-RU" sz="1600" b="1" dirty="0" err="1">
                  <a:solidFill>
                    <a:srgbClr val="292929"/>
                  </a:solidFill>
                </a:rPr>
                <a:t>учнів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досвіду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самостійного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рішення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пізнавальних</a:t>
              </a:r>
              <a:r>
                <a:rPr lang="ru-RU" sz="1600" b="1" dirty="0">
                  <a:solidFill>
                    <a:srgbClr val="292929"/>
                  </a:solidFill>
                </a:rPr>
                <a:t>, </a:t>
              </a:r>
              <a:r>
                <a:rPr lang="ru-RU" sz="1600" b="1" dirty="0" err="1" smtClean="0">
                  <a:solidFill>
                    <a:srgbClr val="292929"/>
                  </a:solidFill>
                </a:rPr>
                <a:t>організаційних</a:t>
              </a:r>
              <a:r>
                <a:rPr lang="ru-RU" sz="1600" b="1" dirty="0" smtClean="0">
                  <a:solidFill>
                    <a:srgbClr val="292929"/>
                  </a:solidFill>
                </a:rPr>
                <a:t>, </a:t>
              </a:r>
              <a:r>
                <a:rPr lang="ru-RU" sz="1600" b="1" dirty="0" err="1" smtClean="0">
                  <a:solidFill>
                    <a:srgbClr val="292929"/>
                  </a:solidFill>
                </a:rPr>
                <a:t>комунікативних</a:t>
              </a:r>
              <a:r>
                <a:rPr lang="ru-RU" sz="1600" b="1" dirty="0" smtClean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 smtClean="0">
                  <a:solidFill>
                    <a:srgbClr val="292929"/>
                  </a:solidFill>
                </a:rPr>
                <a:t>завдань</a:t>
              </a:r>
              <a:endParaRPr lang="en-US" sz="1600" b="1" dirty="0">
                <a:solidFill>
                  <a:srgbClr val="292929"/>
                </a:solidFill>
              </a:endParaRPr>
            </a:p>
          </p:txBody>
        </p:sp>
        <p:sp>
          <p:nvSpPr>
            <p:cNvPr id="7180" name="Rectangle 34"/>
            <p:cNvSpPr>
              <a:spLocks noChangeArrowheads="1"/>
            </p:cNvSpPr>
            <p:nvPr/>
          </p:nvSpPr>
          <p:spPr bwMode="auto">
            <a:xfrm>
              <a:off x="4468" y="1857"/>
              <a:ext cx="1126" cy="1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1600" b="1" dirty="0" err="1" smtClean="0">
                  <a:solidFill>
                    <a:srgbClr val="292929"/>
                  </a:solidFill>
                </a:rPr>
                <a:t>оцінювання</a:t>
              </a:r>
              <a:r>
                <a:rPr lang="ru-RU" sz="1600" b="1" dirty="0" smtClean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результатів</a:t>
              </a:r>
              <a:r>
                <a:rPr lang="ru-RU" sz="1600" b="1" dirty="0">
                  <a:solidFill>
                    <a:srgbClr val="292929"/>
                  </a:solidFill>
                </a:rPr>
                <a:t> і </a:t>
              </a:r>
              <a:r>
                <a:rPr lang="ru-RU" sz="1600" b="1" dirty="0" err="1">
                  <a:solidFill>
                    <a:srgbClr val="292929"/>
                  </a:solidFill>
                </a:rPr>
                <a:t>аналіз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рівнів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освіченості</a:t>
              </a:r>
              <a:r>
                <a:rPr lang="ru-RU" sz="1600" b="1" dirty="0">
                  <a:solidFill>
                    <a:srgbClr val="292929"/>
                  </a:solidFill>
                </a:rPr>
                <a:t>, </a:t>
              </a:r>
              <a:r>
                <a:rPr lang="ru-RU" sz="1600" b="1" dirty="0" err="1">
                  <a:solidFill>
                    <a:srgbClr val="292929"/>
                  </a:solidFill>
                </a:rPr>
                <a:t>досягнутих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>
                  <a:solidFill>
                    <a:srgbClr val="292929"/>
                  </a:solidFill>
                </a:rPr>
                <a:t>учнями</a:t>
              </a:r>
              <a:r>
                <a:rPr lang="ru-RU" sz="1600" b="1" dirty="0">
                  <a:solidFill>
                    <a:srgbClr val="292929"/>
                  </a:solidFill>
                </a:rPr>
                <a:t> на </a:t>
              </a:r>
              <a:r>
                <a:rPr lang="ru-RU" sz="1600" b="1" dirty="0" err="1">
                  <a:solidFill>
                    <a:srgbClr val="292929"/>
                  </a:solidFill>
                </a:rPr>
                <a:t>певному</a:t>
              </a:r>
              <a:r>
                <a:rPr lang="ru-RU" sz="1600" b="1" dirty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 smtClean="0">
                  <a:solidFill>
                    <a:srgbClr val="292929"/>
                  </a:solidFill>
                </a:rPr>
                <a:t>етапі</a:t>
              </a:r>
              <a:r>
                <a:rPr lang="ru-RU" sz="1600" b="1" dirty="0" smtClean="0">
                  <a:solidFill>
                    <a:srgbClr val="292929"/>
                  </a:solidFill>
                </a:rPr>
                <a:t> </a:t>
              </a:r>
              <a:r>
                <a:rPr lang="ru-RU" sz="1600" b="1" dirty="0" err="1" smtClean="0">
                  <a:solidFill>
                    <a:srgbClr val="292929"/>
                  </a:solidFill>
                </a:rPr>
                <a:t>навчання</a:t>
              </a:r>
              <a:endParaRPr lang="en-US" sz="1600" b="1" dirty="0">
                <a:solidFill>
                  <a:srgbClr val="29292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683568" y="692696"/>
            <a:ext cx="6984131" cy="1295400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sz="4800" b="1" dirty="0" err="1" smtClean="0">
                <a:solidFill>
                  <a:srgbClr val="FF0000"/>
                </a:solidFill>
                <a:latin typeface="Arial Black" pitchFamily="34" charset="0"/>
              </a:rPr>
              <a:t>Освітні</a:t>
            </a:r>
            <a:r>
              <a:rPr lang="ru-RU" sz="48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4800" b="1" dirty="0" err="1">
                <a:solidFill>
                  <a:srgbClr val="FF0000"/>
                </a:solidFill>
                <a:latin typeface="Arial Black" pitchFamily="34" charset="0"/>
              </a:rPr>
              <a:t>результати</a:t>
            </a:r>
            <a:endParaRPr lang="ru-RU" sz="4800" b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916906"/>
            <a:ext cx="8642350" cy="3024187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ru-RU" sz="2400" b="1" dirty="0" smtClean="0"/>
              <a:t>	</a:t>
            </a:r>
            <a:r>
              <a:rPr lang="ru-RU" sz="3200" b="1" dirty="0" err="1">
                <a:solidFill>
                  <a:srgbClr val="002060"/>
                </a:solidFill>
                <a:latin typeface="Arial" charset="0"/>
              </a:rPr>
              <a:t>Ключові</a:t>
            </a:r>
            <a:r>
              <a:rPr lang="ru-RU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charset="0"/>
              </a:rPr>
              <a:t>компетентності</a:t>
            </a:r>
            <a:r>
              <a:rPr lang="ru-RU" sz="3200" b="1" dirty="0">
                <a:solidFill>
                  <a:srgbClr val="002060"/>
                </a:solidFill>
                <a:latin typeface="Arial" charset="0"/>
              </a:rPr>
              <a:t> (</a:t>
            </a:r>
            <a:r>
              <a:rPr lang="ru-RU" sz="3200" b="1" dirty="0" err="1">
                <a:solidFill>
                  <a:srgbClr val="002060"/>
                </a:solidFill>
                <a:latin typeface="Arial" charset="0"/>
              </a:rPr>
              <a:t>стосовно</a:t>
            </a:r>
            <a:r>
              <a:rPr lang="ru-RU" sz="3200" b="1" dirty="0">
                <a:solidFill>
                  <a:srgbClr val="002060"/>
                </a:solidFill>
                <a:latin typeface="Arial" charset="0"/>
              </a:rPr>
              <a:t> до </a:t>
            </a:r>
            <a:r>
              <a:rPr lang="ru-RU" sz="3200" b="1" dirty="0" err="1">
                <a:solidFill>
                  <a:srgbClr val="002060"/>
                </a:solidFill>
                <a:latin typeface="Arial" charset="0"/>
              </a:rPr>
              <a:t>шкільної</a:t>
            </a:r>
            <a:r>
              <a:rPr lang="ru-RU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charset="0"/>
              </a:rPr>
              <a:t>освіти</a:t>
            </a:r>
            <a:r>
              <a:rPr lang="ru-RU" sz="3200" b="1" dirty="0">
                <a:solidFill>
                  <a:srgbClr val="002060"/>
                </a:solidFill>
                <a:latin typeface="Arial" charset="0"/>
              </a:rPr>
              <a:t>) - </a:t>
            </a:r>
            <a:r>
              <a:rPr lang="ru-RU" sz="3200" b="1" dirty="0" err="1">
                <a:solidFill>
                  <a:srgbClr val="002060"/>
                </a:solidFill>
                <a:latin typeface="Arial" charset="0"/>
              </a:rPr>
              <a:t>здатність</a:t>
            </a:r>
            <a:r>
              <a:rPr lang="ru-RU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charset="0"/>
              </a:rPr>
              <a:t>учнів</a:t>
            </a:r>
            <a:r>
              <a:rPr lang="ru-RU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charset="0"/>
              </a:rPr>
              <a:t>самостійно</a:t>
            </a:r>
            <a:r>
              <a:rPr lang="ru-RU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charset="0"/>
              </a:rPr>
              <a:t>діяти</a:t>
            </a:r>
            <a:r>
              <a:rPr lang="ru-RU" sz="3200" b="1" dirty="0">
                <a:solidFill>
                  <a:srgbClr val="002060"/>
                </a:solidFill>
                <a:latin typeface="Arial" charset="0"/>
              </a:rPr>
              <a:t> в </a:t>
            </a:r>
            <a:r>
              <a:rPr lang="ru-RU" sz="3200" b="1" dirty="0" err="1">
                <a:solidFill>
                  <a:srgbClr val="002060"/>
                </a:solidFill>
                <a:latin typeface="Arial" charset="0"/>
              </a:rPr>
              <a:t>ситуації</a:t>
            </a:r>
            <a:r>
              <a:rPr lang="ru-RU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charset="0"/>
              </a:rPr>
              <a:t>невизначеності</a:t>
            </a:r>
            <a:r>
              <a:rPr lang="ru-RU" sz="3200" b="1" dirty="0">
                <a:solidFill>
                  <a:srgbClr val="002060"/>
                </a:solidFill>
                <a:latin typeface="Arial" charset="0"/>
              </a:rPr>
              <a:t> при </a:t>
            </a:r>
            <a:r>
              <a:rPr lang="ru-RU" sz="3200" b="1" dirty="0" err="1">
                <a:solidFill>
                  <a:srgbClr val="002060"/>
                </a:solidFill>
                <a:latin typeface="Arial" charset="0"/>
              </a:rPr>
              <a:t>вирішенні</a:t>
            </a:r>
            <a:r>
              <a:rPr lang="ru-RU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charset="0"/>
              </a:rPr>
              <a:t>актуальних</a:t>
            </a:r>
            <a:r>
              <a:rPr lang="ru-RU" sz="3200" b="1" dirty="0">
                <a:solidFill>
                  <a:srgbClr val="002060"/>
                </a:solidFill>
                <a:latin typeface="Arial" charset="0"/>
              </a:rPr>
              <a:t> для них </a:t>
            </a:r>
            <a:r>
              <a:rPr lang="ru-RU" sz="3200" b="1" dirty="0" smtClean="0">
                <a:solidFill>
                  <a:srgbClr val="002060"/>
                </a:solidFill>
                <a:latin typeface="Arial" charset="0"/>
              </a:rPr>
              <a:t>проблем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408577" y="404664"/>
            <a:ext cx="7923213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70000"/>
              </a:lnSpc>
            </a:pPr>
            <a:r>
              <a:rPr lang="ru-RU" sz="3600" b="1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Ключові</a:t>
            </a:r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освітні</a:t>
            </a:r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компетенції</a:t>
            </a:r>
            <a:endParaRPr lang="ru-RU" sz="3600" b="1" dirty="0">
              <a:solidFill>
                <a:srgbClr val="C00000"/>
              </a:solidFill>
              <a:latin typeface="Arial Black" pitchFamily="34" charset="0"/>
              <a:cs typeface="Arial" charset="0"/>
            </a:endParaRPr>
          </a:p>
        </p:txBody>
      </p:sp>
      <p:grpSp>
        <p:nvGrpSpPr>
          <p:cNvPr id="9219" name="Group 21"/>
          <p:cNvGrpSpPr>
            <a:grpSpLocks/>
          </p:cNvGrpSpPr>
          <p:nvPr/>
        </p:nvGrpSpPr>
        <p:grpSpPr bwMode="auto">
          <a:xfrm>
            <a:off x="179388" y="1536700"/>
            <a:ext cx="8640762" cy="5162550"/>
            <a:chOff x="70" y="1026"/>
            <a:chExt cx="5443" cy="3175"/>
          </a:xfrm>
        </p:grpSpPr>
        <p:sp>
          <p:nvSpPr>
            <p:cNvPr id="9221" name="Line 8"/>
            <p:cNvSpPr>
              <a:spLocks noChangeShapeType="1"/>
            </p:cNvSpPr>
            <p:nvPr/>
          </p:nvSpPr>
          <p:spPr bwMode="auto">
            <a:xfrm>
              <a:off x="3718" y="2114"/>
              <a:ext cx="1723" cy="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22" name="Line 9"/>
            <p:cNvSpPr>
              <a:spLocks noChangeShapeType="1"/>
            </p:cNvSpPr>
            <p:nvPr/>
          </p:nvSpPr>
          <p:spPr bwMode="auto">
            <a:xfrm flipV="1">
              <a:off x="589" y="2296"/>
              <a:ext cx="154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23" name="Line 10"/>
            <p:cNvSpPr>
              <a:spLocks noChangeShapeType="1"/>
            </p:cNvSpPr>
            <p:nvPr/>
          </p:nvSpPr>
          <p:spPr bwMode="auto">
            <a:xfrm>
              <a:off x="3718" y="2840"/>
              <a:ext cx="1407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24" name="Line 11"/>
            <p:cNvSpPr>
              <a:spLocks noChangeShapeType="1"/>
            </p:cNvSpPr>
            <p:nvPr/>
          </p:nvSpPr>
          <p:spPr bwMode="auto">
            <a:xfrm flipH="1" flipV="1">
              <a:off x="3174" y="3157"/>
              <a:ext cx="91" cy="10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25" name="Line 13"/>
            <p:cNvSpPr>
              <a:spLocks noChangeShapeType="1"/>
            </p:cNvSpPr>
            <p:nvPr/>
          </p:nvSpPr>
          <p:spPr bwMode="auto">
            <a:xfrm flipV="1">
              <a:off x="1133" y="3067"/>
              <a:ext cx="942" cy="8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26" name="Line 14"/>
            <p:cNvSpPr>
              <a:spLocks noChangeShapeType="1"/>
            </p:cNvSpPr>
            <p:nvPr/>
          </p:nvSpPr>
          <p:spPr bwMode="auto">
            <a:xfrm flipH="1" flipV="1">
              <a:off x="1723" y="1026"/>
              <a:ext cx="666" cy="8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27" name="Line 15"/>
            <p:cNvSpPr>
              <a:spLocks noChangeShapeType="1"/>
            </p:cNvSpPr>
            <p:nvPr/>
          </p:nvSpPr>
          <p:spPr bwMode="auto">
            <a:xfrm flipV="1">
              <a:off x="3219" y="1026"/>
              <a:ext cx="846" cy="8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28" name="Rectangle 16"/>
            <p:cNvSpPr>
              <a:spLocks noChangeArrowheads="1"/>
            </p:cNvSpPr>
            <p:nvPr/>
          </p:nvSpPr>
          <p:spPr bwMode="auto">
            <a:xfrm>
              <a:off x="3265" y="3457"/>
              <a:ext cx="1659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2000" b="1" dirty="0" err="1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Інформаційна</a:t>
              </a:r>
              <a:endParaRPr lang="ru-RU" sz="2000" b="1" dirty="0">
                <a:solidFill>
                  <a:srgbClr val="00CC00"/>
                </a:solidFill>
                <a:latin typeface="Arial Black" pitchFamily="34" charset="0"/>
                <a:cs typeface="Arial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2000" b="1" dirty="0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 </a:t>
              </a:r>
              <a:r>
                <a:rPr lang="ru-RU" sz="2000" b="1" dirty="0" err="1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компетенція</a:t>
              </a:r>
              <a:endParaRPr lang="ru-RU" sz="2000" b="1" dirty="0">
                <a:solidFill>
                  <a:srgbClr val="00CC00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9229" name="Rectangle 17"/>
            <p:cNvSpPr>
              <a:spLocks noChangeArrowheads="1"/>
            </p:cNvSpPr>
            <p:nvPr/>
          </p:nvSpPr>
          <p:spPr bwMode="auto">
            <a:xfrm>
              <a:off x="1839" y="1026"/>
              <a:ext cx="2055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2000" b="1" dirty="0" err="1" smtClean="0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Ціннісно-смислова</a:t>
              </a:r>
              <a:r>
                <a:rPr lang="ru-RU" sz="2000" b="1" dirty="0" smtClean="0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 </a:t>
              </a:r>
              <a:r>
                <a:rPr lang="ru-RU" sz="2000" b="1" dirty="0" err="1" smtClean="0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компетенція</a:t>
              </a:r>
              <a:endParaRPr lang="ru-RU" sz="2000" b="1" dirty="0">
                <a:solidFill>
                  <a:srgbClr val="00CC00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9230" name="Rectangle 18"/>
            <p:cNvSpPr>
              <a:spLocks noChangeArrowheads="1"/>
            </p:cNvSpPr>
            <p:nvPr/>
          </p:nvSpPr>
          <p:spPr bwMode="auto">
            <a:xfrm>
              <a:off x="70" y="2844"/>
              <a:ext cx="1839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ru-RU" sz="2000" b="1" dirty="0" err="1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Соціально-трудова</a:t>
              </a:r>
              <a:r>
                <a:rPr lang="ru-RU" sz="2000" b="1" dirty="0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 </a:t>
              </a:r>
              <a:r>
                <a:rPr lang="ru-RU" sz="2000" b="1" dirty="0" err="1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компетенція</a:t>
              </a:r>
              <a:endParaRPr lang="ru-RU" sz="2000" b="1" dirty="0">
                <a:solidFill>
                  <a:srgbClr val="00CC00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9231" name="Rectangle 19"/>
            <p:cNvSpPr>
              <a:spLocks noChangeArrowheads="1"/>
            </p:cNvSpPr>
            <p:nvPr/>
          </p:nvSpPr>
          <p:spPr bwMode="auto">
            <a:xfrm>
              <a:off x="1359" y="3476"/>
              <a:ext cx="1770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ru-RU" sz="2000" b="1" dirty="0" err="1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Комунікативна</a:t>
              </a:r>
              <a:r>
                <a:rPr lang="ru-RU" sz="2000" b="1" dirty="0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 </a:t>
              </a:r>
              <a:r>
                <a:rPr lang="ru-RU" sz="2000" b="1" dirty="0" err="1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компетенція</a:t>
              </a:r>
              <a:endParaRPr lang="ru-RU" sz="2000" b="1" dirty="0">
                <a:solidFill>
                  <a:srgbClr val="00CC00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9232" name="Rectangle 20"/>
            <p:cNvSpPr>
              <a:spLocks noChangeArrowheads="1"/>
            </p:cNvSpPr>
            <p:nvPr/>
          </p:nvSpPr>
          <p:spPr bwMode="auto">
            <a:xfrm>
              <a:off x="3900" y="2296"/>
              <a:ext cx="1613" cy="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2000" b="1" dirty="0" err="1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Навчально</a:t>
              </a:r>
              <a:r>
                <a:rPr lang="ru-RU" sz="2000" b="1" dirty="0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– </a:t>
              </a:r>
            </a:p>
            <a:p>
              <a:pPr algn="ctr">
                <a:lnSpc>
                  <a:spcPct val="80000"/>
                </a:lnSpc>
              </a:pPr>
              <a:r>
                <a:rPr lang="ru-RU" sz="2000" b="1" dirty="0" err="1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пізнавальна</a:t>
              </a:r>
              <a:endParaRPr lang="ru-RU" sz="2000" b="1" dirty="0">
                <a:solidFill>
                  <a:srgbClr val="00CC00"/>
                </a:solidFill>
                <a:latin typeface="Arial Black" pitchFamily="34" charset="0"/>
                <a:cs typeface="Arial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2000" b="1" dirty="0" err="1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компетенція</a:t>
              </a:r>
              <a:endParaRPr lang="ru-RU" sz="2000" b="1" dirty="0">
                <a:solidFill>
                  <a:srgbClr val="00CC00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9233" name="Rectangle 21"/>
            <p:cNvSpPr>
              <a:spLocks noChangeArrowheads="1"/>
            </p:cNvSpPr>
            <p:nvPr/>
          </p:nvSpPr>
          <p:spPr bwMode="auto">
            <a:xfrm>
              <a:off x="158" y="1615"/>
              <a:ext cx="1973" cy="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2000" b="1" dirty="0" err="1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Компетенція</a:t>
              </a:r>
              <a:r>
                <a:rPr lang="ru-RU" sz="2000" b="1" dirty="0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 </a:t>
              </a:r>
              <a:r>
                <a:rPr lang="ru-RU" sz="2000" b="1" dirty="0" err="1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особистісного</a:t>
              </a:r>
              <a:r>
                <a:rPr lang="ru-RU" sz="2000" b="1" dirty="0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 </a:t>
              </a:r>
              <a:r>
                <a:rPr lang="ru-RU" sz="2000" b="1" dirty="0" err="1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самовдосконалення</a:t>
              </a:r>
              <a:endParaRPr lang="ru-RU" sz="2000" b="1" dirty="0">
                <a:solidFill>
                  <a:srgbClr val="00CC00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9234" name="Rectangle 22"/>
            <p:cNvSpPr>
              <a:spLocks noChangeArrowheads="1"/>
            </p:cNvSpPr>
            <p:nvPr/>
          </p:nvSpPr>
          <p:spPr bwMode="auto">
            <a:xfrm>
              <a:off x="3780" y="1434"/>
              <a:ext cx="1733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b="1" dirty="0" err="1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Загальнокультурна</a:t>
              </a:r>
              <a:endParaRPr lang="ru-RU" b="1" dirty="0">
                <a:solidFill>
                  <a:srgbClr val="00CC00"/>
                </a:solidFill>
                <a:latin typeface="Arial Black" pitchFamily="34" charset="0"/>
                <a:cs typeface="Arial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b="1" dirty="0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 </a:t>
              </a:r>
              <a:r>
                <a:rPr lang="ru-RU" b="1" dirty="0" err="1">
                  <a:solidFill>
                    <a:srgbClr val="00CC00"/>
                  </a:solidFill>
                  <a:latin typeface="Arial Black" pitchFamily="34" charset="0"/>
                  <a:cs typeface="Arial" charset="0"/>
                </a:rPr>
                <a:t>компетенція</a:t>
              </a:r>
              <a:endParaRPr lang="ru-RU" b="1" dirty="0">
                <a:solidFill>
                  <a:srgbClr val="00CC00"/>
                </a:solidFill>
                <a:latin typeface="Arial Black" pitchFamily="34" charset="0"/>
                <a:cs typeface="Arial" charset="0"/>
              </a:endParaRPr>
            </a:p>
          </p:txBody>
        </p:sp>
        <p:pic>
          <p:nvPicPr>
            <p:cNvPr id="3789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44" y="1787"/>
              <a:ext cx="1736" cy="138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65392" cy="1066800"/>
          </a:xfrm>
        </p:spPr>
        <p:txBody>
          <a:bodyPr/>
          <a:lstStyle/>
          <a:p>
            <a:pPr eaLnBrk="1" hangingPunct="1">
              <a:lnSpc>
                <a:spcPts val="3500"/>
              </a:lnSpc>
            </a:pPr>
            <a:r>
              <a:rPr lang="ru-RU" b="1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Ціннісно-смислова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компетенція</a:t>
            </a:r>
            <a:endParaRPr lang="ru-RU" b="1" dirty="0" smtClean="0">
              <a:solidFill>
                <a:srgbClr val="C00000"/>
              </a:solidFill>
              <a:latin typeface="Arial Black" pitchFamily="34" charset="0"/>
              <a:cs typeface="Arial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105692"/>
              </p:ext>
            </p:extLst>
          </p:nvPr>
        </p:nvGraphicFramePr>
        <p:xfrm>
          <a:off x="592873" y="1988840"/>
          <a:ext cx="7958253" cy="4396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750888" y="746125"/>
            <a:ext cx="7709544" cy="10668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ru-RU" sz="3600" b="1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Загальнокультурна</a:t>
            </a:r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компетенція</a:t>
            </a:r>
            <a:endParaRPr lang="ru-RU" sz="3600" b="1" dirty="0" smtClean="0">
              <a:solidFill>
                <a:srgbClr val="C00000"/>
              </a:solidFill>
              <a:latin typeface="Arial Black" pitchFamily="34" charset="0"/>
              <a:cs typeface="Arial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031914"/>
              </p:ext>
            </p:extLst>
          </p:nvPr>
        </p:nvGraphicFramePr>
        <p:xfrm>
          <a:off x="514207" y="1844824"/>
          <a:ext cx="8229600" cy="4729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900113" y="765175"/>
            <a:ext cx="7200900" cy="1066800"/>
          </a:xfrm>
        </p:spPr>
        <p:txBody>
          <a:bodyPr/>
          <a:lstStyle/>
          <a:p>
            <a:pPr eaLnBrk="1" hangingPunct="1">
              <a:lnSpc>
                <a:spcPts val="3500"/>
              </a:lnSpc>
            </a:pPr>
            <a:r>
              <a:rPr lang="ru-RU" b="1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Навчально-пізнавальна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компетенція</a:t>
            </a:r>
            <a:endParaRPr lang="ru-RU" b="1" dirty="0" smtClean="0">
              <a:solidFill>
                <a:srgbClr val="C00000"/>
              </a:solidFill>
              <a:latin typeface="Arial Black" pitchFamily="34" charset="0"/>
              <a:cs typeface="Arial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212057"/>
              </p:ext>
            </p:extLst>
          </p:nvPr>
        </p:nvGraphicFramePr>
        <p:xfrm>
          <a:off x="409682" y="1916832"/>
          <a:ext cx="8430773" cy="4657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83568" y="692150"/>
            <a:ext cx="8460432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4400" b="1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Інформаційна</a:t>
            </a:r>
            <a:r>
              <a:rPr lang="ru-RU" sz="4400" b="1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компетенція</a:t>
            </a:r>
            <a:endParaRPr lang="ru-RU" sz="4400" b="1" dirty="0" smtClean="0">
              <a:solidFill>
                <a:srgbClr val="C00000"/>
              </a:solidFill>
              <a:latin typeface="Arial Black" pitchFamily="34" charset="0"/>
              <a:cs typeface="Arial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423649"/>
              </p:ext>
            </p:extLst>
          </p:nvPr>
        </p:nvGraphicFramePr>
        <p:xfrm>
          <a:off x="257538" y="1772816"/>
          <a:ext cx="8700362" cy="4801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1069</TotalTime>
  <Words>661</Words>
  <Application>Microsoft Office PowerPoint</Application>
  <PresentationFormat>Экран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Ключові особливості компетентнісного підходу в навчанні</vt:lpstr>
      <vt:lpstr>Презентация PowerPoint</vt:lpstr>
      <vt:lpstr>Принципи компетентнісного підходу:</vt:lpstr>
      <vt:lpstr>Освітні результати</vt:lpstr>
      <vt:lpstr>Презентация PowerPoint</vt:lpstr>
      <vt:lpstr>Ціннісно-смислова компетенція</vt:lpstr>
      <vt:lpstr>Загальнокультурна компетенція</vt:lpstr>
      <vt:lpstr>Навчально-пізнавальна компетенція</vt:lpstr>
      <vt:lpstr>Інформаційна компетенція</vt:lpstr>
      <vt:lpstr>Комунікативна компетенція</vt:lpstr>
      <vt:lpstr>Соціально-трудова компетенція</vt:lpstr>
      <vt:lpstr>Компетенція особистісного самовдосконалення</vt:lpstr>
      <vt:lpstr>Відмінності компетентнісного підходу до навчання від традиційного</vt:lpstr>
      <vt:lpstr>Презентация PowerPoint</vt:lpstr>
      <vt:lpstr>Дякую за перегляд!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Ключевые особенности компетентностного подхода в обучении</dc:title>
  <dc:creator>user</dc:creator>
  <cp:lastModifiedBy>User</cp:lastModifiedBy>
  <cp:revision>99</cp:revision>
  <dcterms:created xsi:type="dcterms:W3CDTF">2016-01-24T17:05:45Z</dcterms:created>
  <dcterms:modified xsi:type="dcterms:W3CDTF">2017-12-07T08:25:50Z</dcterms:modified>
</cp:coreProperties>
</file>