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801600" cy="9601200" type="A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512" y="-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1308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marL="914400" lvl="1" indent="-477519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marL="1371600" lvl="2" indent="-44196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marL="1828800" lvl="3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Calibri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751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sz="3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86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https://lh5.googleusercontent.com/XP1efyHkUh0zacHSvLxVeD31fsxHsjlD45X5DsxYYUyYeUeCy30YP1H6W9o4pKk_Vb0srwW8lPDJgowLzAwtFc-K_6uqtyuXf_qrWJ6dV3b6o2LuoEMbEwZStkNEfCCJnmeoxnIC4SlSlO5s6NJrqA=s2048"/>
          <p:cNvPicPr preferRelativeResize="0"/>
          <p:nvPr/>
        </p:nvPicPr>
        <p:blipFill rotWithShape="1">
          <a:blip r:embed="rId3">
            <a:alphaModFix/>
          </a:blip>
          <a:srcRect l="25426"/>
          <a:stretch/>
        </p:blipFill>
        <p:spPr>
          <a:xfrm>
            <a:off x="-24064" y="-36549"/>
            <a:ext cx="12825663" cy="9674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1220343" y="5650424"/>
            <a:ext cx="10559030" cy="1082706"/>
            <a:chOff x="1289" y="735716"/>
            <a:chExt cx="10559030" cy="1082706"/>
          </a:xfrm>
        </p:grpSpPr>
        <p:sp>
          <p:nvSpPr>
            <p:cNvPr id="86" name="Google Shape;86;p13"/>
            <p:cNvSpPr/>
            <p:nvPr/>
          </p:nvSpPr>
          <p:spPr>
            <a:xfrm>
              <a:off x="1289" y="735716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63735" y="890040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190926" y="917231"/>
              <a:ext cx="1407637" cy="8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Ціннісне ставлення особистості до суспільства і держави</a:t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788202" y="735716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950648" y="890040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1977839" y="917231"/>
              <a:ext cx="1407637" cy="8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Громадянсько -правове виховання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575114" y="735716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737561" y="890040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3764752" y="917231"/>
              <a:ext cx="1407637" cy="8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Моральне виховання 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362027" y="735716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524474" y="890040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5551665" y="917231"/>
              <a:ext cx="1407637" cy="8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Естетичне виховання 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148940" y="735716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311387" y="890040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7338578" y="917231"/>
              <a:ext cx="1407637" cy="8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Екологічне виховання 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935853" y="735716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098300" y="890040"/>
              <a:ext cx="1462019" cy="92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9125491" y="917231"/>
              <a:ext cx="1407637" cy="8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Фізичне виховання та утвердження здорового способу життя 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13"/>
          <p:cNvCxnSpPr/>
          <p:nvPr/>
        </p:nvCxnSpPr>
        <p:spPr>
          <a:xfrm>
            <a:off x="2667676" y="1744747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13"/>
          <p:cNvCxnSpPr/>
          <p:nvPr/>
        </p:nvCxnSpPr>
        <p:spPr>
          <a:xfrm>
            <a:off x="5039401" y="1744747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13"/>
          <p:cNvCxnSpPr/>
          <p:nvPr/>
        </p:nvCxnSpPr>
        <p:spPr>
          <a:xfrm>
            <a:off x="7506376" y="1780313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3"/>
          <p:cNvCxnSpPr/>
          <p:nvPr/>
        </p:nvCxnSpPr>
        <p:spPr>
          <a:xfrm>
            <a:off x="9944776" y="1744747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384" y="114958"/>
            <a:ext cx="1470853" cy="1645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3"/>
          <p:cNvGrpSpPr/>
          <p:nvPr/>
        </p:nvGrpSpPr>
        <p:grpSpPr>
          <a:xfrm>
            <a:off x="1645434" y="2068866"/>
            <a:ext cx="9510731" cy="1474163"/>
            <a:chOff x="755294" y="269"/>
            <a:chExt cx="9510731" cy="1474163"/>
          </a:xfrm>
        </p:grpSpPr>
        <p:sp>
          <p:nvSpPr>
            <p:cNvPr id="110" name="Google Shape;110;p13"/>
            <p:cNvSpPr/>
            <p:nvPr/>
          </p:nvSpPr>
          <p:spPr>
            <a:xfrm>
              <a:off x="755294" y="269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76473" y="210390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1013496" y="247413"/>
              <a:ext cx="1916572" cy="1189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Мета-</a:t>
              </a: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набуття молодим поколінням соціального досвіду через реалізацію системного і цілеспрямованого комплексу заходів, сприяння вихованню патріота України</a:t>
              </a: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188271" y="269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409451" y="210390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3446474" y="247413"/>
              <a:ext cx="1916572" cy="1189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Завдання-</a:t>
              </a: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виховання свідомої розвинутої особистості-патріота, поваги до Конституції України, Законів України, культивувати кращі риси української ментальності, виховання любові до Батьківщини </a:t>
              </a: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621249" y="269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842429" y="210390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5879452" y="247413"/>
              <a:ext cx="1916572" cy="1189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Принципи-</a:t>
              </a: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національної спрямованості; само активності й саморегуляції, полікультурності; культуровідповідності; соціальної відповідальності; історичної і соціальної пам'яті; міжпоколінної наступності, який зберігає для нащадків зразки української культури, етнокультури народів, що живуть в Україні</a:t>
              </a: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8054227" y="269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8275407" y="210390"/>
              <a:ext cx="1990618" cy="12640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8312430" y="247413"/>
              <a:ext cx="1916572" cy="1189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Методи: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переконання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стимулювання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особистий приклад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r>
                <a:rPr lang="ru-R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самопідготовка </a:t>
              </a: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3"/>
          <p:cNvSpPr/>
          <p:nvPr/>
        </p:nvSpPr>
        <p:spPr>
          <a:xfrm>
            <a:off x="2156162" y="24762"/>
            <a:ext cx="87940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Модель національно - патріотичного виховання</a:t>
            </a:r>
            <a:endParaRPr sz="32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3538767" y="502350"/>
            <a:ext cx="57240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Криворізький ліцей № 35 «Імпульс» КМР</a:t>
            </a:r>
            <a:endParaRPr sz="24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1628775" y="1013816"/>
            <a:ext cx="9544050" cy="830997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Формуємо особистість  громадянина, патріота,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на засадах національно-патріотичного виховання</a:t>
            </a:r>
            <a:endParaRPr sz="24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13"/>
          <p:cNvCxnSpPr/>
          <p:nvPr/>
        </p:nvCxnSpPr>
        <p:spPr>
          <a:xfrm>
            <a:off x="2686726" y="3543300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5163226" y="3543300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7630201" y="3543300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13"/>
          <p:cNvCxnSpPr/>
          <p:nvPr/>
        </p:nvCxnSpPr>
        <p:spPr>
          <a:xfrm>
            <a:off x="10087651" y="3543300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9" name="Google Shape;129;p13"/>
          <p:cNvGrpSpPr/>
          <p:nvPr/>
        </p:nvGrpSpPr>
        <p:grpSpPr>
          <a:xfrm>
            <a:off x="1149551" y="5060549"/>
            <a:ext cx="10819886" cy="847070"/>
            <a:chOff x="1143257" y="3867150"/>
            <a:chExt cx="10819886" cy="847070"/>
          </a:xfrm>
        </p:grpSpPr>
        <p:sp>
          <p:nvSpPr>
            <p:cNvPr id="130" name="Google Shape;130;p13"/>
            <p:cNvSpPr/>
            <p:nvPr/>
          </p:nvSpPr>
          <p:spPr>
            <a:xfrm>
              <a:off x="1143257" y="3867150"/>
              <a:ext cx="10819886" cy="52322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Основні складники моделі національно-патріотичного виховання </a:t>
              </a:r>
              <a:endParaRPr sz="28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131;p13"/>
            <p:cNvGrpSpPr/>
            <p:nvPr/>
          </p:nvGrpSpPr>
          <p:grpSpPr>
            <a:xfrm>
              <a:off x="2077126" y="4390370"/>
              <a:ext cx="8972550" cy="323850"/>
              <a:chOff x="2077126" y="4390370"/>
              <a:chExt cx="8972550" cy="32385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077126" y="4390370"/>
                <a:ext cx="0" cy="3238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3839251" y="4390370"/>
                <a:ext cx="0" cy="3238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3"/>
              <p:cNvCxnSpPr/>
              <p:nvPr/>
            </p:nvCxnSpPr>
            <p:spPr>
              <a:xfrm>
                <a:off x="5591851" y="4390370"/>
                <a:ext cx="0" cy="3238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13"/>
              <p:cNvCxnSpPr/>
              <p:nvPr/>
            </p:nvCxnSpPr>
            <p:spPr>
              <a:xfrm>
                <a:off x="7392076" y="4390370"/>
                <a:ext cx="0" cy="3238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9135151" y="4390370"/>
                <a:ext cx="0" cy="3238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3"/>
              <p:cNvCxnSpPr/>
              <p:nvPr/>
            </p:nvCxnSpPr>
            <p:spPr>
              <a:xfrm>
                <a:off x="11049676" y="4390370"/>
                <a:ext cx="0" cy="3238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8" name="Google Shape;138;p13"/>
          <p:cNvGrpSpPr/>
          <p:nvPr/>
        </p:nvGrpSpPr>
        <p:grpSpPr>
          <a:xfrm>
            <a:off x="1718105" y="4011331"/>
            <a:ext cx="9340290" cy="759196"/>
            <a:chOff x="2125" y="0"/>
            <a:chExt cx="9340290" cy="759196"/>
          </a:xfrm>
        </p:grpSpPr>
        <p:sp>
          <p:nvSpPr>
            <p:cNvPr id="139" name="Google Shape;139;p13"/>
            <p:cNvSpPr/>
            <p:nvPr/>
          </p:nvSpPr>
          <p:spPr>
            <a:xfrm>
              <a:off x="2125" y="0"/>
              <a:ext cx="2073304" cy="75919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24361" y="22236"/>
              <a:ext cx="2028832" cy="714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Адміністрація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297025" y="0"/>
              <a:ext cx="2073304" cy="75919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2319261" y="22236"/>
              <a:ext cx="2028832" cy="714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Педагоги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892325" y="0"/>
              <a:ext cx="2073304" cy="75919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4914561" y="22236"/>
              <a:ext cx="2028832" cy="714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Здобувачі освіти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7269111" y="0"/>
              <a:ext cx="2073304" cy="75919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7291347" y="22236"/>
              <a:ext cx="2028832" cy="714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Батьки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7" name="Google Shape;147;p13"/>
          <p:cNvCxnSpPr/>
          <p:nvPr/>
        </p:nvCxnSpPr>
        <p:spPr>
          <a:xfrm rot="10800000" flipH="1">
            <a:off x="2686726" y="3851211"/>
            <a:ext cx="7400925" cy="1593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13"/>
          <p:cNvCxnSpPr/>
          <p:nvPr/>
        </p:nvCxnSpPr>
        <p:spPr>
          <a:xfrm>
            <a:off x="2842260" y="3859180"/>
            <a:ext cx="0" cy="16360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13"/>
          <p:cNvCxnSpPr/>
          <p:nvPr/>
        </p:nvCxnSpPr>
        <p:spPr>
          <a:xfrm flipH="1">
            <a:off x="5308006" y="3851211"/>
            <a:ext cx="3134" cy="16012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3"/>
          <p:cNvCxnSpPr/>
          <p:nvPr/>
        </p:nvCxnSpPr>
        <p:spPr>
          <a:xfrm flipH="1">
            <a:off x="7944526" y="3851211"/>
            <a:ext cx="3134" cy="1950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9879806" y="3853592"/>
            <a:ext cx="200" cy="2331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13"/>
          <p:cNvCxnSpPr/>
          <p:nvPr/>
        </p:nvCxnSpPr>
        <p:spPr>
          <a:xfrm flipH="1">
            <a:off x="9262833" y="4770527"/>
            <a:ext cx="681943" cy="2474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13"/>
          <p:cNvCxnSpPr/>
          <p:nvPr/>
        </p:nvCxnSpPr>
        <p:spPr>
          <a:xfrm flipH="1">
            <a:off x="7165404" y="4761983"/>
            <a:ext cx="681943" cy="2474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4" name="Google Shape;154;p13"/>
          <p:cNvCxnSpPr/>
          <p:nvPr/>
        </p:nvCxnSpPr>
        <p:spPr>
          <a:xfrm>
            <a:off x="5039401" y="4618127"/>
            <a:ext cx="812254" cy="3998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5" name="Google Shape;155;p13"/>
          <p:cNvCxnSpPr/>
          <p:nvPr/>
        </p:nvCxnSpPr>
        <p:spPr>
          <a:xfrm>
            <a:off x="2635858" y="4630938"/>
            <a:ext cx="697954" cy="3698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6" name="Google Shape;156;p13"/>
          <p:cNvCxnSpPr/>
          <p:nvPr/>
        </p:nvCxnSpPr>
        <p:spPr>
          <a:xfrm>
            <a:off x="2023785" y="6712174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7" name="Google Shape;157;p13"/>
          <p:cNvCxnSpPr/>
          <p:nvPr/>
        </p:nvCxnSpPr>
        <p:spPr>
          <a:xfrm>
            <a:off x="3785910" y="6731224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13"/>
          <p:cNvCxnSpPr/>
          <p:nvPr/>
        </p:nvCxnSpPr>
        <p:spPr>
          <a:xfrm>
            <a:off x="5538847" y="6718524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13"/>
          <p:cNvCxnSpPr/>
          <p:nvPr/>
        </p:nvCxnSpPr>
        <p:spPr>
          <a:xfrm>
            <a:off x="7338735" y="6713247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0" name="Google Shape;160;p13"/>
          <p:cNvCxnSpPr/>
          <p:nvPr/>
        </p:nvCxnSpPr>
        <p:spPr>
          <a:xfrm>
            <a:off x="9133965" y="6731224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13"/>
          <p:cNvCxnSpPr/>
          <p:nvPr/>
        </p:nvCxnSpPr>
        <p:spPr>
          <a:xfrm>
            <a:off x="10996335" y="6720075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62" name="Google Shape;162;p13"/>
          <p:cNvGrpSpPr/>
          <p:nvPr/>
        </p:nvGrpSpPr>
        <p:grpSpPr>
          <a:xfrm>
            <a:off x="1628775" y="7072617"/>
            <a:ext cx="2610045" cy="1336321"/>
            <a:chOff x="0" y="17543"/>
            <a:chExt cx="2610045" cy="1336321"/>
          </a:xfrm>
        </p:grpSpPr>
        <p:sp>
          <p:nvSpPr>
            <p:cNvPr id="163" name="Google Shape;163;p13"/>
            <p:cNvSpPr/>
            <p:nvPr/>
          </p:nvSpPr>
          <p:spPr>
            <a:xfrm>
              <a:off x="0" y="17543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14621" y="32164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День Збройних Сил України</a:t>
              </a:r>
              <a:endParaRPr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0" y="3631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14621" y="3777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День</a:t>
              </a:r>
              <a:r>
                <a:rPr lang="ru-RU" sz="105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Захисника і захисниць  України</a:t>
              </a:r>
              <a:endParaRPr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0" y="7087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14621" y="7233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День Соборності</a:t>
              </a:r>
              <a:endParaRPr sz="105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0" y="10543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14621" y="10689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День незалежності України</a:t>
              </a:r>
              <a:endParaRPr sz="120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5194835" y="7087340"/>
            <a:ext cx="2610045" cy="1336321"/>
            <a:chOff x="0" y="17543"/>
            <a:chExt cx="2610045" cy="1336321"/>
          </a:xfrm>
        </p:grpSpPr>
        <p:sp>
          <p:nvSpPr>
            <p:cNvPr id="172" name="Google Shape;172;p13"/>
            <p:cNvSpPr/>
            <p:nvPr/>
          </p:nvSpPr>
          <p:spPr>
            <a:xfrm>
              <a:off x="0" y="17543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14621" y="32164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Знай і люби свій край</a:t>
              </a:r>
              <a:endParaRPr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0" y="3631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14621" y="3777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Моя Україна крізь призму об’єктиву</a:t>
              </a:r>
              <a:endParaRPr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0" y="7087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14621" y="7233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Родина – найвища цінність на землі</a:t>
              </a:r>
              <a:endParaRPr sz="105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0" y="10543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14621" y="10689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Етика сімейних стосунків</a:t>
              </a:r>
              <a:endParaRPr sz="105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0" name="Google Shape;180;p13"/>
          <p:cNvGrpSpPr/>
          <p:nvPr/>
        </p:nvGrpSpPr>
        <p:grpSpPr>
          <a:xfrm>
            <a:off x="8898255" y="7075956"/>
            <a:ext cx="2610045" cy="1336321"/>
            <a:chOff x="0" y="17543"/>
            <a:chExt cx="2610045" cy="1336321"/>
          </a:xfrm>
        </p:grpSpPr>
        <p:sp>
          <p:nvSpPr>
            <p:cNvPr id="181" name="Google Shape;181;p13"/>
            <p:cNvSpPr/>
            <p:nvPr/>
          </p:nvSpPr>
          <p:spPr>
            <a:xfrm>
              <a:off x="0" y="17543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14621" y="32164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Створення моделі здорової школи</a:t>
              </a:r>
              <a:endParaRPr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0" y="3631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14621" y="3777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Ментальне здоров’я</a:t>
              </a:r>
              <a:endParaRPr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0" y="7087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14621" y="7233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Збережи природу</a:t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0" y="1054344"/>
              <a:ext cx="2610045" cy="2995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14621" y="1068965"/>
              <a:ext cx="2580803" cy="270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World Cleanup Day</a:t>
              </a:r>
              <a:endParaRPr sz="105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89" name="Google Shape;189;p13"/>
          <p:cNvCxnSpPr/>
          <p:nvPr/>
        </p:nvCxnSpPr>
        <p:spPr>
          <a:xfrm>
            <a:off x="2842260" y="8330077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6398471" y="8349306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10235107" y="8372166"/>
            <a:ext cx="4658" cy="3667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960120" y="8722236"/>
            <a:ext cx="11285220" cy="707886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Calibri"/>
              <a:buChar char="-"/>
            </a:pPr>
            <a:r>
              <a:rPr lang="ru-RU"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створене освітнє середовище на принципах національно-патріотичного виховання;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Calibri"/>
              <a:buChar char="-"/>
            </a:pPr>
            <a:r>
              <a:rPr lang="ru-RU"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- сформована особистість громадянина, патріота, носія української національної культури</a:t>
            </a:r>
            <a:endParaRPr sz="24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209</Words>
  <Application>Microsoft Office PowerPoint</Application>
  <PresentationFormat>A3 (297x420 мм)</PresentationFormat>
  <Paragraphs>37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9</cp:revision>
  <dcterms:modified xsi:type="dcterms:W3CDTF">2023-11-28T14:01:28Z</dcterms:modified>
</cp:coreProperties>
</file>