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9" r:id="rId3"/>
    <p:sldId id="258" r:id="rId4"/>
    <p:sldId id="267" r:id="rId5"/>
    <p:sldId id="271" r:id="rId6"/>
    <p:sldId id="257" r:id="rId7"/>
    <p:sldId id="268" r:id="rId8"/>
    <p:sldId id="272" r:id="rId9"/>
    <p:sldId id="260" r:id="rId10"/>
    <p:sldId id="264" r:id="rId11"/>
    <p:sldId id="263" r:id="rId12"/>
    <p:sldId id="266" r:id="rId13"/>
    <p:sldId id="265" r:id="rId14"/>
    <p:sldId id="261" r:id="rId15"/>
    <p:sldId id="262" r:id="rId16"/>
    <p:sldId id="26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44F9"/>
    <a:srgbClr val="FFE7F4"/>
    <a:srgbClr val="FFFFFF"/>
    <a:srgbClr val="FFCC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6F4A1-3B49-4244-BDD1-CC5F1D25999A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r>
              <a:rPr lang="uk-UA" dirty="0" smtClean="0"/>
              <a:t>ЕС</a:t>
            </a:r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4593F-4FEB-43D9-B0A8-E75DE6177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764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EA64-991B-414D-9526-EB9AAFE09EF5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4E91C-D7E5-4E00-BBAA-85DC09297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370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EA64-991B-414D-9526-EB9AAFE09EF5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4E91C-D7E5-4E00-BBAA-85DC09297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498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EA64-991B-414D-9526-EB9AAFE09EF5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4E91C-D7E5-4E00-BBAA-85DC09297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855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EA64-991B-414D-9526-EB9AAFE09EF5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4E91C-D7E5-4E00-BBAA-85DC09297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89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EA64-991B-414D-9526-EB9AAFE09EF5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4E91C-D7E5-4E00-BBAA-85DC09297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558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EA64-991B-414D-9526-EB9AAFE09EF5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4E91C-D7E5-4E00-BBAA-85DC09297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187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EA64-991B-414D-9526-EB9AAFE09EF5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4E91C-D7E5-4E00-BBAA-85DC09297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443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EA64-991B-414D-9526-EB9AAFE09EF5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4E91C-D7E5-4E00-BBAA-85DC09297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823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EA64-991B-414D-9526-EB9AAFE09EF5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4E91C-D7E5-4E00-BBAA-85DC09297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24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EA64-991B-414D-9526-EB9AAFE09EF5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4E91C-D7E5-4E00-BBAA-85DC09297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149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EA64-991B-414D-9526-EB9AAFE09EF5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4E91C-D7E5-4E00-BBAA-85DC09297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218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0EA64-991B-414D-9526-EB9AAFE09EF5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4E91C-D7E5-4E00-BBAA-85DC09297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941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rvo.od.ua/school/gim7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12192000" cy="6878376"/>
            <a:chOff x="1" y="-20375"/>
            <a:chExt cx="12192000" cy="6878376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-20375"/>
              <a:ext cx="12192000" cy="6878376"/>
            </a:xfrm>
            <a:prstGeom prst="rect">
              <a:avLst/>
            </a:prstGeom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3647269" y="2295185"/>
              <a:ext cx="4897464" cy="224725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766803" y="1282240"/>
            <a:ext cx="10228881" cy="923330"/>
          </a:xfrm>
          <a:prstGeom prst="rect">
            <a:avLst/>
          </a:prstGeom>
          <a:solidFill>
            <a:schemeClr val="bg1">
              <a:alpha val="29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Всеукраїнський конкурс методичних моделей закладів загальної середньої та позашкільної освіти з національно-патріотичного виховання дітей та молоді "Виховати особистість» 2023 р.</a:t>
            </a:r>
            <a:endParaRPr lang="ru-RU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68668" y="577297"/>
            <a:ext cx="8307088" cy="461665"/>
          </a:xfrm>
          <a:prstGeom prst="rect">
            <a:avLst/>
          </a:prstGeom>
          <a:noFill/>
          <a:effectLst>
            <a:softEdge rad="88900"/>
          </a:effectLst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ОДЕСЬКИЙ ЛІЦЕЙ № 7 ОДЕСЬКОЇ МІСЬКОЇ </a:t>
            </a:r>
            <a:r>
              <a:rPr lang="uk-UA" sz="24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РАДИ</a:t>
            </a:r>
            <a:endParaRPr lang="ru-RU" sz="24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66803" y="2340452"/>
            <a:ext cx="10110062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Номінація</a:t>
            </a:r>
            <a:r>
              <a:rPr lang="uk-UA" b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b="1" i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«Заступник/заступниця директора з виховної роботи закладу загальної середньої освіти/закладу позашкільного закладу»</a:t>
            </a:r>
            <a:r>
              <a:rPr lang="uk-UA" b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1959" y="3439187"/>
            <a:ext cx="11820041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91795" algn="ctr">
              <a:lnSpc>
                <a:spcPct val="115000"/>
              </a:lnSpc>
              <a:spcBef>
                <a:spcPts val="310"/>
              </a:spcBef>
            </a:pPr>
            <a:r>
              <a:rPr lang="uk-UA" sz="2800" b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НАЦІОНАЛЬНО-ПАТРІОТИЧНЕ ВИХОВАННЯ УЧНІВ –ВАЖЛИВА</a:t>
            </a:r>
            <a:r>
              <a:rPr lang="uk-UA" sz="2800" b="1" spc="-45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СКЛАДОВА</a:t>
            </a:r>
            <a:r>
              <a:rPr lang="uk-UA" sz="2800" b="1" spc="-45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ГРОМАДЯНСЬКОГО</a:t>
            </a:r>
            <a:r>
              <a:rPr lang="uk-UA" sz="2800" b="1" spc="-45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СТАНОВЛЕННЯ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802109" y="4935979"/>
            <a:ext cx="638989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uk-UA" b="1" i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Заступниця директора з виховної роботи</a:t>
            </a:r>
            <a:endParaRPr lang="ru-RU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150000"/>
              </a:lnSpc>
            </a:pPr>
            <a:r>
              <a:rPr lang="uk-UA" b="1" i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ОДЕСЬКОГО ЛІЦЕЮ №7 ОДЕСЬКОЇ МІСЬКОЇ РАДИ</a:t>
            </a:r>
          </a:p>
          <a:p>
            <a:pPr>
              <a:lnSpc>
                <a:spcPct val="150000"/>
              </a:lnSpc>
            </a:pPr>
            <a:r>
              <a:rPr lang="uk-UA" sz="2400" b="1" i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ДОЛГИЙ МАРІЯ МАР</a:t>
            </a:r>
            <a:r>
              <a:rPr lang="en-US" sz="2400" b="1" i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`</a:t>
            </a:r>
            <a:r>
              <a:rPr lang="uk-UA" sz="2400" b="1" i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ЯНІВНА </a:t>
            </a:r>
          </a:p>
        </p:txBody>
      </p:sp>
    </p:spTree>
    <p:extLst>
      <p:ext uri="{BB962C8B-B14F-4D97-AF65-F5344CB8AC3E}">
        <p14:creationId xmlns:p14="http://schemas.microsoft.com/office/powerpoint/2010/main" val="418436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03" b="89994" l="7212" r="930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274" y="126561"/>
            <a:ext cx="1473935" cy="1473640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prstMaterial="metal">
            <a:extrusionClr>
              <a:srgbClr val="002060"/>
            </a:extrusion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467" y="0"/>
            <a:ext cx="997373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098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03" b="89994" l="7212" r="930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274" y="126561"/>
            <a:ext cx="1473935" cy="1473640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prstMaterial="metal">
            <a:extrusionClr>
              <a:srgbClr val="002060"/>
            </a:extrusion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4532" y="0"/>
            <a:ext cx="911013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199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03" b="89994" l="7212" r="930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274" y="126561"/>
            <a:ext cx="1473935" cy="1473640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prstMaterial="metal">
            <a:extrusionClr>
              <a:srgbClr val="002060"/>
            </a:extrusion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4266" y="0"/>
            <a:ext cx="956733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420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03" b="89994" l="7212" r="930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274" y="126561"/>
            <a:ext cx="1473935" cy="1473640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prstMaterial="metal">
            <a:extrusionClr>
              <a:srgbClr val="002060"/>
            </a:extrusion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3866" y="101600"/>
            <a:ext cx="9076267" cy="675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1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0094" y="0"/>
            <a:ext cx="9238130" cy="683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03" b="89994" l="7212" r="930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274" y="126561"/>
            <a:ext cx="1473935" cy="1473640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prstMaterial="metal">
            <a:extrusionClr>
              <a:srgbClr val="002060"/>
            </a:extrusionClr>
          </a:sp3d>
        </p:spPr>
      </p:pic>
    </p:spTree>
    <p:extLst>
      <p:ext uri="{BB962C8B-B14F-4D97-AF65-F5344CB8AC3E}">
        <p14:creationId xmlns:p14="http://schemas.microsoft.com/office/powerpoint/2010/main" val="410087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03" b="89994" l="7212" r="930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979" y="0"/>
            <a:ext cx="1473935" cy="1473640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prstMaterial="metal">
            <a:extrusionClr>
              <a:srgbClr val="00206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76" y="1406405"/>
            <a:ext cx="12084424" cy="5136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26919" y="650601"/>
            <a:ext cx="12314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8000" b="1" i="1" cap="none" spc="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unga" panose="020B0502040204020203" pitchFamily="34" charset="0"/>
                <a:ea typeface="Kozuka Gothic Pro B" panose="020B0800000000000000" pitchFamily="34" charset="-128"/>
                <a:cs typeface="Tunga" panose="020B0502040204020203" pitchFamily="34" charset="0"/>
              </a:rPr>
              <a:t>L</a:t>
            </a:r>
            <a:r>
              <a:rPr lang="uk-UA" sz="8000" b="1" i="1" cap="none" spc="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Gothic Pro B" panose="020B0800000000000000" pitchFamily="34" charset="-128"/>
                <a:ea typeface="Kozuka Gothic Pro B" panose="020B0800000000000000" pitchFamily="34" charset="-128"/>
                <a:cs typeface="Tunga" panose="020B0502040204020203" pitchFamily="34" charset="0"/>
              </a:rPr>
              <a:t>7</a:t>
            </a:r>
            <a:endParaRPr lang="ru-RU" sz="8000" b="1" cap="none" spc="0" dirty="0">
              <a:ln w="12700" cmpd="sng">
                <a:solidFill>
                  <a:srgbClr val="FFFF00"/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ung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25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12" descr="845A645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183341"/>
            <a:ext cx="12105923" cy="5674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47" name="Прямоугольник 3"/>
          <p:cNvSpPr>
            <a:spLocks noChangeArrowheads="1"/>
          </p:cNvSpPr>
          <p:nvPr/>
        </p:nvSpPr>
        <p:spPr bwMode="auto">
          <a:xfrm>
            <a:off x="282388" y="83334"/>
            <a:ext cx="1005188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sz="2000" dirty="0" smtClean="0">
                <a:ln w="3175">
                  <a:solidFill>
                    <a:srgbClr val="002060"/>
                  </a:solidFill>
                </a:ln>
                <a:solidFill>
                  <a:srgbClr val="0070C0"/>
                </a:solidFill>
                <a:latin typeface="Garamond Premr Pro Smbd" panose="02020602060506020403" pitchFamily="18" charset="0"/>
              </a:rPr>
              <a:t>ОДЕСЬКИЙ ЛІЦЕЙ </a:t>
            </a:r>
            <a:r>
              <a:rPr lang="uk-UA" sz="2400" b="1" dirty="0" smtClean="0">
                <a:ln w="3175">
                  <a:solidFill>
                    <a:srgbClr val="002060"/>
                  </a:solidFill>
                </a:ln>
                <a:solidFill>
                  <a:srgbClr val="0070C0"/>
                </a:solidFill>
                <a:latin typeface="Garamond Premr Pro Smbd" panose="02020602060506020403" pitchFamily="18" charset="0"/>
              </a:rPr>
              <a:t>№ </a:t>
            </a:r>
            <a:r>
              <a:rPr lang="uk-UA" sz="2400" b="1" dirty="0">
                <a:ln w="3175">
                  <a:solidFill>
                    <a:srgbClr val="002060"/>
                  </a:solidFill>
                </a:ln>
                <a:solidFill>
                  <a:srgbClr val="0070C0"/>
                </a:solidFill>
                <a:latin typeface="Garamond Premr Pro Smbd" panose="02020602060506020403" pitchFamily="18" charset="0"/>
              </a:rPr>
              <a:t>7 </a:t>
            </a:r>
            <a:r>
              <a:rPr lang="uk-UA" sz="2000" dirty="0">
                <a:ln w="3175">
                  <a:solidFill>
                    <a:srgbClr val="002060"/>
                  </a:solidFill>
                </a:ln>
                <a:solidFill>
                  <a:srgbClr val="0070C0"/>
                </a:solidFill>
                <a:latin typeface="Garamond Premr Pro Smbd" panose="02020602060506020403" pitchFamily="18" charset="0"/>
              </a:rPr>
              <a:t> </a:t>
            </a:r>
            <a:r>
              <a:rPr lang="uk-UA" sz="2000" dirty="0" smtClean="0">
                <a:ln w="3175">
                  <a:solidFill>
                    <a:srgbClr val="002060"/>
                  </a:solidFill>
                </a:ln>
                <a:solidFill>
                  <a:srgbClr val="0070C0"/>
                </a:solidFill>
                <a:latin typeface="Garamond Premr Pro Smbd" panose="02020602060506020403" pitchFamily="18" charset="0"/>
              </a:rPr>
              <a:t>ОДЕСЬКОЇ МІСЬКОЇ РАДИ</a:t>
            </a:r>
            <a:br>
              <a:rPr lang="uk-UA" sz="2000" dirty="0" smtClean="0">
                <a:ln w="3175">
                  <a:solidFill>
                    <a:srgbClr val="002060"/>
                  </a:solidFill>
                </a:ln>
                <a:solidFill>
                  <a:srgbClr val="0070C0"/>
                </a:solidFill>
                <a:latin typeface="Garamond Premr Pro Smbd" panose="02020602060506020403" pitchFamily="18" charset="0"/>
              </a:rPr>
            </a:br>
            <a:r>
              <a:rPr lang="uk-UA" sz="2400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 Premr Pro Smbd" panose="02020602060506020403" pitchFamily="18" charset="0"/>
              </a:rPr>
              <a:t>АВТОРСЬКА ШКОЛА СВІТЛАНИ</a:t>
            </a:r>
            <a:r>
              <a:rPr lang="en-US" sz="2400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 Premr Pro Smbd" panose="02020602060506020403" pitchFamily="18" charset="0"/>
              </a:rPr>
              <a:t> </a:t>
            </a:r>
            <a:r>
              <a:rPr lang="uk-UA" sz="2400" dirty="0" smtClean="0">
                <a:ln w="31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 Premr Pro Smbd" panose="02020602060506020403" pitchFamily="18" charset="0"/>
              </a:rPr>
              <a:t>МЕЛЬНИК</a:t>
            </a:r>
          </a:p>
          <a:p>
            <a:pPr marL="0" lvl="1" algn="ctr">
              <a:spcBef>
                <a:spcPct val="0"/>
              </a:spcBef>
              <a:buNone/>
            </a:pPr>
            <a:r>
              <a:rPr lang="uk-UA" sz="2400" b="1" dirty="0" smtClean="0">
                <a:ln w="3175">
                  <a:solidFill>
                    <a:srgbClr val="002060"/>
                  </a:solidFill>
                </a:ln>
                <a:solidFill>
                  <a:srgbClr val="0070C0"/>
                </a:solidFill>
                <a:latin typeface="Garamond Premr Pro Smbd" panose="02020602060506020403" pitchFamily="18" charset="0"/>
              </a:rPr>
              <a:t>«</a:t>
            </a:r>
            <a:r>
              <a:rPr lang="uk-UA" sz="2400" b="1" dirty="0">
                <a:ln w="3175">
                  <a:solidFill>
                    <a:srgbClr val="002060"/>
                  </a:solidFill>
                </a:ln>
                <a:solidFill>
                  <a:srgbClr val="0070C0"/>
                </a:solidFill>
                <a:latin typeface="Garamond Premr Pro Smbd" panose="02020602060506020403" pitchFamily="18" charset="0"/>
              </a:rPr>
              <a:t>ШКОЛА ІНТЕЛЕКТУАЛЬНОГО </a:t>
            </a:r>
            <a:r>
              <a:rPr lang="uk-UA" sz="2400" b="1" dirty="0" smtClean="0">
                <a:ln w="3175">
                  <a:solidFill>
                    <a:srgbClr val="002060"/>
                  </a:solidFill>
                </a:ln>
                <a:solidFill>
                  <a:srgbClr val="0070C0"/>
                </a:solidFill>
                <a:latin typeface="Garamond Premr Pro Smbd" panose="02020602060506020403" pitchFamily="18" charset="0"/>
              </a:rPr>
              <a:t>РОЗВИТКУ ТА </a:t>
            </a:r>
            <a:r>
              <a:rPr lang="uk-UA" sz="2400" b="1" dirty="0">
                <a:ln w="3175">
                  <a:solidFill>
                    <a:srgbClr val="002060"/>
                  </a:solidFill>
                </a:ln>
                <a:solidFill>
                  <a:srgbClr val="0070C0"/>
                </a:solidFill>
                <a:latin typeface="Garamond Premr Pro Smbd" panose="02020602060506020403" pitchFamily="18" charset="0"/>
              </a:rPr>
              <a:t>ГРОМАДЯНСЬКОГО СТАНОВЛЕННЯ»</a:t>
            </a:r>
            <a:endParaRPr lang="ru-RU" sz="2000" dirty="0">
              <a:ln w="3175">
                <a:solidFill>
                  <a:srgbClr val="002060"/>
                </a:solidFill>
              </a:ln>
              <a:solidFill>
                <a:srgbClr val="0070C0"/>
              </a:solidFill>
              <a:latin typeface="Garamond Premr Pro Smbd" panose="02020602060506020403" pitchFamily="18" charset="0"/>
            </a:endParaRPr>
          </a:p>
        </p:txBody>
      </p:sp>
      <p:pic>
        <p:nvPicPr>
          <p:cNvPr id="31748" name="Рисунок 19" descr="creambee-qrco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4272" y="83334"/>
            <a:ext cx="177165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Прямоугольник 4"/>
          <p:cNvSpPr>
            <a:spLocks noChangeArrowheads="1"/>
          </p:cNvSpPr>
          <p:nvPr/>
        </p:nvSpPr>
        <p:spPr bwMode="auto">
          <a:xfrm>
            <a:off x="7997125" y="6011975"/>
            <a:ext cx="4000309" cy="707886"/>
          </a:xfrm>
          <a:prstGeom prst="rect">
            <a:avLst/>
          </a:prstGeom>
          <a:noFill/>
          <a:ln>
            <a:noFill/>
          </a:ln>
          <a:effectLst>
            <a:softEdge rad="76200"/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uk-UA" sz="2000" dirty="0" smtClean="0">
                <a:solidFill>
                  <a:srgbClr val="FFFF00"/>
                </a:solidFill>
                <a:latin typeface="Garamond Premr Pro Smbd" panose="02020602060506020403" pitchFamily="18" charset="0"/>
              </a:rPr>
              <a:t>65069,  м.</a:t>
            </a:r>
            <a:r>
              <a:rPr lang="en-US" sz="2000" dirty="0" smtClean="0">
                <a:solidFill>
                  <a:srgbClr val="FFFF00"/>
                </a:solidFill>
                <a:latin typeface="Garamond Premr Pro Smbd" panose="02020602060506020403" pitchFamily="18" charset="0"/>
              </a:rPr>
              <a:t> </a:t>
            </a:r>
            <a:r>
              <a:rPr lang="uk-UA" sz="2000" dirty="0" smtClean="0">
                <a:solidFill>
                  <a:srgbClr val="FFFF00"/>
                </a:solidFill>
                <a:latin typeface="Garamond Premr Pro Smbd" panose="02020602060506020403" pitchFamily="18" charset="0"/>
              </a:rPr>
              <a:t>Одеса, вул. Ростовська, 4а</a:t>
            </a:r>
          </a:p>
          <a:p>
            <a:pPr algn="ctr">
              <a:defRPr/>
            </a:pPr>
            <a:r>
              <a:rPr lang="en-US" sz="2000" dirty="0" smtClean="0">
                <a:solidFill>
                  <a:srgbClr val="FFFF00"/>
                </a:solidFill>
                <a:latin typeface="Garamond Premr Pro Smbd" panose="02020602060506020403" pitchFamily="18" charset="0"/>
              </a:rPr>
              <a:t>L7_svitmelnyk@ukr.net</a:t>
            </a:r>
            <a:endParaRPr lang="ru-RU" sz="2000" dirty="0">
              <a:solidFill>
                <a:srgbClr val="FFFF00"/>
              </a:solidFill>
              <a:latin typeface="Garamond Premr Pro Smbd" panose="02020602060506020403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83334"/>
            <a:ext cx="12314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8000" b="1" i="1" cap="none" spc="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unga" panose="020B0502040204020203" pitchFamily="34" charset="0"/>
                <a:ea typeface="Kozuka Gothic Pro B" panose="020B0800000000000000" pitchFamily="34" charset="-128"/>
                <a:cs typeface="Tunga" panose="020B0502040204020203" pitchFamily="34" charset="0"/>
              </a:rPr>
              <a:t>L</a:t>
            </a:r>
            <a:r>
              <a:rPr lang="uk-UA" sz="8000" b="1" i="1" cap="none" spc="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zuka Gothic Pro B" panose="020B0800000000000000" pitchFamily="34" charset="-128"/>
                <a:ea typeface="Kozuka Gothic Pro B" panose="020B0800000000000000" pitchFamily="34" charset="-128"/>
                <a:cs typeface="Tunga" panose="020B0502040204020203" pitchFamily="34" charset="0"/>
              </a:rPr>
              <a:t>7</a:t>
            </a:r>
            <a:endParaRPr lang="ru-RU" sz="8000" b="1" cap="none" spc="0" dirty="0">
              <a:ln w="12700" cmpd="sng">
                <a:solidFill>
                  <a:srgbClr val="FFFF00"/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unga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701" y="6319751"/>
            <a:ext cx="37131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uk-UA" sz="2000" b="1" dirty="0">
                <a:solidFill>
                  <a:srgbClr val="002060"/>
                </a:solidFill>
                <a:latin typeface="Garamond" panose="02020404030301010803" pitchFamily="18" charset="0"/>
                <a:hlinkClick r:id="rId4"/>
              </a:rPr>
              <a:t>www.srvo.od.ua/school/gim7//</a:t>
            </a:r>
            <a:endParaRPr lang="en-US" sz="2000" b="1" dirty="0">
              <a:solidFill>
                <a:srgbClr val="00206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73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6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ветлана Васильевна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52" b="100000" l="2344" r="100000">
                        <a14:foregroundMark x1="19141" y1="98559" x2="19141" y2="985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6037" y="947672"/>
            <a:ext cx="3192152" cy="432894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85424" y="200077"/>
            <a:ext cx="8517641" cy="1586501"/>
          </a:xfrm>
          <a:prstGeom prst="rect">
            <a:avLst/>
          </a:prstGeom>
          <a:noFill/>
        </p:spPr>
        <p:txBody>
          <a:bodyPr wrap="square" lIns="108119" tIns="54059" rIns="108119" bIns="54059">
            <a:spAutoFit/>
          </a:bodyPr>
          <a:lstStyle/>
          <a:p>
            <a:pPr algn="ctr"/>
            <a:r>
              <a:rPr lang="uk-UA" sz="3200" b="1" dirty="0" smtClean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</a:rPr>
              <a:t>Авторська школа Світлани Мельник</a:t>
            </a:r>
          </a:p>
          <a:p>
            <a:pPr algn="ctr"/>
            <a:r>
              <a:rPr lang="uk-UA" sz="3200" b="1" dirty="0" err="1" smtClean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“Школа</a:t>
            </a:r>
            <a:r>
              <a:rPr lang="uk-UA" sz="3200" b="1" dirty="0" smtClean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інтелектуального розвитку</a:t>
            </a:r>
            <a:br>
              <a:rPr lang="uk-UA" sz="3200" b="1" dirty="0" smtClean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uk-UA" sz="3200" b="1" dirty="0" smtClean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та громадянського </a:t>
            </a:r>
            <a:r>
              <a:rPr lang="uk-UA" sz="3200" b="1" dirty="0" err="1" smtClean="0">
                <a:ln w="19050" cmpd="sng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становлення”</a:t>
            </a:r>
            <a:endParaRPr lang="ru-RU" sz="3200" b="1" dirty="0">
              <a:ln w="19050" cmpd="sng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802" y="200077"/>
            <a:ext cx="1182792" cy="8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4276165" y="2286511"/>
            <a:ext cx="7705164" cy="4541156"/>
          </a:xfrm>
          <a:prstGeom prst="rect">
            <a:avLst/>
          </a:prstGeom>
          <a:noFill/>
        </p:spPr>
        <p:txBody>
          <a:bodyPr wrap="square" lIns="108119" tIns="54059" rIns="108119" bIns="54059" rtlCol="0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uk-UA" sz="1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uk-UA" sz="16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базується на сталих власних традиціях, враховує потреби сьогодення,</a:t>
            </a:r>
            <a:br>
              <a:rPr lang="uk-UA" sz="16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uk-UA" sz="16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готує до майбутніх змін;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uk-UA" sz="16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розробляє та впроваджує інноваційні виховні технології формування патріотизму, високих моральних цінностей, соціальної активності</a:t>
            </a:r>
            <a:br>
              <a:rPr lang="uk-UA" sz="16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uk-UA" sz="16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та громадянської відповідальності;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uk-UA" sz="16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uk-UA" sz="1600" dirty="0">
                <a:solidFill>
                  <a:srgbClr val="002060"/>
                </a:solidFill>
                <a:latin typeface="Bookman Old Style" panose="02050604050505020204" pitchFamily="18" charset="0"/>
              </a:rPr>
              <a:t> плекає національну еліту </a:t>
            </a:r>
            <a:r>
              <a:rPr lang="uk-UA" sz="16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України;</a:t>
            </a:r>
            <a:endParaRPr lang="uk-UA" sz="16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uk-UA" sz="16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формує позитивну мотивацію до здорового способу життя, культуру здоров’я;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uk-UA" sz="16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дозволяє розвивати й реалізувати свої можливості всім учасникам освітнього процесу;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uk-UA" sz="16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сприяє самовдосконаленню особистості, розвитку інтелекту, креативного мислення та </a:t>
            </a:r>
            <a:r>
              <a:rPr lang="uk-UA" sz="16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мовної</a:t>
            </a:r>
            <a:r>
              <a:rPr lang="uk-UA" sz="16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uk-UA" sz="1600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полікультурності</a:t>
            </a:r>
            <a:endParaRPr lang="uk-UA" sz="1600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1705" y="5276618"/>
            <a:ext cx="3537284" cy="1186392"/>
          </a:xfrm>
          <a:prstGeom prst="rect">
            <a:avLst/>
          </a:prstGeom>
          <a:noFill/>
        </p:spPr>
        <p:txBody>
          <a:bodyPr wrap="square" lIns="108119" tIns="54059" rIns="108119" bIns="54059" rtlCol="0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Мельник Світлана Василівна,</a:t>
            </a:r>
          </a:p>
          <a:p>
            <a:pPr algn="ctr">
              <a:lnSpc>
                <a:spcPct val="150000"/>
              </a:lnSpc>
            </a:pPr>
            <a:r>
              <a:rPr lang="uk-UA" sz="12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Заслужений працівник освіти України,</a:t>
            </a:r>
            <a:endParaRPr lang="ru-RU" sz="1200" b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uk-UA" sz="12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директор  ОДЕСЬКОГО ЛІЦЕЮ № 7 ОДЕСЬКОЇ МІСЬКОЇ РАДИ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84911" y="2051046"/>
            <a:ext cx="92784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АШ–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 безпечне </a:t>
            </a:r>
            <a:r>
              <a:rPr lang="en-US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Smart-</a:t>
            </a:r>
            <a:r>
              <a:rPr lang="uk-UA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середовище з динамічною відкритою системою,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337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1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Fokus_center_2000x2500_preview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476351" cy="6750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476351" y="107576"/>
            <a:ext cx="571564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Clr>
                <a:srgbClr val="0000FF"/>
              </a:buClr>
            </a:pPr>
            <a:r>
              <a:rPr lang="uk-UA" sz="1600" b="1" dirty="0" smtClean="0">
                <a:solidFill>
                  <a:srgbClr val="00336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ОДЕСЬКИЙ ЛІЦЕЙ № 7 – експериментальний </a:t>
            </a:r>
            <a:r>
              <a:rPr lang="uk-UA" sz="1600" b="1" dirty="0">
                <a:solidFill>
                  <a:srgbClr val="00336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заклад усеукраїнського рівня</a:t>
            </a:r>
            <a:r>
              <a:rPr lang="uk-UA" sz="1600" dirty="0" smtClean="0">
                <a:solidFill>
                  <a:srgbClr val="00336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де </a:t>
            </a:r>
            <a:r>
              <a:rPr lang="uk-UA" sz="1600" dirty="0">
                <a:solidFill>
                  <a:srgbClr val="00336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успішно реалізовано</a:t>
            </a:r>
            <a:br>
              <a:rPr lang="uk-UA" sz="1600" dirty="0">
                <a:solidFill>
                  <a:srgbClr val="00336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r>
              <a:rPr lang="uk-UA" sz="1600" b="1" dirty="0">
                <a:solidFill>
                  <a:srgbClr val="00336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 усеукраїнських експериментів</a:t>
            </a:r>
            <a:r>
              <a:rPr lang="uk-UA" sz="1600" dirty="0">
                <a:solidFill>
                  <a:srgbClr val="00336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у тому числі за темами: «Теоретико-методологічні засади моделювання розвитку авторських шкіл» (2017-2021), «</a:t>
            </a:r>
            <a:r>
              <a:rPr lang="uk-UA" sz="1600" dirty="0" err="1">
                <a:solidFill>
                  <a:srgbClr val="00336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Громадянсько</a:t>
            </a:r>
            <a:r>
              <a:rPr lang="uk-UA" sz="1600" dirty="0">
                <a:solidFill>
                  <a:srgbClr val="00336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-патріотичне виховання суб'єктів громадянського суспільства України в умовах НВК» (2015-2020), «Психолого-педагогічне </a:t>
            </a:r>
            <a:r>
              <a:rPr lang="uk-UA" sz="1600" dirty="0" err="1">
                <a:solidFill>
                  <a:srgbClr val="00336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проєктування</a:t>
            </a:r>
            <a:r>
              <a:rPr lang="uk-UA" sz="1600" dirty="0">
                <a:solidFill>
                  <a:srgbClr val="00336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розвитку особистості дитини» (2007-2012)</a:t>
            </a:r>
          </a:p>
          <a:p>
            <a:pPr algn="just">
              <a:spcBef>
                <a:spcPct val="0"/>
              </a:spcBef>
              <a:buClr>
                <a:srgbClr val="0000FF"/>
              </a:buClr>
            </a:pPr>
            <a:r>
              <a:rPr lang="uk-UA" sz="1600" b="1" dirty="0">
                <a:solidFill>
                  <a:srgbClr val="00336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Дійсний член </a:t>
            </a:r>
            <a:r>
              <a:rPr lang="uk-UA" sz="1600" dirty="0">
                <a:solidFill>
                  <a:srgbClr val="00336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Всеукраїнських асоціацій: “Авторська школа України”, “Відроджені гімназії України”,  Європейської  та Національної мереж шкіл сприяння здоров'ю</a:t>
            </a:r>
          </a:p>
          <a:p>
            <a:pPr algn="just">
              <a:spcBef>
                <a:spcPct val="0"/>
              </a:spcBef>
              <a:buClr>
                <a:srgbClr val="0000FF"/>
              </a:buClr>
            </a:pPr>
            <a:r>
              <a:rPr lang="ru-RU" sz="1600" b="1" dirty="0">
                <a:solidFill>
                  <a:srgbClr val="00336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З</a:t>
            </a:r>
            <a:r>
              <a:rPr lang="uk-UA" sz="1600" b="1" dirty="0" err="1">
                <a:solidFill>
                  <a:srgbClr val="00336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дійснює</a:t>
            </a:r>
            <a:r>
              <a:rPr lang="uk-UA" sz="1600" b="1" dirty="0">
                <a:solidFill>
                  <a:srgbClr val="00336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міжнародну співпрацю </a:t>
            </a:r>
            <a:r>
              <a:rPr lang="uk-UA" sz="1600" dirty="0">
                <a:solidFill>
                  <a:srgbClr val="00336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із закладами освіти Польщі, Німеччини, Індії, Мексики, Болгарії, Великобританії </a:t>
            </a:r>
          </a:p>
          <a:p>
            <a:pPr algn="just">
              <a:spcBef>
                <a:spcPct val="0"/>
              </a:spcBef>
              <a:buClr>
                <a:srgbClr val="0000FF"/>
              </a:buClr>
            </a:pPr>
            <a:r>
              <a:rPr lang="uk-UA" sz="1600" dirty="0">
                <a:solidFill>
                  <a:srgbClr val="00336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Ініціатор та організатор масштабних авторських </a:t>
            </a:r>
            <a:r>
              <a:rPr lang="uk-UA" sz="1600" dirty="0" err="1">
                <a:solidFill>
                  <a:srgbClr val="00336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івентів</a:t>
            </a:r>
            <a:r>
              <a:rPr lang="uk-UA" sz="1600" dirty="0">
                <a:solidFill>
                  <a:srgbClr val="00336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для учнівської молоді, науково-практичних конференцій та семінарів для освітян</a:t>
            </a:r>
          </a:p>
          <a:p>
            <a:pPr algn="just">
              <a:spcBef>
                <a:spcPct val="0"/>
              </a:spcBef>
              <a:buClr>
                <a:srgbClr val="0000FF"/>
              </a:buClr>
            </a:pPr>
            <a:r>
              <a:rPr lang="uk-UA" sz="1600" b="1" dirty="0">
                <a:solidFill>
                  <a:srgbClr val="00336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Консультант електронних засобів </a:t>
            </a:r>
            <a:r>
              <a:rPr lang="uk-UA" sz="1600" dirty="0">
                <a:solidFill>
                  <a:srgbClr val="00336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“ТОВ “</a:t>
            </a:r>
            <a:r>
              <a:rPr lang="en-US" sz="1600" dirty="0" err="1">
                <a:solidFill>
                  <a:srgbClr val="00336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Simply.School</a:t>
            </a:r>
            <a:r>
              <a:rPr lang="uk-UA" sz="1600" dirty="0">
                <a:solidFill>
                  <a:srgbClr val="00336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 (програмно-апаратний комплекс </a:t>
            </a:r>
            <a:r>
              <a:rPr lang="en-US" sz="1600" dirty="0" err="1">
                <a:solidFill>
                  <a:srgbClr val="00336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SIMPLY.School</a:t>
            </a:r>
            <a:r>
              <a:rPr lang="uk-UA" sz="1600" dirty="0">
                <a:solidFill>
                  <a:srgbClr val="00336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 для освітнього менеджменту з організації безпечного та ефективного освітнього процесу, у тому числі за дистанційною формою</a:t>
            </a:r>
            <a:endParaRPr lang="ru-RU" sz="1600" dirty="0">
              <a:solidFill>
                <a:srgbClr val="003366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>
                <a:srgbClr val="0000FF"/>
              </a:buClr>
            </a:pPr>
            <a:r>
              <a:rPr lang="uk-UA" sz="1600" b="1" dirty="0">
                <a:solidFill>
                  <a:srgbClr val="00336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Сертифікована Школа </a:t>
            </a:r>
            <a:r>
              <a:rPr lang="en-US" sz="1600" b="1" dirty="0">
                <a:solidFill>
                  <a:srgbClr val="00336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Microsoft</a:t>
            </a:r>
            <a:r>
              <a:rPr lang="uk-UA" sz="1600" dirty="0">
                <a:solidFill>
                  <a:srgbClr val="00336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 лідерство та цифрова трансформація для покращення результатів навчання</a:t>
            </a:r>
          </a:p>
          <a:p>
            <a:pPr algn="just">
              <a:spcBef>
                <a:spcPct val="0"/>
              </a:spcBef>
              <a:buClr>
                <a:srgbClr val="0000FF"/>
              </a:buClr>
            </a:pPr>
            <a:r>
              <a:rPr lang="uk-UA" sz="1600" b="1" dirty="0">
                <a:solidFill>
                  <a:srgbClr val="00336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Учасник Міжнародної виставки </a:t>
            </a:r>
            <a:r>
              <a:rPr lang="uk-UA" sz="1600" dirty="0">
                <a:solidFill>
                  <a:srgbClr val="00336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«Сучасні заклади освіти» (2021-2013) та </a:t>
            </a:r>
            <a:r>
              <a:rPr lang="uk-UA" sz="1600" b="1" dirty="0">
                <a:solidFill>
                  <a:srgbClr val="00336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Форуму</a:t>
            </a:r>
            <a:r>
              <a:rPr lang="uk-UA" sz="1600" dirty="0">
                <a:solidFill>
                  <a:srgbClr val="00336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«</a:t>
            </a:r>
            <a:r>
              <a:rPr lang="uk-UA" sz="1600" dirty="0" err="1">
                <a:solidFill>
                  <a:srgbClr val="00336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Інноватика</a:t>
            </a:r>
            <a:r>
              <a:rPr lang="uk-UA" sz="1600" dirty="0">
                <a:solidFill>
                  <a:srgbClr val="003366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в сучасні освіті» (2016-2013); за інноваційну діяльність заклад відзначено Золотими медалями  та дипломами І ступеня</a:t>
            </a:r>
            <a:endParaRPr lang="uk-UA" sz="1600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58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933" y="-152400"/>
            <a:ext cx="10837334" cy="702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8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2964" y="0"/>
            <a:ext cx="9117107" cy="68580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84626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03" b="89994" l="7212" r="930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275" y="126561"/>
            <a:ext cx="1058984" cy="1058772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prstMaterial="metal">
            <a:extrusionClr>
              <a:srgbClr val="002060"/>
            </a:extrusion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4259" y="126561"/>
            <a:ext cx="10279562" cy="670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777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1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03" b="89994" l="7212" r="930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274" y="126561"/>
            <a:ext cx="924279" cy="924094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prstMaterial="metal">
            <a:extrusionClr>
              <a:srgbClr val="002060"/>
            </a:extrusionClr>
          </a:sp3d>
        </p:spPr>
      </p:pic>
      <p:grpSp>
        <p:nvGrpSpPr>
          <p:cNvPr id="9" name="Группа 8"/>
          <p:cNvGrpSpPr/>
          <p:nvPr/>
        </p:nvGrpSpPr>
        <p:grpSpPr>
          <a:xfrm>
            <a:off x="314527" y="1687569"/>
            <a:ext cx="7254056" cy="4699784"/>
            <a:chOff x="182168" y="2010298"/>
            <a:chExt cx="7254056" cy="4699784"/>
          </a:xfrm>
        </p:grpSpPr>
        <p:sp>
          <p:nvSpPr>
            <p:cNvPr id="4" name="AutoShape 3"/>
            <p:cNvSpPr>
              <a:spLocks noChangeArrowheads="1"/>
            </p:cNvSpPr>
            <p:nvPr/>
          </p:nvSpPr>
          <p:spPr bwMode="auto">
            <a:xfrm>
              <a:off x="182168" y="2010298"/>
              <a:ext cx="7254056" cy="4699784"/>
            </a:xfrm>
            <a:prstGeom prst="roundRect">
              <a:avLst>
                <a:gd name="adj" fmla="val 19499"/>
              </a:avLst>
            </a:prstGeom>
            <a:noFill/>
            <a:ln w="38100" cmpd="dbl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marL="355600" eaLnBrk="1" hangingPunct="1">
                <a:lnSpc>
                  <a:spcPct val="150000"/>
                </a:lnSpc>
                <a:tabLst>
                  <a:tab pos="355600" algn="l"/>
                </a:tabLst>
                <a:defRPr/>
              </a:pPr>
              <a:r>
                <a:rPr lang="uk-UA" sz="2000" b="1" i="1" dirty="0" smtClean="0">
                  <a:solidFill>
                    <a:srgbClr val="002060"/>
                  </a:solidFill>
                  <a:latin typeface="Bookman Old Style" pitchFamily="18" charset="0"/>
                </a:rPr>
                <a:t>консолідацію</a:t>
              </a:r>
              <a:r>
                <a:rPr lang="uk-UA" sz="2000" b="1" dirty="0" smtClean="0">
                  <a:solidFill>
                    <a:srgbClr val="002060"/>
                  </a:solidFill>
                  <a:latin typeface="Bookman Old Style" pitchFamily="18" charset="0"/>
                </a:rPr>
                <a:t> зусиль усіх </a:t>
              </a:r>
              <a:r>
                <a:rPr lang="uk-UA" sz="2000" b="1" dirty="0">
                  <a:solidFill>
                    <a:srgbClr val="002060"/>
                  </a:solidFill>
                  <a:latin typeface="Bookman Old Style" pitchFamily="18" charset="0"/>
                </a:rPr>
                <a:t>учасників </a:t>
              </a:r>
              <a:r>
                <a:rPr lang="uk-UA" sz="2000" b="1" dirty="0" smtClean="0">
                  <a:solidFill>
                    <a:srgbClr val="002060"/>
                  </a:solidFill>
                  <a:latin typeface="Bookman Old Style" pitchFamily="18" charset="0"/>
                </a:rPr>
                <a:t>освітнього </a:t>
              </a:r>
              <a:r>
                <a:rPr lang="uk-UA" sz="2000" b="1" dirty="0">
                  <a:solidFill>
                    <a:srgbClr val="002060"/>
                  </a:solidFill>
                  <a:latin typeface="Bookman Old Style" pitchFamily="18" charset="0"/>
                </a:rPr>
                <a:t>процесу  на засадах  українського загальнонаціонального патріотизму;</a:t>
              </a:r>
              <a:endParaRPr lang="ru-RU" sz="2000" b="1" dirty="0">
                <a:solidFill>
                  <a:srgbClr val="002060"/>
                </a:solidFill>
                <a:latin typeface="Bookman Old Style" pitchFamily="18" charset="0"/>
              </a:endParaRPr>
            </a:p>
            <a:p>
              <a:pPr marL="355600" eaLnBrk="1" hangingPunct="1">
                <a:lnSpc>
                  <a:spcPct val="150000"/>
                </a:lnSpc>
                <a:tabLst>
                  <a:tab pos="355600" algn="l"/>
                </a:tabLst>
                <a:defRPr/>
              </a:pPr>
              <a:r>
                <a:rPr lang="uk-UA" sz="2000" b="1" dirty="0" smtClean="0">
                  <a:solidFill>
                    <a:srgbClr val="002060"/>
                  </a:solidFill>
                  <a:latin typeface="Bookman Old Style" pitchFamily="18" charset="0"/>
                </a:rPr>
                <a:t>формування </a:t>
              </a:r>
              <a:r>
                <a:rPr lang="uk-UA" sz="2000" b="1" dirty="0">
                  <a:solidFill>
                    <a:srgbClr val="002060"/>
                  </a:solidFill>
                  <a:latin typeface="Bookman Old Style" pitchFamily="18" charset="0"/>
                </a:rPr>
                <a:t>свідомого громадянина,  активного, самостійного й </a:t>
              </a:r>
              <a:r>
                <a:rPr lang="uk-UA" sz="2000" b="1" dirty="0" smtClean="0">
                  <a:solidFill>
                    <a:srgbClr val="002060"/>
                  </a:solidFill>
                  <a:latin typeface="Bookman Old Style" pitchFamily="18" charset="0"/>
                </a:rPr>
                <a:t>в</a:t>
              </a:r>
              <a:r>
                <a:rPr lang="uk-UA" sz="2000" b="1" kern="0" spc="-50" dirty="0" smtClean="0">
                  <a:solidFill>
                    <a:srgbClr val="002060"/>
                  </a:solidFill>
                  <a:latin typeface="Bookman Old Style" pitchFamily="18" charset="0"/>
                </a:rPr>
                <a:t>ідповідального </a:t>
              </a:r>
              <a:r>
                <a:rPr lang="uk-UA" sz="2000" b="1" kern="0" spc="-50" dirty="0">
                  <a:solidFill>
                    <a:srgbClr val="002060"/>
                  </a:solidFill>
                  <a:latin typeface="Bookman Old Style" pitchFamily="18" charset="0"/>
                </a:rPr>
                <a:t>суб’єкта громадянського суспільства в державі Україна;</a:t>
              </a:r>
            </a:p>
            <a:p>
              <a:pPr marL="355600" eaLnBrk="1" hangingPunct="1">
                <a:lnSpc>
                  <a:spcPct val="150000"/>
                </a:lnSpc>
                <a:tabLst>
                  <a:tab pos="355600" algn="l"/>
                </a:tabLst>
                <a:defRPr/>
              </a:pPr>
              <a:r>
                <a:rPr lang="uk-UA" sz="2000" b="1" dirty="0" smtClean="0">
                  <a:solidFill>
                    <a:srgbClr val="002060"/>
                  </a:solidFill>
                  <a:latin typeface="Bookman Old Style" pitchFamily="18" charset="0"/>
                </a:rPr>
                <a:t>формування </a:t>
              </a:r>
              <a:r>
                <a:rPr lang="uk-UA" sz="2000" b="1" dirty="0" err="1" smtClean="0">
                  <a:solidFill>
                    <a:srgbClr val="002060"/>
                  </a:solidFill>
                  <a:latin typeface="Bookman Old Style" pitchFamily="18" charset="0"/>
                </a:rPr>
                <a:t>компетентностей</a:t>
              </a:r>
              <a:r>
                <a:rPr lang="uk-UA" sz="2000" b="1" dirty="0" smtClean="0">
                  <a:solidFill>
                    <a:srgbClr val="002060"/>
                  </a:solidFill>
                  <a:latin typeface="Bookman Old Style" pitchFamily="18" charset="0"/>
                </a:rPr>
                <a:t> </a:t>
              </a:r>
              <a:r>
                <a:rPr lang="uk-UA" sz="2000" b="1" dirty="0">
                  <a:solidFill>
                    <a:srgbClr val="002060"/>
                  </a:solidFill>
                  <a:latin typeface="Bookman Old Style" pitchFamily="18" charset="0"/>
                </a:rPr>
                <a:t>особистості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5" name="Овал 4"/>
            <p:cNvSpPr/>
            <p:nvPr/>
          </p:nvSpPr>
          <p:spPr>
            <a:xfrm>
              <a:off x="497427" y="2566239"/>
              <a:ext cx="142875" cy="142875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497427" y="6204462"/>
              <a:ext cx="142875" cy="142875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497427" y="4373331"/>
              <a:ext cx="142875" cy="142875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8989" y="113114"/>
            <a:ext cx="4752076" cy="6637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73270" y="820138"/>
            <a:ext cx="6736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0950" indent="-893763">
              <a:spcAft>
                <a:spcPts val="1000"/>
              </a:spcAft>
              <a:defRPr/>
            </a:pPr>
            <a:r>
              <a:rPr lang="uk-UA" sz="3200" b="1" i="1" dirty="0" smtClean="0">
                <a:solidFill>
                  <a:srgbClr val="002060"/>
                </a:solidFill>
                <a:latin typeface="Bookman Old Style" pitchFamily="18" charset="0"/>
              </a:rPr>
              <a:t>Мета:</a:t>
            </a:r>
            <a:r>
              <a:rPr lang="uk-UA" sz="2400" b="1" i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uk-UA" sz="2800" b="1" i="1" dirty="0" smtClean="0">
                <a:solidFill>
                  <a:srgbClr val="FF0000"/>
                </a:solidFill>
                <a:latin typeface="Bookman Old Style" pitchFamily="18" charset="0"/>
              </a:rPr>
              <a:t>створення </a:t>
            </a:r>
            <a:r>
              <a:rPr lang="uk-UA" sz="2800" b="1" i="1" dirty="0">
                <a:solidFill>
                  <a:srgbClr val="FF0000"/>
                </a:solidFill>
                <a:latin typeface="Bookman Old Style" pitchFamily="18" charset="0"/>
              </a:rPr>
              <a:t>педагогічної системи, </a:t>
            </a:r>
            <a:r>
              <a:rPr lang="uk-UA" sz="2800" b="1" i="1" dirty="0" smtClean="0">
                <a:solidFill>
                  <a:srgbClr val="FF0000"/>
                </a:solidFill>
                <a:latin typeface="Bookman Old Style" pitchFamily="18" charset="0"/>
              </a:rPr>
              <a:t>що </a:t>
            </a:r>
            <a:r>
              <a:rPr lang="uk-UA" sz="2800" b="1" i="1" dirty="0">
                <a:solidFill>
                  <a:srgbClr val="FF0000"/>
                </a:solidFill>
                <a:latin typeface="Bookman Old Style" pitchFamily="18" charset="0"/>
              </a:rPr>
              <a:t>забезпечить</a:t>
            </a:r>
            <a:r>
              <a:rPr lang="en-US" sz="2800" b="1" i="1" dirty="0">
                <a:solidFill>
                  <a:srgbClr val="FF0000"/>
                </a:solidFill>
                <a:latin typeface="Bookman Old Style" pitchFamily="18" charset="0"/>
              </a:rPr>
              <a:t>:</a:t>
            </a:r>
            <a:endParaRPr lang="ru-RU" sz="28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00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03" b="89994" l="7212" r="930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275" y="126561"/>
            <a:ext cx="1058984" cy="1058772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prstMaterial="metal">
            <a:extrusionClr>
              <a:srgbClr val="002060"/>
            </a:extrusion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5647" y="1"/>
            <a:ext cx="6006353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70805" y="1185333"/>
            <a:ext cx="67262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uk-UA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Компоненти виховної системи</a:t>
            </a:r>
          </a:p>
          <a:p>
            <a:pPr algn="ctr">
              <a:lnSpc>
                <a:spcPct val="200000"/>
              </a:lnSpc>
            </a:pPr>
            <a:r>
              <a:rPr lang="uk-UA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авторської школи Світлани Мельник</a:t>
            </a:r>
          </a:p>
          <a:p>
            <a:pPr algn="ctr">
              <a:lnSpc>
                <a:spcPct val="200000"/>
              </a:lnSpc>
            </a:pPr>
            <a:r>
              <a:rPr lang="uk-UA" sz="2600" b="1" dirty="0" smtClean="0">
                <a:ln w="3175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«Школи інтелектуального розвитку та громадянського становлення»</a:t>
            </a:r>
            <a:endParaRPr lang="ru-RU" sz="2600" b="1" dirty="0">
              <a:ln w="3175">
                <a:solidFill>
                  <a:srgbClr val="00206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87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Диагональная полоса 53"/>
          <p:cNvSpPr/>
          <p:nvPr/>
        </p:nvSpPr>
        <p:spPr>
          <a:xfrm rot="15289784" flipV="1">
            <a:off x="2539606" y="2534084"/>
            <a:ext cx="297797" cy="1315827"/>
          </a:xfrm>
          <a:prstGeom prst="diagStripe">
            <a:avLst>
              <a:gd name="adj" fmla="val 76483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6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921" tIns="28960" rIns="57921" bIns="28960" rtlCol="0" anchor="ctr"/>
          <a:lstStyle/>
          <a:p>
            <a:pPr algn="ctr"/>
            <a:endParaRPr lang="ru-RU" sz="964">
              <a:solidFill>
                <a:schemeClr val="tx1"/>
              </a:solidFill>
            </a:endParaRPr>
          </a:p>
        </p:txBody>
      </p:sp>
      <p:sp>
        <p:nvSpPr>
          <p:cNvPr id="24" name="Диагональная полоса 23"/>
          <p:cNvSpPr/>
          <p:nvPr/>
        </p:nvSpPr>
        <p:spPr>
          <a:xfrm rot="17688341">
            <a:off x="2048001" y="1086716"/>
            <a:ext cx="193213" cy="1558933"/>
          </a:xfrm>
          <a:prstGeom prst="diagStripe">
            <a:avLst>
              <a:gd name="adj" fmla="val 76483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6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921" tIns="28960" rIns="57921" bIns="28960" rtlCol="0" anchor="ctr"/>
          <a:lstStyle/>
          <a:p>
            <a:pPr algn="ctr"/>
            <a:endParaRPr lang="ru-RU" sz="964">
              <a:solidFill>
                <a:schemeClr val="tx1"/>
              </a:solidFill>
            </a:endParaRPr>
          </a:p>
        </p:txBody>
      </p:sp>
      <p:sp>
        <p:nvSpPr>
          <p:cNvPr id="14" name="Диагональная полоса 13"/>
          <p:cNvSpPr/>
          <p:nvPr/>
        </p:nvSpPr>
        <p:spPr>
          <a:xfrm rot="6310216">
            <a:off x="2310001" y="3547595"/>
            <a:ext cx="320442" cy="1837449"/>
          </a:xfrm>
          <a:prstGeom prst="diagStripe">
            <a:avLst>
              <a:gd name="adj" fmla="val 76483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6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921" tIns="28960" rIns="57921" bIns="28960" rtlCol="0" anchor="ctr"/>
          <a:lstStyle/>
          <a:p>
            <a:pPr algn="ctr"/>
            <a:endParaRPr lang="ru-RU" sz="964">
              <a:solidFill>
                <a:schemeClr val="tx1"/>
              </a:solidFill>
            </a:endParaRPr>
          </a:p>
        </p:txBody>
      </p:sp>
      <p:sp>
        <p:nvSpPr>
          <p:cNvPr id="13" name="Диагональная полоса 12"/>
          <p:cNvSpPr/>
          <p:nvPr/>
        </p:nvSpPr>
        <p:spPr>
          <a:xfrm>
            <a:off x="1625444" y="5391199"/>
            <a:ext cx="497762" cy="678766"/>
          </a:xfrm>
          <a:prstGeom prst="diagStripe">
            <a:avLst>
              <a:gd name="adj" fmla="val 76483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6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921" tIns="28960" rIns="57921" bIns="28960" rtlCol="0" anchor="ctr"/>
          <a:lstStyle/>
          <a:p>
            <a:pPr algn="ctr"/>
            <a:endParaRPr lang="ru-RU" sz="964">
              <a:solidFill>
                <a:schemeClr val="tx1"/>
              </a:solidFill>
            </a:endParaRPr>
          </a:p>
        </p:txBody>
      </p:sp>
      <p:sp>
        <p:nvSpPr>
          <p:cNvPr id="16" name="Диагональная полоса 15"/>
          <p:cNvSpPr/>
          <p:nvPr/>
        </p:nvSpPr>
        <p:spPr>
          <a:xfrm>
            <a:off x="1357552" y="2740444"/>
            <a:ext cx="535786" cy="744466"/>
          </a:xfrm>
          <a:prstGeom prst="diagStripe">
            <a:avLst>
              <a:gd name="adj" fmla="val 76483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6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921" tIns="28960" rIns="57921" bIns="28960" rtlCol="0" anchor="ctr"/>
          <a:lstStyle/>
          <a:p>
            <a:pPr algn="ctr"/>
            <a:endParaRPr lang="ru-RU" sz="964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35760" y="191130"/>
            <a:ext cx="9641940" cy="1351147"/>
          </a:xfrm>
          <a:prstGeom prst="rect">
            <a:avLst/>
          </a:prstGeom>
          <a:noFill/>
        </p:spPr>
        <p:txBody>
          <a:bodyPr wrap="square" lIns="57921" tIns="28960" rIns="57921" bIns="28960" rtlCol="0">
            <a:spAutoFit/>
          </a:bodyPr>
          <a:lstStyle/>
          <a:p>
            <a:r>
              <a:rPr lang="uk-UA" sz="1400" dirty="0">
                <a:latin typeface="Bookman Old Style" panose="02050604050505020204" pitchFamily="18" charset="0"/>
              </a:rPr>
              <a:t>Формування безпечного  освітнього середовища, ефективна комунікація на платформах </a:t>
            </a:r>
            <a:r>
              <a:rPr lang="en-US" sz="1400" b="1" dirty="0" err="1" smtClean="0">
                <a:solidFill>
                  <a:srgbClr val="3333CC"/>
                </a:solidFill>
                <a:latin typeface="Bookman Old Style" panose="02050604050505020204" pitchFamily="18" charset="0"/>
              </a:rPr>
              <a:t>Simply.school</a:t>
            </a:r>
            <a:r>
              <a:rPr lang="uk-UA" sz="1400" b="1" dirty="0">
                <a:solidFill>
                  <a:srgbClr val="3333CC"/>
                </a:solidFill>
                <a:latin typeface="Bookman Old Style" panose="02050604050505020204" pitchFamily="18" charset="0"/>
              </a:rPr>
              <a:t>, </a:t>
            </a:r>
            <a:r>
              <a:rPr lang="en-US" sz="1400" b="1" dirty="0">
                <a:solidFill>
                  <a:srgbClr val="3333CC"/>
                </a:solidFill>
                <a:latin typeface="Bookman Old Style" panose="02050604050505020204" pitchFamily="18" charset="0"/>
              </a:rPr>
              <a:t>MS Office 365</a:t>
            </a:r>
            <a:endParaRPr lang="uk-UA" sz="1400" b="1" dirty="0">
              <a:solidFill>
                <a:srgbClr val="3333CC"/>
              </a:solidFill>
              <a:latin typeface="Bookman Old Style" panose="02050604050505020204" pitchFamily="18" charset="0"/>
            </a:endParaRPr>
          </a:p>
          <a:p>
            <a:r>
              <a:rPr lang="uk-UA" sz="1400" dirty="0">
                <a:latin typeface="Bookman Old Style" panose="02050604050505020204" pitchFamily="18" charset="0"/>
              </a:rPr>
              <a:t>Функціонування </a:t>
            </a:r>
            <a:r>
              <a:rPr lang="uk-UA" sz="1400" b="1" dirty="0">
                <a:solidFill>
                  <a:srgbClr val="3333CC"/>
                </a:solidFill>
                <a:latin typeface="Bookman Old Style" panose="02050604050505020204" pitchFamily="18" charset="0"/>
              </a:rPr>
              <a:t>методичного центру </a:t>
            </a:r>
            <a:r>
              <a:rPr lang="uk-UA" sz="1400" dirty="0">
                <a:latin typeface="Bookman Old Style" panose="02050604050505020204" pitchFamily="18" charset="0"/>
              </a:rPr>
              <a:t>практичної педагогіки та психології, здійснення дослідно-експериментальної діяльності,  адаптація локальних педагогічних практик</a:t>
            </a:r>
          </a:p>
          <a:p>
            <a:r>
              <a:rPr lang="uk-UA" sz="1400" dirty="0">
                <a:latin typeface="Bookman Old Style" panose="02050604050505020204" pitchFamily="18" charset="0"/>
              </a:rPr>
              <a:t>Розробка </a:t>
            </a:r>
            <a:r>
              <a:rPr lang="uk-UA" sz="1400" b="1" dirty="0">
                <a:solidFill>
                  <a:srgbClr val="3333CC"/>
                </a:solidFill>
                <a:latin typeface="Bookman Old Style" panose="02050604050505020204" pitchFamily="18" charset="0"/>
              </a:rPr>
              <a:t>авторських технологій </a:t>
            </a:r>
            <a:r>
              <a:rPr lang="uk-UA" sz="1400" dirty="0">
                <a:latin typeface="Bookman Old Style" panose="02050604050505020204" pitchFamily="18" charset="0"/>
              </a:rPr>
              <a:t>та їх впровадження через проведення масштабних </a:t>
            </a:r>
            <a:r>
              <a:rPr lang="uk-UA" sz="1400" dirty="0" err="1">
                <a:latin typeface="Bookman Old Style" panose="02050604050505020204" pitchFamily="18" charset="0"/>
              </a:rPr>
              <a:t>івентів</a:t>
            </a:r>
            <a:r>
              <a:rPr lang="uk-UA" sz="1400" dirty="0">
                <a:latin typeface="Bookman Old Style" panose="02050604050505020204" pitchFamily="18" charset="0"/>
              </a:rPr>
              <a:t>: тренінгів, майстер-класів, конференцій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88615" y="1595841"/>
            <a:ext cx="7247149" cy="1566591"/>
          </a:xfrm>
          <a:prstGeom prst="rect">
            <a:avLst/>
          </a:prstGeom>
          <a:noFill/>
        </p:spPr>
        <p:txBody>
          <a:bodyPr wrap="square" lIns="57921" tIns="28960" rIns="57921" bIns="28960" rtlCol="0">
            <a:spAutoFit/>
          </a:bodyPr>
          <a:lstStyle/>
          <a:p>
            <a:r>
              <a:rPr lang="uk-UA" sz="1400" b="1" dirty="0">
                <a:solidFill>
                  <a:srgbClr val="3333CC"/>
                </a:solidFill>
                <a:latin typeface="Bookman Old Style" panose="02050604050505020204" pitchFamily="18" charset="0"/>
              </a:rPr>
              <a:t>Діяльнісний підхід </a:t>
            </a:r>
            <a:r>
              <a:rPr lang="uk-UA" sz="1400" dirty="0">
                <a:latin typeface="Bookman Old Style" panose="02050604050505020204" pitchFamily="18" charset="0"/>
              </a:rPr>
              <a:t>у</a:t>
            </a:r>
            <a:r>
              <a:rPr lang="uk-UA" sz="1400" b="1" dirty="0">
                <a:solidFill>
                  <a:srgbClr val="3333CC"/>
                </a:solidFill>
                <a:latin typeface="Bookman Old Style" panose="02050604050505020204" pitchFamily="18" charset="0"/>
              </a:rPr>
              <a:t> </a:t>
            </a:r>
            <a:r>
              <a:rPr lang="uk-UA" sz="1400" dirty="0">
                <a:latin typeface="Bookman Old Style" panose="02050604050505020204" pitchFamily="18" charset="0"/>
              </a:rPr>
              <a:t>формуванні ключових </a:t>
            </a:r>
            <a:r>
              <a:rPr lang="uk-UA" sz="1400" dirty="0" err="1">
                <a:latin typeface="Bookman Old Style" panose="02050604050505020204" pitchFamily="18" charset="0"/>
              </a:rPr>
              <a:t>компетентностей</a:t>
            </a:r>
            <a:endParaRPr lang="uk-UA" sz="1400" dirty="0">
              <a:latin typeface="Bookman Old Style" panose="02050604050505020204" pitchFamily="18" charset="0"/>
            </a:endParaRPr>
          </a:p>
          <a:p>
            <a:r>
              <a:rPr lang="uk-UA" sz="1400" b="1" dirty="0" err="1">
                <a:solidFill>
                  <a:srgbClr val="3333CC"/>
                </a:solidFill>
                <a:latin typeface="Bookman Old Style" panose="02050604050505020204" pitchFamily="18" charset="0"/>
              </a:rPr>
              <a:t>Полілінгвізм</a:t>
            </a:r>
            <a:r>
              <a:rPr lang="uk-UA" sz="1400" dirty="0">
                <a:latin typeface="Bookman Old Style" panose="02050604050505020204" pitchFamily="18" charset="0"/>
              </a:rPr>
              <a:t> в умовах закладу, вивчення англійської, німецької, </a:t>
            </a:r>
            <a:r>
              <a:rPr lang="uk-UA" sz="1400" dirty="0" smtClean="0">
                <a:latin typeface="Bookman Old Style" panose="02050604050505020204" pitchFamily="18" charset="0"/>
              </a:rPr>
              <a:t>польської</a:t>
            </a:r>
            <a:br>
              <a:rPr lang="uk-UA" sz="1400" dirty="0" smtClean="0">
                <a:latin typeface="Bookman Old Style" panose="02050604050505020204" pitchFamily="18" charset="0"/>
              </a:rPr>
            </a:br>
            <a:r>
              <a:rPr lang="uk-UA" sz="1400" dirty="0" smtClean="0">
                <a:latin typeface="Bookman Old Style" panose="02050604050505020204" pitchFamily="18" charset="0"/>
              </a:rPr>
              <a:t>та </a:t>
            </a:r>
            <a:r>
              <a:rPr lang="uk-UA" sz="1400" dirty="0">
                <a:latin typeface="Bookman Old Style" panose="02050604050505020204" pitchFamily="18" charset="0"/>
              </a:rPr>
              <a:t>китайської мов</a:t>
            </a:r>
            <a:endParaRPr lang="en-US" sz="1400" dirty="0">
              <a:latin typeface="Bookman Old Style" panose="02050604050505020204" pitchFamily="18" charset="0"/>
            </a:endParaRPr>
          </a:p>
          <a:p>
            <a:r>
              <a:rPr lang="uk-UA" sz="1400" b="1" dirty="0">
                <a:solidFill>
                  <a:srgbClr val="3333CC"/>
                </a:solidFill>
                <a:latin typeface="Bookman Old Style" panose="02050604050505020204" pitchFamily="18" charset="0"/>
              </a:rPr>
              <a:t>Л</a:t>
            </a:r>
            <a:r>
              <a:rPr lang="ru-RU" sz="1400" b="1" dirty="0" err="1">
                <a:solidFill>
                  <a:srgbClr val="3333CC"/>
                </a:solidFill>
                <a:latin typeface="Bookman Old Style" panose="02050604050505020204" pitchFamily="18" charset="0"/>
              </a:rPr>
              <a:t>інгвістичні</a:t>
            </a:r>
            <a:r>
              <a:rPr lang="ru-RU" sz="1400" b="1" dirty="0">
                <a:solidFill>
                  <a:srgbClr val="3333CC"/>
                </a:solidFill>
                <a:latin typeface="Bookman Old Style" panose="02050604050505020204" pitchFamily="18" charset="0"/>
              </a:rPr>
              <a:t> </a:t>
            </a:r>
            <a:r>
              <a:rPr lang="ru-RU" sz="1400" b="1" dirty="0" err="1">
                <a:solidFill>
                  <a:srgbClr val="3333CC"/>
                </a:solidFill>
                <a:latin typeface="Bookman Old Style" panose="02050604050505020204" pitchFamily="18" charset="0"/>
              </a:rPr>
              <a:t>табори</a:t>
            </a:r>
            <a:r>
              <a:rPr lang="ru-RU" sz="1400" b="1" dirty="0">
                <a:latin typeface="Bookman Old Style" panose="02050604050505020204" pitchFamily="18" charset="0"/>
              </a:rPr>
              <a:t>:</a:t>
            </a:r>
            <a:r>
              <a:rPr lang="ru-RU" sz="1400" dirty="0">
                <a:latin typeface="Bookman Old Style" panose="02050604050505020204" pitchFamily="18" charset="0"/>
              </a:rPr>
              <a:t> “</a:t>
            </a:r>
            <a:r>
              <a:rPr lang="ru-RU" sz="1400" dirty="0" err="1">
                <a:latin typeface="Bookman Old Style" panose="02050604050505020204" pitchFamily="18" charset="0"/>
              </a:rPr>
              <a:t>Sunshine</a:t>
            </a:r>
            <a:r>
              <a:rPr lang="ru-RU" sz="1400" dirty="0">
                <a:latin typeface="Bookman Old Style" panose="02050604050505020204" pitchFamily="18" charset="0"/>
              </a:rPr>
              <a:t>” та “</a:t>
            </a:r>
            <a:r>
              <a:rPr lang="ru-RU" sz="1400" dirty="0" err="1">
                <a:latin typeface="Bookman Old Style" panose="02050604050505020204" pitchFamily="18" charset="0"/>
              </a:rPr>
              <a:t>Freundschaft</a:t>
            </a:r>
            <a:r>
              <a:rPr lang="ru-RU" sz="1400" dirty="0">
                <a:latin typeface="Bookman Old Style" panose="02050604050505020204" pitchFamily="18" charset="0"/>
              </a:rPr>
              <a:t>”</a:t>
            </a:r>
          </a:p>
          <a:p>
            <a:r>
              <a:rPr lang="uk-UA" sz="1400" b="1" dirty="0">
                <a:solidFill>
                  <a:srgbClr val="3333CC"/>
                </a:solidFill>
                <a:latin typeface="Bookman Old Style" panose="02050604050505020204" pitchFamily="18" charset="0"/>
              </a:rPr>
              <a:t>Міжнародна співпраця: </a:t>
            </a:r>
            <a:r>
              <a:rPr lang="uk-UA" sz="1400" dirty="0">
                <a:latin typeface="Bookman Old Style" panose="02050604050505020204" pitchFamily="18" charset="0"/>
              </a:rPr>
              <a:t>спільні </a:t>
            </a:r>
            <a:r>
              <a:rPr lang="uk-UA" sz="1400" dirty="0" err="1">
                <a:latin typeface="Bookman Old Style" panose="02050604050505020204" pitchFamily="18" charset="0"/>
              </a:rPr>
              <a:t>проєкти</a:t>
            </a:r>
            <a:r>
              <a:rPr lang="uk-UA" sz="1400" dirty="0">
                <a:latin typeface="Bookman Old Style" panose="02050604050505020204" pitchFamily="18" charset="0"/>
              </a:rPr>
              <a:t> зі школами партнерами, обмінні програми, </a:t>
            </a:r>
            <a:r>
              <a:rPr lang="uk-UA" sz="1400" dirty="0" err="1">
                <a:latin typeface="Bookman Old Style" panose="02050604050505020204" pitchFamily="18" charset="0"/>
              </a:rPr>
              <a:t>відеоконференції</a:t>
            </a:r>
            <a:r>
              <a:rPr lang="uk-UA" sz="1400" dirty="0">
                <a:latin typeface="Bookman Old Style" panose="02050604050505020204" pitchFamily="18" charset="0"/>
              </a:rPr>
              <a:t>,</a:t>
            </a:r>
          </a:p>
          <a:p>
            <a:r>
              <a:rPr lang="uk-UA" sz="1400" dirty="0">
                <a:latin typeface="Bookman Old Style" panose="02050604050505020204" pitchFamily="18" charset="0"/>
              </a:rPr>
              <a:t>"Skype-a-Thon“ на платформі "Microsoft </a:t>
            </a:r>
            <a:r>
              <a:rPr lang="uk-UA" sz="1400" dirty="0" err="1">
                <a:latin typeface="Bookman Old Style" panose="02050604050505020204" pitchFamily="18" charset="0"/>
              </a:rPr>
              <a:t>Education</a:t>
            </a:r>
            <a:r>
              <a:rPr lang="uk-UA" sz="1400" dirty="0">
                <a:latin typeface="Bookman Old Style" panose="02050604050505020204" pitchFamily="18" charset="0"/>
              </a:rPr>
              <a:t> </a:t>
            </a:r>
            <a:r>
              <a:rPr lang="uk-UA" sz="1400" dirty="0" err="1">
                <a:latin typeface="Bookman Old Style" panose="02050604050505020204" pitchFamily="18" charset="0"/>
              </a:rPr>
              <a:t>Community“</a:t>
            </a:r>
            <a:r>
              <a:rPr lang="uk-UA" sz="1400" dirty="0">
                <a:latin typeface="Bookman Old Style" panose="02050604050505020204" pitchFamily="18" charset="0"/>
              </a:rPr>
              <a:t>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587682" y="3298120"/>
            <a:ext cx="9157154" cy="704816"/>
          </a:xfrm>
          <a:prstGeom prst="rect">
            <a:avLst/>
          </a:prstGeom>
          <a:noFill/>
        </p:spPr>
        <p:txBody>
          <a:bodyPr wrap="square" lIns="57921" tIns="28960" rIns="57921" bIns="28960" rtlCol="0">
            <a:spAutoFit/>
          </a:bodyPr>
          <a:lstStyle/>
          <a:p>
            <a:r>
              <a:rPr lang="uk-UA" sz="1400" dirty="0">
                <a:latin typeface="Bookman Old Style" panose="02050604050505020204" pitchFamily="18" charset="0"/>
              </a:rPr>
              <a:t>Розвиток </a:t>
            </a:r>
            <a:r>
              <a:rPr lang="uk-UA" sz="1400" b="1" dirty="0">
                <a:solidFill>
                  <a:srgbClr val="3333CC"/>
                </a:solidFill>
                <a:latin typeface="Bookman Old Style" panose="02050604050505020204" pitchFamily="18" charset="0"/>
              </a:rPr>
              <a:t>лідерських якостей</a:t>
            </a:r>
            <a:r>
              <a:rPr lang="uk-UA" sz="1400" dirty="0">
                <a:latin typeface="Bookman Old Style" panose="02050604050505020204" pitchFamily="18" charset="0"/>
              </a:rPr>
              <a:t>, формування  активної громадянської позиції та відповідальності</a:t>
            </a:r>
            <a:endParaRPr lang="ru-RU" sz="1400" dirty="0">
              <a:latin typeface="Bookman Old Style" panose="02050604050505020204" pitchFamily="18" charset="0"/>
            </a:endParaRPr>
          </a:p>
          <a:p>
            <a:r>
              <a:rPr lang="uk-UA" sz="1400" b="1" dirty="0">
                <a:solidFill>
                  <a:srgbClr val="3333CC"/>
                </a:solidFill>
                <a:latin typeface="Bookman Old Style" panose="02050604050505020204" pitchFamily="18" charset="0"/>
              </a:rPr>
              <a:t>Демократизація  закладу </a:t>
            </a:r>
            <a:r>
              <a:rPr lang="uk-UA" sz="1400" dirty="0">
                <a:latin typeface="Bookman Old Style" panose="02050604050505020204" pitchFamily="18" charset="0"/>
              </a:rPr>
              <a:t>через</a:t>
            </a:r>
            <a:r>
              <a:rPr lang="uk-UA" sz="1400" b="1" dirty="0">
                <a:solidFill>
                  <a:srgbClr val="3333CC"/>
                </a:solidFill>
                <a:latin typeface="Bookman Old Style" panose="02050604050505020204" pitchFamily="18" charset="0"/>
              </a:rPr>
              <a:t> </a:t>
            </a:r>
            <a:r>
              <a:rPr lang="uk-UA" sz="1400" dirty="0">
                <a:latin typeface="Bookman Old Style" panose="02050604050505020204" pitchFamily="18" charset="0"/>
              </a:rPr>
              <a:t>практичну спрямованість </a:t>
            </a:r>
            <a:r>
              <a:rPr lang="uk-UA" sz="1400" dirty="0" smtClean="0">
                <a:latin typeface="Bookman Old Style" panose="02050604050505020204" pitchFamily="18" charset="0"/>
              </a:rPr>
              <a:t>партнерства та </a:t>
            </a:r>
            <a:r>
              <a:rPr lang="uk-UA" sz="1400" dirty="0" err="1">
                <a:latin typeface="Bookman Old Style" panose="02050604050505020204" pitchFamily="18" charset="0"/>
              </a:rPr>
              <a:t>волонтерства</a:t>
            </a:r>
            <a:r>
              <a:rPr lang="uk-UA" sz="1400" dirty="0">
                <a:latin typeface="Bookman Old Style" panose="02050604050505020204" pitchFamily="18" charset="0"/>
              </a:rPr>
              <a:t> </a:t>
            </a:r>
          </a:p>
          <a:p>
            <a:r>
              <a:rPr lang="uk-UA" sz="1400" dirty="0">
                <a:latin typeface="Bookman Old Style" panose="02050604050505020204" pitchFamily="18" charset="0"/>
              </a:rPr>
              <a:t>Інтеграція </a:t>
            </a:r>
            <a:r>
              <a:rPr lang="uk-UA" sz="1400" b="1" dirty="0">
                <a:solidFill>
                  <a:srgbClr val="3333CC"/>
                </a:solidFill>
                <a:latin typeface="Bookman Old Style" panose="02050604050505020204" pitchFamily="18" charset="0"/>
              </a:rPr>
              <a:t>соціальної компетенції </a:t>
            </a:r>
            <a:r>
              <a:rPr lang="uk-UA" sz="1400" dirty="0">
                <a:latin typeface="Bookman Old Style" panose="02050604050505020204" pitchFamily="18" charset="0"/>
              </a:rPr>
              <a:t>та інтелектуальних здібностей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58304" y="4472890"/>
            <a:ext cx="6907772" cy="920260"/>
          </a:xfrm>
          <a:prstGeom prst="rect">
            <a:avLst/>
          </a:prstGeom>
          <a:noFill/>
        </p:spPr>
        <p:txBody>
          <a:bodyPr wrap="square" lIns="57921" tIns="28960" rIns="57921" bIns="28960" rtlCol="0">
            <a:spAutoFit/>
          </a:bodyPr>
          <a:lstStyle/>
          <a:p>
            <a:r>
              <a:rPr lang="uk-UA" sz="1400" b="1" dirty="0">
                <a:solidFill>
                  <a:srgbClr val="3333CC"/>
                </a:solidFill>
                <a:latin typeface="Bookman Old Style" panose="02050604050505020204" pitchFamily="18" charset="0"/>
              </a:rPr>
              <a:t>Інтерактивний</a:t>
            </a:r>
            <a:r>
              <a:rPr lang="uk-UA" sz="1400" dirty="0">
                <a:latin typeface="Bookman Old Style" panose="02050604050505020204" pitchFamily="18" charset="0"/>
              </a:rPr>
              <a:t> музейний простір, </a:t>
            </a:r>
            <a:r>
              <a:rPr lang="uk-UA" sz="1400" dirty="0" err="1">
                <a:latin typeface="Bookman Old Style" panose="02050604050505020204" pitchFamily="18" charset="0"/>
              </a:rPr>
              <a:t>подійні</a:t>
            </a:r>
            <a:r>
              <a:rPr lang="uk-UA" sz="1400" dirty="0">
                <a:latin typeface="Bookman Old Style" panose="02050604050505020204" pitchFamily="18" charset="0"/>
              </a:rPr>
              <a:t> локації</a:t>
            </a:r>
          </a:p>
          <a:p>
            <a:r>
              <a:rPr lang="uk-UA" sz="1400" dirty="0">
                <a:latin typeface="Bookman Old Style" panose="02050604050505020204" pitchFamily="18" charset="0"/>
              </a:rPr>
              <a:t>Становлення громадянина патріота через </a:t>
            </a:r>
            <a:r>
              <a:rPr lang="uk-UA" sz="1400" b="1" dirty="0">
                <a:solidFill>
                  <a:srgbClr val="3333CC"/>
                </a:solidFill>
                <a:latin typeface="Bookman Old Style" panose="02050604050505020204" pitchFamily="18" charset="0"/>
              </a:rPr>
              <a:t>виховання</a:t>
            </a:r>
            <a:r>
              <a:rPr lang="uk-UA" sz="1400" dirty="0">
                <a:latin typeface="Bookman Old Style" panose="02050604050505020204" pitchFamily="18" charset="0"/>
              </a:rPr>
              <a:t> шанобливого ставлення до національних цінностей, традицій українського народу, залучення до спадщини національної та світової культур</a:t>
            </a:r>
            <a:endParaRPr lang="ru-RU" sz="1400" dirty="0">
              <a:latin typeface="Bookman Old Style" panose="020506040505050202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74980" y="5919582"/>
            <a:ext cx="9582558" cy="704816"/>
          </a:xfrm>
          <a:prstGeom prst="rect">
            <a:avLst/>
          </a:prstGeom>
          <a:noFill/>
        </p:spPr>
        <p:txBody>
          <a:bodyPr wrap="square" lIns="57921" tIns="28960" rIns="57921" bIns="28960" rtlCol="0">
            <a:spAutoFit/>
          </a:bodyPr>
          <a:lstStyle/>
          <a:p>
            <a:r>
              <a:rPr lang="uk-UA" sz="1400" dirty="0">
                <a:latin typeface="Bookman Old Style" panose="02050604050505020204" pitchFamily="18" charset="0"/>
              </a:rPr>
              <a:t>Продуктивне партнерство з батьками та громадськістю в освітньому процесі через </a:t>
            </a:r>
            <a:r>
              <a:rPr lang="uk-UA" sz="1400" b="1" dirty="0">
                <a:solidFill>
                  <a:srgbClr val="3333CC"/>
                </a:solidFill>
                <a:latin typeface="Bookman Old Style" panose="02050604050505020204" pitchFamily="18" charset="0"/>
              </a:rPr>
              <a:t>спільні </a:t>
            </a:r>
            <a:r>
              <a:rPr lang="uk-UA" sz="1400" b="1" dirty="0" err="1">
                <a:solidFill>
                  <a:srgbClr val="3333CC"/>
                </a:solidFill>
                <a:latin typeface="Bookman Old Style" panose="02050604050505020204" pitchFamily="18" charset="0"/>
              </a:rPr>
              <a:t>проєкти</a:t>
            </a:r>
            <a:r>
              <a:rPr lang="uk-UA" sz="1400" dirty="0">
                <a:latin typeface="Bookman Old Style" panose="02050604050505020204" pitchFamily="18" charset="0"/>
              </a:rPr>
              <a:t>: </a:t>
            </a:r>
            <a:r>
              <a:rPr lang="ru-RU" sz="1400" dirty="0" err="1">
                <a:latin typeface="Bookman Old Style" panose="02050604050505020204" pitchFamily="18" charset="0"/>
              </a:rPr>
              <a:t>Відкритий</a:t>
            </a:r>
            <a:r>
              <a:rPr lang="ru-RU" sz="1400" dirty="0">
                <a:latin typeface="Bookman Old Style" panose="02050604050505020204" pitchFamily="18" charset="0"/>
              </a:rPr>
              <a:t> </a:t>
            </a:r>
            <a:r>
              <a:rPr lang="ru-RU" sz="1400" dirty="0" err="1">
                <a:latin typeface="Bookman Old Style" panose="02050604050505020204" pitchFamily="18" charset="0"/>
              </a:rPr>
              <a:t>молодіжний</a:t>
            </a:r>
            <a:r>
              <a:rPr lang="ru-RU" sz="1400" dirty="0">
                <a:latin typeface="Bookman Old Style" panose="02050604050505020204" pitchFamily="18" charset="0"/>
              </a:rPr>
              <a:t> форум “</a:t>
            </a:r>
            <a:r>
              <a:rPr lang="ru-RU" sz="1400" dirty="0" err="1">
                <a:latin typeface="Bookman Old Style" panose="02050604050505020204" pitchFamily="18" charset="0"/>
              </a:rPr>
              <a:t>EdFusion</a:t>
            </a:r>
            <a:r>
              <a:rPr lang="ru-RU" sz="1400" dirty="0">
                <a:latin typeface="Bookman Old Style" panose="02050604050505020204" pitchFamily="18" charset="0"/>
              </a:rPr>
              <a:t> “Моя дипломатична </a:t>
            </a:r>
            <a:r>
              <a:rPr lang="ru-RU" sz="1400" dirty="0" err="1">
                <a:latin typeface="Bookman Old Style" panose="02050604050505020204" pitchFamily="18" charset="0"/>
              </a:rPr>
              <a:t>місія</a:t>
            </a:r>
            <a:r>
              <a:rPr lang="ru-RU" sz="1400" dirty="0">
                <a:latin typeface="Bookman Old Style" panose="02050604050505020204" pitchFamily="18" charset="0"/>
              </a:rPr>
              <a:t>””</a:t>
            </a:r>
            <a:r>
              <a:rPr lang="en-US" sz="1400" dirty="0">
                <a:latin typeface="Bookman Old Style" panose="02050604050505020204" pitchFamily="18" charset="0"/>
              </a:rPr>
              <a:t>, </a:t>
            </a:r>
            <a:r>
              <a:rPr lang="ru-RU" sz="1400" dirty="0" err="1">
                <a:latin typeface="Bookman Old Style" panose="02050604050505020204" pitchFamily="18" charset="0"/>
              </a:rPr>
              <a:t>Профорієнтаційний</a:t>
            </a:r>
            <a:r>
              <a:rPr lang="ru-RU" sz="1400" dirty="0">
                <a:latin typeface="Bookman Old Style" panose="02050604050505020204" pitchFamily="18" charset="0"/>
              </a:rPr>
              <a:t> </a:t>
            </a:r>
            <a:r>
              <a:rPr lang="ru-RU" sz="1400" dirty="0" err="1">
                <a:latin typeface="Bookman Old Style" panose="02050604050505020204" pitchFamily="18" charset="0"/>
              </a:rPr>
              <a:t>stream</a:t>
            </a:r>
            <a:r>
              <a:rPr lang="ru-RU" sz="1400" dirty="0">
                <a:latin typeface="Bookman Old Style" panose="02050604050505020204" pitchFamily="18" charset="0"/>
              </a:rPr>
              <a:t> “Буду </a:t>
            </a:r>
            <a:r>
              <a:rPr lang="ru-RU" sz="1400" dirty="0" err="1">
                <a:latin typeface="Bookman Old Style" panose="02050604050505020204" pitchFamily="18" charset="0"/>
              </a:rPr>
              <a:t>Profi</a:t>
            </a:r>
            <a:r>
              <a:rPr lang="ru-RU" sz="1400" dirty="0">
                <a:latin typeface="Bookman Old Style" panose="02050604050505020204" pitchFamily="18" charset="0"/>
              </a:rPr>
              <a:t>, як батьки!”, </a:t>
            </a:r>
            <a:r>
              <a:rPr lang="ru-RU" sz="1400" dirty="0" err="1">
                <a:latin typeface="Bookman Old Style" panose="02050604050505020204" pitchFamily="18" charset="0"/>
              </a:rPr>
              <a:t>Відкритий</a:t>
            </a:r>
            <a:r>
              <a:rPr lang="ru-RU" sz="1400" dirty="0">
                <a:latin typeface="Bookman Old Style" panose="02050604050505020204" pitchFamily="18" charset="0"/>
              </a:rPr>
              <a:t> CROSS-Форум “Разом ми </a:t>
            </a:r>
            <a:r>
              <a:rPr lang="ru-RU" sz="1400" dirty="0" err="1">
                <a:latin typeface="Bookman Old Style" panose="02050604050505020204" pitchFamily="18" charset="0"/>
              </a:rPr>
              <a:t>змінимо</a:t>
            </a:r>
            <a:r>
              <a:rPr lang="ru-RU" sz="1400" dirty="0">
                <a:latin typeface="Bookman Old Style" panose="02050604050505020204" pitchFamily="18" charset="0"/>
              </a:rPr>
              <a:t> </a:t>
            </a:r>
            <a:r>
              <a:rPr lang="ru-RU" sz="1400" dirty="0" err="1">
                <a:latin typeface="Bookman Old Style" panose="02050604050505020204" pitchFamily="18" charset="0"/>
              </a:rPr>
              <a:t>світ</a:t>
            </a:r>
            <a:r>
              <a:rPr lang="ru-RU" sz="1400" dirty="0">
                <a:latin typeface="Bookman Old Style" panose="02050604050505020204" pitchFamily="18" charset="0"/>
              </a:rPr>
              <a:t>!”, </a:t>
            </a:r>
            <a:r>
              <a:rPr lang="uk-UA" sz="1400" dirty="0" err="1">
                <a:latin typeface="Bookman Old Style" panose="02050604050505020204" pitchFamily="18" charset="0"/>
              </a:rPr>
              <a:t>івент</a:t>
            </a:r>
            <a:r>
              <a:rPr lang="uk-UA" sz="1400" dirty="0">
                <a:latin typeface="Bookman Old Style" panose="02050604050505020204" pitchFamily="18" charset="0"/>
              </a:rPr>
              <a:t> </a:t>
            </a:r>
            <a:r>
              <a:rPr lang="uk-UA" sz="1400" dirty="0" err="1">
                <a:latin typeface="Bookman Old Style" panose="02050604050505020204" pitchFamily="18" charset="0"/>
              </a:rPr>
              <a:t>“Гарбуз</a:t>
            </a:r>
            <a:r>
              <a:rPr lang="uk-UA" sz="1400" dirty="0">
                <a:latin typeface="Bookman Old Style" panose="02050604050505020204" pitchFamily="18" charset="0"/>
              </a:rPr>
              <a:t> </a:t>
            </a:r>
            <a:r>
              <a:rPr lang="en-US" sz="1400" dirty="0">
                <a:latin typeface="Bookman Old Style" panose="02050604050505020204" pitchFamily="18" charset="0"/>
              </a:rPr>
              <a:t>Party</a:t>
            </a:r>
            <a:r>
              <a:rPr lang="uk-UA" sz="1400" dirty="0" smtClean="0">
                <a:latin typeface="Bookman Old Style" panose="02050604050505020204" pitchFamily="18" charset="0"/>
              </a:rPr>
              <a:t>”</a:t>
            </a:r>
            <a:endParaRPr lang="en-US" sz="1400" dirty="0">
              <a:latin typeface="Bookman Old Style" panose="0205060405050502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4970252">
            <a:off x="640541" y="394008"/>
            <a:ext cx="1890207" cy="1394984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618148"/>
              </a:avLst>
            </a:prstTxWarp>
            <a:spAutoFit/>
          </a:bodyPr>
          <a:lstStyle/>
          <a:p>
            <a:r>
              <a:rPr lang="uk-UA" sz="2000" b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Лабораторія</a:t>
            </a:r>
            <a:endParaRPr lang="ru-RU" sz="2000" b="1" dirty="0">
              <a:solidFill>
                <a:srgbClr val="0000FF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6" name="Рисунок 45" descr="Лабораторія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17057" y="1492523"/>
            <a:ext cx="1890163" cy="1832803"/>
          </a:xfrm>
          <a:prstGeom prst="ellipse">
            <a:avLst/>
          </a:prstGeom>
          <a:ln w="762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softRound"/>
            <a:extrusionClr>
              <a:srgbClr val="000000"/>
            </a:extrusionClr>
          </a:sp3d>
        </p:spPr>
      </p:pic>
      <p:pic>
        <p:nvPicPr>
          <p:cNvPr id="51" name="Рисунок 50" descr="1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8249" y="159929"/>
            <a:ext cx="1958782" cy="1863142"/>
          </a:xfrm>
          <a:prstGeom prst="ellipse">
            <a:avLst/>
          </a:prstGeom>
          <a:ln w="762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softRound"/>
            <a:extrusionClr>
              <a:srgbClr val="000000"/>
            </a:extrusionClr>
          </a:sp3d>
        </p:spPr>
      </p:pic>
      <p:pic>
        <p:nvPicPr>
          <p:cNvPr id="52" name="Рисунок 51" descr="Лабораторія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8132" y="2446189"/>
            <a:ext cx="1944175" cy="1922853"/>
          </a:xfrm>
          <a:prstGeom prst="ellipse">
            <a:avLst/>
          </a:prstGeom>
          <a:ln w="762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softRound"/>
            <a:extrusionClr>
              <a:srgbClr val="000000"/>
            </a:extrusionClr>
          </a:sp3d>
        </p:spPr>
      </p:pic>
      <p:sp>
        <p:nvSpPr>
          <p:cNvPr id="45" name="TextBox 44"/>
          <p:cNvSpPr txBox="1"/>
          <p:nvPr/>
        </p:nvSpPr>
        <p:spPr>
          <a:xfrm rot="5400000">
            <a:off x="3229914" y="1833688"/>
            <a:ext cx="1647965" cy="1144247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583920"/>
              </a:avLst>
            </a:prstTxWarp>
            <a:spAutoFit/>
          </a:bodyPr>
          <a:lstStyle/>
          <a:p>
            <a:r>
              <a:rPr lang="uk-UA" sz="2000" b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Майстерня</a:t>
            </a:r>
            <a:endParaRPr lang="ru-RU" sz="2000" b="1" dirty="0">
              <a:solidFill>
                <a:srgbClr val="0000F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 rot="1651017">
            <a:off x="421060" y="2382372"/>
            <a:ext cx="2060047" cy="1563156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761059"/>
              </a:avLst>
            </a:prstTxWarp>
            <a:spAutoFit/>
          </a:bodyPr>
          <a:lstStyle/>
          <a:p>
            <a:r>
              <a:rPr lang="uk-UA" sz="2000" b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Школа лідерства</a:t>
            </a:r>
            <a:endParaRPr lang="ru-RU" sz="2000" b="1" dirty="0">
              <a:solidFill>
                <a:srgbClr val="0000F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 rot="6427563">
            <a:off x="3374004" y="4393600"/>
            <a:ext cx="1647965" cy="1144247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0916781"/>
              </a:avLst>
            </a:prstTxWarp>
            <a:spAutoFit/>
          </a:bodyPr>
          <a:lstStyle/>
          <a:p>
            <a:r>
              <a:rPr lang="uk-UA" sz="2000" b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Музей</a:t>
            </a:r>
            <a:endParaRPr lang="ru-RU" sz="2000" b="1" dirty="0">
              <a:solidFill>
                <a:srgbClr val="0000F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0" name="Диагональная полоса 49"/>
          <p:cNvSpPr/>
          <p:nvPr/>
        </p:nvSpPr>
        <p:spPr>
          <a:xfrm rot="15289784" flipV="1">
            <a:off x="2542801" y="4907101"/>
            <a:ext cx="327014" cy="1427834"/>
          </a:xfrm>
          <a:prstGeom prst="diagStripe">
            <a:avLst>
              <a:gd name="adj" fmla="val 76483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6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921" tIns="28960" rIns="57921" bIns="28960" rtlCol="0" anchor="ctr"/>
          <a:lstStyle/>
          <a:p>
            <a:pPr algn="ctr"/>
            <a:endParaRPr lang="ru-RU" sz="964">
              <a:solidFill>
                <a:schemeClr val="tx1"/>
              </a:solidFill>
            </a:endParaRPr>
          </a:p>
        </p:txBody>
      </p:sp>
      <p:pic>
        <p:nvPicPr>
          <p:cNvPr id="43" name="Рисунок 42" descr="Музей7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5868" y="4010636"/>
            <a:ext cx="2033564" cy="1887363"/>
          </a:xfrm>
          <a:prstGeom prst="ellipse">
            <a:avLst/>
          </a:prstGeom>
          <a:ln w="762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softRound"/>
            <a:extrusionClr>
              <a:srgbClr val="000000"/>
            </a:extrusionClr>
          </a:sp3d>
        </p:spPr>
      </p:pic>
      <p:pic>
        <p:nvPicPr>
          <p:cNvPr id="44" name="Рисунок 43" descr="Лідери4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8132" y="4699630"/>
            <a:ext cx="1959943" cy="1997005"/>
          </a:xfrm>
          <a:prstGeom prst="ellipse">
            <a:avLst/>
          </a:prstGeom>
          <a:ln w="762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softRound"/>
            <a:extrusionClr>
              <a:srgbClr val="000000"/>
            </a:extrusionClr>
          </a:sp3d>
        </p:spPr>
      </p:pic>
      <p:sp>
        <p:nvSpPr>
          <p:cNvPr id="55" name="TextBox 54"/>
          <p:cNvSpPr txBox="1"/>
          <p:nvPr/>
        </p:nvSpPr>
        <p:spPr>
          <a:xfrm rot="1640037">
            <a:off x="557110" y="4713031"/>
            <a:ext cx="2146642" cy="1140800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511090"/>
              </a:avLst>
            </a:prstTxWarp>
            <a:spAutoFit/>
          </a:bodyPr>
          <a:lstStyle/>
          <a:p>
            <a:r>
              <a:rPr lang="en-US" sz="2000" b="1" dirty="0" err="1" smtClean="0">
                <a:solidFill>
                  <a:srgbClr val="0000FF"/>
                </a:solidFill>
                <a:latin typeface="Bookman Old Style" panose="02050604050505020204" pitchFamily="18" charset="0"/>
              </a:rPr>
              <a:t>Edhub</a:t>
            </a:r>
            <a:endParaRPr lang="ru-RU" sz="2000" b="1" dirty="0">
              <a:solidFill>
                <a:srgbClr val="0000FF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12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753</TotalTime>
  <Words>376</Words>
  <Application>Microsoft Office PowerPoint</Application>
  <PresentationFormat>Широкоэкранный</PresentationFormat>
  <Paragraphs>59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Kozuka Gothic Pro B</vt:lpstr>
      <vt:lpstr>宋体</vt:lpstr>
      <vt:lpstr>Arial</vt:lpstr>
      <vt:lpstr>Bookman Old Style</vt:lpstr>
      <vt:lpstr>Calibri</vt:lpstr>
      <vt:lpstr>Calibri Light</vt:lpstr>
      <vt:lpstr>Garamond</vt:lpstr>
      <vt:lpstr>Garamond Premr Pro Smbd</vt:lpstr>
      <vt:lpstr>Times New Roman</vt:lpstr>
      <vt:lpstr>Tunga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</dc:creator>
  <cp:lastModifiedBy>t</cp:lastModifiedBy>
  <cp:revision>51</cp:revision>
  <dcterms:created xsi:type="dcterms:W3CDTF">2023-09-25T08:50:59Z</dcterms:created>
  <dcterms:modified xsi:type="dcterms:W3CDTF">2023-10-13T11:46:23Z</dcterms:modified>
</cp:coreProperties>
</file>