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B309E11-E7D0-488B-BDF9-ECB6F1385019}"/>
              </a:ext>
            </a:extLst>
          </p:cNvPr>
          <p:cNvSpPr/>
          <p:nvPr/>
        </p:nvSpPr>
        <p:spPr>
          <a:xfrm>
            <a:off x="637953" y="744279"/>
            <a:ext cx="9941441" cy="5148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3600" b="1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                               Наказ МОН України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uk-UA" sz="3600" b="1" dirty="0"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3600" b="1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     Про </a:t>
            </a:r>
            <a:r>
              <a:rPr lang="uk-UA" sz="3600" b="1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затвердження Порядку надання </a:t>
            </a:r>
            <a:endParaRPr lang="uk-UA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3600" b="1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            грифів навчальній літературі </a:t>
            </a:r>
            <a:endParaRPr lang="uk-UA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3600" b="1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              та навчальним програмам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uk-UA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uk-UA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(громадське обговорення)</a:t>
            </a:r>
            <a:endParaRPr lang="uk-UA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821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95BA69F-361C-4DE2-85B0-A749015382AA}"/>
              </a:ext>
            </a:extLst>
          </p:cNvPr>
          <p:cNvSpPr/>
          <p:nvPr/>
        </p:nvSpPr>
        <p:spPr>
          <a:xfrm>
            <a:off x="372140" y="616688"/>
            <a:ext cx="10632558" cy="502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Гриф надається об’єктам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які відповідають (залежно від виду об’єкта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fontAlgn="base">
              <a:spcAft>
                <a:spcPts val="0"/>
              </a:spcAft>
            </a:pP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змісту та очікуваним результатам навчання (виховання), визначених стандартом дошкільної освіти (Базовим компонентом дошкільної освіти), державними стандартами загальної середньої освіти, стандартами спеціалізованої освіти, державними стандартами професійної (професійно-технічної) освіти </a:t>
            </a:r>
            <a:b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(далі – стандарти освіти), навчальними програмами, </a:t>
            </a:r>
            <a:r>
              <a:rPr lang="uk-UA" sz="28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засадам особистісно зорієнтованого, </a:t>
            </a:r>
            <a:r>
              <a:rPr lang="uk-UA" sz="2800" b="1" dirty="0" err="1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компетентнісного</a:t>
            </a:r>
            <a:r>
              <a:rPr lang="uk-UA" sz="28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і діяльнісного підходів; </a:t>
            </a:r>
            <a:endParaRPr lang="uk-UA" sz="2800" b="1" dirty="0">
              <a:solidFill>
                <a:schemeClr val="accent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32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9820EDA-EBAD-467C-A3BB-14F419A02DA4}"/>
              </a:ext>
            </a:extLst>
          </p:cNvPr>
          <p:cNvSpPr/>
          <p:nvPr/>
        </p:nvSpPr>
        <p:spPr>
          <a:xfrm>
            <a:off x="467833" y="669851"/>
            <a:ext cx="10972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fontAlgn="base">
              <a:spcAft>
                <a:spcPts val="0"/>
              </a:spcAft>
            </a:pPr>
            <a:r>
              <a:rPr lang="uk-UA" sz="3200" b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принципам щодо науковості, лаконічності, точності, наочності, доступності, формування світогляду, моральних і естетичних рис особистості, логічної послідовності та </a:t>
            </a:r>
            <a:r>
              <a:rPr lang="uk-UA" sz="3200" b="1" dirty="0" err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внутрішньопредметних</a:t>
            </a:r>
            <a:r>
              <a:rPr lang="uk-UA" sz="3200" b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міжпредметних </a:t>
            </a:r>
            <a:r>
              <a:rPr lang="uk-UA" sz="3200" b="1" dirty="0" err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зв’язків</a:t>
            </a:r>
            <a:r>
              <a:rPr lang="uk-UA" sz="3200" b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методичної та дидактичної спроможності, технологічної придатності, рівності та недискримінації тощо; </a:t>
            </a:r>
          </a:p>
          <a:p>
            <a:pPr indent="450215" algn="just" fontAlgn="base">
              <a:spcAft>
                <a:spcPts val="0"/>
              </a:spcAft>
            </a:pPr>
            <a:r>
              <a:rPr lang="uk-UA" sz="3200" b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0215" algn="just" fontAlgn="base">
              <a:spcAft>
                <a:spcPts val="0"/>
              </a:spcAft>
            </a:pPr>
            <a:r>
              <a:rPr lang="uk-UA" sz="3200" b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віковим особливостям психофізіологічного розвитку (сприймання, пам’ять, мислення, мотивація) здобувачів освіти, навчально-пізнавальної діяльності.</a:t>
            </a:r>
          </a:p>
          <a:p>
            <a:pPr algn="just" fontAlgn="base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519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A2CB22F-95A4-4455-B738-72272362A557}"/>
              </a:ext>
            </a:extLst>
          </p:cNvPr>
          <p:cNvSpPr/>
          <p:nvPr/>
        </p:nvSpPr>
        <p:spPr>
          <a:xfrm>
            <a:off x="106326" y="871870"/>
            <a:ext cx="11025962" cy="5719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Гриф «Рекомендовано Міністерством освіти і науки України» надається об’єктам 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результатами організованих МОН конкурсних відборів навчальної літератури або експертизи підручників, проведеної під час цих відборів;</a:t>
            </a:r>
            <a:endParaRPr lang="uk-U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навчальним програмам, визначеним підпунктами 5.1-5.4 пункту 5 розділу І цього Порядку;</a:t>
            </a:r>
            <a:endParaRPr lang="uk-U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інших випадках, визначених законодавством.</a:t>
            </a:r>
            <a:endParaRPr lang="uk-U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Гриф «Схвалено для використання в освітньому процесі» надається всім іншим об’єктам 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142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3998E15-C149-4844-B4C9-B3A6604386C8}"/>
              </a:ext>
            </a:extLst>
          </p:cNvPr>
          <p:cNvSpPr/>
          <p:nvPr/>
        </p:nvSpPr>
        <p:spPr>
          <a:xfrm>
            <a:off x="180753" y="414670"/>
            <a:ext cx="11217349" cy="551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Рішення щодо надання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«Рекомендовано Міністерством освіти і науки України» приймає МОН шляхом видання наказу.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 щодо надання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«Схвалено для використання в освітньому процесі» ухвалюють предметні (галузеві) експертні комісії (далі – Комісії) на підставі висновків комплексної експертизи (далі – експертиза).</a:t>
            </a:r>
            <a:endParaRPr lang="uk-UA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Датою надання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«Рекомендовано Міністерством освіти і науки України» вважається дата видання відповідного наказу МОН, а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«Схвалено для використання в освітньому процесі» – дата прийняття Комісією рішення про його надання. </a:t>
            </a:r>
            <a:endParaRPr lang="uk-UA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637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E885BFD-5A5D-4150-A6E6-7DFCDFB424D5}"/>
              </a:ext>
            </a:extLst>
          </p:cNvPr>
          <p:cNvSpPr/>
          <p:nvPr/>
        </p:nvSpPr>
        <p:spPr>
          <a:xfrm>
            <a:off x="233915" y="956930"/>
            <a:ext cx="11217349" cy="501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Інформація про гриф вноситься до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Каталогу надання грифів навчальній літературі та навчальним програмам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(далі – Каталог), у якому містяться відомості про вид об’єкта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визначених пунктами 4 та 5 розділу І цього Порядку, його назву, автора (авторів), найменування видавця (виробника, постачальника), підставу надання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призначення (тип закладу освіти, рівень освіти, назва професії(й), строк дії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тощо.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Офіційним підтвердженням надання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витяг з Каталогу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формою, що додається.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697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F5D40E4-1C0B-46D0-9843-71744754D75A}"/>
              </a:ext>
            </a:extLst>
          </p:cNvPr>
          <p:cNvSpPr/>
          <p:nvPr/>
        </p:nvSpPr>
        <p:spPr>
          <a:xfrm>
            <a:off x="350873" y="435935"/>
            <a:ext cx="11600121" cy="6007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Організація роботи Комісій, проведення експертизи, формування та функціонування Каталогу покладається на визначену МОН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установу(и),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що належить(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ать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до сфери його управління (далі – Установа).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13. Для вільного доступу Каталог може розміщуватися на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вебсайті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Установи та/або на спеціальному інформаційному ресурсі в мережі Інтернет.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14. Електронні версії (копії, аналоги) об’єктів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також об’єкти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що перекладені мовами корінних народів і національних меншин (за умови отримання позитивної експертної оцінки про відповідність перекладу їх змістових частин змісту оригінальних об’єктів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надруковані збільшеним або рельєфно-крапковим шрифтом, мають грифи відповідних об’єктів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67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4E0BB6A-50F2-444E-BBF8-36A610F8E32B}"/>
              </a:ext>
            </a:extLst>
          </p:cNvPr>
          <p:cNvSpPr/>
          <p:nvPr/>
        </p:nvSpPr>
        <p:spPr>
          <a:xfrm>
            <a:off x="340242" y="276447"/>
            <a:ext cx="11632017" cy="6336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Для об’єктів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наведених у підпунктах 4.4-4.6 пункту 4 та </a:t>
            </a:r>
            <a:b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5.1-5.6 пункту 5 розділу І цього Порядку, а також для друкованих експериментальних підручників та навчальних (навчально-методичним) посібників вид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зазначається на титульному аркуші під назвою об’єкту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(у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підзаголовкових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відомостях), а реквізити витягу з Каталогу (дата надання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порядковий номер у Каталозі) вказуються на звороті титульного аркуша.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об’єктів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наведених у підпунктах 4.1-4.3 пункту 4 розділу І цього Порядку, а також для електронних експериментальних підручників та навчальних (навчально-методичних) посібників вид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реквізити витягу з Каталогу (дата надання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порядковий номер у Каталозі) вказуються у вихідних даних.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717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E034182-00DB-4E20-AFB1-C781CB1916DC}"/>
              </a:ext>
            </a:extLst>
          </p:cNvPr>
          <p:cNvSpPr/>
          <p:nvPr/>
        </p:nvSpPr>
        <p:spPr>
          <a:xfrm>
            <a:off x="212651" y="765544"/>
            <a:ext cx="11461898" cy="4020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 надається строком до 5 років та спливає 01 липня відповідного року. </a:t>
            </a:r>
            <a:endParaRPr lang="uk-UA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рішенням Комісії </a:t>
            </a:r>
            <a:r>
              <a:rPr lang="uk-UA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зазначений строк може бути скороченим 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разі внесення змін до стандартів освіти, навчальних програм, інших обґрунтованих причин, які впливають на зміст та подання навчального матеріалу (наприклад, зміни правопису, наукові відкриття тощо).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225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88BDDDC-E27F-4407-9E9C-ECDA084AD3E9}"/>
              </a:ext>
            </a:extLst>
          </p:cNvPr>
          <p:cNvSpPr/>
          <p:nvPr/>
        </p:nvSpPr>
        <p:spPr>
          <a:xfrm>
            <a:off x="584791" y="786809"/>
            <a:ext cx="10909004" cy="4020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ІІ. Організація роботи Комісій </a:t>
            </a:r>
            <a:endParaRPr lang="uk-U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Комісія – це колегіальний, дорадчий орган, діяльність якого спрямована на вдосконалення навчально-методичного забезпечення, формування освітнього середовища закладів освіти, проведення експертизи та прийняття рішень щодо рекомендацій для використання їх в освітньому процесі.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106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5FBED96-DE8D-4739-8209-974DE19EAF19}"/>
              </a:ext>
            </a:extLst>
          </p:cNvPr>
          <p:cNvSpPr/>
          <p:nvPr/>
        </p:nvSpPr>
        <p:spPr>
          <a:xfrm>
            <a:off x="191386" y="112900"/>
            <a:ext cx="11653284" cy="501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Основними завданнями Комісії є: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 експертизи, що може включати науково-методичну, психолого-педагогічну, науково-технічну, художньо-технічну, дизайн-ергономічну,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антидискримінаційну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(залежно від виду об’єкта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розгляд експертних висновків щодо якості об’єкта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ухвалення рішення щодо надання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«Схвалено для використання в освітньому процесі»;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ухвалення рішення про подання до МОН пропозицій щодо надання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«Рекомендовано Міністерством освіти і науки України»;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8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1343B9-09A0-420F-B97E-70B8449E8052}"/>
              </a:ext>
            </a:extLst>
          </p:cNvPr>
          <p:cNvSpPr/>
          <p:nvPr/>
        </p:nvSpPr>
        <p:spPr>
          <a:xfrm>
            <a:off x="414671" y="414670"/>
            <a:ext cx="11440632" cy="6094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І. Загальні положення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Tx/>
              <a:buAutoNum type="arabicPeriod"/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Цей Порядок визначає механізм надання навчальній літературі та навчальним програмам (далі – об’єкти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грифів «Рекомендовано Міністерством освіти і науки України» та «Схвалено для використання в освітньому процесі» (далі – гриф).</a:t>
            </a:r>
          </a:p>
          <a:p>
            <a:pPr marL="342900" indent="-342900" algn="just">
              <a:lnSpc>
                <a:spcPct val="115000"/>
              </a:lnSpc>
              <a:buFontTx/>
              <a:buAutoNum type="arabicPeriod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грифа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об’єктам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рекомендацією для використання їх в освітньому процесі закладів дошкільної, закладів освіти, що забезпечують здобуття загальної середньої освіти, закладів позашкільної, спеціалізованої та професійної (професійно-технічної) освіти.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8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50F5231-FEBE-4DEA-A368-4CAAB2625197}"/>
              </a:ext>
            </a:extLst>
          </p:cNvPr>
          <p:cNvSpPr/>
          <p:nvPr/>
        </p:nvSpPr>
        <p:spPr>
          <a:xfrm>
            <a:off x="308344" y="797442"/>
            <a:ext cx="10909005" cy="4834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 додаткової експертизи з метою встановлення підстав для скасування 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зазначених у пункті 1 розділу V цього Порядку; </a:t>
            </a:r>
            <a:endParaRPr lang="uk-U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підготовка пропозицій щодо вдосконалення процедури проведення експертизи; </a:t>
            </a:r>
            <a:endParaRPr lang="uk-U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97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участь у проведенні тренінгів, конференцій, семінарів, нарад щодо поліпшення змісту освіти, особливостей проведення експертизи об’єктів 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тощо.</a:t>
            </a:r>
            <a:endParaRPr lang="uk-U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97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510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CED6FBF-F642-4D7B-8F63-5954ED75CEB0}"/>
              </a:ext>
            </a:extLst>
          </p:cNvPr>
          <p:cNvSpPr/>
          <p:nvPr/>
        </p:nvSpPr>
        <p:spPr>
          <a:xfrm>
            <a:off x="244549" y="733647"/>
            <a:ext cx="10781414" cy="4391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97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Комісіях діють </a:t>
            </a:r>
            <a:r>
              <a:rPr lang="uk-UA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експертні групи, 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сформовані з підрозділів академічних, галузевих науково-дослідних інститутів, закладів вищої та післядипломної педагогічної освіти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інших науково-методичних та методичних установ, державних закладів позашкільної освіти, а також із громадських об’єднань, у тому числі фахових організацій (професійних асоціацій), об’єднань роботодавців, незалежних установ оцінювання та забезпечення якості освіти, інших інститутів громадянського суспільства тощо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69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92210F6-A622-4E75-B2A4-37F957F1038E}"/>
              </a:ext>
            </a:extLst>
          </p:cNvPr>
          <p:cNvSpPr/>
          <p:nvPr/>
        </p:nvSpPr>
        <p:spPr>
          <a:xfrm>
            <a:off x="329609" y="170121"/>
            <a:ext cx="11366205" cy="650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ІІІ. Подання документів для отримання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endParaRPr lang="uk-UA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Для отримання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автор (автори), видавець (виробник, постачальник) або інші фізичні та юридичні особи – суб’єкти підприємницької діяльності, що мають виключні права на використання об’єкта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(далі – заявник), звертаються з листом-клопотанням до Установи.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листі-клопотанні зазначається: повна назва та вид об’єкта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автор(и) (прізвище, ім’я, по батькові, місце роботи, посада, науковий ступінь, вчене звання (за наявності), тип закладу освіти для якого призначено об’єкт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інформація щодо наявності виключних прав на використання об’єкта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електронна пошта заявника. 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583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673C7A9-8DAB-46EB-90E4-25EA36C1D600}"/>
              </a:ext>
            </a:extLst>
          </p:cNvPr>
          <p:cNvSpPr/>
          <p:nvPr/>
        </p:nvSpPr>
        <p:spPr>
          <a:xfrm>
            <a:off x="350873" y="754913"/>
            <a:ext cx="10845209" cy="6007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листа-клопотання додають такі документи: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 Для об’єктів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наведених у підпунктах 4.4-4.6 пункту 4 та </a:t>
            </a:r>
            <a:b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пункті 5 розділу І цього Порядку, а також для друкованих експериментальних підручників та навчальних (навчально-методичних) посібників: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два примірники рукопису авторських/видавничих оригіналів або оригінал-макетів об’єктів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українською мовою, іноземними мовами, мовами корінних народів та національних меншин. Візуальні матеріали (ескізи ілюстрацій, малюнків, схем, фото або опис зображувального ряду тощо) мають бути розміщені на сторінках з відповідними текстами;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941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A3EB1C1-4171-4933-AEC2-F3596693A101}"/>
              </a:ext>
            </a:extLst>
          </p:cNvPr>
          <p:cNvSpPr/>
          <p:nvPr/>
        </p:nvSpPr>
        <p:spPr>
          <a:xfrm>
            <a:off x="233916" y="701749"/>
            <a:ext cx="10898372" cy="3859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згода на обробку персональних даних відповідно до Закону України «Про захист персональних даних» (для фізичних осіб);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договір про надання послуг з проведення експертизи у двох примірниках, підписаних заявником (окрім об’єктів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зазначених у пункті 5 розділу І цього Порядку);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інші документи за бажанням заявника (електронна версія (копія, аналог) об’єкта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рецензії, редакційний висновок тощо).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247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2D526A4-F5CA-48CB-9166-8838BF1B80CD}"/>
              </a:ext>
            </a:extLst>
          </p:cNvPr>
          <p:cNvSpPr/>
          <p:nvPr/>
        </p:nvSpPr>
        <p:spPr>
          <a:xfrm>
            <a:off x="297711" y="999460"/>
            <a:ext cx="11387469" cy="452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2.2. Для об’єктів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наведених у підпунктах 4.1-4.3 пункту 4 розділу І цього Порядку, а також для електронних експериментальних підручників та навчальних (навчально-методичних) посібників: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два примірники на цифрових носіях або відповідне посилання (у разі його розміщення на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вебсайті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вебплатформі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хмарному середовищі тощо) з повним доступом до нього для не менше двох осіб;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методичні рекомендації щодо використання об’єкта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освітньому процесі;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інструкцію з інсталяції та/або настанову користувачу; 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50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1A84BAB-3829-43F4-876C-C6BDE67580C5}"/>
              </a:ext>
            </a:extLst>
          </p:cNvPr>
          <p:cNvSpPr/>
          <p:nvPr/>
        </p:nvSpPr>
        <p:spPr>
          <a:xfrm>
            <a:off x="244549" y="627321"/>
            <a:ext cx="11493795" cy="5841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копію сертифікату Державної служби спеціального зв’язку та захисту інформації України (якщо робота потребує обробки персональних даних,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вебсайту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вебплатформи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де планується розміщення об’єкта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);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згода на обробку персональних даних відповідно до Закону України «Про захист персональних даних» (для фізичних осіб);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договір про надання послуг з проведення експертизи у двох примірниках, підписаних заявником;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інші документи за бажанням заявника (рецензії, копія Свідоцтва про реєстрацію авторських прав на програмний засіб,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авторизаційний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лист або договір дистрибуції, копія висновку державної санітарно-епідеміологічної експертизи тощо).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63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7313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538210-120D-466B-BB52-1E6164141EA6}"/>
              </a:ext>
            </a:extLst>
          </p:cNvPr>
          <p:cNvSpPr/>
          <p:nvPr/>
        </p:nvSpPr>
        <p:spPr>
          <a:xfrm>
            <a:off x="637953" y="1095153"/>
            <a:ext cx="10473070" cy="4025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Подання матеріалів відповідно до пункту 2 розділу ІІІ цього Порядку може здійснюватися в електронній формі через спеціалізоване програмне забезпечення (наприклад, спеціальний інформаційний ресурс).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Подані матеріали реєструються в Установі та у строк до десяти робочих днів передаються голові Комісії для організації здійснення експертизи. 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709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550AD9-542F-4322-9187-FBFAE0C58277}"/>
              </a:ext>
            </a:extLst>
          </p:cNvPr>
          <p:cNvSpPr/>
          <p:nvPr/>
        </p:nvSpPr>
        <p:spPr>
          <a:xfrm>
            <a:off x="308344" y="446567"/>
            <a:ext cx="11440633" cy="6007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Проведення експертизи та надання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Члени Комісій та експертних груп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термін до двох місяців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 отримання відповідних матеріалів дають у вигляді розгорнутого та обґрунтованого експертного висновку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оцінку якості об’єкта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відповідності його змісту науково-методичним, психолого-педагогічним вимогам, враховуючи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компетентнісний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антидискримінаційний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підхід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 необхідністю до висновку можуть додаватися конкретні зауваження, що мають бути враховані під час доопрацювання об’єктів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2. Експертиза проводиться з урахуванням принципів професійності, об’єктивності, неупередженості, конфіденційності та компетентності.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703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669CBDD-54F4-4C4C-A751-B3508C9D377A}"/>
              </a:ext>
            </a:extLst>
          </p:cNvPr>
          <p:cNvSpPr/>
          <p:nvPr/>
        </p:nvSpPr>
        <p:spPr>
          <a:xfrm>
            <a:off x="520994" y="25552"/>
            <a:ext cx="11132290" cy="5841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Експертиза здійснюється кількома відповідними Комісіями, якщо об’єкт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охоплює компетенції різних складників (рівнів, галузей) освіти;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потребує проведення кількох предметних (галузевих) експертиз або проведення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антидискримінаційної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експертизи.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підставі позитивних висновків Комісій об’єкту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надається лише один гриф.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У разі виявлення під час експертизи ознак дискримінації об’єкт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рішенням Комісії подається на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антидискримінаційну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експертизу.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096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E29BA64-060B-4B74-9256-9A2AE5143C45}"/>
              </a:ext>
            </a:extLst>
          </p:cNvPr>
          <p:cNvSpPr/>
          <p:nvPr/>
        </p:nvSpPr>
        <p:spPr>
          <a:xfrm>
            <a:off x="318977" y="563527"/>
            <a:ext cx="11153553" cy="551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Для цілей цього Порядку: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під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навчальною літературою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розуміється підручники, електронні підручники, навчально-методичні (методичні) посібники, електронні навчальні посібники, експериментальні підручники та навчальні (навчально-методичні) посібники;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під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навчальними програмами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розуміється освітні програми у сфері дошкільної освіти, модельні навчальні програми та навчальні програми у сфері повної загальної середньої освіти, навчальні програми у сфері позашкільної освіти, програми з психолого-педагогічної та корекційно-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розвиткової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роботи, експериментальні програми.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3444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FD18C15-C3A9-4EEE-88DD-C0E745E49AF6}"/>
              </a:ext>
            </a:extLst>
          </p:cNvPr>
          <p:cNvSpPr/>
          <p:nvPr/>
        </p:nvSpPr>
        <p:spPr>
          <a:xfrm>
            <a:off x="233916" y="616689"/>
            <a:ext cx="11525693" cy="6078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Комісія протягом десяти робочих днів за результатами не менш як двох експертних висновків ухвалює одне із таких рішень: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надати гриф «Схвалено для використання в освітньому процесі»;</a:t>
            </a:r>
            <a:endParaRPr 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рекомендувати МОН надати гриф «Рекомендовано Міністерством освіти і науки України»;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направити об’єкт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розгляд іншим Комісіям у випадках, зазначених у пункті 3 розділу ІV цього Порядку;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направити об’єкт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доопрацювання;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відхилити об’єкт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 Протягом п’яти робочих днів з дня ухвалення рішення Комісії, протокол її засідання або витяг з нього разом із матеріалами розгляду передаються до Установи.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611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553AE2E-E459-4312-86D6-DFF987338313}"/>
              </a:ext>
            </a:extLst>
          </p:cNvPr>
          <p:cNvSpPr/>
          <p:nvPr/>
        </p:nvSpPr>
        <p:spPr>
          <a:xfrm>
            <a:off x="340241" y="903768"/>
            <a:ext cx="11100391" cy="501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У разі прийняття Комісією рішення про необхідність доопрацювання або відхилення об’єкта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(при розгляді кількома Комісіями – однією з них) заявнику надсилається витяг з протоколу, що містить обґрунтовані висновки.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Доопрацьований об’єкт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разом з обґрунтованою відповіддю на зауваження, висловлені в експертних висновках, надсилається заявником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протягом дев’яноста календарних днів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дня отримання витягу з протоколу для повторного розгляду Комісією. У такому випадку приймається рішення щодо проведення експертизи доопрацьованого об’єкта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3874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196324-2311-4B23-8D0B-239AFB68C5B8}"/>
              </a:ext>
            </a:extLst>
          </p:cNvPr>
          <p:cNvSpPr/>
          <p:nvPr/>
        </p:nvSpPr>
        <p:spPr>
          <a:xfrm>
            <a:off x="350873" y="1392865"/>
            <a:ext cx="10802679" cy="3859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разі неякісного доопрацювання об’єкта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або його не подання у строк, встановлений абзацом другим цього пункту, Комісія приймає рішення про відхилення об’єкта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що був відхилений, може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бути повторно подано на розгляд Комісії після доопрацювання не раніше ніж через сто вісімдесят календарних днів з дати прийняття рішення про його відхилення.</a:t>
            </a:r>
            <a:endParaRPr lang="uk-UA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197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1BA4F1A-840D-47F1-88BD-C2B80D793DF5}"/>
              </a:ext>
            </a:extLst>
          </p:cNvPr>
          <p:cNvSpPr/>
          <p:nvPr/>
        </p:nvSpPr>
        <p:spPr>
          <a:xfrm>
            <a:off x="552893" y="829340"/>
            <a:ext cx="9452344" cy="4025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У разі прийняття Комісією рішення про відхилення об’єкта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Установою надсилається витяг з протоколу, що містить обґрунтовані висновки.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На підставі позитивного рішення Комісії,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дані про надання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об’єкту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грифування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вносяться Установою до Каталогу, витяг з якого у десятиденний термін надсилається заявнику.</a:t>
            </a:r>
            <a:endParaRPr lang="uk-UA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6221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5AFE74F-5CC8-443A-A486-8F074B2F22DA}"/>
              </a:ext>
            </a:extLst>
          </p:cNvPr>
          <p:cNvSpPr/>
          <p:nvPr/>
        </p:nvSpPr>
        <p:spPr>
          <a:xfrm>
            <a:off x="457200" y="177661"/>
            <a:ext cx="10451805" cy="551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Скасування </a:t>
            </a:r>
            <a:r>
              <a:rPr lang="uk-UA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грифа</a:t>
            </a:r>
            <a:endParaRPr lang="uk-UA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Гриф скасовується у разі встановлення: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неякісної редакційної підготовки об’єкта </a:t>
            </a:r>
            <a:r>
              <a:rPr lang="uk-UA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або його поліграфічного виконання;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відмінностей між змістовою частиною (текст, ілюстрації, схеми тощо) виданого (виготовленого) об’єкта </a:t>
            </a:r>
            <a:r>
              <a:rPr lang="uk-UA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рукописом (примірником електронного видання), що подавався для отримання </a:t>
            </a:r>
            <a:r>
              <a:rPr lang="uk-UA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грифа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(з урахуванням здійснених </a:t>
            </a:r>
            <a:r>
              <a:rPr lang="uk-UA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доопрацювань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відповідно до цього Порядку);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технічної недосконалості виготовлення об’єкта </a:t>
            </a:r>
            <a:r>
              <a:rPr lang="uk-UA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735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5F25C1A-FDAE-4A4F-877A-752BA5EE2EF0}"/>
              </a:ext>
            </a:extLst>
          </p:cNvPr>
          <p:cNvSpPr/>
          <p:nvPr/>
        </p:nvSpPr>
        <p:spPr>
          <a:xfrm>
            <a:off x="467833" y="1307805"/>
            <a:ext cx="9686259" cy="501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невідповідності об’єкта </a:t>
            </a:r>
            <a:r>
              <a:rPr lang="uk-UA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грифування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пункту 6 розділу І цього Порядку,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стандартам освіти, навчальним програмам, державним санітарним правилам і нормам, вимогам технічної документації, чинними на дату розгляду питання щодо скасування </a:t>
            </a:r>
            <a:r>
              <a:rPr lang="uk-UA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грифа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порушення авторських прав, принципів академічної доброчесності;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зміни або спотворення видавцем (виробником, постачальником) виду </a:t>
            </a:r>
            <a:r>
              <a:rPr lang="uk-UA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грифа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9047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6D9BBA4-8811-4186-A40D-FC32B490E068}"/>
              </a:ext>
            </a:extLst>
          </p:cNvPr>
          <p:cNvSpPr/>
          <p:nvPr/>
        </p:nvSpPr>
        <p:spPr>
          <a:xfrm>
            <a:off x="425302" y="542260"/>
            <a:ext cx="10845210" cy="6007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З метою встановлення підстав для скасування </a:t>
            </a:r>
            <a:r>
              <a:rPr lang="uk-UA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грифа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проводиться додаткова експертиза відповідно до пунктів 1-4 розділу ІV цього Порядку. Для уникнення упередженого ставлення, сумнівів у обґрунтованості експертних висновків до додаткової експертизи можуть залучатися інші експерти.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3. За результатами не менш як двох експертних висновків Комісія ухвалює одне із таких рішень: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залишити попередньо прийняте рішення без змін;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скасувати гриф «Схвалено для використання в освітньому процесі»;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рекомендувати МОН скасувати гриф «Рекомендовано Міністерством освіти і науки України».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52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1738BB9-D320-4D36-A1FB-59900BA9D51F}"/>
              </a:ext>
            </a:extLst>
          </p:cNvPr>
          <p:cNvSpPr/>
          <p:nvPr/>
        </p:nvSpPr>
        <p:spPr>
          <a:xfrm>
            <a:off x="531627" y="691116"/>
            <a:ext cx="11227981" cy="528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 Гриф надається такій навчальній літературі (виданням):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4.1.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Експериментальним підручникам та навчальним (навчально-методичним) посібникам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друкованим та електронним навчальним виданням, що апробуються під час експериментів всеукраїнського рівня (у процесі інноваційної освітньої діяльності).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4.2.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Електронним підручникам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– електронним навчальним виданням із систематизованим викладом навчального матеріалу, що відповідає освітній програмі, містить цифрові об’єкти різних форматів та забезпечує інтерактивну взаємодію.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88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82FECA0-DE3F-4E2D-8AFB-ECCA439BED29}"/>
              </a:ext>
            </a:extLst>
          </p:cNvPr>
          <p:cNvSpPr/>
          <p:nvPr/>
        </p:nvSpPr>
        <p:spPr>
          <a:xfrm>
            <a:off x="255181" y="574158"/>
            <a:ext cx="11387469" cy="5786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4.3.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Електронним навчальним посібникам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електронним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навчальним виданням, що доповнюють або частково замінюють підручники, містять практичні завдання та/або вправи із певного навчального предмета.</a:t>
            </a:r>
          </a:p>
          <a:p>
            <a:pPr indent="450215" algn="just">
              <a:spcAft>
                <a:spcPts val="75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4.4.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Навчальним посібникам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друкованим навчальним виданням, що доповнюють або частково замінюють підручники, містять практичні завдання та/або вправи із певного навчального предмета (інтегрованого курсу) (далі – предмета), </a:t>
            </a:r>
            <a:r>
              <a:rPr lang="uk-UA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-практичної підготовки. До навчальних посібників належать посібники серії «Шкільна бібліотека», атласи, карти навчальні, таблиці навчальні, плакати навчальні.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8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3A0D537-815F-40E4-BCC0-492AC99E708C}"/>
              </a:ext>
            </a:extLst>
          </p:cNvPr>
          <p:cNvSpPr/>
          <p:nvPr/>
        </p:nvSpPr>
        <p:spPr>
          <a:xfrm>
            <a:off x="233916" y="925033"/>
            <a:ext cx="11621386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4.5.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Навчально-методичним (методичним) посібникам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друкованим навчальним виданням, що містять матеріали з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викладання, виховання, напрямів психолого-педагогічних та корекційно-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розвиткових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послуг (допомоги).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4.6. </a:t>
            </a:r>
            <a:r>
              <a:rPr 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Підручникам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друкованим навчальним виданням із систематизованим викладом навчального матеріалу, що відповідають модельним навчальним програмам та/або навчальним програмам у сфері повної загальної середньої освіти, освітнім програмам з 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професійно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-практичної підготовки. До підручників також належить Буквар.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173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AEEB610-D210-4767-A575-99FABF77EBFC}"/>
              </a:ext>
            </a:extLst>
          </p:cNvPr>
          <p:cNvSpPr/>
          <p:nvPr/>
        </p:nvSpPr>
        <p:spPr>
          <a:xfrm>
            <a:off x="680484" y="1183866"/>
            <a:ext cx="11015330" cy="5942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Гриф надається таким навчальним програмам:</a:t>
            </a:r>
            <a:endParaRPr lang="uk-UA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5.1.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Експериментальним програмам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навчальним виданням, що апробуються під час експериментів всеукраїнського рівня (у процесі інноваційної діяльності) в закладах освіти.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5.2.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Модельним навчальним програмам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документам, що містять опис очікуваних результатів навчання з предмета, перелік та послідовність вивчення тем навчального матеріалу, рекомендації щодо кількості годин на кожну тему, розподіл тем за роками навчання та кількістю годин, відведених на вивчення предмета.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797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9DC7E83-6701-40F9-9768-C6059C6594C7}"/>
              </a:ext>
            </a:extLst>
          </p:cNvPr>
          <p:cNvSpPr/>
          <p:nvPr/>
        </p:nvSpPr>
        <p:spPr>
          <a:xfrm>
            <a:off x="393405" y="669851"/>
            <a:ext cx="11153553" cy="5841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5.3. 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Навчальним програмам у сфері повної загальної середньої освіти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документам, що визначають послідовність досягнення результатів навчання учнів з предмета, опис його змісту та видів навчальної діяльності учнів із зазначенням орієнтовної кількості годин, необхідних на їх провадження, та затверджується педагогічною радою закладу освіти.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5.4. </a:t>
            </a: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Освітнім програмам у сфері дошкільної освіти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документам, що визначають єдиний комплекс (один чи декілька) освітніх компонентів, спланованих і організованих для набуття вихованцями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визначених Базовим компонентом дошкільної освіти.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65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69AC6A-6D01-4498-A8F3-950AC6CE8E33}"/>
              </a:ext>
            </a:extLst>
          </p:cNvPr>
          <p:cNvSpPr/>
          <p:nvPr/>
        </p:nvSpPr>
        <p:spPr>
          <a:xfrm>
            <a:off x="308345" y="524495"/>
            <a:ext cx="11174818" cy="6285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5.5. </a:t>
            </a:r>
            <a:r>
              <a:rPr lang="uk-UA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Програмам з психолого-педагогічної та корекційно-</a:t>
            </a:r>
            <a:r>
              <a:rPr lang="uk-UA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розвиткової</a:t>
            </a:r>
            <a:r>
              <a:rPr lang="uk-UA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роботи 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навчальним виданням, що визначають напрями психолого-педагогічної та корекційної роботи, відповідне їх змістове наповнення з урахуванням особливостей психофізичного розвитку дітей з особливими освітніми потребами.</a:t>
            </a:r>
            <a:endParaRPr lang="uk-U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5.6. </a:t>
            </a:r>
            <a:r>
              <a:rPr lang="uk-UA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Програмам у сфері позашкільної освіти 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навчальним виданням, що визначають організацію освітнього процесу для досягнення визначених результатів навчання за відповідними напрямами позашкільної освіти.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2010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2719</Words>
  <Application>Microsoft Office PowerPoint</Application>
  <PresentationFormat>Широкоэкранный</PresentationFormat>
  <Paragraphs>145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2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10</cp:revision>
  <dcterms:created xsi:type="dcterms:W3CDTF">2020-03-25T11:23:56Z</dcterms:created>
  <dcterms:modified xsi:type="dcterms:W3CDTF">2020-03-26T05:51:15Z</dcterms:modified>
</cp:coreProperties>
</file>