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72" d="100"/>
          <a:sy n="72" d="100"/>
        </p:scale>
        <p:origin x="8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osvita.ua/legislation/law/223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89080A6-B716-4651-BD30-9E3231F0D895}"/>
              </a:ext>
            </a:extLst>
          </p:cNvPr>
          <p:cNvSpPr/>
          <p:nvPr/>
        </p:nvSpPr>
        <p:spPr>
          <a:xfrm>
            <a:off x="595423" y="818708"/>
            <a:ext cx="9601200" cy="2972930"/>
          </a:xfrm>
          <a:prstGeom prst="rect">
            <a:avLst/>
          </a:prstGeom>
        </p:spPr>
        <p:txBody>
          <a:bodyPr wrap="square">
            <a:spAutoFit/>
          </a:bodyPr>
          <a:lstStyle/>
          <a:p>
            <a:pPr algn="just">
              <a:lnSpc>
                <a:spcPct val="107000"/>
              </a:lnSpc>
              <a:spcAft>
                <a:spcPts val="0"/>
              </a:spcAft>
            </a:pPr>
            <a:r>
              <a:rPr lang="uk-UA"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Щодо підвищення кваліфікації педагогічних</a:t>
            </a:r>
            <a:br>
              <a:rPr lang="uk-UA"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br>
            <a:r>
              <a:rPr lang="uk-UA"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працівників закладів загальної середньої освіти</a:t>
            </a:r>
          </a:p>
          <a:p>
            <a:pPr algn="just">
              <a:lnSpc>
                <a:spcPct val="107000"/>
              </a:lnSpc>
              <a:spcAft>
                <a:spcPts val="0"/>
              </a:spcAft>
            </a:pPr>
            <a:endParaRPr lang="uk-UA" sz="32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400" b="1" dirty="0"/>
              <a:t>Лист МОН </a:t>
            </a:r>
            <a:r>
              <a:rPr lang="ru-RU" sz="2400" b="1" dirty="0" err="1"/>
              <a:t>України</a:t>
            </a:r>
            <a:r>
              <a:rPr lang="ru-RU" sz="2400" dirty="0"/>
              <a:t> № </a:t>
            </a:r>
            <a:r>
              <a:rPr lang="ru-RU" sz="2400" b="1" dirty="0"/>
              <a:t>1/9-141 </a:t>
            </a:r>
            <a:r>
              <a:rPr lang="ru-RU" sz="2400" b="1" dirty="0" err="1"/>
              <a:t>від</a:t>
            </a:r>
            <a:r>
              <a:rPr lang="ru-RU" sz="2400" b="1" dirty="0"/>
              <a:t> 04.03.20 року</a:t>
            </a:r>
          </a:p>
          <a:p>
            <a:pPr algn="just">
              <a:lnSpc>
                <a:spcPct val="107000"/>
              </a:lnSpc>
              <a:spcAft>
                <a:spcPts val="0"/>
              </a:spcAft>
            </a:pPr>
            <a:r>
              <a:rPr lang="ru-RU" sz="2400" b="1" dirty="0">
                <a:effectLst/>
                <a:latin typeface="Calibri" panose="020F0502020204030204" pitchFamily="34" charset="0"/>
                <a:ea typeface="Calibri" panose="020F0502020204030204" pitchFamily="34" charset="0"/>
                <a:cs typeface="Times New Roman" panose="02020603050405020304" pitchFamily="18" charset="0"/>
              </a:rPr>
              <a:t>                                        (ВИТЯГ)</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0894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946296B-10CF-40CF-BC81-10C84B8A582F}"/>
              </a:ext>
            </a:extLst>
          </p:cNvPr>
          <p:cNvSpPr/>
          <p:nvPr/>
        </p:nvSpPr>
        <p:spPr>
          <a:xfrm>
            <a:off x="531627" y="733647"/>
            <a:ext cx="9197163" cy="4401205"/>
          </a:xfrm>
          <a:prstGeom prst="rect">
            <a:avLst/>
          </a:prstGeom>
        </p:spPr>
        <p:txBody>
          <a:bodyPr wrap="square">
            <a:spAutoFit/>
          </a:bodyPr>
          <a:lstStyle/>
          <a:p>
            <a:pPr algn="just"/>
            <a:r>
              <a:rPr lang="uk-UA" sz="2800" dirty="0">
                <a:solidFill>
                  <a:srgbClr val="000000"/>
                </a:solidFill>
                <a:latin typeface="Arial" panose="020B0604020202020204" pitchFamily="34" charset="0"/>
                <a:ea typeface="Times New Roman" panose="02020603050405020304" pitchFamily="18" charset="0"/>
              </a:rPr>
              <a:t>Згідно з абзацом другим частини першої статті 51 Закону про ПЗСО кожному педагогічному працівникові </a:t>
            </a:r>
            <a:r>
              <a:rPr lang="uk-UA" sz="2800" b="1" dirty="0">
                <a:solidFill>
                  <a:srgbClr val="000000"/>
                </a:solidFill>
                <a:latin typeface="Arial" panose="020B0604020202020204" pitchFamily="34" charset="0"/>
                <a:ea typeface="Times New Roman" panose="02020603050405020304" pitchFamily="18" charset="0"/>
              </a:rPr>
              <a:t>гарантується</a:t>
            </a:r>
            <a:r>
              <a:rPr lang="uk-UA" sz="2800" dirty="0">
                <a:solidFill>
                  <a:srgbClr val="000000"/>
                </a:solidFill>
                <a:latin typeface="Arial" panose="020B0604020202020204" pitchFamily="34" charset="0"/>
                <a:ea typeface="Times New Roman" panose="02020603050405020304" pitchFamily="18" charset="0"/>
              </a:rPr>
              <a:t> право підвищувати кваліфікацію в комунальному закладі післядипломної освіти, розташованому на території відповідної (за місцем проживання такого педагогічного працівника) області, Автономної Республіки Крим, міста Києва чи Севастополя, </a:t>
            </a:r>
            <a:r>
              <a:rPr lang="uk-UA" sz="2800" b="1" dirty="0">
                <a:solidFill>
                  <a:srgbClr val="000000"/>
                </a:solidFill>
                <a:latin typeface="Arial" panose="020B0604020202020204" pitchFamily="34" charset="0"/>
                <a:ea typeface="Times New Roman" panose="02020603050405020304" pitchFamily="18" charset="0"/>
              </a:rPr>
              <a:t>що не обмежує його право обрати іншого суб'єкта освітньої діяльності для підвищення своєї кваліфікації. </a:t>
            </a:r>
            <a:endParaRPr lang="uk-UA" sz="2800" dirty="0"/>
          </a:p>
        </p:txBody>
      </p:sp>
    </p:spTree>
    <p:extLst>
      <p:ext uri="{BB962C8B-B14F-4D97-AF65-F5344CB8AC3E}">
        <p14:creationId xmlns:p14="http://schemas.microsoft.com/office/powerpoint/2010/main" val="3105219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9CD38BD-D3BD-4B7F-854A-864DB4EE3A83}"/>
              </a:ext>
            </a:extLst>
          </p:cNvPr>
          <p:cNvSpPr/>
          <p:nvPr/>
        </p:nvSpPr>
        <p:spPr>
          <a:xfrm>
            <a:off x="340242" y="839972"/>
            <a:ext cx="11610753" cy="4679358"/>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Програми підвищення кваліфікації</a:t>
            </a:r>
          </a:p>
          <a:p>
            <a:pPr algn="just">
              <a:lnSpc>
                <a:spcPct val="107000"/>
              </a:lnSpc>
              <a:spcAft>
                <a:spcPts val="0"/>
              </a:spcAft>
            </a:pP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Основні підходи щодо програм підвищення кваліфікації сформульовані у пункті 10 Порядку. Програма підвищення кваліфікації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затверджується</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суб'єктом підвищення кваліфікації та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повинна </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містити інформацію про її розробника (розробників), найменування, мету, напрям, зміст, обсяг 6 (тривалість), що встановлюється в годинах</a:t>
            </a:r>
            <a:r>
              <a:rPr lang="uk-UA" sz="2800"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2</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та/або в кредитах ЄКТС³, форму (форми) підвищення кваліфікації, перелік </a:t>
            </a:r>
            <a:r>
              <a:rPr lang="uk-UA"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компетентностей</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що вдосконалюватимуться/набуватимуться (загальні, фахові тощо).</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7768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3261ECE-5A26-48FE-AEAF-859AF55C955A}"/>
              </a:ext>
            </a:extLst>
          </p:cNvPr>
          <p:cNvSpPr/>
          <p:nvPr/>
        </p:nvSpPr>
        <p:spPr>
          <a:xfrm>
            <a:off x="414670" y="467833"/>
            <a:ext cx="9292856" cy="3108543"/>
          </a:xfrm>
          <a:prstGeom prst="rect">
            <a:avLst/>
          </a:prstGeom>
        </p:spPr>
        <p:txBody>
          <a:bodyPr wrap="square">
            <a:spAutoFit/>
          </a:bodyPr>
          <a:lstStyle/>
          <a:p>
            <a:pPr algn="just"/>
            <a:r>
              <a:rPr lang="uk-UA" sz="2800" dirty="0">
                <a:solidFill>
                  <a:srgbClr val="000000"/>
                </a:solidFill>
                <a:latin typeface="Arial" panose="020B0604020202020204" pitchFamily="34" charset="0"/>
                <a:ea typeface="Times New Roman" panose="02020603050405020304" pitchFamily="18" charset="0"/>
              </a:rPr>
              <a:t>Програма також </a:t>
            </a:r>
            <a:r>
              <a:rPr lang="uk-UA" sz="2800" b="1" dirty="0">
                <a:solidFill>
                  <a:srgbClr val="000000"/>
                </a:solidFill>
                <a:latin typeface="Arial" panose="020B0604020202020204" pitchFamily="34" charset="0"/>
                <a:ea typeface="Times New Roman" panose="02020603050405020304" pitchFamily="18" charset="0"/>
              </a:rPr>
              <a:t>може</a:t>
            </a:r>
            <a:r>
              <a:rPr lang="uk-UA" sz="2800" dirty="0">
                <a:solidFill>
                  <a:srgbClr val="000000"/>
                </a:solidFill>
                <a:latin typeface="Arial" panose="020B0604020202020204" pitchFamily="34" charset="0"/>
                <a:ea typeface="Times New Roman" panose="02020603050405020304" pitchFamily="18" charset="0"/>
              </a:rPr>
              <a:t> бути доповнена інформацією про різні організаційно-змістові особливості проходження підвищення кваліфікації.</a:t>
            </a:r>
          </a:p>
          <a:p>
            <a:pPr algn="just"/>
            <a:r>
              <a:rPr lang="uk-UA" sz="2800" b="1" dirty="0"/>
              <a:t>Кожна</a:t>
            </a:r>
            <a:r>
              <a:rPr lang="uk-UA" sz="2800" dirty="0"/>
              <a:t> програма підвищення кваліфікації </a:t>
            </a:r>
            <a:r>
              <a:rPr lang="uk-UA" sz="2800" b="1" dirty="0"/>
              <a:t>має бути оприлюднена на </a:t>
            </a:r>
            <a:r>
              <a:rPr lang="uk-UA" sz="2800" b="1" dirty="0" err="1"/>
              <a:t>вебсайті</a:t>
            </a:r>
            <a:r>
              <a:rPr lang="uk-UA" sz="2800" b="1" dirty="0"/>
              <a:t> </a:t>
            </a:r>
            <a:r>
              <a:rPr lang="uk-UA" sz="2800" dirty="0"/>
              <a:t>суб'єкта підвищення кваліфікації, забезпечуючи таким чином відкритість і доступність інформації про кожну таку програму. </a:t>
            </a:r>
          </a:p>
        </p:txBody>
      </p:sp>
    </p:spTree>
    <p:extLst>
      <p:ext uri="{BB962C8B-B14F-4D97-AF65-F5344CB8AC3E}">
        <p14:creationId xmlns:p14="http://schemas.microsoft.com/office/powerpoint/2010/main" val="2560440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A7B2650-77E5-4D76-AB80-48576F38F32B}"/>
              </a:ext>
            </a:extLst>
          </p:cNvPr>
          <p:cNvSpPr/>
          <p:nvPr/>
        </p:nvSpPr>
        <p:spPr>
          <a:xfrm>
            <a:off x="350874" y="627321"/>
            <a:ext cx="10090298" cy="4679358"/>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Оприлюднення на власному </a:t>
            </a:r>
            <a:r>
              <a:rPr lang="uk-UA" sz="2800" b="1"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вебсайті</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програми підвищення кваліфікації</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яка повинна відповідати зазначеним в абзаці першому пункту 10 Порядку вимогам, є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обов'язковою і необхідною умовою</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для уможливлення педагогічним працівником обрання цієї програми і включення її за рішенням педагогічної ради до відповідного плану підвищення кваліфікації. Крім того, програма може за рішенням суб'єкта підвищення кваліфікації поширюватися на різноманітних інформаційних чи спеціальних ресурсах, у тематичних групах тощо.</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569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239AB2F-B7D9-47C1-9B6B-146F373BD3B6}"/>
              </a:ext>
            </a:extLst>
          </p:cNvPr>
          <p:cNvSpPr/>
          <p:nvPr/>
        </p:nvSpPr>
        <p:spPr>
          <a:xfrm>
            <a:off x="233915" y="426672"/>
            <a:ext cx="9952075" cy="5601405"/>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Обсяги підвищення кваліфікації</a:t>
            </a:r>
          </a:p>
          <a:p>
            <a:pPr algn="just">
              <a:lnSpc>
                <a:spcPct val="107000"/>
              </a:lnSpc>
              <a:spcAft>
                <a:spcPts val="0"/>
              </a:spcAft>
            </a:pP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Педагогічні працівники мають підвищувати свою кваліфікацію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щорічно</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а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загальна кількість академічних</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годин для підвищення кваліфікації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протягом п'яти</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років</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яка оплачується за рахунок коштів державного та місцевих бюджетів,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не може бути меншою за 150 годин</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з яких не менше 10 відсотків загальної кількості годин обов'язково повинні бути спрямовані на вдосконалення знань, вмінь і практичних навичок у частині роботи з учнями з особливими освітніми потребами.</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6542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88BCEEE-0941-4F22-9324-0183F6616F43}"/>
              </a:ext>
            </a:extLst>
          </p:cNvPr>
          <p:cNvSpPr/>
          <p:nvPr/>
        </p:nvSpPr>
        <p:spPr>
          <a:xfrm>
            <a:off x="340241" y="627321"/>
            <a:ext cx="10792047" cy="2374240"/>
          </a:xfrm>
          <a:prstGeom prst="rect">
            <a:avLst/>
          </a:prstGeom>
        </p:spPr>
        <p:txBody>
          <a:bodyPr wrap="square">
            <a:spAutoFit/>
          </a:bodyPr>
          <a:lstStyle/>
          <a:p>
            <a:pPr algn="just">
              <a:lnSpc>
                <a:spcPct val="107000"/>
              </a:lnSpc>
              <a:spcAft>
                <a:spcPts val="105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Згідно з пунктом 8 Порядку обсяг (тривалість) підвищення кваліфікації педагогічних працівників установлюється в годинах та/або кредитах Європейської кредитної </a:t>
            </a:r>
            <a:r>
              <a:rPr lang="uk-UA"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трансферно</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-накопичувальної системи (далі - ЄКТС, один кредит ЄКТС становить 30 годин) за накопичувальною системою.</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0819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9E1DC47-C855-4788-B547-436480F9C7BF}"/>
              </a:ext>
            </a:extLst>
          </p:cNvPr>
          <p:cNvSpPr/>
          <p:nvPr/>
        </p:nvSpPr>
        <p:spPr>
          <a:xfrm>
            <a:off x="563526" y="712381"/>
            <a:ext cx="10239153" cy="4679358"/>
          </a:xfrm>
          <a:prstGeom prst="rect">
            <a:avLst/>
          </a:prstGeom>
        </p:spPr>
        <p:txBody>
          <a:bodyPr wrap="square">
            <a:spAutoFit/>
          </a:bodyPr>
          <a:lstStyle/>
          <a:p>
            <a:pPr algn="just">
              <a:lnSpc>
                <a:spcPct val="107000"/>
              </a:lnSpc>
              <a:spcAft>
                <a:spcPts val="105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Облік результатів підвищення кваліфікації педагогічних працівників закладу освіти для контролю виконання ними річного плану підвищення кваліфікації та вимог Закону щодо загального обсягу підвищення кваліфікації впродовж 5 років (не менше 150 годин) варто здійснювати на підставі отриманих закладом освіти копій документів про підвищення кваліфікації. Педагогічним працівникам також рекомендується самостійно у довільній формі обліковувати власні результати підвищення кваліфікації з метою уникнення непорозумінь.</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412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AD37288-4D3F-438E-9267-BA01D002D6D1}"/>
              </a:ext>
            </a:extLst>
          </p:cNvPr>
          <p:cNvSpPr/>
          <p:nvPr/>
        </p:nvSpPr>
        <p:spPr>
          <a:xfrm>
            <a:off x="520995" y="1222744"/>
            <a:ext cx="8623005" cy="3757311"/>
          </a:xfrm>
          <a:prstGeom prst="rect">
            <a:avLst/>
          </a:prstGeom>
        </p:spPr>
        <p:txBody>
          <a:bodyPr wrap="square">
            <a:spAutoFit/>
          </a:bodyPr>
          <a:lstStyle/>
          <a:p>
            <a:pPr algn="just">
              <a:lnSpc>
                <a:spcPct val="107000"/>
              </a:lnSpc>
              <a:spcAft>
                <a:spcPts val="105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Керівник закладу освіти (крім приватного закладу) зобов'язаний протягом першого року після призначення на посаду пройти також курс підвищення кваліфікації з управлінської діяльності обсягом не менше 90 навчальних годин. Ці 90 годин мають бути включені до загального обсягу підвищення кваліфікації (не менше 150 годин) впродовж 5 років.</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4676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20D55BE-6CE4-4B43-9DA7-0EB00CF62A47}"/>
              </a:ext>
            </a:extLst>
          </p:cNvPr>
          <p:cNvSpPr/>
          <p:nvPr/>
        </p:nvSpPr>
        <p:spPr>
          <a:xfrm>
            <a:off x="489098" y="552893"/>
            <a:ext cx="8654902" cy="5413661"/>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Планування підвищення кваліфікації</a:t>
            </a:r>
          </a:p>
          <a:p>
            <a:pPr algn="just">
              <a:lnSpc>
                <a:spcPct val="107000"/>
              </a:lnSpc>
              <a:spcAft>
                <a:spcPts val="0"/>
              </a:spcAft>
            </a:pP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Планування підвищення кваліфікації педагогічних працівників закладу освіти здійснюється у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два етапи </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(пункт 17 Порядку).</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uk-UA" sz="2800" b="1" dirty="0">
                <a:solidFill>
                  <a:srgbClr val="000000"/>
                </a:solidFill>
                <a:latin typeface="Arial" panose="020B0604020202020204" pitchFamily="34" charset="0"/>
                <a:ea typeface="Times New Roman" panose="02020603050405020304" pitchFamily="18" charset="0"/>
              </a:rPr>
              <a:t>На першому етапі</a:t>
            </a:r>
            <a:r>
              <a:rPr lang="uk-UA" sz="2800" dirty="0">
                <a:solidFill>
                  <a:srgbClr val="000000"/>
                </a:solidFill>
                <a:latin typeface="Arial" panose="020B0604020202020204" pitchFamily="34" charset="0"/>
                <a:ea typeface="Times New Roman" panose="02020603050405020304" pitchFamily="18" charset="0"/>
              </a:rPr>
              <a:t> здійснюється перспективне планування у поточному році на наступний календарний рік шляхом затвердження педагогічною радою </a:t>
            </a:r>
            <a:r>
              <a:rPr lang="uk-UA" sz="2800" b="1" dirty="0">
                <a:solidFill>
                  <a:srgbClr val="000000"/>
                </a:solidFill>
                <a:latin typeface="Arial" panose="020B0604020202020204" pitchFamily="34" charset="0"/>
                <a:ea typeface="Times New Roman" panose="02020603050405020304" pitchFamily="18" charset="0"/>
              </a:rPr>
              <a:t>на основі пропозицій</a:t>
            </a:r>
            <a:r>
              <a:rPr lang="uk-UA" sz="2800" dirty="0">
                <a:solidFill>
                  <a:srgbClr val="000000"/>
                </a:solidFill>
                <a:latin typeface="Arial" panose="020B0604020202020204" pitchFamily="34" charset="0"/>
                <a:ea typeface="Times New Roman" panose="02020603050405020304" pitchFamily="18" charset="0"/>
              </a:rPr>
              <a:t> педагогічних працівників </a:t>
            </a:r>
            <a:r>
              <a:rPr lang="uk-UA" sz="2800" b="1" dirty="0">
                <a:solidFill>
                  <a:srgbClr val="000000"/>
                </a:solidFill>
                <a:latin typeface="Arial" panose="020B0604020202020204" pitchFamily="34" charset="0"/>
                <a:ea typeface="Times New Roman" panose="02020603050405020304" pitchFamily="18" charset="0"/>
              </a:rPr>
              <a:t>орієнтовного плану</a:t>
            </a:r>
            <a:r>
              <a:rPr lang="uk-UA" sz="2800" dirty="0">
                <a:solidFill>
                  <a:srgbClr val="000000"/>
                </a:solidFill>
                <a:latin typeface="Arial" panose="020B0604020202020204" pitchFamily="34" charset="0"/>
                <a:ea typeface="Times New Roman" panose="02020603050405020304" pitchFamily="18" charset="0"/>
              </a:rPr>
              <a:t> підвищення кваліфікації.</a:t>
            </a:r>
            <a:endParaRPr lang="uk-UA" sz="2800" dirty="0"/>
          </a:p>
        </p:txBody>
      </p:sp>
    </p:spTree>
    <p:extLst>
      <p:ext uri="{BB962C8B-B14F-4D97-AF65-F5344CB8AC3E}">
        <p14:creationId xmlns:p14="http://schemas.microsoft.com/office/powerpoint/2010/main" val="1378987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539E09C-F8EF-4354-A1DA-95D3CA268321}"/>
              </a:ext>
            </a:extLst>
          </p:cNvPr>
          <p:cNvSpPr/>
          <p:nvPr/>
        </p:nvSpPr>
        <p:spPr>
          <a:xfrm>
            <a:off x="478465" y="446568"/>
            <a:ext cx="8665535" cy="3539430"/>
          </a:xfrm>
          <a:prstGeom prst="rect">
            <a:avLst/>
          </a:prstGeom>
        </p:spPr>
        <p:txBody>
          <a:bodyPr wrap="square">
            <a:spAutoFit/>
          </a:bodyPr>
          <a:lstStyle/>
          <a:p>
            <a:pPr algn="just"/>
            <a:r>
              <a:rPr lang="uk-UA" sz="2800" b="1" dirty="0">
                <a:solidFill>
                  <a:srgbClr val="000000"/>
                </a:solidFill>
                <a:latin typeface="Arial" panose="020B0604020202020204" pitchFamily="34" charset="0"/>
                <a:ea typeface="Times New Roman" panose="02020603050405020304" pitchFamily="18" charset="0"/>
              </a:rPr>
              <a:t>Другий етап</a:t>
            </a:r>
            <a:r>
              <a:rPr lang="uk-UA" sz="2800" dirty="0">
                <a:solidFill>
                  <a:srgbClr val="000000"/>
                </a:solidFill>
                <a:latin typeface="Arial" panose="020B0604020202020204" pitchFamily="34" charset="0"/>
                <a:ea typeface="Times New Roman" panose="02020603050405020304" pitchFamily="18" charset="0"/>
              </a:rPr>
              <a:t> планування розпочинається </a:t>
            </a:r>
            <a:r>
              <a:rPr lang="uk-UA" sz="2800" b="1" dirty="0">
                <a:solidFill>
                  <a:srgbClr val="000000"/>
                </a:solidFill>
                <a:latin typeface="Arial" panose="020B0604020202020204" pitchFamily="34" charset="0"/>
                <a:ea typeface="Times New Roman" panose="02020603050405020304" pitchFamily="18" charset="0"/>
              </a:rPr>
              <a:t>після затвердження</a:t>
            </a:r>
            <a:r>
              <a:rPr lang="uk-UA" sz="2800" dirty="0">
                <a:solidFill>
                  <a:srgbClr val="000000"/>
                </a:solidFill>
                <a:latin typeface="Arial" panose="020B0604020202020204" pitchFamily="34" charset="0"/>
                <a:ea typeface="Times New Roman" panose="02020603050405020304" pitchFamily="18" charset="0"/>
              </a:rPr>
              <a:t> в установленому порядку </a:t>
            </a:r>
            <a:r>
              <a:rPr lang="uk-UA" sz="2800" b="1" dirty="0">
                <a:solidFill>
                  <a:srgbClr val="000000"/>
                </a:solidFill>
                <a:latin typeface="Arial" panose="020B0604020202020204" pitchFamily="34" charset="0"/>
                <a:ea typeface="Times New Roman" panose="02020603050405020304" pitchFamily="18" charset="0"/>
              </a:rPr>
              <a:t>кошторису </a:t>
            </a:r>
            <a:r>
              <a:rPr lang="uk-UA" sz="2800" dirty="0">
                <a:solidFill>
                  <a:srgbClr val="000000"/>
                </a:solidFill>
                <a:latin typeface="Arial" panose="020B0604020202020204" pitchFamily="34" charset="0"/>
                <a:ea typeface="Times New Roman" panose="02020603050405020304" pitchFamily="18" charset="0"/>
              </a:rPr>
              <a:t>закладу освіти на відповідний рік. Керівник закладу освіти має забезпечити </a:t>
            </a:r>
            <a:r>
              <a:rPr lang="uk-UA" sz="2800" b="1" dirty="0">
                <a:solidFill>
                  <a:srgbClr val="000000"/>
                </a:solidFill>
                <a:latin typeface="Arial" panose="020B0604020202020204" pitchFamily="34" charset="0"/>
                <a:ea typeface="Times New Roman" panose="02020603050405020304" pitchFamily="18" charset="0"/>
              </a:rPr>
              <a:t>невідкладне оприлюднення </a:t>
            </a:r>
            <a:r>
              <a:rPr lang="uk-UA" sz="2800" dirty="0">
                <a:solidFill>
                  <a:srgbClr val="000000"/>
                </a:solidFill>
                <a:latin typeface="Arial" panose="020B0604020202020204" pitchFamily="34" charset="0"/>
                <a:ea typeface="Times New Roman" panose="02020603050405020304" pitchFamily="18" charset="0"/>
              </a:rPr>
              <a:t>загального обсягу коштів, передбаченого для підвищення кваліфікації педагогічних працівників закладу освіти. </a:t>
            </a:r>
            <a:endParaRPr lang="uk-UA" sz="2800" dirty="0"/>
          </a:p>
        </p:txBody>
      </p:sp>
    </p:spTree>
    <p:extLst>
      <p:ext uri="{BB962C8B-B14F-4D97-AF65-F5344CB8AC3E}">
        <p14:creationId xmlns:p14="http://schemas.microsoft.com/office/powerpoint/2010/main" val="3889922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CF39A3F8-8397-4DBE-98F7-385F9CEEC411}"/>
              </a:ext>
            </a:extLst>
          </p:cNvPr>
          <p:cNvSpPr/>
          <p:nvPr/>
        </p:nvSpPr>
        <p:spPr>
          <a:xfrm>
            <a:off x="372140" y="606056"/>
            <a:ext cx="9069572" cy="3385542"/>
          </a:xfrm>
          <a:prstGeom prst="rect">
            <a:avLst/>
          </a:prstGeom>
        </p:spPr>
        <p:txBody>
          <a:bodyPr wrap="square">
            <a:spAutoFit/>
          </a:bodyPr>
          <a:lstStyle/>
          <a:p>
            <a:pPr algn="just"/>
            <a:endParaRPr lang="uk-UA" sz="2800" b="1" dirty="0">
              <a:solidFill>
                <a:srgbClr val="000000"/>
              </a:solidFill>
              <a:latin typeface="Arial" panose="020B0604020202020204" pitchFamily="34" charset="0"/>
              <a:ea typeface="Times New Roman" panose="02020603050405020304" pitchFamily="18" charset="0"/>
            </a:endParaRPr>
          </a:p>
          <a:p>
            <a:pPr algn="just"/>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Форми і види підвищення кваліфікації</a:t>
            </a:r>
          </a:p>
          <a:p>
            <a:pPr algn="just"/>
            <a:endParaRPr lang="uk-UA" dirty="0">
              <a:latin typeface="Calibri" panose="020F0502020204030204" pitchFamily="34" charset="0"/>
              <a:ea typeface="Calibri" panose="020F0502020204030204" pitchFamily="34" charset="0"/>
              <a:cs typeface="Times New Roman" panose="02020603050405020304" pitchFamily="18" charset="0"/>
            </a:endParaRPr>
          </a:p>
          <a:p>
            <a:pPr algn="just"/>
            <a:r>
              <a:rPr lang="uk-UA" sz="2800" b="1" dirty="0">
                <a:solidFill>
                  <a:srgbClr val="000000"/>
                </a:solidFill>
                <a:latin typeface="Arial" panose="020B0604020202020204" pitchFamily="34" charset="0"/>
                <a:ea typeface="Times New Roman" panose="02020603050405020304" pitchFamily="18" charset="0"/>
              </a:rPr>
              <a:t>Формами підвищення кваліфікації </a:t>
            </a:r>
            <a:r>
              <a:rPr lang="uk-UA" sz="2800" dirty="0">
                <a:solidFill>
                  <a:srgbClr val="000000"/>
                </a:solidFill>
                <a:latin typeface="Arial" panose="020B0604020202020204" pitchFamily="34" charset="0"/>
                <a:ea typeface="Times New Roman" panose="02020603050405020304" pitchFamily="18" charset="0"/>
              </a:rPr>
              <a:t>є інституційна (очна (денна, вечірня), заочна, дистанційна, мережева), дуальна, на робочому місці, на виробництві тощо. Крім того, форми підвищення кваліфікації можуть поєднуватись.</a:t>
            </a:r>
            <a:endParaRPr lang="uk-UA" sz="2800" dirty="0"/>
          </a:p>
        </p:txBody>
      </p:sp>
    </p:spTree>
    <p:extLst>
      <p:ext uri="{BB962C8B-B14F-4D97-AF65-F5344CB8AC3E}">
        <p14:creationId xmlns:p14="http://schemas.microsoft.com/office/powerpoint/2010/main" val="3805618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CC53237-3616-4FE1-9052-BB39180BAF2D}"/>
              </a:ext>
            </a:extLst>
          </p:cNvPr>
          <p:cNvSpPr/>
          <p:nvPr/>
        </p:nvSpPr>
        <p:spPr>
          <a:xfrm>
            <a:off x="74429" y="467833"/>
            <a:ext cx="11770242" cy="5693866"/>
          </a:xfrm>
          <a:prstGeom prst="rect">
            <a:avLst/>
          </a:prstGeom>
        </p:spPr>
        <p:txBody>
          <a:bodyPr wrap="square">
            <a:spAutoFit/>
          </a:bodyPr>
          <a:lstStyle/>
          <a:p>
            <a:pPr algn="just"/>
            <a:r>
              <a:rPr lang="uk-UA" sz="2800" dirty="0">
                <a:solidFill>
                  <a:srgbClr val="000000"/>
                </a:solidFill>
                <a:latin typeface="Arial" panose="020B0604020202020204" pitchFamily="34" charset="0"/>
                <a:ea typeface="Times New Roman" panose="02020603050405020304" pitchFamily="18" charset="0"/>
              </a:rPr>
              <a:t>План підвищення кваліфікації закладу освіти на відповідний рік має включати: список педагогічних працівників, які повинні пройти підвищення кваліфікації у цьому році, теми (напрями, найменування), форми, види, обсяги (тривалість) підвищення кваліфікації (у годинах або кредитах ЄКТС), перелік суб'єктів підвищення кваліфікації, строки (графік), вартість підвищення кваліфікації (у разі встановлення) або примітку про безоплатний характер надання такої освітньої послуги чи про самостійне фінансування підвищення кваліфікації педагогічним працівником. План підвищення кваліфікації може також містити додаткову інформацію, що стосується підвищення кваліфікації педагогічних працівників. Крім того, план підвищення кваліфікації може бути змінено протягом року </a:t>
            </a:r>
            <a:r>
              <a:rPr lang="uk-UA" sz="2800" b="1" dirty="0">
                <a:solidFill>
                  <a:srgbClr val="000000"/>
                </a:solidFill>
                <a:latin typeface="Arial" panose="020B0604020202020204" pitchFamily="34" charset="0"/>
                <a:ea typeface="Times New Roman" panose="02020603050405020304" pitchFamily="18" charset="0"/>
              </a:rPr>
              <a:t>в порядку, визначеному педагогічною радою.</a:t>
            </a:r>
            <a:endParaRPr lang="uk-UA" sz="2800" dirty="0"/>
          </a:p>
        </p:txBody>
      </p:sp>
    </p:spTree>
    <p:extLst>
      <p:ext uri="{BB962C8B-B14F-4D97-AF65-F5344CB8AC3E}">
        <p14:creationId xmlns:p14="http://schemas.microsoft.com/office/powerpoint/2010/main" val="1773780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9C086F8-2B53-4C10-B4D6-B9B601FFA6C2}"/>
              </a:ext>
            </a:extLst>
          </p:cNvPr>
          <p:cNvSpPr/>
          <p:nvPr/>
        </p:nvSpPr>
        <p:spPr>
          <a:xfrm>
            <a:off x="233917" y="574158"/>
            <a:ext cx="10685720" cy="3757311"/>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Договір про надання послуг з підвищення кваліфікації</a:t>
            </a:r>
          </a:p>
          <a:p>
            <a:pPr algn="just">
              <a:lnSpc>
                <a:spcPct val="107000"/>
              </a:lnSpc>
              <a:spcAft>
                <a:spcPts val="0"/>
              </a:spcAft>
            </a:pP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05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Згідно з пунктом 20 Порядку на підставі затвердженого педагогічною радою річного плану підвищення кваліфікації керівник закладу освіти (уповноважена ним особа) забезпечує укладення між закладом освіти та суб'єктом (суб'єктами) підвищення кваліфікації договору про надання освітніх послуг з підвищення кваліфікації на відповідний рік.</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7001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6027791-3C2C-40C8-BC52-1E542F5176E1}"/>
              </a:ext>
            </a:extLst>
          </p:cNvPr>
          <p:cNvSpPr/>
          <p:nvPr/>
        </p:nvSpPr>
        <p:spPr>
          <a:xfrm>
            <a:off x="520996" y="701748"/>
            <a:ext cx="8410353" cy="3970318"/>
          </a:xfrm>
          <a:prstGeom prst="rect">
            <a:avLst/>
          </a:prstGeom>
        </p:spPr>
        <p:txBody>
          <a:bodyPr wrap="square">
            <a:spAutoFit/>
          </a:bodyPr>
          <a:lstStyle/>
          <a:p>
            <a:pPr algn="just"/>
            <a:r>
              <a:rPr lang="uk-UA" sz="2800" dirty="0">
                <a:solidFill>
                  <a:srgbClr val="000000"/>
                </a:solidFill>
                <a:latin typeface="Arial" panose="020B0604020202020204" pitchFamily="34" charset="0"/>
                <a:ea typeface="Times New Roman" panose="02020603050405020304" pitchFamily="18" charset="0"/>
              </a:rPr>
              <a:t>Відповідно до абзацу другого пункту 32 Порядку укладення договору між керівником закладу освіти та суб'єктом підвищення кваліфікації із зазначенням джерела фінансування підвищення кваліфікації є обов'язковим, якщо підвищення кваліфікації здійснюється за рахунок коштів державного або місцевого бюджету, інших коштів,</a:t>
            </a:r>
            <a:r>
              <a:rPr lang="uk-UA" sz="2800" b="1" dirty="0">
                <a:solidFill>
                  <a:srgbClr val="000000"/>
                </a:solidFill>
                <a:latin typeface="Arial" panose="020B0604020202020204" pitchFamily="34" charset="0"/>
                <a:ea typeface="Times New Roman" panose="02020603050405020304" pitchFamily="18" charset="0"/>
              </a:rPr>
              <a:t> затверджених у кошторисі закладу освіти</a:t>
            </a:r>
            <a:r>
              <a:rPr lang="uk-UA" sz="2800" dirty="0">
                <a:solidFill>
                  <a:srgbClr val="000000"/>
                </a:solidFill>
                <a:latin typeface="Arial" panose="020B0604020202020204" pitchFamily="34" charset="0"/>
                <a:ea typeface="Times New Roman" panose="02020603050405020304" pitchFamily="18" charset="0"/>
              </a:rPr>
              <a:t> на підвищення кваліфікації. </a:t>
            </a:r>
            <a:endParaRPr lang="uk-UA" sz="2800" dirty="0"/>
          </a:p>
        </p:txBody>
      </p:sp>
    </p:spTree>
    <p:extLst>
      <p:ext uri="{BB962C8B-B14F-4D97-AF65-F5344CB8AC3E}">
        <p14:creationId xmlns:p14="http://schemas.microsoft.com/office/powerpoint/2010/main" val="2073836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EF15974-F5AC-4A62-BE91-4B7BBA65F98C}"/>
              </a:ext>
            </a:extLst>
          </p:cNvPr>
          <p:cNvSpPr/>
          <p:nvPr/>
        </p:nvSpPr>
        <p:spPr>
          <a:xfrm>
            <a:off x="467833" y="563526"/>
            <a:ext cx="8676167" cy="5601405"/>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Місце (місця) надання послуг з підвищення кваліфікації</a:t>
            </a:r>
          </a:p>
          <a:p>
            <a:pPr algn="just">
              <a:lnSpc>
                <a:spcPct val="107000"/>
              </a:lnSpc>
              <a:spcAft>
                <a:spcPts val="0"/>
              </a:spcAft>
            </a:pP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05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Відповідно до пункту 9 Порядку суб'єкт підвищення кваліфікації може організовувати освітню діяльність у сфері підвищення кваліфікації за місцем провадження власної освітньої діяльності та/або за місцем роботи педагогічних працівників чи за іншим місцем (місцями) та/або дистанційно, якщо це передбачено договором та/або відповідною програмою підвищення кваліфікації.</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5077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DAC2EBA-1D7D-4135-A1A6-8377F668CA12}"/>
              </a:ext>
            </a:extLst>
          </p:cNvPr>
          <p:cNvSpPr/>
          <p:nvPr/>
        </p:nvSpPr>
        <p:spPr>
          <a:xfrm>
            <a:off x="361507" y="457201"/>
            <a:ext cx="8782493" cy="4679358"/>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Документи про підвищення кваліфікації</a:t>
            </a:r>
          </a:p>
          <a:p>
            <a:pPr algn="just">
              <a:lnSpc>
                <a:spcPct val="107000"/>
              </a:lnSpc>
              <a:spcAft>
                <a:spcPts val="0"/>
              </a:spcAft>
            </a:pPr>
            <a:endParaRPr lang="uk-UA" sz="2800" b="1"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Відповідно до частини четвертої статті 51 Закону про ПЗСО за результатами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успішного</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підвищення кваліфікації кожен суб'єкт підвищення кваліфікації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зобов'язаний</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видати педагогічному працівникові документ про підвищення кваліфікації, що має містити, зокрема, опис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досягнутих </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ним результатів навчання.</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9555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573EECA-2A8F-4190-A163-973A6DC299EB}"/>
              </a:ext>
            </a:extLst>
          </p:cNvPr>
          <p:cNvSpPr/>
          <p:nvPr/>
        </p:nvSpPr>
        <p:spPr>
          <a:xfrm>
            <a:off x="393405" y="839973"/>
            <a:ext cx="10738883" cy="3296287"/>
          </a:xfrm>
          <a:prstGeom prst="rect">
            <a:avLst/>
          </a:prstGeom>
        </p:spPr>
        <p:txBody>
          <a:bodyPr wrap="square">
            <a:spAutoFit/>
          </a:bodyPr>
          <a:lstStyle/>
          <a:p>
            <a:pPr algn="just">
              <a:lnSpc>
                <a:spcPct val="107000"/>
              </a:lnSpc>
              <a:spcAft>
                <a:spcPts val="105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З метою фіксування факту «успішного» підвищення кваліфікації суб'єкт підвищення кваліфікації має встановлювати належні види оцінювання досягнутих результатів, про що варто зазначати у програмі підвищення кваліфікації, а також у документі про підвищення кваліфікації, що буде формувати рівень довіри до зафіксованих у документі результатів навчання.</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8105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21A9983-5381-4D0D-B8DF-1D78AEB50114}"/>
              </a:ext>
            </a:extLst>
          </p:cNvPr>
          <p:cNvSpPr/>
          <p:nvPr/>
        </p:nvSpPr>
        <p:spPr>
          <a:xfrm>
            <a:off x="393405" y="478466"/>
            <a:ext cx="10271051" cy="4832092"/>
          </a:xfrm>
          <a:prstGeom prst="rect">
            <a:avLst/>
          </a:prstGeom>
        </p:spPr>
        <p:txBody>
          <a:bodyPr wrap="square">
            <a:spAutoFit/>
          </a:bodyPr>
          <a:lstStyle/>
          <a:p>
            <a:pPr algn="just"/>
            <a:r>
              <a:rPr lang="uk-UA" sz="2800" dirty="0">
                <a:solidFill>
                  <a:srgbClr val="000000"/>
                </a:solidFill>
                <a:latin typeface="Arial" panose="020B0604020202020204" pitchFamily="34" charset="0"/>
                <a:ea typeface="Times New Roman" panose="02020603050405020304" pitchFamily="18" charset="0"/>
              </a:rPr>
              <a:t>Перелік виданих документів про підвищення кваліфікації має бути оприлюднений на </a:t>
            </a:r>
            <a:r>
              <a:rPr lang="uk-UA" sz="2800" dirty="0" err="1">
                <a:solidFill>
                  <a:srgbClr val="000000"/>
                </a:solidFill>
                <a:latin typeface="Arial" panose="020B0604020202020204" pitchFamily="34" charset="0"/>
                <a:ea typeface="Times New Roman" panose="02020603050405020304" pitchFamily="18" charset="0"/>
              </a:rPr>
              <a:t>вебсайті</a:t>
            </a:r>
            <a:r>
              <a:rPr lang="uk-UA" sz="2800" dirty="0">
                <a:solidFill>
                  <a:srgbClr val="000000"/>
                </a:solidFill>
                <a:latin typeface="Arial" panose="020B0604020202020204" pitchFamily="34" charset="0"/>
                <a:ea typeface="Times New Roman" panose="02020603050405020304" pitchFamily="18" charset="0"/>
              </a:rPr>
              <a:t> суб'єкта підвищення кваліфікації протягом 15 календарних днів після їх видачі. </a:t>
            </a:r>
          </a:p>
          <a:p>
            <a:pPr algn="just"/>
            <a:endParaRPr lang="uk-UA" sz="2800" dirty="0">
              <a:solidFill>
                <a:srgbClr val="000000"/>
              </a:solidFill>
              <a:latin typeface="Arial" panose="020B0604020202020204" pitchFamily="34" charset="0"/>
              <a:ea typeface="Times New Roman" panose="02020603050405020304" pitchFamily="18" charset="0"/>
            </a:endParaRPr>
          </a:p>
          <a:p>
            <a:pPr algn="just"/>
            <a:r>
              <a:rPr lang="uk-UA" sz="2800" dirty="0"/>
              <a:t>Педагогічний працівник щороку не пізніше 25 грудня має інформувати керівника закладу освіти (уповноважену ним особу) про стан проходження підвищення кваліфікації у поточному році з додаванням</a:t>
            </a:r>
            <a:r>
              <a:rPr lang="uk-UA" sz="2800" b="1" dirty="0"/>
              <a:t> копій</a:t>
            </a:r>
            <a:r>
              <a:rPr lang="uk-UA" sz="2800" dirty="0"/>
              <a:t> отриманих документів про підвищення кваліфікації (сертифікатів, </a:t>
            </a:r>
            <a:r>
              <a:rPr lang="uk-UA" sz="2800" dirty="0" err="1"/>
              <a:t>свідоцтв</a:t>
            </a:r>
            <a:r>
              <a:rPr lang="uk-UA" sz="2800" dirty="0"/>
              <a:t> тощо), які після цього мають зберігатися в особовій справі працівника відповідно до законодавства.</a:t>
            </a:r>
          </a:p>
        </p:txBody>
      </p:sp>
    </p:spTree>
    <p:extLst>
      <p:ext uri="{BB962C8B-B14F-4D97-AF65-F5344CB8AC3E}">
        <p14:creationId xmlns:p14="http://schemas.microsoft.com/office/powerpoint/2010/main" val="2061471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C605033-8F48-4980-BEA9-A5E727CA9A1E}"/>
              </a:ext>
            </a:extLst>
          </p:cNvPr>
          <p:cNvSpPr/>
          <p:nvPr/>
        </p:nvSpPr>
        <p:spPr>
          <a:xfrm>
            <a:off x="542260" y="138224"/>
            <a:ext cx="11132289" cy="5353389"/>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Акти приймання-передачі наданих послуг з підвищення кваліфікації</a:t>
            </a:r>
          </a:p>
          <a:p>
            <a:pPr algn="just">
              <a:lnSpc>
                <a:spcPct val="107000"/>
              </a:lnSpc>
              <a:spcAft>
                <a:spcPts val="0"/>
              </a:spcAft>
            </a:pP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uk-UA" sz="2800" dirty="0">
                <a:solidFill>
                  <a:srgbClr val="000000"/>
                </a:solidFill>
                <a:latin typeface="Arial" panose="020B0604020202020204" pitchFamily="34" charset="0"/>
                <a:ea typeface="Times New Roman" panose="02020603050405020304" pitchFamily="18" charset="0"/>
              </a:rPr>
              <a:t>Відповідно до пункту 36 Порядку факт підвищення кваліфікації педагогічного працівника підтверджується актом приймання-передачі наданих освітніх послуг з підвищення кваліфікації, який складається в установленому законодавством порядку, підписується керівником закладу освіти або уповноваженою ним особою та суб'єктом підвищення кваліфікації. Такий </a:t>
            </a:r>
            <a:r>
              <a:rPr lang="uk-UA" sz="2800" b="1" dirty="0">
                <a:solidFill>
                  <a:srgbClr val="000000"/>
                </a:solidFill>
                <a:latin typeface="Arial" panose="020B0604020202020204" pitchFamily="34" charset="0"/>
                <a:ea typeface="Times New Roman" panose="02020603050405020304" pitchFamily="18" charset="0"/>
              </a:rPr>
              <a:t>акт є підставою для оплати послуг суб'єкта підвищення кваліфікації згідно з укладеною угодою</a:t>
            </a:r>
            <a:r>
              <a:rPr lang="uk-UA" sz="2800" dirty="0">
                <a:solidFill>
                  <a:srgbClr val="000000"/>
                </a:solidFill>
                <a:latin typeface="Arial" panose="020B0604020202020204" pitchFamily="34" charset="0"/>
                <a:ea typeface="Times New Roman" panose="02020603050405020304" pitchFamily="18" charset="0"/>
              </a:rPr>
              <a:t> щодо підвищення кваліфікації. </a:t>
            </a:r>
            <a:endParaRPr lang="uk-UA" sz="2800" dirty="0"/>
          </a:p>
        </p:txBody>
      </p:sp>
    </p:spTree>
    <p:extLst>
      <p:ext uri="{BB962C8B-B14F-4D97-AF65-F5344CB8AC3E}">
        <p14:creationId xmlns:p14="http://schemas.microsoft.com/office/powerpoint/2010/main" val="2421370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0D09B25-C25B-4B93-8E53-8A59FD7672A1}"/>
              </a:ext>
            </a:extLst>
          </p:cNvPr>
          <p:cNvSpPr/>
          <p:nvPr/>
        </p:nvSpPr>
        <p:spPr>
          <a:xfrm>
            <a:off x="510363" y="712381"/>
            <a:ext cx="10643190" cy="4892365"/>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Визнання результатів підвищення кваліфікації педагогічних працівників</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uk-UA" sz="2800" dirty="0">
                <a:solidFill>
                  <a:srgbClr val="000000"/>
                </a:solidFill>
                <a:latin typeface="Arial" panose="020B0604020202020204" pitchFamily="34" charset="0"/>
                <a:ea typeface="Times New Roman" panose="02020603050405020304" pitchFamily="18" charset="0"/>
              </a:rPr>
              <a:t>Згідно з частиною другою статті 59 Закону результати підвищення кваліфікації у закладах освіти, що мають ліцензію на підвищення кваліфікації або провадять освітню діяльність за акредитованою освітньою програмою, не потребують окремого визнання і підтвердження. Згідно з пунктом 25 Порядку за результатами підвищення кваліфікації такі суб'єкти можуть присвоювати педагогічним працівникам повні та/або часткові професійні та/або освітні кваліфікації у встановленому законодавством порядку.</a:t>
            </a:r>
            <a:endParaRPr lang="uk-UA" sz="2800" dirty="0"/>
          </a:p>
        </p:txBody>
      </p:sp>
    </p:spTree>
    <p:extLst>
      <p:ext uri="{BB962C8B-B14F-4D97-AF65-F5344CB8AC3E}">
        <p14:creationId xmlns:p14="http://schemas.microsoft.com/office/powerpoint/2010/main" val="3608959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B0A0815-E318-47D7-96AE-80666935C627}"/>
              </a:ext>
            </a:extLst>
          </p:cNvPr>
          <p:cNvSpPr/>
          <p:nvPr/>
        </p:nvSpPr>
        <p:spPr>
          <a:xfrm>
            <a:off x="733647" y="616688"/>
            <a:ext cx="10015869" cy="2677656"/>
          </a:xfrm>
          <a:prstGeom prst="rect">
            <a:avLst/>
          </a:prstGeom>
        </p:spPr>
        <p:txBody>
          <a:bodyPr wrap="square">
            <a:spAutoFit/>
          </a:bodyPr>
          <a:lstStyle/>
          <a:p>
            <a:pPr algn="just"/>
            <a:r>
              <a:rPr lang="uk-UA" sz="2800" dirty="0">
                <a:solidFill>
                  <a:srgbClr val="000000"/>
                </a:solidFill>
                <a:latin typeface="Arial" panose="020B0604020202020204" pitchFamily="34" charset="0"/>
                <a:ea typeface="Times New Roman" panose="02020603050405020304" pitchFamily="18" charset="0"/>
              </a:rPr>
              <a:t>Результати ж підвищення кваліфікації педагогічного працівника у інших суб'єктів освітньої діяльності, фізичних та юридичних осіб мають визнаватися </a:t>
            </a:r>
            <a:r>
              <a:rPr lang="uk-UA" sz="2800" b="1" dirty="0">
                <a:solidFill>
                  <a:srgbClr val="000000"/>
                </a:solidFill>
                <a:latin typeface="Arial" panose="020B0604020202020204" pitchFamily="34" charset="0"/>
                <a:ea typeface="Times New Roman" panose="02020603050405020304" pitchFamily="18" charset="0"/>
              </a:rPr>
              <a:t>окремим рішенням</a:t>
            </a:r>
            <a:r>
              <a:rPr lang="uk-UA" sz="2800" dirty="0">
                <a:solidFill>
                  <a:srgbClr val="000000"/>
                </a:solidFill>
                <a:latin typeface="Arial" panose="020B0604020202020204" pitchFamily="34" charset="0"/>
                <a:ea typeface="Times New Roman" panose="02020603050405020304" pitchFamily="18" charset="0"/>
              </a:rPr>
              <a:t> педагогічної ради. </a:t>
            </a:r>
            <a:r>
              <a:rPr lang="uk-UA" sz="2800" b="1" dirty="0">
                <a:solidFill>
                  <a:srgbClr val="000000"/>
                </a:solidFill>
                <a:latin typeface="Arial" panose="020B0604020202020204" pitchFamily="34" charset="0"/>
                <a:ea typeface="Times New Roman" panose="02020603050405020304" pitchFamily="18" charset="0"/>
              </a:rPr>
              <a:t>Порядок визнання</a:t>
            </a:r>
            <a:r>
              <a:rPr lang="uk-UA" sz="2800" dirty="0">
                <a:solidFill>
                  <a:srgbClr val="000000"/>
                </a:solidFill>
                <a:latin typeface="Arial" panose="020B0604020202020204" pitchFamily="34" charset="0"/>
                <a:ea typeface="Times New Roman" panose="02020603050405020304" pitchFamily="18" charset="0"/>
              </a:rPr>
              <a:t> результатів підвищення кваліфікації у таких суб’єктів </a:t>
            </a:r>
            <a:r>
              <a:rPr lang="uk-UA" sz="2800" b="1" dirty="0">
                <a:solidFill>
                  <a:srgbClr val="000000"/>
                </a:solidFill>
                <a:latin typeface="Arial" panose="020B0604020202020204" pitchFamily="34" charset="0"/>
                <a:ea typeface="Times New Roman" panose="02020603050405020304" pitchFamily="18" charset="0"/>
              </a:rPr>
              <a:t>встановлюється педагогічною</a:t>
            </a:r>
            <a:r>
              <a:rPr lang="uk-UA" sz="2800" dirty="0">
                <a:solidFill>
                  <a:srgbClr val="000000"/>
                </a:solidFill>
                <a:latin typeface="Arial" panose="020B0604020202020204" pitchFamily="34" charset="0"/>
                <a:ea typeface="Times New Roman" panose="02020603050405020304" pitchFamily="18" charset="0"/>
              </a:rPr>
              <a:t> </a:t>
            </a:r>
            <a:r>
              <a:rPr lang="uk-UA" sz="2800" b="1" dirty="0">
                <a:solidFill>
                  <a:srgbClr val="000000"/>
                </a:solidFill>
                <a:latin typeface="Arial" panose="020B0604020202020204" pitchFamily="34" charset="0"/>
                <a:ea typeface="Times New Roman" panose="02020603050405020304" pitchFamily="18" charset="0"/>
              </a:rPr>
              <a:t>радою</a:t>
            </a:r>
            <a:r>
              <a:rPr lang="uk-UA" sz="2800" dirty="0">
                <a:solidFill>
                  <a:srgbClr val="000000"/>
                </a:solidFill>
                <a:latin typeface="Arial" panose="020B0604020202020204" pitchFamily="34" charset="0"/>
                <a:ea typeface="Times New Roman" panose="02020603050405020304" pitchFamily="18" charset="0"/>
              </a:rPr>
              <a:t>. </a:t>
            </a:r>
            <a:endParaRPr lang="uk-UA" sz="2800" dirty="0"/>
          </a:p>
        </p:txBody>
      </p:sp>
    </p:spTree>
    <p:extLst>
      <p:ext uri="{BB962C8B-B14F-4D97-AF65-F5344CB8AC3E}">
        <p14:creationId xmlns:p14="http://schemas.microsoft.com/office/powerpoint/2010/main" val="399648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B91E96F-2AED-4933-941E-B3BC5715464C}"/>
              </a:ext>
            </a:extLst>
          </p:cNvPr>
          <p:cNvSpPr/>
          <p:nvPr/>
        </p:nvSpPr>
        <p:spPr>
          <a:xfrm>
            <a:off x="350873" y="627320"/>
            <a:ext cx="9728791" cy="3970318"/>
          </a:xfrm>
          <a:prstGeom prst="rect">
            <a:avLst/>
          </a:prstGeom>
        </p:spPr>
        <p:txBody>
          <a:bodyPr wrap="square">
            <a:spAutoFit/>
          </a:bodyPr>
          <a:lstStyle/>
          <a:p>
            <a:pPr algn="just"/>
            <a:r>
              <a:rPr lang="uk-UA" sz="2800" b="1" dirty="0">
                <a:solidFill>
                  <a:srgbClr val="000000"/>
                </a:solidFill>
                <a:latin typeface="Arial" panose="020B0604020202020204" pitchFamily="34" charset="0"/>
                <a:ea typeface="Times New Roman" panose="02020603050405020304" pitchFamily="18" charset="0"/>
              </a:rPr>
              <a:t>Основними видами підвищення кваліфікації</a:t>
            </a:r>
            <a:r>
              <a:rPr lang="uk-UA" sz="2800" dirty="0">
                <a:solidFill>
                  <a:srgbClr val="000000"/>
                </a:solidFill>
                <a:latin typeface="Arial" panose="020B0604020202020204" pitchFamily="34" charset="0"/>
                <a:ea typeface="Times New Roman" panose="02020603050405020304" pitchFamily="18" charset="0"/>
              </a:rPr>
              <a:t> є навчання за програмою підвищення кваліфікації (у тому числі участь у семінарах, практикумах, тренінгах, </a:t>
            </a:r>
            <a:r>
              <a:rPr lang="uk-UA" sz="2800" dirty="0" err="1">
                <a:solidFill>
                  <a:srgbClr val="000000"/>
                </a:solidFill>
                <a:latin typeface="Arial" panose="020B0604020202020204" pitchFamily="34" charset="0"/>
                <a:ea typeface="Times New Roman" panose="02020603050405020304" pitchFamily="18" charset="0"/>
              </a:rPr>
              <a:t>вебінарах</a:t>
            </a:r>
            <a:r>
              <a:rPr lang="uk-UA" sz="2800" dirty="0">
                <a:solidFill>
                  <a:srgbClr val="000000"/>
                </a:solidFill>
                <a:latin typeface="Arial" panose="020B0604020202020204" pitchFamily="34" charset="0"/>
                <a:ea typeface="Times New Roman" panose="02020603050405020304" pitchFamily="18" charset="0"/>
              </a:rPr>
              <a:t>, майстер-класах тощо), а також стажування. При цьому основним видом Підвищення кваліфікації педагогічних працівників є «навчання за програмою підвищення кваліфікації». Також педагогічні працівники можуть підвищувати кваліфікацію у </a:t>
            </a:r>
            <a:r>
              <a:rPr lang="uk-UA" sz="2800" b="1" dirty="0">
                <a:solidFill>
                  <a:srgbClr val="000000"/>
                </a:solidFill>
                <a:latin typeface="Arial" panose="020B0604020202020204" pitchFamily="34" charset="0"/>
                <a:ea typeface="Times New Roman" panose="02020603050405020304" pitchFamily="18" charset="0"/>
              </a:rPr>
              <a:t>різних</a:t>
            </a:r>
            <a:r>
              <a:rPr lang="uk-UA" sz="2800" dirty="0">
                <a:solidFill>
                  <a:srgbClr val="000000"/>
                </a:solidFill>
                <a:latin typeface="Arial" panose="020B0604020202020204" pitchFamily="34" charset="0"/>
                <a:ea typeface="Times New Roman" panose="02020603050405020304" pitchFamily="18" charset="0"/>
              </a:rPr>
              <a:t> суб'єктів підвищення кваліфікації.</a:t>
            </a:r>
            <a:endParaRPr lang="uk-UA" sz="2800" dirty="0"/>
          </a:p>
        </p:txBody>
      </p:sp>
    </p:spTree>
    <p:extLst>
      <p:ext uri="{BB962C8B-B14F-4D97-AF65-F5344CB8AC3E}">
        <p14:creationId xmlns:p14="http://schemas.microsoft.com/office/powerpoint/2010/main" val="2705680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DE5717A-4470-4917-85F5-CE47DC5D8448}"/>
              </a:ext>
            </a:extLst>
          </p:cNvPr>
          <p:cNvSpPr/>
          <p:nvPr/>
        </p:nvSpPr>
        <p:spPr>
          <a:xfrm>
            <a:off x="85059" y="1041991"/>
            <a:ext cx="10558131" cy="3757311"/>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Визнання окремих видів діяльності педагогічних працівників як результатів підвищення кваліфікації</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05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Окремі види діяльності не є власне підвищенням кваліфікації, проте за своїми результатами можуть бути визнані (зараховані) як підвищення кваліфікації саме у зв’язку з тим, що особа під час відповідної діяльності здобула нові та/або вдосконалила раніше здобуті компетентності у межах професійної діяльності або галузі знань.</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6907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786675C-F79F-4E67-A10D-6E7E721E0EFA}"/>
              </a:ext>
            </a:extLst>
          </p:cNvPr>
          <p:cNvSpPr/>
          <p:nvPr/>
        </p:nvSpPr>
        <p:spPr>
          <a:xfrm>
            <a:off x="786809" y="776177"/>
            <a:ext cx="8569842" cy="3970318"/>
          </a:xfrm>
          <a:prstGeom prst="rect">
            <a:avLst/>
          </a:prstGeom>
        </p:spPr>
        <p:txBody>
          <a:bodyPr wrap="square">
            <a:spAutoFit/>
          </a:bodyPr>
          <a:lstStyle/>
          <a:p>
            <a:pPr algn="just"/>
            <a:r>
              <a:rPr lang="uk-UA" sz="2800" b="1" dirty="0">
                <a:solidFill>
                  <a:srgbClr val="000000"/>
                </a:solidFill>
                <a:latin typeface="Arial" panose="020B0604020202020204" pitchFamily="34" charset="0"/>
                <a:ea typeface="Times New Roman" panose="02020603050405020304" pitchFamily="18" charset="0"/>
              </a:rPr>
              <a:t>Окремі види діяльності педагогічних працівників</a:t>
            </a:r>
            <a:r>
              <a:rPr lang="uk-UA" sz="2800" dirty="0">
                <a:solidFill>
                  <a:srgbClr val="000000"/>
                </a:solidFill>
                <a:latin typeface="Arial" panose="020B0604020202020204" pitchFamily="34" charset="0"/>
                <a:ea typeface="Times New Roman" panose="02020603050405020304" pitchFamily="18" charset="0"/>
              </a:rPr>
              <a:t> (зокрема самоосвіта, здобуття наукового ступеня чи ступеня вищої освіти) </a:t>
            </a:r>
            <a:r>
              <a:rPr lang="uk-UA" sz="2800" b="1" dirty="0">
                <a:solidFill>
                  <a:srgbClr val="000000"/>
                </a:solidFill>
                <a:latin typeface="Arial" panose="020B0604020202020204" pitchFamily="34" charset="0"/>
                <a:ea typeface="Times New Roman" panose="02020603050405020304" pitchFamily="18" charset="0"/>
              </a:rPr>
              <a:t>можуть бути визнані</a:t>
            </a:r>
            <a:r>
              <a:rPr lang="uk-UA" sz="2800" dirty="0">
                <a:solidFill>
                  <a:srgbClr val="000000"/>
                </a:solidFill>
                <a:latin typeface="Arial" panose="020B0604020202020204" pitchFamily="34" charset="0"/>
                <a:ea typeface="Times New Roman" panose="02020603050405020304" pitchFamily="18" charset="0"/>
              </a:rPr>
              <a:t> як підвищення кваліфікації відповідно до цього Порядку. Процедура зарахування окремих видів діяльності, їх результатів та обсяг підвищення кваліфікації педагогічних працівників визначаються педагогічними радами закладів освіти.</a:t>
            </a:r>
            <a:endParaRPr lang="uk-UA" sz="2800" dirty="0"/>
          </a:p>
        </p:txBody>
      </p:sp>
    </p:spTree>
    <p:extLst>
      <p:ext uri="{BB962C8B-B14F-4D97-AF65-F5344CB8AC3E}">
        <p14:creationId xmlns:p14="http://schemas.microsoft.com/office/powerpoint/2010/main" val="109334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BD32F18-AA0D-4F67-A97C-30CAC91016C6}"/>
              </a:ext>
            </a:extLst>
          </p:cNvPr>
          <p:cNvSpPr/>
          <p:nvPr/>
        </p:nvSpPr>
        <p:spPr>
          <a:xfrm>
            <a:off x="659219" y="744279"/>
            <a:ext cx="10473069" cy="5601405"/>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Фінансування підвищення кваліфікації</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Відповідно до частини першої статті 57 Закону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держава забезпечує оплату підвищення кваліфікації</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що є однією з державних гарантій. Згідно з абзацом першим частини п’ятої статті 59 Закону загальна кількість годин, відведена на підвищення кваліфікації педагогічного працівника, що оплачується за кошти відповідних бюджетів, визначається законодавством. Відповідно до абзацу другого частини восьмої статті 78 Закону підвищення кваліфікації педагогічних працівників в обсязі, визначеному законодавством, здійснюється за кошти державного та місцевих бюджетів.</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568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60BB858-C144-4020-826F-6AFE06BA1542}"/>
              </a:ext>
            </a:extLst>
          </p:cNvPr>
          <p:cNvSpPr/>
          <p:nvPr/>
        </p:nvSpPr>
        <p:spPr>
          <a:xfrm>
            <a:off x="233916" y="744280"/>
            <a:ext cx="8910084" cy="5294270"/>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Основними напрямами</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підвищення кваліфікації на сьогодні можуть бути:</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50"/>
              </a:spcBef>
              <a:spcAft>
                <a:spcPts val="750"/>
              </a:spcAft>
              <a:buSzPts val="1000"/>
              <a:buFont typeface="Symbol" panose="05050102010706020507" pitchFamily="18" charset="2"/>
              <a:buChar char=""/>
              <a:tabLst>
                <a:tab pos="457200" algn="l"/>
              </a:tabLs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розвиток професійних </a:t>
            </a:r>
            <a:r>
              <a:rPr lang="uk-UA"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компетентностей</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(знання навчального предмета, фахових </a:t>
            </a:r>
            <a:r>
              <a:rPr lang="uk-UA"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методик</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технологій);</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SzPts val="1000"/>
              <a:buFont typeface="Symbol" panose="05050102010706020507" pitchFamily="18" charset="2"/>
              <a:buChar char=""/>
              <a:tabLst>
                <a:tab pos="457200" algn="l"/>
              </a:tabLs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формування у здобувачів освіти спільних для ключових </a:t>
            </a:r>
            <a:r>
              <a:rPr lang="uk-UA"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компетентностей</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вмінь, визначених частиною першою статті 12 </a:t>
            </a:r>
            <a:r>
              <a:rPr lang="uk-UA" sz="2800" u="sng" dirty="0">
                <a:solidFill>
                  <a:srgbClr val="8C8282"/>
                </a:solidFill>
                <a:latin typeface="Arial" panose="020B0604020202020204" pitchFamily="34" charset="0"/>
                <a:ea typeface="Times New Roman" panose="02020603050405020304" pitchFamily="18" charset="0"/>
                <a:cs typeface="Times New Roman" panose="02020603050405020304" pitchFamily="18" charset="0"/>
                <a:hlinkClick r:id="rId2"/>
              </a:rPr>
              <a:t>Закону України «Про освіту»;</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150"/>
              </a:spcBef>
              <a:spcAft>
                <a:spcPts val="750"/>
              </a:spcAft>
              <a:buSzPts val="1000"/>
              <a:buFont typeface="Symbol" panose="05050102010706020507" pitchFamily="18" charset="2"/>
              <a:buChar char=""/>
              <a:tabLst>
                <a:tab pos="457200" algn="l"/>
              </a:tabLs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психолого-фізіологічні особливості здобувачів освіти певного віку, основи андрагогіки;</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489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89499CA-0322-4B1F-BD85-347696CB01FD}"/>
              </a:ext>
            </a:extLst>
          </p:cNvPr>
          <p:cNvSpPr/>
          <p:nvPr/>
        </p:nvSpPr>
        <p:spPr>
          <a:xfrm>
            <a:off x="130629" y="606056"/>
            <a:ext cx="11974285" cy="5908412"/>
          </a:xfrm>
          <a:prstGeom prst="rect">
            <a:avLst/>
          </a:prstGeom>
        </p:spPr>
        <p:txBody>
          <a:bodyPr wrap="square">
            <a:spAutoFit/>
          </a:bodyPr>
          <a:lstStyle/>
          <a:p>
            <a:pPr lvl="0" algn="just"/>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створення безпечного та інклюзивного освітнього середовища, особливості (специфіка) інклюзивного навчання, забезпечення додаткової підтримки в освітньому процесі дітей з особливими освітніми потребами (до таких дітей, зокрема, можуть бути віднесені діти з інвалідністю, обдаровані діти, діти з національних меншин, діти, які не встигають опанувати навчальну програму з різних причин тощо);</a:t>
            </a:r>
            <a:r>
              <a:rPr lang="uk-UA" sz="2800" dirty="0"/>
              <a:t> використання інформаційно-комунікативних та цифрових технологій в освітньому процесі, включаючи електронне навчання, інформаційну та кібернетичну безпеку;</a:t>
            </a:r>
          </a:p>
          <a:p>
            <a:pPr lvl="0" algn="just"/>
            <a:r>
              <a:rPr lang="uk-UA" sz="2800" dirty="0"/>
              <a:t>мовленнєва, цифрова, комунікаційна, інклюзивна, </a:t>
            </a:r>
            <a:r>
              <a:rPr lang="uk-UA" sz="2800" dirty="0" err="1"/>
              <a:t>емоційно</a:t>
            </a:r>
            <a:r>
              <a:rPr lang="uk-UA" sz="2800" dirty="0"/>
              <a:t>-етична компетентність;</a:t>
            </a:r>
          </a:p>
          <a:p>
            <a:pPr lvl="0" algn="just"/>
            <a:r>
              <a:rPr lang="uk-UA" sz="2800" dirty="0"/>
              <a:t>розвиток управлінської компетентності (для керівників закладів освіти та їх заступників) </a:t>
            </a:r>
            <a:r>
              <a:rPr lang="uk-UA" sz="2800" b="1" dirty="0"/>
              <a:t>тощо</a:t>
            </a:r>
            <a:r>
              <a:rPr lang="uk-UA" sz="2800" dirty="0"/>
              <a:t>.</a:t>
            </a:r>
          </a:p>
          <a:p>
            <a:pPr marL="342900" lvl="0" indent="-342900" algn="just">
              <a:lnSpc>
                <a:spcPct val="107000"/>
              </a:lnSpc>
              <a:spcBef>
                <a:spcPts val="150"/>
              </a:spcBef>
              <a:spcAft>
                <a:spcPts val="750"/>
              </a:spcAft>
              <a:buSzPts val="1000"/>
              <a:buFont typeface="Symbol" panose="05050102010706020507" pitchFamily="18" charset="2"/>
              <a:buChar char=""/>
              <a:tabLst>
                <a:tab pos="457200" algn="l"/>
              </a:tabLst>
            </a:pP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8035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7093A0-C262-4E79-98CA-78F0532417C4}"/>
              </a:ext>
            </a:extLst>
          </p:cNvPr>
          <p:cNvSpPr/>
          <p:nvPr/>
        </p:nvSpPr>
        <p:spPr>
          <a:xfrm>
            <a:off x="152399" y="925286"/>
            <a:ext cx="11473543" cy="4679358"/>
          </a:xfrm>
          <a:prstGeom prst="rect">
            <a:avLst/>
          </a:prstGeom>
        </p:spPr>
        <p:txBody>
          <a:bodyPr wrap="square">
            <a:spAutoFit/>
          </a:bodyPr>
          <a:lstStyle/>
          <a:p>
            <a:pPr algn="just">
              <a:lnSpc>
                <a:spcPct val="107000"/>
              </a:lnSpc>
              <a:spcAft>
                <a:spcPts val="105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Підготовка педагогічного працівника до підвищення кваліфікації може мати такий вигляд: </a:t>
            </a:r>
            <a:r>
              <a:rPr lang="uk-UA"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самооцінювання</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власних професійних (фахових і загальних) </a:t>
            </a:r>
            <a:r>
              <a:rPr lang="uk-UA"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компетентностей</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і педагогічної майстерності, усвідомлення потреби, отримання поради від колег за результатами відкритих уроків чи інших форм спостережень (моніторингу педагогічної діяльності педагогічного працівника), пошук суб’єктів підвищення кваліфікації, які здатні задовольнити ці потреби, вибір форми (форм) і виду (видів) підвищення кваліфікації, які ці суб’єкти можуть запропонувати для врахування потреб педагогічних працівників тощо.</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2131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2A30553-8C7F-4EBB-9410-B4C305101EB6}"/>
              </a:ext>
            </a:extLst>
          </p:cNvPr>
          <p:cNvSpPr/>
          <p:nvPr/>
        </p:nvSpPr>
        <p:spPr>
          <a:xfrm>
            <a:off x="574157" y="669851"/>
            <a:ext cx="10334847" cy="2433615"/>
          </a:xfrm>
          <a:prstGeom prst="rect">
            <a:avLst/>
          </a:prstGeom>
        </p:spPr>
        <p:txBody>
          <a:bodyPr wrap="square">
            <a:spAutoFit/>
          </a:bodyPr>
          <a:lstStyle/>
          <a:p>
            <a:pPr algn="just">
              <a:lnSpc>
                <a:spcPct val="107000"/>
              </a:lnSpc>
              <a:spcAft>
                <a:spcPts val="0"/>
              </a:spcAft>
            </a:pPr>
            <a:r>
              <a:rPr lang="uk-UA" sz="3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Відповідно до статті 59 Закону і пункту 7 Порядку </a:t>
            </a:r>
            <a:r>
              <a:rPr lang="uk-UA" sz="36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конкретні </a:t>
            </a:r>
            <a:r>
              <a:rPr lang="uk-UA" sz="3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види, форми, напрями та суб’єктів підвищення кваліфікації </a:t>
            </a:r>
            <a:r>
              <a:rPr lang="uk-UA" sz="36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педагогічний працівник обирає самостійно</a:t>
            </a:r>
            <a:r>
              <a:rPr lang="uk-UA" sz="36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uk-UA"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1586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BB8F0AD-F1C0-4152-ACE0-4B85BA140661}"/>
              </a:ext>
            </a:extLst>
          </p:cNvPr>
          <p:cNvSpPr/>
          <p:nvPr/>
        </p:nvSpPr>
        <p:spPr>
          <a:xfrm>
            <a:off x="964019" y="499323"/>
            <a:ext cx="10646734" cy="4892365"/>
          </a:xfrm>
          <a:prstGeom prst="rect">
            <a:avLst/>
          </a:prstGeom>
        </p:spPr>
        <p:txBody>
          <a:bodyPr wrap="square">
            <a:spAutoFit/>
          </a:bodyPr>
          <a:lstStyle/>
          <a:p>
            <a:pPr algn="just">
              <a:lnSpc>
                <a:spcPct val="107000"/>
              </a:lnSpc>
              <a:spcAft>
                <a:spcPts val="0"/>
              </a:spcAft>
            </a:pP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Суб’єкти підвищення кваліфікації</a:t>
            </a:r>
          </a:p>
          <a:p>
            <a:pPr algn="just">
              <a:lnSpc>
                <a:spcPct val="107000"/>
              </a:lnSpc>
              <a:spcAft>
                <a:spcPts val="0"/>
              </a:spcAft>
            </a:pP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uk-UA" sz="2800" dirty="0">
                <a:solidFill>
                  <a:srgbClr val="000000"/>
                </a:solidFill>
                <a:latin typeface="Arial" panose="020B0604020202020204" pitchFamily="34" charset="0"/>
                <a:ea typeface="Times New Roman" panose="02020603050405020304" pitchFamily="18" charset="0"/>
              </a:rPr>
              <a:t>Відповідно до частини другої статті 59 Закону педагогічні працівники </a:t>
            </a:r>
            <a:r>
              <a:rPr lang="uk-UA" sz="2800" b="1" dirty="0">
                <a:solidFill>
                  <a:srgbClr val="000000"/>
                </a:solidFill>
                <a:latin typeface="Arial" panose="020B0604020202020204" pitchFamily="34" charset="0"/>
                <a:ea typeface="Times New Roman" panose="02020603050405020304" pitchFamily="18" charset="0"/>
              </a:rPr>
              <a:t>мають право</a:t>
            </a:r>
            <a:r>
              <a:rPr lang="uk-UA" sz="2800" dirty="0">
                <a:solidFill>
                  <a:srgbClr val="000000"/>
                </a:solidFill>
                <a:latin typeface="Arial" panose="020B0604020202020204" pitchFamily="34" charset="0"/>
                <a:ea typeface="Times New Roman" panose="02020603050405020304" pitchFamily="18" charset="0"/>
              </a:rPr>
              <a:t> підвищувати кваліфікацію у </a:t>
            </a:r>
            <a:r>
              <a:rPr lang="uk-UA" sz="2800" b="1" dirty="0">
                <a:solidFill>
                  <a:srgbClr val="000000"/>
                </a:solidFill>
                <a:latin typeface="Arial" panose="020B0604020202020204" pitchFamily="34" charset="0"/>
                <a:ea typeface="Times New Roman" panose="02020603050405020304" pitchFamily="18" charset="0"/>
              </a:rPr>
              <a:t>закладах освіти</a:t>
            </a:r>
            <a:r>
              <a:rPr lang="uk-UA" sz="2800" dirty="0">
                <a:solidFill>
                  <a:srgbClr val="000000"/>
                </a:solidFill>
                <a:latin typeface="Arial" panose="020B0604020202020204" pitchFamily="34" charset="0"/>
                <a:ea typeface="Times New Roman" panose="02020603050405020304" pitchFamily="18" charset="0"/>
              </a:rPr>
              <a:t>, що мають ліцензію на підвищення кваліфікації або провадять освітню діяльність за акредитованою освітньою програмою, та у </a:t>
            </a:r>
            <a:r>
              <a:rPr lang="uk-UA" sz="2800" b="1" dirty="0">
                <a:solidFill>
                  <a:srgbClr val="000000"/>
                </a:solidFill>
                <a:latin typeface="Arial" panose="020B0604020202020204" pitchFamily="34" charset="0"/>
                <a:ea typeface="Times New Roman" panose="02020603050405020304" pitchFamily="18" charset="0"/>
              </a:rPr>
              <a:t>інших суб’єктів освітньої діяльності</a:t>
            </a:r>
            <a:r>
              <a:rPr lang="uk-UA" sz="2800" dirty="0">
                <a:solidFill>
                  <a:srgbClr val="000000"/>
                </a:solidFill>
                <a:latin typeface="Arial" panose="020B0604020202020204" pitchFamily="34" charset="0"/>
                <a:ea typeface="Times New Roman" panose="02020603050405020304" pitchFamily="18" charset="0"/>
              </a:rPr>
              <a:t>, фізичних та юридичних осіб. При цьому частина одинадцята статті 18 Закону зобов’язує отримати ліцензію на підвищення кваліфікації та/або акредитувати відповідні освітні програми лише </a:t>
            </a:r>
            <a:r>
              <a:rPr lang="uk-UA" sz="2800" b="1" dirty="0">
                <a:solidFill>
                  <a:srgbClr val="000000"/>
                </a:solidFill>
                <a:latin typeface="Arial" panose="020B0604020202020204" pitchFamily="34" charset="0"/>
                <a:ea typeface="Times New Roman" panose="02020603050405020304" pitchFamily="18" charset="0"/>
              </a:rPr>
              <a:t>заклади освіти</a:t>
            </a:r>
            <a:r>
              <a:rPr lang="uk-UA" sz="2800" dirty="0">
                <a:solidFill>
                  <a:srgbClr val="000000"/>
                </a:solidFill>
                <a:latin typeface="Arial" panose="020B0604020202020204" pitchFamily="34" charset="0"/>
                <a:ea typeface="Times New Roman" panose="02020603050405020304" pitchFamily="18" charset="0"/>
              </a:rPr>
              <a:t>. </a:t>
            </a:r>
            <a:endParaRPr lang="uk-UA" sz="2800" dirty="0"/>
          </a:p>
        </p:txBody>
      </p:sp>
    </p:spTree>
    <p:extLst>
      <p:ext uri="{BB962C8B-B14F-4D97-AF65-F5344CB8AC3E}">
        <p14:creationId xmlns:p14="http://schemas.microsoft.com/office/powerpoint/2010/main" val="2754356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09EA6BD-7E4A-44DE-A5DF-F0A575BE4596}"/>
              </a:ext>
            </a:extLst>
          </p:cNvPr>
          <p:cNvSpPr/>
          <p:nvPr/>
        </p:nvSpPr>
        <p:spPr>
          <a:xfrm>
            <a:off x="637953" y="797442"/>
            <a:ext cx="10122196" cy="5601405"/>
          </a:xfrm>
          <a:prstGeom prst="rect">
            <a:avLst/>
          </a:prstGeom>
        </p:spPr>
        <p:txBody>
          <a:bodyPr wrap="square">
            <a:spAutoFit/>
          </a:bodyPr>
          <a:lstStyle/>
          <a:p>
            <a:pPr algn="just">
              <a:lnSpc>
                <a:spcPct val="107000"/>
              </a:lnSpc>
              <a:spcAft>
                <a:spcPts val="0"/>
              </a:spcAft>
            </a:pP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Враховуючи, що відповідно до Закону суб'єкт підвищення кваліфікації має спрямовувати свої зусилля на забезпечення та реалізацію освітнього процесу (системи науково-методичних і педагогічних заходів, спрямованих на розвиток особистості шляхом формування та застосування її </a:t>
            </a:r>
            <a:r>
              <a:rPr lang="uk-UA"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компетентностей</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основним питанням має стати вивчення, аналіз і оцінювання педагогічним працівником і педагогічною радою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програм</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підвищення кваліфікації,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якості</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послуг з підвищення кваліфікації та </a:t>
            </a:r>
            <a:r>
              <a:rPr lang="uk-UA"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переліку очікуваних результатів</a:t>
            </a:r>
            <a:r>
              <a:rPr lang="uk-UA"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а не установчих документів юридичних осіб, що пропонують відповідні послуги.</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0123029"/>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126</TotalTime>
  <Words>1899</Words>
  <Application>Microsoft Office PowerPoint</Application>
  <PresentationFormat>Широкоэкранный</PresentationFormat>
  <Paragraphs>67</Paragraphs>
  <Slides>32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32</vt:i4>
      </vt:variant>
    </vt:vector>
  </HeadingPairs>
  <TitlesOfParts>
    <vt:vector size="38" baseType="lpstr">
      <vt:lpstr>Arial</vt:lpstr>
      <vt:lpstr>Calibri</vt:lpstr>
      <vt:lpstr>Symbol</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Lenovo</dc:creator>
  <cp:lastModifiedBy>Lenovo</cp:lastModifiedBy>
  <cp:revision>13</cp:revision>
  <dcterms:created xsi:type="dcterms:W3CDTF">2020-03-24T12:25:01Z</dcterms:created>
  <dcterms:modified xsi:type="dcterms:W3CDTF">2020-03-24T14:31:53Z</dcterms:modified>
</cp:coreProperties>
</file>