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2" r:id="rId1"/>
  </p:sldMasterIdLst>
  <p:sldIdLst>
    <p:sldId id="267"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87" r:id="rId22"/>
    <p:sldId id="288" r:id="rId23"/>
    <p:sldId id="289" r:id="rId24"/>
    <p:sldId id="290" r:id="rId25"/>
    <p:sldId id="291" r:id="rId26"/>
    <p:sldId id="292" r:id="rId27"/>
    <p:sldId id="293" r:id="rId28"/>
    <p:sldId id="294" r:id="rId29"/>
    <p:sldId id="295" r:id="rId30"/>
    <p:sldId id="296" r:id="rId31"/>
    <p:sldId id="297" r:id="rId32"/>
    <p:sldId id="298" r:id="rId33"/>
    <p:sldId id="299" r:id="rId34"/>
    <p:sldId id="300" r:id="rId35"/>
    <p:sldId id="301" r:id="rId36"/>
    <p:sldId id="302" r:id="rId37"/>
    <p:sldId id="303" r:id="rId38"/>
    <p:sldId id="304" r:id="rId39"/>
    <p:sldId id="305" r:id="rId40"/>
    <p:sldId id="306" r:id="rId41"/>
    <p:sldId id="307" r:id="rId42"/>
    <p:sldId id="308" r:id="rId43"/>
    <p:sldId id="309" r:id="rId44"/>
    <p:sldId id="310" r:id="rId45"/>
    <p:sldId id="311" r:id="rId46"/>
    <p:sldId id="312" r:id="rId47"/>
    <p:sldId id="313" r:id="rId48"/>
    <p:sldId id="314"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2" r:id="rId67"/>
    <p:sldId id="333" r:id="rId68"/>
    <p:sldId id="334" r:id="rId69"/>
    <p:sldId id="335" r:id="rId70"/>
    <p:sldId id="336" r:id="rId71"/>
    <p:sldId id="337" r:id="rId72"/>
    <p:sldId id="338" r:id="rId73"/>
    <p:sldId id="339" r:id="rId74"/>
    <p:sldId id="340" r:id="rId75"/>
    <p:sldId id="341" r:id="rId76"/>
    <p:sldId id="342" r:id="rId77"/>
    <p:sldId id="343" r:id="rId78"/>
    <p:sldId id="344" r:id="rId7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2" d="100"/>
          <a:sy n="82" d="100"/>
        </p:scale>
        <p:origin x="67" y="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7913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10588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63900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94741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51637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278685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6886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193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4690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625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9030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0204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519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0471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3469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8/29/2023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4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8/29/2023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88065403"/>
      </p:ext>
    </p:extLst>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ips.ligazakon.net/document/view/t192745?ed=2022_07_28" TargetMode="External"/><Relationship Id="rId3" Type="http://schemas.openxmlformats.org/officeDocument/2006/relationships/hyperlink" Target="https://ips.ligazakon.net/document/view/t172145?ed=2022_07_28" TargetMode="External"/><Relationship Id="rId7" Type="http://schemas.openxmlformats.org/officeDocument/2006/relationships/hyperlink" Target="https://ips.ligazakon.net/document/view/z980103?ed=2022_06_19" TargetMode="External"/><Relationship Id="rId2" Type="http://schemas.openxmlformats.org/officeDocument/2006/relationships/hyperlink" Target="https://ips.ligazakon.net/document/view/t030435?ed=2022_08_17" TargetMode="External"/><Relationship Id="rId1" Type="http://schemas.openxmlformats.org/officeDocument/2006/relationships/slideLayout" Target="../slideLayouts/slideLayout7.xml"/><Relationship Id="rId6" Type="http://schemas.openxmlformats.org/officeDocument/2006/relationships/hyperlink" Target="https://ips.ligazakon.net/document/view/t001841?ed=2021_04_27" TargetMode="External"/><Relationship Id="rId5" Type="http://schemas.openxmlformats.org/officeDocument/2006/relationships/hyperlink" Target="https://ips.ligazakon.net/document/view/t200463?ed=2022_06_19" TargetMode="External"/><Relationship Id="rId10" Type="http://schemas.openxmlformats.org/officeDocument/2006/relationships/hyperlink" Target="https://ips.ligazakon.net/document/view/kp190800?ed=2019_12_27&amp;an=17" TargetMode="External"/><Relationship Id="rId4" Type="http://schemas.openxmlformats.org/officeDocument/2006/relationships/hyperlink" Target="https://ips.ligazakon.net/document/view/t012628?ed=2022_03_24" TargetMode="External"/><Relationship Id="rId9" Type="http://schemas.openxmlformats.org/officeDocument/2006/relationships/hyperlink" Target="https://ips.ligazakon.net/document/view/t141556?ed=2022_07_28" TargetMode="External"/></Relationships>
</file>

<file path=ppt/slides/_rels/slide20.xml.rels><?xml version="1.0" encoding="UTF-8" standalone="yes"?>
<Relationships xmlns="http://schemas.openxmlformats.org/package/2006/relationships"><Relationship Id="rId2" Type="http://schemas.openxmlformats.org/officeDocument/2006/relationships/hyperlink" Target="https://ips.ligazakon.net/document/view/kp000963?ed=2022_08_30&amp;an=16"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hyperlink" Target="https://ips.ligazakon.net/document/view/t172145?ed=2022_07_28&amp;an=858"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ips.ligazakon.net/document/view/t124312?ed=2019_12_05" TargetMode="External"/><Relationship Id="rId2" Type="http://schemas.openxmlformats.org/officeDocument/2006/relationships/hyperlink" Target="https://ips.ligazakon.net/document/view/kp000963?ed=2022_08_30&amp;an=16"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hyperlink" Target="https://ips.ligazakon.net/document/view/t14_1700?ed=2022_07_08" TargetMode="Externa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ips.ligazakon.net/document/view/kp151109?ed=2018_06_13&amp;an=18"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hyperlink" Target="https://ips.ligazakon.net/document/view/re20884?ed=2013_03_07&amp;an=18726" TargetMode="Externa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E11F1F-4886-4634-936B-F08504D8A448}"/>
              </a:ext>
            </a:extLst>
          </p:cNvPr>
          <p:cNvSpPr/>
          <p:nvPr/>
        </p:nvSpPr>
        <p:spPr>
          <a:xfrm>
            <a:off x="1917290" y="1032387"/>
            <a:ext cx="7226710" cy="4832092"/>
          </a:xfrm>
          <a:prstGeom prst="rect">
            <a:avLst/>
          </a:prstGeom>
        </p:spPr>
        <p:txBody>
          <a:bodyPr wrap="square">
            <a:spAutoFit/>
          </a:bodyPr>
          <a:lstStyle/>
          <a:p>
            <a:r>
              <a:rPr lang="ru-RU" sz="4400" dirty="0">
                <a:solidFill>
                  <a:srgbClr val="293A55"/>
                </a:solidFill>
                <a:latin typeface="IBM Plex Serif"/>
              </a:rPr>
              <a:t>ЗАТВЕРДЖЕНО</a:t>
            </a:r>
            <a:br>
              <a:rPr lang="ru-RU" sz="4400" dirty="0">
                <a:solidFill>
                  <a:srgbClr val="293A55"/>
                </a:solidFill>
                <a:latin typeface="IBM Plex Serif"/>
              </a:rPr>
            </a:br>
            <a:r>
              <a:rPr lang="ru-RU" sz="4400" dirty="0">
                <a:solidFill>
                  <a:srgbClr val="293A55"/>
                </a:solidFill>
                <a:latin typeface="IBM Plex Serif"/>
              </a:rPr>
              <a:t>Наказ </a:t>
            </a:r>
            <a:r>
              <a:rPr lang="ru-RU" sz="4400" dirty="0" err="1">
                <a:solidFill>
                  <a:srgbClr val="293A55"/>
                </a:solidFill>
                <a:latin typeface="IBM Plex Serif"/>
              </a:rPr>
              <a:t>Міністерства</a:t>
            </a:r>
            <a:r>
              <a:rPr lang="ru-RU" sz="4400" dirty="0">
                <a:solidFill>
                  <a:srgbClr val="293A55"/>
                </a:solidFill>
                <a:latin typeface="IBM Plex Serif"/>
              </a:rPr>
              <a:t> </a:t>
            </a:r>
            <a:r>
              <a:rPr lang="ru-RU" sz="4400" dirty="0" err="1">
                <a:solidFill>
                  <a:srgbClr val="293A55"/>
                </a:solidFill>
                <a:latin typeface="IBM Plex Serif"/>
              </a:rPr>
              <a:t>освіти</a:t>
            </a:r>
            <a:r>
              <a:rPr lang="ru-RU" sz="4400" dirty="0">
                <a:solidFill>
                  <a:srgbClr val="293A55"/>
                </a:solidFill>
                <a:latin typeface="IBM Plex Serif"/>
              </a:rPr>
              <a:t> і науки </a:t>
            </a:r>
            <a:r>
              <a:rPr lang="ru-RU" sz="4400" dirty="0" err="1">
                <a:solidFill>
                  <a:srgbClr val="293A55"/>
                </a:solidFill>
                <a:latin typeface="IBM Plex Serif"/>
              </a:rPr>
              <a:t>України</a:t>
            </a:r>
            <a:br>
              <a:rPr lang="ru-RU" sz="4400" dirty="0">
                <a:solidFill>
                  <a:srgbClr val="293A55"/>
                </a:solidFill>
                <a:latin typeface="IBM Plex Serif"/>
              </a:rPr>
            </a:br>
            <a:r>
              <a:rPr lang="ru-RU" sz="4400" dirty="0">
                <a:solidFill>
                  <a:srgbClr val="293A55"/>
                </a:solidFill>
                <a:latin typeface="IBM Plex Serif"/>
              </a:rPr>
              <a:t>09.09.2022 року N 805</a:t>
            </a:r>
          </a:p>
          <a:p>
            <a:pPr algn="ctr"/>
            <a:r>
              <a:rPr lang="ru-RU" sz="4400" b="1" dirty="0">
                <a:solidFill>
                  <a:srgbClr val="293A55"/>
                </a:solidFill>
                <a:latin typeface="inherit"/>
              </a:rPr>
              <a:t>ПОЛОЖЕННЯ</a:t>
            </a:r>
            <a:br>
              <a:rPr lang="ru-RU" sz="4400" b="1" dirty="0">
                <a:solidFill>
                  <a:srgbClr val="293A55"/>
                </a:solidFill>
                <a:latin typeface="inherit"/>
              </a:rPr>
            </a:br>
            <a:r>
              <a:rPr lang="ru-RU" sz="4400" b="1" dirty="0">
                <a:solidFill>
                  <a:srgbClr val="293A55"/>
                </a:solidFill>
                <a:latin typeface="inherit"/>
              </a:rPr>
              <a:t>про </a:t>
            </a:r>
            <a:r>
              <a:rPr lang="ru-RU" sz="4400" b="1" dirty="0" err="1">
                <a:solidFill>
                  <a:srgbClr val="293A55"/>
                </a:solidFill>
                <a:latin typeface="inherit"/>
              </a:rPr>
              <a:t>атестацію</a:t>
            </a:r>
            <a:r>
              <a:rPr lang="ru-RU" sz="4400" b="1" dirty="0">
                <a:solidFill>
                  <a:srgbClr val="293A55"/>
                </a:solidFill>
                <a:latin typeface="inherit"/>
              </a:rPr>
              <a:t> </a:t>
            </a:r>
            <a:r>
              <a:rPr lang="ru-RU" sz="4400" b="1" dirty="0" err="1">
                <a:solidFill>
                  <a:srgbClr val="293A55"/>
                </a:solidFill>
                <a:latin typeface="inherit"/>
              </a:rPr>
              <a:t>педагогічних</a:t>
            </a:r>
            <a:r>
              <a:rPr lang="ru-RU" sz="4400" b="1" dirty="0">
                <a:solidFill>
                  <a:srgbClr val="293A55"/>
                </a:solidFill>
                <a:latin typeface="inherit"/>
              </a:rPr>
              <a:t> </a:t>
            </a:r>
            <a:r>
              <a:rPr lang="ru-RU" sz="4400" b="1" dirty="0" err="1">
                <a:solidFill>
                  <a:srgbClr val="293A55"/>
                </a:solidFill>
                <a:latin typeface="inherit"/>
              </a:rPr>
              <a:t>працівників</a:t>
            </a:r>
            <a:endParaRPr lang="ru-RU" sz="4400" b="1" i="0" dirty="0">
              <a:solidFill>
                <a:srgbClr val="293A55"/>
              </a:solidFill>
              <a:effectLst/>
              <a:latin typeface="inherit"/>
            </a:endParaRPr>
          </a:p>
        </p:txBody>
      </p:sp>
    </p:spTree>
    <p:extLst>
      <p:ext uri="{BB962C8B-B14F-4D97-AF65-F5344CB8AC3E}">
        <p14:creationId xmlns:p14="http://schemas.microsoft.com/office/powerpoint/2010/main" val="2951040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091C1EB-AFA8-459F-AB11-CE338C5AB958}"/>
              </a:ext>
            </a:extLst>
          </p:cNvPr>
          <p:cNvSpPr/>
          <p:nvPr/>
        </p:nvSpPr>
        <p:spPr>
          <a:xfrm>
            <a:off x="1755057" y="781665"/>
            <a:ext cx="8745795" cy="5016758"/>
          </a:xfrm>
          <a:prstGeom prst="rect">
            <a:avLst/>
          </a:prstGeom>
        </p:spPr>
        <p:txBody>
          <a:bodyPr wrap="square">
            <a:spAutoFit/>
          </a:bodyPr>
          <a:lstStyle/>
          <a:p>
            <a:pPr algn="just"/>
            <a:r>
              <a:rPr lang="uk-UA" sz="3200" dirty="0">
                <a:solidFill>
                  <a:srgbClr val="293A55"/>
                </a:solidFill>
                <a:latin typeface="IBM Plex Serif"/>
              </a:rPr>
              <a:t>7. </a:t>
            </a:r>
            <a:r>
              <a:rPr lang="uk-UA" sz="3200" dirty="0" err="1">
                <a:solidFill>
                  <a:srgbClr val="293A55"/>
                </a:solidFill>
                <a:latin typeface="IBM Plex Serif"/>
              </a:rPr>
              <a:t>Міжатестаційний</a:t>
            </a:r>
            <a:r>
              <a:rPr lang="uk-UA" sz="3200" dirty="0">
                <a:solidFill>
                  <a:srgbClr val="293A55"/>
                </a:solidFill>
                <a:latin typeface="IBM Plex Serif"/>
              </a:rPr>
              <a:t> період (проміжок часу між проходженням педагогічним працівником попередньої та наступної атестації) не може бути меншим ніж три роки, крім випадків проведення позачергової атестації за ініціативи педагогічного працівника. Час перебування педагогічного працівника в соціальних відпустках, навчання у закладах вищої освіти, а також період, на який переноситься атестація, до </a:t>
            </a:r>
            <a:r>
              <a:rPr lang="uk-UA" sz="3200" dirty="0" err="1">
                <a:solidFill>
                  <a:srgbClr val="293A55"/>
                </a:solidFill>
                <a:latin typeface="IBM Plex Serif"/>
              </a:rPr>
              <a:t>міжатестаційного</a:t>
            </a:r>
            <a:r>
              <a:rPr lang="uk-UA" sz="3200" dirty="0">
                <a:solidFill>
                  <a:srgbClr val="293A55"/>
                </a:solidFill>
                <a:latin typeface="IBM Plex Serif"/>
              </a:rPr>
              <a:t> періоду не включаються.</a:t>
            </a:r>
            <a:endParaRPr lang="uk-UA" sz="3200" dirty="0"/>
          </a:p>
        </p:txBody>
      </p:sp>
    </p:spTree>
    <p:extLst>
      <p:ext uri="{BB962C8B-B14F-4D97-AF65-F5344CB8AC3E}">
        <p14:creationId xmlns:p14="http://schemas.microsoft.com/office/powerpoint/2010/main" val="4209652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74F8BAB-171D-40E1-B77F-CE8AC6686663}"/>
              </a:ext>
            </a:extLst>
          </p:cNvPr>
          <p:cNvSpPr/>
          <p:nvPr/>
        </p:nvSpPr>
        <p:spPr>
          <a:xfrm>
            <a:off x="2064773" y="1238865"/>
            <a:ext cx="8495072" cy="5509200"/>
          </a:xfrm>
          <a:prstGeom prst="rect">
            <a:avLst/>
          </a:prstGeom>
        </p:spPr>
        <p:txBody>
          <a:bodyPr wrap="square">
            <a:spAutoFit/>
          </a:bodyPr>
          <a:lstStyle/>
          <a:p>
            <a:pPr algn="just"/>
            <a:r>
              <a:rPr lang="uk-UA" sz="3200" dirty="0">
                <a:solidFill>
                  <a:srgbClr val="293A55"/>
                </a:solidFill>
                <a:latin typeface="IBM Plex Serif"/>
              </a:rPr>
              <a:t>8. Підвищення кваліфікації педагогічних працівників проводиться в </a:t>
            </a:r>
            <a:r>
              <a:rPr lang="uk-UA" sz="3200" dirty="0" err="1">
                <a:solidFill>
                  <a:srgbClr val="293A55"/>
                </a:solidFill>
                <a:latin typeface="IBM Plex Serif"/>
              </a:rPr>
              <a:t>міжатестаційний</a:t>
            </a:r>
            <a:r>
              <a:rPr lang="uk-UA" sz="3200" dirty="0">
                <a:solidFill>
                  <a:srgbClr val="293A55"/>
                </a:solidFill>
                <a:latin typeface="IBM Plex Serif"/>
              </a:rPr>
              <a:t> період відповідно до законодавства і є необхідною умовою атестації.</a:t>
            </a:r>
          </a:p>
          <a:p>
            <a:pPr algn="just"/>
            <a:r>
              <a:rPr lang="uk-UA" sz="3200" dirty="0">
                <a:solidFill>
                  <a:srgbClr val="293A55"/>
                </a:solidFill>
                <a:latin typeface="IBM Plex Serif"/>
              </a:rPr>
              <a:t>Загальний обсяг (загальна тривалість) підвищення кваліфікації визначається сумарно за останні 5 років перед атестацією та незалежно від суб'єкта підвищення кваліфікації, виду, форми чи напряму, за якими педагогічний працівник пройшов підвищення кваліфікації.</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396360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031017D-6043-4F65-8530-BCC053965588}"/>
              </a:ext>
            </a:extLst>
          </p:cNvPr>
          <p:cNvSpPr/>
          <p:nvPr/>
        </p:nvSpPr>
        <p:spPr>
          <a:xfrm>
            <a:off x="2005781" y="973394"/>
            <a:ext cx="8701548" cy="4524315"/>
          </a:xfrm>
          <a:prstGeom prst="rect">
            <a:avLst/>
          </a:prstGeom>
        </p:spPr>
        <p:txBody>
          <a:bodyPr wrap="square">
            <a:spAutoFit/>
          </a:bodyPr>
          <a:lstStyle/>
          <a:p>
            <a:pPr algn="just"/>
            <a:r>
              <a:rPr lang="uk-UA" sz="3600" dirty="0">
                <a:solidFill>
                  <a:srgbClr val="293A55"/>
                </a:solidFill>
                <a:latin typeface="IBM Plex Serif"/>
              </a:rPr>
              <a:t>9. Кваліфікаційна категорія "спеціаліст" присвоюється педагогічному працівникові, який має освітній рівень фаховий молодший бакалавр (освітньо-кваліфікаційний рівень молодший спеціаліст), молодший бакалавр, бакалавр чи магістр (освітньо-кваліфікаційний рівень спеціаліст).</a:t>
            </a:r>
            <a:endParaRPr lang="uk-UA" sz="3600" dirty="0"/>
          </a:p>
        </p:txBody>
      </p:sp>
    </p:spTree>
    <p:extLst>
      <p:ext uri="{BB962C8B-B14F-4D97-AF65-F5344CB8AC3E}">
        <p14:creationId xmlns:p14="http://schemas.microsoft.com/office/powerpoint/2010/main" val="2122844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518F7A-10BD-4E2D-B886-CD80C938A7B2}"/>
              </a:ext>
            </a:extLst>
          </p:cNvPr>
          <p:cNvSpPr/>
          <p:nvPr/>
        </p:nvSpPr>
        <p:spPr>
          <a:xfrm>
            <a:off x="1769805" y="1061885"/>
            <a:ext cx="8642555" cy="5509200"/>
          </a:xfrm>
          <a:prstGeom prst="rect">
            <a:avLst/>
          </a:prstGeom>
        </p:spPr>
        <p:txBody>
          <a:bodyPr wrap="square">
            <a:spAutoFit/>
          </a:bodyPr>
          <a:lstStyle/>
          <a:p>
            <a:pPr algn="just"/>
            <a:r>
              <a:rPr lang="uk-UA" sz="3200" dirty="0">
                <a:solidFill>
                  <a:srgbClr val="293A55"/>
                </a:solidFill>
                <a:latin typeface="IBM Plex Serif"/>
              </a:rPr>
              <a:t>Кваліфікаційна категорія "спеціаліст другої категорії" присвоюється педагогічному працівникові, який має освітній рівень молодший бакалавр (освітньо-кваліфікаційний рівень молодший спеціаліст), бакалавр чи магістр (освітньо-кваліфікаційний рівень спеціаліст) (для працівників закладів дошкільної освіти також освітньо-професійний ступінь фаховий молодший бакалавр), стаж роботи на посадах педагогічних працівників не менше ніж три роки.</a:t>
            </a:r>
            <a:endParaRPr lang="uk-UA" sz="3200" dirty="0"/>
          </a:p>
        </p:txBody>
      </p:sp>
    </p:spTree>
    <p:extLst>
      <p:ext uri="{BB962C8B-B14F-4D97-AF65-F5344CB8AC3E}">
        <p14:creationId xmlns:p14="http://schemas.microsoft.com/office/powerpoint/2010/main" val="3620996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D1B25D0-DA9F-40F2-8EB6-A83A65FC762F}"/>
              </a:ext>
            </a:extLst>
          </p:cNvPr>
          <p:cNvSpPr/>
          <p:nvPr/>
        </p:nvSpPr>
        <p:spPr>
          <a:xfrm>
            <a:off x="1769806" y="1460091"/>
            <a:ext cx="8672052" cy="3970318"/>
          </a:xfrm>
          <a:prstGeom prst="rect">
            <a:avLst/>
          </a:prstGeom>
        </p:spPr>
        <p:txBody>
          <a:bodyPr wrap="square">
            <a:spAutoFit/>
          </a:bodyPr>
          <a:lstStyle/>
          <a:p>
            <a:pPr algn="just"/>
            <a:r>
              <a:rPr lang="uk-UA" sz="2800" dirty="0">
                <a:solidFill>
                  <a:srgbClr val="293A55"/>
                </a:solidFill>
                <a:latin typeface="IBM Plex Serif"/>
              </a:rPr>
              <a:t>Кваліфікаційна категорія "спеціаліст першої категорії" присвоюється педагогічному працівникові, який має освітній рівень бакалавр, магістр (освітньо-кваліфікаційний рівень спеціаліст) (для працівників закладів дошкільної освіти також освітньо-професійний ступінь фаховий молодший бакалавр або ступінь вищої освіти молодший бакалавр (освітньо-кваліфікаційний рівень молодший спеціаліст), стаж роботи на посадах педагогічних працівників не менше ніж п'ять років.</a:t>
            </a:r>
            <a:endParaRPr lang="uk-UA" sz="2800" dirty="0"/>
          </a:p>
        </p:txBody>
      </p:sp>
    </p:spTree>
    <p:extLst>
      <p:ext uri="{BB962C8B-B14F-4D97-AF65-F5344CB8AC3E}">
        <p14:creationId xmlns:p14="http://schemas.microsoft.com/office/powerpoint/2010/main" val="1439839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7F5B624-8CB9-49A5-9FD7-50593B98C700}"/>
              </a:ext>
            </a:extLst>
          </p:cNvPr>
          <p:cNvSpPr/>
          <p:nvPr/>
        </p:nvSpPr>
        <p:spPr>
          <a:xfrm>
            <a:off x="1991032" y="1032387"/>
            <a:ext cx="8303342" cy="5693866"/>
          </a:xfrm>
          <a:prstGeom prst="rect">
            <a:avLst/>
          </a:prstGeom>
        </p:spPr>
        <p:txBody>
          <a:bodyPr wrap="square">
            <a:spAutoFit/>
          </a:bodyPr>
          <a:lstStyle/>
          <a:p>
            <a:pPr algn="just"/>
            <a:r>
              <a:rPr lang="uk-UA" sz="2800" dirty="0">
                <a:solidFill>
                  <a:srgbClr val="293A55"/>
                </a:solidFill>
                <a:latin typeface="IBM Plex Serif"/>
              </a:rPr>
              <a:t>Кваліфікаційна категорія "спеціаліст вищої категорії" присвоюється педагогічному працівникові, який має освітній рівень магістр (освітньо-кваліфікаційний рівень спеціаліст), стаж роботи на посадах педагогічних працівників не менше ніж сім років.</a:t>
            </a:r>
          </a:p>
          <a:p>
            <a:pPr algn="just"/>
            <a:endParaRPr lang="uk-UA" sz="2800" dirty="0">
              <a:solidFill>
                <a:srgbClr val="293A55"/>
              </a:solidFill>
              <a:latin typeface="IBM Plex Serif"/>
            </a:endParaRPr>
          </a:p>
          <a:p>
            <a:pPr algn="just"/>
            <a:r>
              <a:rPr lang="uk-UA" sz="2800" dirty="0">
                <a:solidFill>
                  <a:srgbClr val="293A55"/>
                </a:solidFill>
                <a:latin typeface="IBM Plex Serif"/>
              </a:rPr>
              <a:t>Педагогічному працівнику, який має </a:t>
            </a:r>
            <a:r>
              <a:rPr lang="uk-UA" sz="2800" dirty="0" err="1">
                <a:solidFill>
                  <a:srgbClr val="293A55"/>
                </a:solidFill>
                <a:latin typeface="IBM Plex Serif"/>
              </a:rPr>
              <a:t>освітньо</a:t>
            </a:r>
            <a:r>
              <a:rPr lang="uk-UA" sz="2800" dirty="0">
                <a:solidFill>
                  <a:srgbClr val="293A55"/>
                </a:solidFill>
                <a:latin typeface="IBM Plex Serif"/>
              </a:rPr>
              <a:t>-науковий/</a:t>
            </a:r>
            <a:r>
              <a:rPr lang="uk-UA" sz="2800" dirty="0" err="1">
                <a:solidFill>
                  <a:srgbClr val="293A55"/>
                </a:solidFill>
                <a:latin typeface="IBM Plex Serif"/>
              </a:rPr>
              <a:t>освітньо</a:t>
            </a:r>
            <a:r>
              <a:rPr lang="uk-UA" sz="2800" dirty="0">
                <a:solidFill>
                  <a:srgbClr val="293A55"/>
                </a:solidFill>
                <a:latin typeface="IBM Plex Serif"/>
              </a:rPr>
              <a:t>-творчий, науковий ступінь, за результатами атестації без дотримання послідовності на присвоєння може бути присвоєна кваліфікаційна категорія "спеціаліст вищої категорії", за умови наявності в нього стажу роботи на посадах педагогічних працівників не менше ніж один рік.</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659884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9EEFEC2-CED3-4AE9-94FD-3ABC484C075E}"/>
              </a:ext>
            </a:extLst>
          </p:cNvPr>
          <p:cNvSpPr/>
          <p:nvPr/>
        </p:nvSpPr>
        <p:spPr>
          <a:xfrm>
            <a:off x="1799303" y="943897"/>
            <a:ext cx="9040762" cy="5509200"/>
          </a:xfrm>
          <a:prstGeom prst="rect">
            <a:avLst/>
          </a:prstGeom>
        </p:spPr>
        <p:txBody>
          <a:bodyPr wrap="square">
            <a:spAutoFit/>
          </a:bodyPr>
          <a:lstStyle/>
          <a:p>
            <a:pPr algn="just"/>
            <a:r>
              <a:rPr lang="uk-UA" sz="3200" dirty="0">
                <a:solidFill>
                  <a:srgbClr val="293A55"/>
                </a:solidFill>
                <a:latin typeface="IBM Plex Serif"/>
              </a:rPr>
              <a:t>Особи, які не мають педагогічної освіти, але мають стаж роботи в одній із галузей економіки (крім освітньої) та працюють на посадах педагогічних працівників, атестуються як педагогічні працівники без дотримання послідовності на присвоєння кваліфікаційної категорії:</a:t>
            </a:r>
          </a:p>
          <a:p>
            <a:pPr algn="just"/>
            <a:r>
              <a:rPr lang="uk-UA" sz="3200" dirty="0">
                <a:solidFill>
                  <a:srgbClr val="293A55"/>
                </a:solidFill>
                <a:latin typeface="IBM Plex Serif"/>
              </a:rPr>
              <a:t>"спеціаліст другої категорії" за наявності не менше двох років стажу роботи;</a:t>
            </a:r>
          </a:p>
          <a:p>
            <a:pPr algn="just"/>
            <a:r>
              <a:rPr lang="uk-UA" sz="3200" dirty="0">
                <a:solidFill>
                  <a:srgbClr val="293A55"/>
                </a:solidFill>
                <a:latin typeface="IBM Plex Serif"/>
              </a:rPr>
              <a:t>"спеціаліст першої категорії" - не менше п'яти років;</a:t>
            </a:r>
          </a:p>
          <a:p>
            <a:pPr algn="just"/>
            <a:r>
              <a:rPr lang="uk-UA" sz="3200" dirty="0">
                <a:solidFill>
                  <a:srgbClr val="293A55"/>
                </a:solidFill>
                <a:latin typeface="IBM Plex Serif"/>
              </a:rPr>
              <a:t>"спеціаліст вищої категорії" - не менше семи років.</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4028772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177BA09-8991-45F2-A2E7-6CFF3AAAE6FE}"/>
              </a:ext>
            </a:extLst>
          </p:cNvPr>
          <p:cNvSpPr/>
          <p:nvPr/>
        </p:nvSpPr>
        <p:spPr>
          <a:xfrm>
            <a:off x="1755059" y="1032387"/>
            <a:ext cx="8539316" cy="5693866"/>
          </a:xfrm>
          <a:prstGeom prst="rect">
            <a:avLst/>
          </a:prstGeom>
        </p:spPr>
        <p:txBody>
          <a:bodyPr wrap="square">
            <a:spAutoFit/>
          </a:bodyPr>
          <a:lstStyle/>
          <a:p>
            <a:pPr algn="just"/>
            <a:r>
              <a:rPr lang="uk-UA" sz="2800" dirty="0">
                <a:solidFill>
                  <a:srgbClr val="293A55"/>
                </a:solidFill>
                <a:latin typeface="IBM Plex Serif"/>
              </a:rPr>
              <a:t>10. За результатами атестації педагогічні звання присвоюються (підтверджуються) педагогічним працівникам, які мають кваліфікаційну категорію "спеціаліст першої категорії"/"спеціаліст вищої категорії" та які зокрема:</a:t>
            </a:r>
          </a:p>
          <a:p>
            <a:pPr algn="just"/>
            <a:r>
              <a:rPr lang="uk-UA" sz="2800" dirty="0">
                <a:solidFill>
                  <a:srgbClr val="293A55"/>
                </a:solidFill>
                <a:latin typeface="IBM Plex Serif"/>
              </a:rPr>
              <a:t>упроваджують і поширюють методики </a:t>
            </a:r>
            <a:r>
              <a:rPr lang="uk-UA" sz="2800" dirty="0" err="1">
                <a:solidFill>
                  <a:srgbClr val="293A55"/>
                </a:solidFill>
                <a:latin typeface="IBM Plex Serif"/>
              </a:rPr>
              <a:t>компетентнісного</a:t>
            </a:r>
            <a:r>
              <a:rPr lang="uk-UA" sz="2800" dirty="0">
                <a:solidFill>
                  <a:srgbClr val="293A55"/>
                </a:solidFill>
                <a:latin typeface="IBM Plex Serif"/>
              </a:rPr>
              <a:t> навчання та нові освітні технології, надають професійну підтримку та допомогу педагогічним працівникам (здійснюють </a:t>
            </a:r>
            <a:r>
              <a:rPr lang="uk-UA" sz="2800" dirty="0" err="1">
                <a:solidFill>
                  <a:srgbClr val="293A55"/>
                </a:solidFill>
                <a:latin typeface="IBM Plex Serif"/>
              </a:rPr>
              <a:t>супервізію</a:t>
            </a:r>
            <a:r>
              <a:rPr lang="uk-UA" sz="2800" dirty="0">
                <a:solidFill>
                  <a:srgbClr val="293A55"/>
                </a:solidFill>
                <a:latin typeface="IBM Plex Serif"/>
              </a:rPr>
              <a:t>);</a:t>
            </a:r>
          </a:p>
          <a:p>
            <a:pPr algn="just"/>
            <a:r>
              <a:rPr lang="uk-UA" sz="2800" dirty="0">
                <a:solidFill>
                  <a:srgbClr val="293A55"/>
                </a:solidFill>
                <a:latin typeface="IBM Plex Serif"/>
              </a:rPr>
              <a:t>беруть участь у процедурах і заходах, пов'язаних із забезпеченням якості освіти та впровадженням інновацій, педагогічних новацій і технологій у системі освіти;</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28270380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66D7BF3-A22B-4CFA-9111-EE52A8C1AEE0}"/>
              </a:ext>
            </a:extLst>
          </p:cNvPr>
          <p:cNvSpPr/>
          <p:nvPr/>
        </p:nvSpPr>
        <p:spPr>
          <a:xfrm>
            <a:off x="1976284" y="1283110"/>
            <a:ext cx="8480322" cy="3539430"/>
          </a:xfrm>
          <a:prstGeom prst="rect">
            <a:avLst/>
          </a:prstGeom>
        </p:spPr>
        <p:txBody>
          <a:bodyPr wrap="square">
            <a:spAutoFit/>
          </a:bodyPr>
          <a:lstStyle/>
          <a:p>
            <a:pPr algn="just"/>
            <a:r>
              <a:rPr lang="uk-UA" sz="2800" dirty="0">
                <a:solidFill>
                  <a:srgbClr val="293A55"/>
                </a:solidFill>
                <a:latin typeface="IBM Plex Serif"/>
              </a:rPr>
              <a:t>були визнані переможцями, лауреатами всеукраїнських, міжнародних фахових конкурсів;</a:t>
            </a:r>
          </a:p>
          <a:p>
            <a:pPr algn="just"/>
            <a:r>
              <a:rPr lang="uk-UA" sz="2800" dirty="0">
                <a:solidFill>
                  <a:srgbClr val="293A55"/>
                </a:solidFill>
                <a:latin typeface="IBM Plex Serif"/>
              </a:rPr>
              <a:t>підготували переможців всеукраїнських, міжнародних олімпіад, конкурсів, змагань, тощо.</a:t>
            </a:r>
          </a:p>
          <a:p>
            <a:pPr algn="just"/>
            <a:endParaRPr lang="uk-UA" sz="2800" dirty="0">
              <a:solidFill>
                <a:srgbClr val="293A55"/>
              </a:solidFill>
              <a:latin typeface="IBM Plex Serif"/>
            </a:endParaRPr>
          </a:p>
          <a:p>
            <a:pPr algn="just"/>
            <a:r>
              <a:rPr lang="uk-UA" sz="2800" dirty="0">
                <a:solidFill>
                  <a:srgbClr val="293A55"/>
                </a:solidFill>
                <a:latin typeface="IBM Plex Serif"/>
              </a:rPr>
              <a:t>Педагогічне звання "вихователь-методист" може присвоюватися музичним керівникам та інструкторам з фізичної культури дошкільних закладів освіти.</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961541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F9CE76F-65E9-4ABE-870D-396F3A551273}"/>
              </a:ext>
            </a:extLst>
          </p:cNvPr>
          <p:cNvSpPr/>
          <p:nvPr/>
        </p:nvSpPr>
        <p:spPr>
          <a:xfrm>
            <a:off x="1991031" y="1401098"/>
            <a:ext cx="8627807" cy="4031873"/>
          </a:xfrm>
          <a:prstGeom prst="rect">
            <a:avLst/>
          </a:prstGeom>
        </p:spPr>
        <p:txBody>
          <a:bodyPr wrap="square">
            <a:spAutoFit/>
          </a:bodyPr>
          <a:lstStyle/>
          <a:p>
            <a:pPr algn="just"/>
            <a:r>
              <a:rPr lang="uk-UA" sz="3200" dirty="0">
                <a:solidFill>
                  <a:srgbClr val="293A55"/>
                </a:solidFill>
                <a:latin typeface="IBM Plex Serif"/>
              </a:rPr>
              <a:t>11. Кваліфікаційні категорії та педагогічні звання, як правило, присвоюють послідовно.</a:t>
            </a:r>
          </a:p>
          <a:p>
            <a:pPr algn="just"/>
            <a:r>
              <a:rPr lang="uk-UA" sz="3200" dirty="0">
                <a:solidFill>
                  <a:srgbClr val="293A55"/>
                </a:solidFill>
                <a:latin typeface="IBM Plex Serif"/>
              </a:rPr>
              <a:t>Наявність освітнього (освітньо-кваліфікаційного) рівня педагогічного працівника підтверджується відповідним документом про освіту. Наявність </a:t>
            </a:r>
            <a:r>
              <a:rPr lang="uk-UA" sz="3200" dirty="0" err="1">
                <a:solidFill>
                  <a:srgbClr val="293A55"/>
                </a:solidFill>
                <a:latin typeface="IBM Plex Serif"/>
              </a:rPr>
              <a:t>освітньо</a:t>
            </a:r>
            <a:r>
              <a:rPr lang="uk-UA" sz="3200" dirty="0">
                <a:solidFill>
                  <a:srgbClr val="293A55"/>
                </a:solidFill>
                <a:latin typeface="IBM Plex Serif"/>
              </a:rPr>
              <a:t>-наукового/</a:t>
            </a:r>
            <a:r>
              <a:rPr lang="uk-UA" sz="3200" dirty="0" err="1">
                <a:solidFill>
                  <a:srgbClr val="293A55"/>
                </a:solidFill>
                <a:latin typeface="IBM Plex Serif"/>
              </a:rPr>
              <a:t>освітньо</a:t>
            </a:r>
            <a:r>
              <a:rPr lang="uk-UA" sz="3200" dirty="0">
                <a:solidFill>
                  <a:srgbClr val="293A55"/>
                </a:solidFill>
                <a:latin typeface="IBM Plex Serif"/>
              </a:rPr>
              <a:t>-творчого, наукового ступеня підтверджується відповідним дипломом.</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1716375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D9E8B3-E1F4-42C4-A8FF-CB36BC83B67F}"/>
              </a:ext>
            </a:extLst>
          </p:cNvPr>
          <p:cNvSpPr/>
          <p:nvPr/>
        </p:nvSpPr>
        <p:spPr>
          <a:xfrm>
            <a:off x="1696065" y="707923"/>
            <a:ext cx="8849032" cy="5262979"/>
          </a:xfrm>
          <a:prstGeom prst="rect">
            <a:avLst/>
          </a:prstGeom>
        </p:spPr>
        <p:txBody>
          <a:bodyPr wrap="square">
            <a:spAutoFit/>
          </a:bodyPr>
          <a:lstStyle/>
          <a:p>
            <a:pPr algn="ctr"/>
            <a:r>
              <a:rPr lang="en-US" sz="2400" b="1" dirty="0">
                <a:solidFill>
                  <a:srgbClr val="293A55"/>
                </a:solidFill>
                <a:latin typeface="inherit"/>
              </a:rPr>
              <a:t>I. </a:t>
            </a:r>
            <a:r>
              <a:rPr lang="uk-UA" sz="2400" b="1" dirty="0">
                <a:solidFill>
                  <a:srgbClr val="293A55"/>
                </a:solidFill>
                <a:latin typeface="inherit"/>
              </a:rPr>
              <a:t>Загальні положення</a:t>
            </a:r>
          </a:p>
          <a:p>
            <a:pPr algn="just"/>
            <a:r>
              <a:rPr lang="uk-UA" sz="2400" dirty="0">
                <a:solidFill>
                  <a:srgbClr val="293A55"/>
                </a:solidFill>
                <a:latin typeface="IBM Plex Serif"/>
              </a:rPr>
              <a:t>1. Це Положення визначає порядок проведення атестації педагогічних працівників як системи заходів, спрямованих на всебічне та комплексне оцінювання їхньої педагогічної діяльності (далі - атестація).</a:t>
            </a:r>
          </a:p>
          <a:p>
            <a:pPr algn="just"/>
            <a:r>
              <a:rPr lang="uk-UA" sz="2400" dirty="0">
                <a:solidFill>
                  <a:srgbClr val="293A55"/>
                </a:solidFill>
                <a:latin typeface="IBM Plex Serif"/>
              </a:rPr>
              <a:t>У цьому Положенні терміни вживаються у значеннях, визначених </a:t>
            </a:r>
            <a:r>
              <a:rPr lang="uk-UA" sz="2400" dirty="0">
                <a:solidFill>
                  <a:srgbClr val="0000FF"/>
                </a:solidFill>
                <a:latin typeface="IBM Plex Serif"/>
                <a:hlinkClick r:id="rId2"/>
              </a:rPr>
              <a:t>Цивільним кодексом України</a:t>
            </a:r>
            <a:r>
              <a:rPr lang="uk-UA" sz="2400" dirty="0">
                <a:solidFill>
                  <a:srgbClr val="293A55"/>
                </a:solidFill>
                <a:latin typeface="IBM Plex Serif"/>
              </a:rPr>
              <a:t>, </a:t>
            </a:r>
            <a:r>
              <a:rPr lang="uk-UA" sz="2400" dirty="0">
                <a:solidFill>
                  <a:srgbClr val="0000FF"/>
                </a:solidFill>
                <a:latin typeface="IBM Plex Serif"/>
                <a:hlinkClick r:id="rId3"/>
              </a:rPr>
              <a:t>Законами України "Про освіту"</a:t>
            </a:r>
            <a:r>
              <a:rPr lang="uk-UA" sz="2400" dirty="0">
                <a:solidFill>
                  <a:srgbClr val="293A55"/>
                </a:solidFill>
                <a:latin typeface="IBM Plex Serif"/>
              </a:rPr>
              <a:t>, </a:t>
            </a:r>
            <a:r>
              <a:rPr lang="uk-UA" sz="2400" dirty="0">
                <a:solidFill>
                  <a:srgbClr val="0000FF"/>
                </a:solidFill>
                <a:latin typeface="IBM Plex Serif"/>
                <a:hlinkClick r:id="rId4"/>
              </a:rPr>
              <a:t>"Про дошкільну освіту"</a:t>
            </a:r>
            <a:r>
              <a:rPr lang="uk-UA" sz="2400" dirty="0">
                <a:solidFill>
                  <a:srgbClr val="293A55"/>
                </a:solidFill>
                <a:latin typeface="IBM Plex Serif"/>
              </a:rPr>
              <a:t>, </a:t>
            </a:r>
            <a:r>
              <a:rPr lang="uk-UA" sz="2400" dirty="0">
                <a:solidFill>
                  <a:srgbClr val="0000FF"/>
                </a:solidFill>
                <a:latin typeface="IBM Plex Serif"/>
                <a:hlinkClick r:id="rId5"/>
              </a:rPr>
              <a:t>"Про повну загальну середню освіту"</a:t>
            </a:r>
            <a:r>
              <a:rPr lang="uk-UA" sz="2400" dirty="0">
                <a:solidFill>
                  <a:srgbClr val="293A55"/>
                </a:solidFill>
                <a:latin typeface="IBM Plex Serif"/>
              </a:rPr>
              <a:t>, </a:t>
            </a:r>
            <a:r>
              <a:rPr lang="uk-UA" sz="2400" u="sng" dirty="0">
                <a:solidFill>
                  <a:srgbClr val="0000FF"/>
                </a:solidFill>
                <a:latin typeface="IBM Plex Serif"/>
                <a:hlinkClick r:id="rId6"/>
              </a:rPr>
              <a:t>"Про позашкільну освіту"</a:t>
            </a:r>
            <a:r>
              <a:rPr lang="uk-UA" sz="2400" dirty="0">
                <a:solidFill>
                  <a:srgbClr val="293A55"/>
                </a:solidFill>
                <a:latin typeface="IBM Plex Serif"/>
              </a:rPr>
              <a:t>, </a:t>
            </a:r>
            <a:r>
              <a:rPr lang="uk-UA" sz="2400" dirty="0">
                <a:solidFill>
                  <a:srgbClr val="0000FF"/>
                </a:solidFill>
                <a:latin typeface="IBM Plex Serif"/>
                <a:hlinkClick r:id="rId7"/>
              </a:rPr>
              <a:t>"Про професійну (професійно-технічну) освіту"</a:t>
            </a:r>
            <a:r>
              <a:rPr lang="uk-UA" sz="2400" dirty="0">
                <a:solidFill>
                  <a:srgbClr val="293A55"/>
                </a:solidFill>
                <a:latin typeface="IBM Plex Serif"/>
              </a:rPr>
              <a:t>, </a:t>
            </a:r>
            <a:r>
              <a:rPr lang="uk-UA" sz="2400" dirty="0">
                <a:solidFill>
                  <a:srgbClr val="0000FF"/>
                </a:solidFill>
                <a:latin typeface="IBM Plex Serif"/>
                <a:hlinkClick r:id="rId8"/>
              </a:rPr>
              <a:t>"Про фахову </a:t>
            </a:r>
            <a:r>
              <a:rPr lang="uk-UA" sz="2400" dirty="0" err="1">
                <a:solidFill>
                  <a:srgbClr val="0000FF"/>
                </a:solidFill>
                <a:latin typeface="IBM Plex Serif"/>
                <a:hlinkClick r:id="rId8"/>
              </a:rPr>
              <a:t>передвищу</a:t>
            </a:r>
            <a:r>
              <a:rPr lang="uk-UA" sz="2400" dirty="0">
                <a:solidFill>
                  <a:srgbClr val="0000FF"/>
                </a:solidFill>
                <a:latin typeface="IBM Plex Serif"/>
                <a:hlinkClick r:id="rId8"/>
              </a:rPr>
              <a:t> освіту"</a:t>
            </a:r>
            <a:r>
              <a:rPr lang="uk-UA" sz="2400" dirty="0">
                <a:solidFill>
                  <a:srgbClr val="293A55"/>
                </a:solidFill>
                <a:latin typeface="IBM Plex Serif"/>
              </a:rPr>
              <a:t>, </a:t>
            </a:r>
            <a:r>
              <a:rPr lang="uk-UA" sz="2400" dirty="0">
                <a:solidFill>
                  <a:srgbClr val="0000FF"/>
                </a:solidFill>
                <a:latin typeface="IBM Plex Serif"/>
                <a:hlinkClick r:id="rId9"/>
              </a:rPr>
              <a:t>"Про вищу освіту"</a:t>
            </a:r>
            <a:r>
              <a:rPr lang="uk-UA" sz="2400" dirty="0">
                <a:solidFill>
                  <a:srgbClr val="293A55"/>
                </a:solidFill>
                <a:latin typeface="IBM Plex Serif"/>
              </a:rPr>
              <a:t>, Порядком підвищення кваліфікації педагогічних і науково-педагогічних працівників, затвердженого </a:t>
            </a:r>
            <a:r>
              <a:rPr lang="uk-UA" sz="2400" dirty="0">
                <a:solidFill>
                  <a:srgbClr val="0000FF"/>
                </a:solidFill>
                <a:latin typeface="IBM Plex Serif"/>
                <a:hlinkClick r:id="rId10"/>
              </a:rPr>
              <a:t>постановою Кабінету Міністрів України від 21 серпня 2019 року </a:t>
            </a:r>
            <a:r>
              <a:rPr lang="en-US" sz="2400" dirty="0">
                <a:solidFill>
                  <a:srgbClr val="0000FF"/>
                </a:solidFill>
                <a:latin typeface="IBM Plex Serif"/>
                <a:hlinkClick r:id="rId10"/>
              </a:rPr>
              <a:t>N 800</a:t>
            </a:r>
            <a:r>
              <a:rPr lang="en-US" sz="2400" dirty="0">
                <a:solidFill>
                  <a:srgbClr val="293A55"/>
                </a:solidFill>
                <a:latin typeface="IBM Plex Serif"/>
              </a:rPr>
              <a:t>, </a:t>
            </a:r>
            <a:r>
              <a:rPr lang="uk-UA" sz="2400" dirty="0">
                <a:solidFill>
                  <a:srgbClr val="293A55"/>
                </a:solidFill>
                <a:latin typeface="IBM Plex Serif"/>
              </a:rPr>
              <a:t>та іншими нормативно-правовими актами у сфері освіти.</a:t>
            </a:r>
            <a:endParaRPr lang="uk-UA" sz="2400" b="0" i="0" dirty="0">
              <a:solidFill>
                <a:srgbClr val="293A55"/>
              </a:solidFill>
              <a:effectLst/>
              <a:latin typeface="IBM Plex Serif"/>
            </a:endParaRPr>
          </a:p>
        </p:txBody>
      </p:sp>
    </p:spTree>
    <p:extLst>
      <p:ext uri="{BB962C8B-B14F-4D97-AF65-F5344CB8AC3E}">
        <p14:creationId xmlns:p14="http://schemas.microsoft.com/office/powerpoint/2010/main" val="35117419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AD37579-3DF3-4FAC-BBFE-50647FC7C7A4}"/>
              </a:ext>
            </a:extLst>
          </p:cNvPr>
          <p:cNvSpPr/>
          <p:nvPr/>
        </p:nvSpPr>
        <p:spPr>
          <a:xfrm>
            <a:off x="1843548" y="1047135"/>
            <a:ext cx="8790039" cy="5826602"/>
          </a:xfrm>
          <a:prstGeom prst="rect">
            <a:avLst/>
          </a:prstGeom>
        </p:spPr>
        <p:txBody>
          <a:bodyPr wrap="square">
            <a:spAutoFit/>
          </a:bodyPr>
          <a:lstStyle/>
          <a:p>
            <a:pPr algn="just"/>
            <a:r>
              <a:rPr lang="uk-UA" sz="2800" dirty="0">
                <a:solidFill>
                  <a:srgbClr val="293A55"/>
                </a:solidFill>
                <a:latin typeface="IBM Plex Serif"/>
              </a:rPr>
              <a:t>Наявність стажу роботи на посадах педагогічних працівників визначається відповідно до даних його особової справи, трудової книжки або відомостей про трудову діяльність із реєстру застрахованих осіб Державного реєстру загальнообов'язкового державного соціального страхування та інших документів, що відповідно до законодавства підтверджують стаж роботи на посадах педагогічних працівників, що визначені Переліком посад педагогічних та науково-педагогічних працівників, затвердженим </a:t>
            </a:r>
            <a:r>
              <a:rPr lang="uk-UA" sz="2800" dirty="0">
                <a:solidFill>
                  <a:srgbClr val="0000FF"/>
                </a:solidFill>
                <a:latin typeface="IBM Plex Serif"/>
                <a:hlinkClick r:id="rId2"/>
              </a:rPr>
              <a:t>постановою Кабінету Міністрів України від 14 червня 2000 року </a:t>
            </a:r>
            <a:r>
              <a:rPr lang="en-US" sz="2800" dirty="0">
                <a:solidFill>
                  <a:srgbClr val="0000FF"/>
                </a:solidFill>
                <a:latin typeface="IBM Plex Serif"/>
                <a:hlinkClick r:id="rId2"/>
              </a:rPr>
              <a:t>N 963</a:t>
            </a:r>
            <a:r>
              <a:rPr lang="en-US" sz="2800" dirty="0">
                <a:solidFill>
                  <a:srgbClr val="293A55"/>
                </a:solidFill>
                <a:latin typeface="IBM Plex Serif"/>
              </a:rPr>
              <a:t>. </a:t>
            </a:r>
            <a:r>
              <a:rPr lang="uk-UA" sz="2800" dirty="0">
                <a:solidFill>
                  <a:srgbClr val="293A55"/>
                </a:solidFill>
                <a:latin typeface="IBM Plex Serif"/>
              </a:rPr>
              <a:t>Посадові обов'язки педагогічного працівника визначаються його посадовою інструкцією.</a:t>
            </a:r>
            <a:endParaRPr lang="uk-UA" sz="2800" dirty="0"/>
          </a:p>
        </p:txBody>
      </p:sp>
    </p:spTree>
    <p:extLst>
      <p:ext uri="{BB962C8B-B14F-4D97-AF65-F5344CB8AC3E}">
        <p14:creationId xmlns:p14="http://schemas.microsoft.com/office/powerpoint/2010/main" val="1286983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AD92444-86A5-4315-93A7-E553517B9B1C}"/>
              </a:ext>
            </a:extLst>
          </p:cNvPr>
          <p:cNvSpPr/>
          <p:nvPr/>
        </p:nvSpPr>
        <p:spPr>
          <a:xfrm>
            <a:off x="1902541" y="1224116"/>
            <a:ext cx="8406581" cy="5262979"/>
          </a:xfrm>
          <a:prstGeom prst="rect">
            <a:avLst/>
          </a:prstGeom>
        </p:spPr>
        <p:txBody>
          <a:bodyPr wrap="square">
            <a:spAutoFit/>
          </a:bodyPr>
          <a:lstStyle/>
          <a:p>
            <a:pPr algn="just"/>
            <a:r>
              <a:rPr lang="uk-UA" sz="2800" dirty="0">
                <a:solidFill>
                  <a:srgbClr val="293A55"/>
                </a:solidFill>
                <a:latin typeface="IBM Plex Serif"/>
              </a:rPr>
              <a:t>12. Педагогічні працівники, які мають педагогічне навантаження з кількох предметів, атестуються з того предмета, який викладають за спеціальністю. У цьому випадку присвоєна кваліфікаційна категорія поширюється на все педагогічне навантаження. Необхідною умовою при цьому є підвищення кваліфікації з навчальних предметів (інтегрованих курсів), що обов'язкові для вивчення відповідно до річного навчального плану закладу освіти.</a:t>
            </a:r>
          </a:p>
          <a:p>
            <a:pPr algn="just"/>
            <a:r>
              <a:rPr lang="uk-UA" sz="2800" dirty="0">
                <a:solidFill>
                  <a:srgbClr val="293A55"/>
                </a:solidFill>
                <a:latin typeface="IBM Plex Serif"/>
              </a:rPr>
              <a:t>Педагогічні працівники, які працюють за сумісництвом або на умовах строкового трудового договору, атестуються на загальних підставах.</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19735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8A5A759-A0E4-4872-A2CE-B5033830B779}"/>
              </a:ext>
            </a:extLst>
          </p:cNvPr>
          <p:cNvSpPr/>
          <p:nvPr/>
        </p:nvSpPr>
        <p:spPr>
          <a:xfrm>
            <a:off x="1681315" y="870155"/>
            <a:ext cx="8967020" cy="5693866"/>
          </a:xfrm>
          <a:prstGeom prst="rect">
            <a:avLst/>
          </a:prstGeom>
        </p:spPr>
        <p:txBody>
          <a:bodyPr wrap="square">
            <a:spAutoFit/>
          </a:bodyPr>
          <a:lstStyle/>
          <a:p>
            <a:pPr algn="just"/>
            <a:r>
              <a:rPr lang="uk-UA" sz="2800" dirty="0">
                <a:solidFill>
                  <a:srgbClr val="293A55"/>
                </a:solidFill>
                <a:latin typeface="IBM Plex Serif"/>
              </a:rPr>
              <a:t>Педагогічні працівники, які обіймають різні педагогічні посади в одному і тому чи різних закладах освіти (зокрема керівники закладів освіти, які викладають предмети або здійснюють іншу педагогічну роботу), атестуються за кожною з посад.</a:t>
            </a:r>
          </a:p>
          <a:p>
            <a:pPr algn="just"/>
            <a:r>
              <a:rPr lang="uk-UA" sz="2800" dirty="0">
                <a:solidFill>
                  <a:srgbClr val="293A55"/>
                </a:solidFill>
                <a:latin typeface="IBM Plex Serif"/>
              </a:rPr>
              <a:t>Педагогічні працівники, які працюють у різних закладах освіти за однією і тією самою посадою та/або викладають один предмет (інтегрований курс), атестуються за основним місцем роботи. В цьому випадку присвоєна педагогічному працівнику кваліфікаційна категорія та педагогічне звання або тарифний розряд, поширюються на все педагогічне навантаження за всіма місцями роботи та/або посадами.</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8548685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1E0A448-06A4-4256-A8A2-EEA5C757AA1A}"/>
              </a:ext>
            </a:extLst>
          </p:cNvPr>
          <p:cNvSpPr/>
          <p:nvPr/>
        </p:nvSpPr>
        <p:spPr>
          <a:xfrm>
            <a:off x="1944329" y="1017639"/>
            <a:ext cx="8303342" cy="5693866"/>
          </a:xfrm>
          <a:prstGeom prst="rect">
            <a:avLst/>
          </a:prstGeom>
        </p:spPr>
        <p:txBody>
          <a:bodyPr wrap="square">
            <a:spAutoFit/>
          </a:bodyPr>
          <a:lstStyle/>
          <a:p>
            <a:pPr algn="just"/>
            <a:r>
              <a:rPr lang="uk-UA" sz="2800" dirty="0">
                <a:solidFill>
                  <a:srgbClr val="293A55"/>
                </a:solidFill>
                <a:latin typeface="IBM Plex Serif"/>
              </a:rPr>
              <a:t>Якщо в </a:t>
            </a:r>
            <a:r>
              <a:rPr lang="uk-UA" sz="2800" dirty="0" err="1">
                <a:solidFill>
                  <a:srgbClr val="293A55"/>
                </a:solidFill>
                <a:latin typeface="IBM Plex Serif"/>
              </a:rPr>
              <a:t>міжатестаційний</a:t>
            </a:r>
            <a:r>
              <a:rPr lang="uk-UA" sz="2800" dirty="0">
                <a:solidFill>
                  <a:srgbClr val="293A55"/>
                </a:solidFill>
                <a:latin typeface="IBM Plex Serif"/>
              </a:rPr>
              <a:t> період педагогічного працівника довантажено годинами з інших предметів (інтегрованих курсів), то присвоєна кваліфікаційна категорія поширюється на все педагогічне навантаження до чергової атестації.</a:t>
            </a:r>
          </a:p>
          <a:p>
            <a:pPr algn="just"/>
            <a:r>
              <a:rPr lang="uk-UA" sz="2800" dirty="0">
                <a:solidFill>
                  <a:srgbClr val="293A55"/>
                </a:solidFill>
                <a:latin typeface="IBM Plex Serif"/>
              </a:rPr>
              <a:t>Керівник закладу освіти, відокремленого структурного підрозділу, заступник керівника закладу освіти, відокремленого структурного підрозділу, які працюють на посаді педагогічного працівника, що передбачає здійснення педагогічної діяльності та наявність педагогічного навантаження, атестується за цією посадою у порядку, визначеному цим Положенням.</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4192519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77EE144-A929-402B-882E-5E37942F0175}"/>
              </a:ext>
            </a:extLst>
          </p:cNvPr>
          <p:cNvSpPr/>
          <p:nvPr/>
        </p:nvSpPr>
        <p:spPr>
          <a:xfrm>
            <a:off x="1873045" y="1106130"/>
            <a:ext cx="8436078" cy="4524315"/>
          </a:xfrm>
          <a:prstGeom prst="rect">
            <a:avLst/>
          </a:prstGeom>
        </p:spPr>
        <p:txBody>
          <a:bodyPr wrap="square">
            <a:spAutoFit/>
          </a:bodyPr>
          <a:lstStyle/>
          <a:p>
            <a:pPr algn="just"/>
            <a:r>
              <a:rPr lang="uk-UA" sz="3200" dirty="0">
                <a:solidFill>
                  <a:srgbClr val="293A55"/>
                </a:solidFill>
                <a:latin typeface="IBM Plex Serif"/>
              </a:rPr>
              <a:t>Керівникам закладів освіти, відокремлених структурних підрозділів, їх заступникам та іншим педагогічним працівникам, посади яких не передбачають присвоєння кваліфікаційних категорій, за результатами атестації встановлюється їх відповідність або невідповідність займаній посаді та встановлюється (підтверджується) тарифний розряд".</a:t>
            </a:r>
            <a:endParaRPr lang="uk-UA" sz="3200" dirty="0"/>
          </a:p>
        </p:txBody>
      </p:sp>
    </p:spTree>
    <p:extLst>
      <p:ext uri="{BB962C8B-B14F-4D97-AF65-F5344CB8AC3E}">
        <p14:creationId xmlns:p14="http://schemas.microsoft.com/office/powerpoint/2010/main" val="25972198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832F418-608C-4878-8C9B-1D09D12D4A13}"/>
              </a:ext>
            </a:extLst>
          </p:cNvPr>
          <p:cNvSpPr/>
          <p:nvPr/>
        </p:nvSpPr>
        <p:spPr>
          <a:xfrm>
            <a:off x="1814052" y="1106129"/>
            <a:ext cx="8554064" cy="4832092"/>
          </a:xfrm>
          <a:prstGeom prst="rect">
            <a:avLst/>
          </a:prstGeom>
        </p:spPr>
        <p:txBody>
          <a:bodyPr wrap="square">
            <a:spAutoFit/>
          </a:bodyPr>
          <a:lstStyle/>
          <a:p>
            <a:pPr algn="just"/>
            <a:r>
              <a:rPr lang="uk-UA" sz="2800" dirty="0">
                <a:solidFill>
                  <a:srgbClr val="293A55"/>
                </a:solidFill>
                <a:latin typeface="IBM Plex Serif"/>
              </a:rPr>
              <a:t>13. Успішне проходження сертифікації зараховується як проходження атестації педагогічним працівником, а також є підставою для присвоєння йому відповідної кваліфікаційної категорії та/або педагогічного звання. Присвоєння/підтвердження кваліфікаційної категорії та/або педагогічного звання проводиться без урахування тривалості </a:t>
            </a:r>
            <a:r>
              <a:rPr lang="uk-UA" sz="2800" dirty="0" err="1">
                <a:solidFill>
                  <a:srgbClr val="293A55"/>
                </a:solidFill>
                <a:latin typeface="IBM Plex Serif"/>
              </a:rPr>
              <a:t>міжатестаційного</a:t>
            </a:r>
            <a:r>
              <a:rPr lang="uk-UA" sz="2800" dirty="0">
                <a:solidFill>
                  <a:srgbClr val="293A55"/>
                </a:solidFill>
                <a:latin typeface="IBM Plex Serif"/>
              </a:rPr>
              <a:t> періоду, без дотримання умов, визначених пунктами 8, 9 цього розділу та без проведення будь-яких заходів, пов'язаних із вивченням і оцінюванням його діяльності та професійних </a:t>
            </a:r>
            <a:r>
              <a:rPr lang="uk-UA" sz="2800" dirty="0" err="1">
                <a:solidFill>
                  <a:srgbClr val="293A55"/>
                </a:solidFill>
                <a:latin typeface="IBM Plex Serif"/>
              </a:rPr>
              <a:t>компетентностей</a:t>
            </a:r>
            <a:r>
              <a:rPr lang="uk-UA" sz="2800" dirty="0">
                <a:solidFill>
                  <a:srgbClr val="293A55"/>
                </a:solidFill>
                <a:latin typeface="IBM Plex Serif"/>
              </a:rPr>
              <a:t>.</a:t>
            </a:r>
            <a:endParaRPr lang="uk-UA" sz="2800" dirty="0"/>
          </a:p>
        </p:txBody>
      </p:sp>
    </p:spTree>
    <p:extLst>
      <p:ext uri="{BB962C8B-B14F-4D97-AF65-F5344CB8AC3E}">
        <p14:creationId xmlns:p14="http://schemas.microsoft.com/office/powerpoint/2010/main" val="38425728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9DECA45-9E64-434C-ACF2-BC87E47EEBDC}"/>
              </a:ext>
            </a:extLst>
          </p:cNvPr>
          <p:cNvSpPr/>
          <p:nvPr/>
        </p:nvSpPr>
        <p:spPr>
          <a:xfrm>
            <a:off x="1784555" y="1740310"/>
            <a:ext cx="7359445" cy="3046988"/>
          </a:xfrm>
          <a:prstGeom prst="rect">
            <a:avLst/>
          </a:prstGeom>
        </p:spPr>
        <p:txBody>
          <a:bodyPr wrap="square">
            <a:spAutoFit/>
          </a:bodyPr>
          <a:lstStyle/>
          <a:p>
            <a:pPr algn="just"/>
            <a:r>
              <a:rPr lang="uk-UA" sz="3200" dirty="0">
                <a:solidFill>
                  <a:srgbClr val="293A55"/>
                </a:solidFill>
                <a:latin typeface="IBM Plex Serif"/>
              </a:rPr>
              <a:t>Зарахування сертифікації здійснюється один раз протягом строку дії сертифіката педагогічного працівника під час його чергової або позачергової атестації, що проводиться за ініціативи педагогічного працівника.</a:t>
            </a:r>
            <a:endParaRPr lang="uk-UA" sz="3200" dirty="0"/>
          </a:p>
        </p:txBody>
      </p:sp>
    </p:spTree>
    <p:extLst>
      <p:ext uri="{BB962C8B-B14F-4D97-AF65-F5344CB8AC3E}">
        <p14:creationId xmlns:p14="http://schemas.microsoft.com/office/powerpoint/2010/main" val="732072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E387E5-ADE7-45C2-A270-5520D4FB1637}"/>
              </a:ext>
            </a:extLst>
          </p:cNvPr>
          <p:cNvSpPr/>
          <p:nvPr/>
        </p:nvSpPr>
        <p:spPr>
          <a:xfrm>
            <a:off x="1681316" y="1209368"/>
            <a:ext cx="9144000" cy="5262979"/>
          </a:xfrm>
          <a:prstGeom prst="rect">
            <a:avLst/>
          </a:prstGeom>
        </p:spPr>
        <p:txBody>
          <a:bodyPr wrap="square">
            <a:spAutoFit/>
          </a:bodyPr>
          <a:lstStyle/>
          <a:p>
            <a:pPr algn="just"/>
            <a:r>
              <a:rPr lang="uk-UA" sz="2800" dirty="0">
                <a:solidFill>
                  <a:srgbClr val="293A55"/>
                </a:solidFill>
                <a:latin typeface="IBM Plex Serif"/>
              </a:rPr>
              <a:t>14. До проведення чергової атестації педагогічного працівника за ним зберігаються присвоєні кваліфікаційна категорія (педагогічне звання).</a:t>
            </a:r>
          </a:p>
          <a:p>
            <a:pPr algn="just"/>
            <a:r>
              <a:rPr lang="uk-UA" sz="2800" dirty="0">
                <a:solidFill>
                  <a:srgbClr val="293A55"/>
                </a:solidFill>
                <a:latin typeface="IBM Plex Serif"/>
              </a:rPr>
              <a:t>За педагогічними працівниками, які переходять на роботу з одного закладу освіти до іншого, а також на інші педагогічні посади у цьому закладі освіти або які перервали роботу на педагогічній посаді (незалежно від тривалості перерви у роботі), зберігаються присвоєні за результатами останньої атестації кваліфікаційні категорії та педагогічні звання.</a:t>
            </a:r>
          </a:p>
          <a:p>
            <a:pPr algn="just"/>
            <a:r>
              <a:rPr lang="uk-UA" sz="2800" dirty="0">
                <a:solidFill>
                  <a:srgbClr val="293A55"/>
                </a:solidFill>
                <a:latin typeface="IBM Plex Serif"/>
              </a:rPr>
              <a:t>Атестація таких працівників здійснюється не пізніше ніж через два роки після прийняття їх на роботу.</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878513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5E6F4A3-A4A1-4DAD-8BE3-77D746C7E266}"/>
              </a:ext>
            </a:extLst>
          </p:cNvPr>
          <p:cNvSpPr/>
          <p:nvPr/>
        </p:nvSpPr>
        <p:spPr>
          <a:xfrm>
            <a:off x="1696065" y="1224116"/>
            <a:ext cx="8893277" cy="3108543"/>
          </a:xfrm>
          <a:prstGeom prst="rect">
            <a:avLst/>
          </a:prstGeom>
        </p:spPr>
        <p:txBody>
          <a:bodyPr wrap="square">
            <a:spAutoFit/>
          </a:bodyPr>
          <a:lstStyle/>
          <a:p>
            <a:pPr algn="just"/>
            <a:r>
              <a:rPr lang="ru-RU" sz="2800" dirty="0">
                <a:solidFill>
                  <a:srgbClr val="293A55"/>
                </a:solidFill>
                <a:latin typeface="IBM Plex Serif"/>
              </a:rPr>
              <a:t>15. Особи, </a:t>
            </a:r>
            <a:r>
              <a:rPr lang="ru-RU" sz="2800" dirty="0" err="1">
                <a:solidFill>
                  <a:srgbClr val="293A55"/>
                </a:solidFill>
                <a:latin typeface="IBM Plex Serif"/>
              </a:rPr>
              <a:t>призначені</a:t>
            </a:r>
            <a:r>
              <a:rPr lang="ru-RU" sz="2800" dirty="0">
                <a:solidFill>
                  <a:srgbClr val="293A55"/>
                </a:solidFill>
                <a:latin typeface="IBM Plex Serif"/>
              </a:rPr>
              <a:t> на посади </a:t>
            </a:r>
            <a:r>
              <a:rPr lang="ru-RU" sz="2800" dirty="0" err="1">
                <a:solidFill>
                  <a:srgbClr val="293A55"/>
                </a:solidFill>
                <a:latin typeface="IBM Plex Serif"/>
              </a:rPr>
              <a:t>педагогічних</a:t>
            </a:r>
            <a:r>
              <a:rPr lang="ru-RU" sz="2800" dirty="0">
                <a:solidFill>
                  <a:srgbClr val="293A55"/>
                </a:solidFill>
                <a:latin typeface="IBM Plex Serif"/>
              </a:rPr>
              <a:t> </a:t>
            </a:r>
            <a:r>
              <a:rPr lang="ru-RU" sz="2800" dirty="0" err="1">
                <a:solidFill>
                  <a:srgbClr val="293A55"/>
                </a:solidFill>
                <a:latin typeface="IBM Plex Serif"/>
              </a:rPr>
              <a:t>працівників</a:t>
            </a:r>
            <a:r>
              <a:rPr lang="ru-RU" sz="2800" dirty="0">
                <a:solidFill>
                  <a:srgbClr val="293A55"/>
                </a:solidFill>
                <a:latin typeface="IBM Plex Serif"/>
              </a:rPr>
              <a:t> </a:t>
            </a:r>
            <a:r>
              <a:rPr lang="ru-RU" sz="2800" dirty="0" err="1">
                <a:solidFill>
                  <a:srgbClr val="293A55"/>
                </a:solidFill>
                <a:latin typeface="IBM Plex Serif"/>
              </a:rPr>
              <a:t>відповідно</a:t>
            </a:r>
            <a:r>
              <a:rPr lang="ru-RU" sz="2800" dirty="0">
                <a:solidFill>
                  <a:srgbClr val="293A55"/>
                </a:solidFill>
                <a:latin typeface="IBM Plex Serif"/>
              </a:rPr>
              <a:t> до </a:t>
            </a:r>
            <a:r>
              <a:rPr lang="ru-RU" sz="2800" dirty="0" err="1">
                <a:solidFill>
                  <a:srgbClr val="0000FF"/>
                </a:solidFill>
                <a:latin typeface="IBM Plex Serif"/>
                <a:hlinkClick r:id="rId2"/>
              </a:rPr>
              <a:t>частини</a:t>
            </a:r>
            <a:r>
              <a:rPr lang="ru-RU" sz="2800" dirty="0">
                <a:solidFill>
                  <a:srgbClr val="0000FF"/>
                </a:solidFill>
                <a:latin typeface="IBM Plex Serif"/>
                <a:hlinkClick r:id="rId2"/>
              </a:rPr>
              <a:t> </a:t>
            </a:r>
            <a:r>
              <a:rPr lang="ru-RU" sz="2800" dirty="0" err="1">
                <a:solidFill>
                  <a:srgbClr val="0000FF"/>
                </a:solidFill>
                <a:latin typeface="IBM Plex Serif"/>
                <a:hlinkClick r:id="rId2"/>
              </a:rPr>
              <a:t>п'ятої</a:t>
            </a:r>
            <a:r>
              <a:rPr lang="ru-RU" sz="2800" dirty="0">
                <a:solidFill>
                  <a:srgbClr val="0000FF"/>
                </a:solidFill>
                <a:latin typeface="IBM Plex Serif"/>
                <a:hlinkClick r:id="rId2"/>
              </a:rPr>
              <a:t> </a:t>
            </a:r>
            <a:r>
              <a:rPr lang="ru-RU" sz="2800" dirty="0" err="1">
                <a:solidFill>
                  <a:srgbClr val="0000FF"/>
                </a:solidFill>
                <a:latin typeface="IBM Plex Serif"/>
                <a:hlinkClick r:id="rId2"/>
              </a:rPr>
              <a:t>статті</a:t>
            </a:r>
            <a:r>
              <a:rPr lang="ru-RU" sz="2800" dirty="0">
                <a:solidFill>
                  <a:srgbClr val="0000FF"/>
                </a:solidFill>
                <a:latin typeface="IBM Plex Serif"/>
                <a:hlinkClick r:id="rId2"/>
              </a:rPr>
              <a:t> 58 Закону </a:t>
            </a:r>
            <a:r>
              <a:rPr lang="ru-RU" sz="2800" dirty="0" err="1">
                <a:solidFill>
                  <a:srgbClr val="0000FF"/>
                </a:solidFill>
                <a:latin typeface="IBM Plex Serif"/>
                <a:hlinkClick r:id="rId2"/>
              </a:rPr>
              <a:t>України</a:t>
            </a:r>
            <a:r>
              <a:rPr lang="ru-RU" sz="2800" dirty="0">
                <a:solidFill>
                  <a:srgbClr val="0000FF"/>
                </a:solidFill>
                <a:latin typeface="IBM Plex Serif"/>
                <a:hlinkClick r:id="rId2"/>
              </a:rPr>
              <a:t> "Про </a:t>
            </a:r>
            <a:r>
              <a:rPr lang="ru-RU" sz="2800" dirty="0" err="1">
                <a:solidFill>
                  <a:srgbClr val="0000FF"/>
                </a:solidFill>
                <a:latin typeface="IBM Plex Serif"/>
                <a:hlinkClick r:id="rId2"/>
              </a:rPr>
              <a:t>освіту</a:t>
            </a:r>
            <a:r>
              <a:rPr lang="ru-RU" sz="2800" dirty="0">
                <a:solidFill>
                  <a:srgbClr val="0000FF"/>
                </a:solidFill>
                <a:latin typeface="IBM Plex Serif"/>
                <a:hlinkClick r:id="rId2"/>
              </a:rPr>
              <a:t>"</a:t>
            </a:r>
            <a:r>
              <a:rPr lang="ru-RU" sz="2800" dirty="0">
                <a:solidFill>
                  <a:srgbClr val="293A55"/>
                </a:solidFill>
                <a:latin typeface="IBM Plex Serif"/>
              </a:rPr>
              <a:t> та/</a:t>
            </a:r>
            <a:r>
              <a:rPr lang="ru-RU" sz="2800" dirty="0" err="1">
                <a:solidFill>
                  <a:srgbClr val="293A55"/>
                </a:solidFill>
                <a:latin typeface="IBM Plex Serif"/>
              </a:rPr>
              <a:t>або</a:t>
            </a:r>
            <a:r>
              <a:rPr lang="ru-RU" sz="2800" dirty="0">
                <a:solidFill>
                  <a:srgbClr val="293A55"/>
                </a:solidFill>
                <a:latin typeface="IBM Plex Serif"/>
              </a:rPr>
              <a:t> </a:t>
            </a:r>
            <a:r>
              <a:rPr lang="ru-RU" sz="2800" dirty="0" err="1">
                <a:solidFill>
                  <a:srgbClr val="293A55"/>
                </a:solidFill>
                <a:latin typeface="IBM Plex Serif"/>
              </a:rPr>
              <a:t>ті</a:t>
            </a:r>
            <a:r>
              <a:rPr lang="ru-RU" sz="2800" dirty="0">
                <a:solidFill>
                  <a:srgbClr val="293A55"/>
                </a:solidFill>
                <a:latin typeface="IBM Plex Serif"/>
              </a:rPr>
              <a:t>, </a:t>
            </a:r>
            <a:r>
              <a:rPr lang="ru-RU" sz="2800" dirty="0" err="1">
                <a:solidFill>
                  <a:srgbClr val="293A55"/>
                </a:solidFill>
                <a:latin typeface="IBM Plex Serif"/>
              </a:rPr>
              <a:t>які</a:t>
            </a:r>
            <a:r>
              <a:rPr lang="ru-RU" sz="2800" dirty="0">
                <a:solidFill>
                  <a:srgbClr val="293A55"/>
                </a:solidFill>
                <a:latin typeface="IBM Plex Serif"/>
              </a:rPr>
              <a:t> </a:t>
            </a:r>
            <a:r>
              <a:rPr lang="ru-RU" sz="2800" dirty="0" err="1">
                <a:solidFill>
                  <a:srgbClr val="293A55"/>
                </a:solidFill>
                <a:latin typeface="IBM Plex Serif"/>
              </a:rPr>
              <a:t>пройшли</a:t>
            </a:r>
            <a:r>
              <a:rPr lang="ru-RU" sz="2800" dirty="0">
                <a:solidFill>
                  <a:srgbClr val="293A55"/>
                </a:solidFill>
                <a:latin typeface="IBM Plex Serif"/>
              </a:rPr>
              <a:t> </a:t>
            </a:r>
            <a:r>
              <a:rPr lang="ru-RU" sz="2800" dirty="0" err="1">
                <a:solidFill>
                  <a:srgbClr val="293A55"/>
                </a:solidFill>
                <a:latin typeface="IBM Plex Serif"/>
              </a:rPr>
              <a:t>педагогічну</a:t>
            </a:r>
            <a:r>
              <a:rPr lang="ru-RU" sz="2800" dirty="0">
                <a:solidFill>
                  <a:srgbClr val="293A55"/>
                </a:solidFill>
                <a:latin typeface="IBM Plex Serif"/>
              </a:rPr>
              <a:t> </a:t>
            </a:r>
            <a:r>
              <a:rPr lang="ru-RU" sz="2800" dirty="0" err="1">
                <a:solidFill>
                  <a:srgbClr val="293A55"/>
                </a:solidFill>
                <a:latin typeface="IBM Plex Serif"/>
              </a:rPr>
              <a:t>інтернатуру</a:t>
            </a:r>
            <a:r>
              <a:rPr lang="ru-RU" sz="2800" dirty="0">
                <a:solidFill>
                  <a:srgbClr val="293A55"/>
                </a:solidFill>
                <a:latin typeface="IBM Plex Serif"/>
              </a:rPr>
              <a:t> в </a:t>
            </a:r>
            <a:r>
              <a:rPr lang="ru-RU" sz="2800" dirty="0" err="1">
                <a:solidFill>
                  <a:srgbClr val="293A55"/>
                </a:solidFill>
                <a:latin typeface="IBM Plex Serif"/>
              </a:rPr>
              <a:t>установленому</a:t>
            </a:r>
            <a:r>
              <a:rPr lang="ru-RU" sz="2800" dirty="0">
                <a:solidFill>
                  <a:srgbClr val="293A55"/>
                </a:solidFill>
                <a:latin typeface="IBM Plex Serif"/>
              </a:rPr>
              <a:t> </a:t>
            </a:r>
            <a:r>
              <a:rPr lang="ru-RU" sz="2800" dirty="0" err="1">
                <a:solidFill>
                  <a:srgbClr val="293A55"/>
                </a:solidFill>
                <a:latin typeface="IBM Plex Serif"/>
              </a:rPr>
              <a:t>законодавством</a:t>
            </a:r>
            <a:r>
              <a:rPr lang="ru-RU" sz="2800" dirty="0">
                <a:solidFill>
                  <a:srgbClr val="293A55"/>
                </a:solidFill>
                <a:latin typeface="IBM Plex Serif"/>
              </a:rPr>
              <a:t> порядку, для </a:t>
            </a:r>
            <a:r>
              <a:rPr lang="ru-RU" sz="2800" dirty="0" err="1">
                <a:solidFill>
                  <a:srgbClr val="293A55"/>
                </a:solidFill>
                <a:latin typeface="IBM Plex Serif"/>
              </a:rPr>
              <a:t>продовження</a:t>
            </a:r>
            <a:r>
              <a:rPr lang="ru-RU" sz="2800" dirty="0">
                <a:solidFill>
                  <a:srgbClr val="293A55"/>
                </a:solidFill>
                <a:latin typeface="IBM Plex Serif"/>
              </a:rPr>
              <a:t> </a:t>
            </a:r>
            <a:r>
              <a:rPr lang="ru-RU" sz="2800" dirty="0" err="1">
                <a:solidFill>
                  <a:srgbClr val="293A55"/>
                </a:solidFill>
                <a:latin typeface="IBM Plex Serif"/>
              </a:rPr>
              <a:t>роботи</a:t>
            </a:r>
            <a:r>
              <a:rPr lang="ru-RU" sz="2800" dirty="0">
                <a:solidFill>
                  <a:srgbClr val="293A55"/>
                </a:solidFill>
                <a:latin typeface="IBM Plex Serif"/>
              </a:rPr>
              <a:t> на </a:t>
            </a:r>
            <a:r>
              <a:rPr lang="ru-RU" sz="2800" dirty="0" err="1">
                <a:solidFill>
                  <a:srgbClr val="293A55"/>
                </a:solidFill>
                <a:latin typeface="IBM Plex Serif"/>
              </a:rPr>
              <a:t>цих</a:t>
            </a:r>
            <a:r>
              <a:rPr lang="ru-RU" sz="2800" dirty="0">
                <a:solidFill>
                  <a:srgbClr val="293A55"/>
                </a:solidFill>
                <a:latin typeface="IBM Plex Serif"/>
              </a:rPr>
              <a:t> посадах </a:t>
            </a:r>
            <a:r>
              <a:rPr lang="ru-RU" sz="2800" dirty="0" err="1">
                <a:solidFill>
                  <a:srgbClr val="293A55"/>
                </a:solidFill>
                <a:latin typeface="IBM Plex Serif"/>
              </a:rPr>
              <a:t>атестуються</a:t>
            </a:r>
            <a:r>
              <a:rPr lang="ru-RU" sz="2800" dirty="0">
                <a:solidFill>
                  <a:srgbClr val="293A55"/>
                </a:solidFill>
                <a:latin typeface="IBM Plex Serif"/>
              </a:rPr>
              <a:t> </a:t>
            </a:r>
            <a:r>
              <a:rPr lang="ru-RU" sz="2800" dirty="0" err="1">
                <a:solidFill>
                  <a:srgbClr val="293A55"/>
                </a:solidFill>
                <a:latin typeface="IBM Plex Serif"/>
              </a:rPr>
              <a:t>упродовж</a:t>
            </a:r>
            <a:r>
              <a:rPr lang="ru-RU" sz="2800" dirty="0">
                <a:solidFill>
                  <a:srgbClr val="293A55"/>
                </a:solidFill>
                <a:latin typeface="IBM Plex Serif"/>
              </a:rPr>
              <a:t> другого року </a:t>
            </a:r>
            <a:r>
              <a:rPr lang="ru-RU" sz="2800" dirty="0" err="1">
                <a:solidFill>
                  <a:srgbClr val="293A55"/>
                </a:solidFill>
                <a:latin typeface="IBM Plex Serif"/>
              </a:rPr>
              <a:t>роботи</a:t>
            </a:r>
            <a:r>
              <a:rPr lang="ru-RU" sz="2800" dirty="0">
                <a:solidFill>
                  <a:srgbClr val="293A55"/>
                </a:solidFill>
                <a:latin typeface="IBM Plex Serif"/>
              </a:rPr>
              <a:t>, але не </a:t>
            </a:r>
            <a:r>
              <a:rPr lang="ru-RU" sz="2800" dirty="0" err="1">
                <a:solidFill>
                  <a:srgbClr val="293A55"/>
                </a:solidFill>
                <a:latin typeface="IBM Plex Serif"/>
              </a:rPr>
              <a:t>раніше</a:t>
            </a:r>
            <a:r>
              <a:rPr lang="ru-RU" sz="2800" dirty="0">
                <a:solidFill>
                  <a:srgbClr val="293A55"/>
                </a:solidFill>
                <a:latin typeface="IBM Plex Serif"/>
              </a:rPr>
              <a:t> </a:t>
            </a:r>
            <a:r>
              <a:rPr lang="ru-RU" sz="2800" dirty="0" err="1">
                <a:solidFill>
                  <a:srgbClr val="293A55"/>
                </a:solidFill>
                <a:latin typeface="IBM Plex Serif"/>
              </a:rPr>
              <a:t>ніж</a:t>
            </a:r>
            <a:r>
              <a:rPr lang="ru-RU" sz="2800" dirty="0">
                <a:solidFill>
                  <a:srgbClr val="293A55"/>
                </a:solidFill>
                <a:latin typeface="IBM Plex Serif"/>
              </a:rPr>
              <a:t> через один </a:t>
            </a:r>
            <a:r>
              <a:rPr lang="ru-RU" sz="2800" dirty="0" err="1">
                <a:solidFill>
                  <a:srgbClr val="293A55"/>
                </a:solidFill>
                <a:latin typeface="IBM Plex Serif"/>
              </a:rPr>
              <a:t>рік</a:t>
            </a:r>
            <a:r>
              <a:rPr lang="ru-RU" sz="2800" dirty="0">
                <a:solidFill>
                  <a:srgbClr val="293A55"/>
                </a:solidFill>
                <a:latin typeface="IBM Plex Serif"/>
              </a:rPr>
              <a:t> </a:t>
            </a:r>
            <a:r>
              <a:rPr lang="ru-RU" sz="2800" dirty="0" err="1">
                <a:solidFill>
                  <a:srgbClr val="293A55"/>
                </a:solidFill>
                <a:latin typeface="IBM Plex Serif"/>
              </a:rPr>
              <a:t>після</a:t>
            </a:r>
            <a:r>
              <a:rPr lang="ru-RU" sz="2800" dirty="0">
                <a:solidFill>
                  <a:srgbClr val="293A55"/>
                </a:solidFill>
                <a:latin typeface="IBM Plex Serif"/>
              </a:rPr>
              <a:t> </a:t>
            </a:r>
            <a:r>
              <a:rPr lang="ru-RU" sz="2800" dirty="0" err="1">
                <a:solidFill>
                  <a:srgbClr val="293A55"/>
                </a:solidFill>
                <a:latin typeface="IBM Plex Serif"/>
              </a:rPr>
              <a:t>призначення</a:t>
            </a:r>
            <a:r>
              <a:rPr lang="ru-RU" sz="2800" dirty="0">
                <a:solidFill>
                  <a:srgbClr val="293A55"/>
                </a:solidFill>
                <a:latin typeface="IBM Plex Serif"/>
              </a:rPr>
              <a:t> на посаду.</a:t>
            </a:r>
            <a:endParaRPr lang="uk-UA" sz="2800" dirty="0"/>
          </a:p>
        </p:txBody>
      </p:sp>
    </p:spTree>
    <p:extLst>
      <p:ext uri="{BB962C8B-B14F-4D97-AF65-F5344CB8AC3E}">
        <p14:creationId xmlns:p14="http://schemas.microsoft.com/office/powerpoint/2010/main" val="41054220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61729B0-E574-4082-B9F2-06300BFECBF9}"/>
              </a:ext>
            </a:extLst>
          </p:cNvPr>
          <p:cNvSpPr/>
          <p:nvPr/>
        </p:nvSpPr>
        <p:spPr>
          <a:xfrm>
            <a:off x="1666567" y="1165124"/>
            <a:ext cx="8568813" cy="4832092"/>
          </a:xfrm>
          <a:prstGeom prst="rect">
            <a:avLst/>
          </a:prstGeom>
        </p:spPr>
        <p:txBody>
          <a:bodyPr wrap="square">
            <a:spAutoFit/>
          </a:bodyPr>
          <a:lstStyle/>
          <a:p>
            <a:pPr algn="just"/>
            <a:r>
              <a:rPr lang="uk-UA" sz="2800" dirty="0">
                <a:solidFill>
                  <a:srgbClr val="293A55"/>
                </a:solidFill>
                <a:latin typeface="IBM Plex Serif"/>
              </a:rPr>
              <a:t>16. Якщо строки, визначені цим Положенням, припадають на вихідний, неробочий, святковий день, то відповідний строк починається з першого за ним робочого дня. У випадку настання обставин, що об'єктивно унеможливлюють діяльність атестаційної комісії або педагогічних працівників, які атестуються, та перешкоджають проведенню атестації, перебіг строків проведення атестації, встановлених цим Положенням, припиняється на час дії таких обставин і відновлюється після припинення обставин, що стали перешкодою для проведення атестації.</a:t>
            </a:r>
            <a:endParaRPr lang="uk-UA" sz="2800" dirty="0"/>
          </a:p>
        </p:txBody>
      </p:sp>
    </p:spTree>
    <p:extLst>
      <p:ext uri="{BB962C8B-B14F-4D97-AF65-F5344CB8AC3E}">
        <p14:creationId xmlns:p14="http://schemas.microsoft.com/office/powerpoint/2010/main" val="39095312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AD3B1F0-3CC2-4AEE-9467-1C5EEFAC87EF}"/>
              </a:ext>
            </a:extLst>
          </p:cNvPr>
          <p:cNvSpPr/>
          <p:nvPr/>
        </p:nvSpPr>
        <p:spPr>
          <a:xfrm>
            <a:off x="1607574" y="501445"/>
            <a:ext cx="9129252" cy="5693866"/>
          </a:xfrm>
          <a:prstGeom prst="rect">
            <a:avLst/>
          </a:prstGeom>
        </p:spPr>
        <p:txBody>
          <a:bodyPr wrap="square">
            <a:spAutoFit/>
          </a:bodyPr>
          <a:lstStyle/>
          <a:p>
            <a:pPr algn="just"/>
            <a:r>
              <a:rPr lang="uk-UA" sz="2800" dirty="0">
                <a:solidFill>
                  <a:srgbClr val="293A55"/>
                </a:solidFill>
                <a:latin typeface="IBM Plex Serif"/>
              </a:rPr>
              <a:t>2. Це Положення поширюється на педагогічних працівників, які здійснюють педагогічну діяльність та посади яких віднесено до педагогічних, згідно з Переліком посад педагогічних та науково-педагогічних працівників, затвердженого </a:t>
            </a:r>
            <a:r>
              <a:rPr lang="uk-UA" sz="2800" dirty="0">
                <a:solidFill>
                  <a:srgbClr val="0000FF"/>
                </a:solidFill>
                <a:latin typeface="IBM Plex Serif"/>
                <a:hlinkClick r:id="rId2"/>
              </a:rPr>
              <a:t>постановою Кабінету Міністрів України від 14 червня 2000 року </a:t>
            </a:r>
            <a:r>
              <a:rPr lang="en-US" sz="2800" dirty="0">
                <a:solidFill>
                  <a:srgbClr val="0000FF"/>
                </a:solidFill>
                <a:latin typeface="IBM Plex Serif"/>
                <a:hlinkClick r:id="rId2"/>
              </a:rPr>
              <a:t>N 963</a:t>
            </a:r>
            <a:r>
              <a:rPr lang="en-US" sz="2800" dirty="0">
                <a:solidFill>
                  <a:srgbClr val="293A55"/>
                </a:solidFill>
                <a:latin typeface="IBM Plex Serif"/>
              </a:rPr>
              <a:t>.</a:t>
            </a:r>
          </a:p>
          <a:p>
            <a:pPr algn="just"/>
            <a:r>
              <a:rPr lang="uk-UA" sz="2800" dirty="0">
                <a:solidFill>
                  <a:srgbClr val="293A55"/>
                </a:solidFill>
                <a:latin typeface="IBM Plex Serif"/>
              </a:rPr>
              <a:t>Це Положення не поширюється на педагогічних працівників закладів освіти, установ, (далі - заклади освіти), які атестуються відповідно до вимог </a:t>
            </a:r>
            <a:r>
              <a:rPr lang="uk-UA" sz="2800" dirty="0">
                <a:solidFill>
                  <a:srgbClr val="0000FF"/>
                </a:solidFill>
                <a:latin typeface="IBM Plex Serif"/>
                <a:hlinkClick r:id="rId3"/>
              </a:rPr>
              <a:t>Закону України "Про професійний розвиток працівників"</a:t>
            </a:r>
            <a:r>
              <a:rPr lang="uk-UA" sz="2800" dirty="0">
                <a:solidFill>
                  <a:srgbClr val="293A55"/>
                </a:solidFill>
                <a:latin typeface="IBM Plex Serif"/>
              </a:rPr>
              <a:t>, а також педагогічних працівників закладів спеціалізованої освіти, які забезпечують здобуття фахових </a:t>
            </a:r>
            <a:r>
              <a:rPr lang="uk-UA" sz="2800" dirty="0" err="1">
                <a:solidFill>
                  <a:srgbClr val="293A55"/>
                </a:solidFill>
                <a:latin typeface="IBM Plex Serif"/>
              </a:rPr>
              <a:t>компетентностей</a:t>
            </a:r>
            <a:r>
              <a:rPr lang="uk-UA" sz="2800" dirty="0">
                <a:solidFill>
                  <a:srgbClr val="293A55"/>
                </a:solidFill>
                <a:latin typeface="IBM Plex Serif"/>
              </a:rPr>
              <a:t> спеціалізованої освіти (крім наукових ліцеїв).</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2352715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4FFA034-09DD-46E7-8445-D4D564EBA12B}"/>
              </a:ext>
            </a:extLst>
          </p:cNvPr>
          <p:cNvSpPr/>
          <p:nvPr/>
        </p:nvSpPr>
        <p:spPr>
          <a:xfrm>
            <a:off x="1887794" y="1135626"/>
            <a:ext cx="8863780" cy="3416320"/>
          </a:xfrm>
          <a:prstGeom prst="rect">
            <a:avLst/>
          </a:prstGeom>
        </p:spPr>
        <p:txBody>
          <a:bodyPr wrap="square">
            <a:spAutoFit/>
          </a:bodyPr>
          <a:lstStyle/>
          <a:p>
            <a:pPr algn="just"/>
            <a:r>
              <a:rPr lang="uk-UA" sz="3600" dirty="0">
                <a:solidFill>
                  <a:srgbClr val="293A55"/>
                </a:solidFill>
                <a:latin typeface="IBM Plex Serif"/>
              </a:rPr>
              <a:t>17. Не допускається створення перешкод для проходження педагогічним працівником атестації, необґрунтована відмова у присвоєнні (підтвердженні) кваліфікаційної категорії, педагогічного звання та встановленні тарифного розряду.</a:t>
            </a:r>
            <a:endParaRPr lang="uk-UA" sz="3600" dirty="0"/>
          </a:p>
        </p:txBody>
      </p:sp>
    </p:spTree>
    <p:extLst>
      <p:ext uri="{BB962C8B-B14F-4D97-AF65-F5344CB8AC3E}">
        <p14:creationId xmlns:p14="http://schemas.microsoft.com/office/powerpoint/2010/main" val="3492088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B2BCF31-CD77-489E-9000-2348C4D92CFC}"/>
              </a:ext>
            </a:extLst>
          </p:cNvPr>
          <p:cNvSpPr/>
          <p:nvPr/>
        </p:nvSpPr>
        <p:spPr>
          <a:xfrm>
            <a:off x="1666567" y="988142"/>
            <a:ext cx="9114503" cy="5262979"/>
          </a:xfrm>
          <a:prstGeom prst="rect">
            <a:avLst/>
          </a:prstGeom>
        </p:spPr>
        <p:txBody>
          <a:bodyPr wrap="square">
            <a:spAutoFit/>
          </a:bodyPr>
          <a:lstStyle/>
          <a:p>
            <a:pPr algn="ctr"/>
            <a:r>
              <a:rPr lang="en-US" sz="2800" b="1" dirty="0">
                <a:solidFill>
                  <a:srgbClr val="293A55"/>
                </a:solidFill>
                <a:latin typeface="inherit"/>
              </a:rPr>
              <a:t>II. </a:t>
            </a:r>
            <a:r>
              <a:rPr lang="uk-UA" sz="2800" b="1" dirty="0">
                <a:solidFill>
                  <a:srgbClr val="293A55"/>
                </a:solidFill>
                <a:latin typeface="inherit"/>
              </a:rPr>
              <a:t>Створення, склад та повноваження атестаційних комісій</a:t>
            </a:r>
          </a:p>
          <a:p>
            <a:pPr algn="just"/>
            <a:r>
              <a:rPr lang="uk-UA" sz="2800" dirty="0">
                <a:solidFill>
                  <a:srgbClr val="293A55"/>
                </a:solidFill>
                <a:latin typeface="IBM Plex Serif"/>
              </a:rPr>
              <a:t>1. Для атестації педагогічних працівників щорічно не пізніше 20 вересня створюються атестаційні комісії.</a:t>
            </a:r>
          </a:p>
          <a:p>
            <a:pPr algn="just"/>
            <a:r>
              <a:rPr lang="uk-UA" sz="2800" dirty="0">
                <a:solidFill>
                  <a:srgbClr val="293A55"/>
                </a:solidFill>
                <a:latin typeface="IBM Plex Serif"/>
              </a:rPr>
              <a:t>Атестаційні комісії </a:t>
            </a:r>
            <a:r>
              <a:rPr lang="en-US" sz="2800" dirty="0">
                <a:solidFill>
                  <a:srgbClr val="293A55"/>
                </a:solidFill>
                <a:latin typeface="IBM Plex Serif"/>
              </a:rPr>
              <a:t>I </a:t>
            </a:r>
            <a:r>
              <a:rPr lang="uk-UA" sz="2800" dirty="0">
                <a:solidFill>
                  <a:srgbClr val="293A55"/>
                </a:solidFill>
                <a:latin typeface="IBM Plex Serif"/>
              </a:rPr>
              <a:t>рівня створюються в закладах освіти, відокремлених структурних підрозділах, у яких працює більше 15 педагогічних працівників.</a:t>
            </a:r>
          </a:p>
          <a:p>
            <a:pPr algn="just"/>
            <a:r>
              <a:rPr lang="uk-UA" sz="2800" dirty="0">
                <a:solidFill>
                  <a:srgbClr val="293A55"/>
                </a:solidFill>
                <a:latin typeface="IBM Plex Serif"/>
              </a:rPr>
              <a:t>Атестаційні комісії </a:t>
            </a:r>
            <a:r>
              <a:rPr lang="en-US" sz="2800" dirty="0">
                <a:solidFill>
                  <a:srgbClr val="293A55"/>
                </a:solidFill>
                <a:latin typeface="IBM Plex Serif"/>
              </a:rPr>
              <a:t>II </a:t>
            </a:r>
            <a:r>
              <a:rPr lang="uk-UA" sz="2800" dirty="0">
                <a:solidFill>
                  <a:srgbClr val="293A55"/>
                </a:solidFill>
                <a:latin typeface="IBM Plex Serif"/>
              </a:rPr>
              <a:t>рівня створюються в органах управління у сфері освіти сільських, селищних, міських рад, закладах професійної (професійно-технічної) освіти, фахової </a:t>
            </a:r>
            <a:r>
              <a:rPr lang="uk-UA" sz="2800" dirty="0" err="1">
                <a:solidFill>
                  <a:srgbClr val="293A55"/>
                </a:solidFill>
                <a:latin typeface="IBM Plex Serif"/>
              </a:rPr>
              <a:t>передвищої</a:t>
            </a:r>
            <a:r>
              <a:rPr lang="uk-UA" sz="2800" dirty="0">
                <a:solidFill>
                  <a:srgbClr val="293A55"/>
                </a:solidFill>
                <a:latin typeface="IBM Plex Serif"/>
              </a:rPr>
              <a:t> та вищої освіти, які мають відокремлені структурні підрозділи.</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589455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C33EA7-F704-4E37-90F4-6E5715702343}"/>
              </a:ext>
            </a:extLst>
          </p:cNvPr>
          <p:cNvSpPr/>
          <p:nvPr/>
        </p:nvSpPr>
        <p:spPr>
          <a:xfrm>
            <a:off x="1740309" y="899652"/>
            <a:ext cx="8642555" cy="5693866"/>
          </a:xfrm>
          <a:prstGeom prst="rect">
            <a:avLst/>
          </a:prstGeom>
        </p:spPr>
        <p:txBody>
          <a:bodyPr wrap="square">
            <a:spAutoFit/>
          </a:bodyPr>
          <a:lstStyle/>
          <a:p>
            <a:pPr algn="just"/>
            <a:r>
              <a:rPr lang="uk-UA" sz="2800" dirty="0">
                <a:solidFill>
                  <a:srgbClr val="293A55"/>
                </a:solidFill>
                <a:latin typeface="IBM Plex Serif"/>
              </a:rPr>
              <a:t>Атестаційні комісії </a:t>
            </a:r>
            <a:r>
              <a:rPr lang="en-US" sz="2800" dirty="0">
                <a:solidFill>
                  <a:srgbClr val="293A55"/>
                </a:solidFill>
                <a:latin typeface="IBM Plex Serif"/>
              </a:rPr>
              <a:t>III </a:t>
            </a:r>
            <a:r>
              <a:rPr lang="uk-UA" sz="2800" dirty="0">
                <a:solidFill>
                  <a:srgbClr val="293A55"/>
                </a:solidFill>
                <a:latin typeface="IBM Plex Serif"/>
              </a:rPr>
              <a:t>рівня створюються в Міністерстві освіти і науки, молоді та спорту Автономної Республіки Крим, органах управління у сфері освіти обласних, Київської та Севастопольської міських державних адміністрацій.</a:t>
            </a:r>
          </a:p>
          <a:p>
            <a:pPr algn="just"/>
            <a:r>
              <a:rPr lang="uk-UA" sz="2800" dirty="0">
                <a:solidFill>
                  <a:srgbClr val="293A55"/>
                </a:solidFill>
                <a:latin typeface="IBM Plex Serif"/>
              </a:rPr>
              <a:t>Центральні органи виконавчої влади, у сфері управління яких перебувають заклади освіти, можуть створювати власні атестаційні комісії </a:t>
            </a:r>
            <a:r>
              <a:rPr lang="en-US" sz="2800" dirty="0">
                <a:solidFill>
                  <a:srgbClr val="293A55"/>
                </a:solidFill>
                <a:latin typeface="IBM Plex Serif"/>
              </a:rPr>
              <a:t>II - III </a:t>
            </a:r>
            <a:r>
              <a:rPr lang="uk-UA" sz="2800" dirty="0">
                <a:solidFill>
                  <a:srgbClr val="293A55"/>
                </a:solidFill>
                <a:latin typeface="IBM Plex Serif"/>
              </a:rPr>
              <a:t>рівнів.</a:t>
            </a:r>
          </a:p>
          <a:p>
            <a:pPr algn="just"/>
            <a:r>
              <a:rPr lang="uk-UA" sz="2800" dirty="0">
                <a:solidFill>
                  <a:srgbClr val="293A55"/>
                </a:solidFill>
                <a:latin typeface="IBM Plex Serif"/>
              </a:rPr>
              <a:t>У разі відсутності таких атестаційних комісій їхні функції, визначені цим Положенням, виконують атестаційні комісії </a:t>
            </a:r>
            <a:r>
              <a:rPr lang="en-US" sz="2800" dirty="0">
                <a:solidFill>
                  <a:srgbClr val="293A55"/>
                </a:solidFill>
                <a:latin typeface="IBM Plex Serif"/>
              </a:rPr>
              <a:t>II - III </a:t>
            </a:r>
            <a:r>
              <a:rPr lang="uk-UA" sz="2800" dirty="0">
                <a:solidFill>
                  <a:srgbClr val="293A55"/>
                </a:solidFill>
                <a:latin typeface="IBM Plex Serif"/>
              </a:rPr>
              <a:t>рівнів органів управління у сфері освіти за місцезнаходженням суб'єктів освітньої діяльності.</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26768843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DA1E9BA-4F32-49B1-B15F-6378F4A4F237}"/>
              </a:ext>
            </a:extLst>
          </p:cNvPr>
          <p:cNvSpPr/>
          <p:nvPr/>
        </p:nvSpPr>
        <p:spPr>
          <a:xfrm>
            <a:off x="1755058" y="1165123"/>
            <a:ext cx="8141110" cy="5262979"/>
          </a:xfrm>
          <a:prstGeom prst="rect">
            <a:avLst/>
          </a:prstGeom>
        </p:spPr>
        <p:txBody>
          <a:bodyPr wrap="square">
            <a:spAutoFit/>
          </a:bodyPr>
          <a:lstStyle/>
          <a:p>
            <a:pPr algn="just"/>
            <a:r>
              <a:rPr lang="uk-UA" sz="2800" dirty="0">
                <a:solidFill>
                  <a:srgbClr val="293A55"/>
                </a:solidFill>
                <a:latin typeface="IBM Plex Serif"/>
              </a:rPr>
              <a:t>2. Атестаційні комісії створюються наказом керівника закладу освіти, відокремленого структурного підрозділу, органу управління у сфері освіти, у якому визначається персональний склад атестаційної комісії, призначаються голова та секретар атестаційної комісії. Кількість членів атестаційної комісії не може бути менше ніж п'ять осіб.</a:t>
            </a:r>
          </a:p>
          <a:p>
            <a:pPr algn="just"/>
            <a:r>
              <a:rPr lang="uk-UA" sz="2800" dirty="0">
                <a:solidFill>
                  <a:srgbClr val="293A55"/>
                </a:solidFill>
                <a:latin typeface="IBM Plex Serif"/>
              </a:rPr>
              <a:t>До роботи атестаційної комісії залучаються представники первинних або територіальних профспілкових організацій (до 2 осіб за згодою) із правом голосу.</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29505496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DDE2A1-DED5-4B76-BCD8-65E4FF0CCDA6}"/>
              </a:ext>
            </a:extLst>
          </p:cNvPr>
          <p:cNvSpPr/>
          <p:nvPr/>
        </p:nvSpPr>
        <p:spPr>
          <a:xfrm>
            <a:off x="1666567" y="1120877"/>
            <a:ext cx="8952271" cy="5262979"/>
          </a:xfrm>
          <a:prstGeom prst="rect">
            <a:avLst/>
          </a:prstGeom>
        </p:spPr>
        <p:txBody>
          <a:bodyPr wrap="square">
            <a:spAutoFit/>
          </a:bodyPr>
          <a:lstStyle/>
          <a:p>
            <a:pPr algn="just"/>
            <a:r>
              <a:rPr lang="uk-UA" sz="2800" dirty="0">
                <a:solidFill>
                  <a:srgbClr val="293A55"/>
                </a:solidFill>
                <a:latin typeface="IBM Plex Serif"/>
              </a:rPr>
              <a:t>Представники профспілкових організацій за згодою залучаються до роботи головою атестаційної комісії відповідно до рішення уповноваженого профспілкового органу (за наявності у закладі освіти) або на територіальному рівні декількох профспілкових організацій - за рішенням спільного представницького органу профспілок.</a:t>
            </a:r>
          </a:p>
          <a:p>
            <a:pPr algn="just"/>
            <a:r>
              <a:rPr lang="uk-UA" sz="2800" dirty="0">
                <a:solidFill>
                  <a:srgbClr val="293A55"/>
                </a:solidFill>
                <a:latin typeface="IBM Plex Serif"/>
              </a:rPr>
              <a:t>До роботи атестаційної комісії не може бути залучена особа, яка відповідно до </a:t>
            </a:r>
            <a:r>
              <a:rPr lang="uk-UA" sz="2800" dirty="0">
                <a:solidFill>
                  <a:srgbClr val="0000FF"/>
                </a:solidFill>
                <a:latin typeface="IBM Plex Serif"/>
                <a:hlinkClick r:id="rId2"/>
              </a:rPr>
              <a:t>Закону України "Про запобігання корупції"</a:t>
            </a:r>
            <a:r>
              <a:rPr lang="uk-UA" sz="2800" dirty="0">
                <a:solidFill>
                  <a:srgbClr val="293A55"/>
                </a:solidFill>
                <a:latin typeface="IBM Plex Serif"/>
              </a:rPr>
              <a:t> є близькою особою педагогічного працівника, який атестується, або є особою, яка може мати конфлікт інтересів.</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0301345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967CB4-7295-4E70-BB6E-269E31725042}"/>
              </a:ext>
            </a:extLst>
          </p:cNvPr>
          <p:cNvSpPr/>
          <p:nvPr/>
        </p:nvSpPr>
        <p:spPr>
          <a:xfrm>
            <a:off x="1622323" y="811162"/>
            <a:ext cx="8200103" cy="5262979"/>
          </a:xfrm>
          <a:prstGeom prst="rect">
            <a:avLst/>
          </a:prstGeom>
        </p:spPr>
        <p:txBody>
          <a:bodyPr wrap="square">
            <a:spAutoFit/>
          </a:bodyPr>
          <a:lstStyle/>
          <a:p>
            <a:pPr algn="just"/>
            <a:r>
              <a:rPr lang="uk-UA" sz="2800" dirty="0">
                <a:solidFill>
                  <a:srgbClr val="293A55"/>
                </a:solidFill>
                <a:latin typeface="IBM Plex Serif"/>
              </a:rPr>
              <a:t>3. Головою атестаційної комісії </a:t>
            </a:r>
            <a:r>
              <a:rPr lang="en-US" sz="2800" dirty="0">
                <a:solidFill>
                  <a:srgbClr val="293A55"/>
                </a:solidFill>
                <a:latin typeface="IBM Plex Serif"/>
              </a:rPr>
              <a:t>I </a:t>
            </a:r>
            <a:r>
              <a:rPr lang="uk-UA" sz="2800" dirty="0">
                <a:solidFill>
                  <a:srgbClr val="293A55"/>
                </a:solidFill>
                <a:latin typeface="IBM Plex Serif"/>
              </a:rPr>
              <a:t>рівня є керівник (заступник керівника) закладу освіти, структурного підрозділу.</a:t>
            </a:r>
          </a:p>
          <a:p>
            <a:pPr algn="just"/>
            <a:r>
              <a:rPr lang="uk-UA" sz="2800" dirty="0">
                <a:solidFill>
                  <a:srgbClr val="293A55"/>
                </a:solidFill>
                <a:latin typeface="IBM Plex Serif"/>
              </a:rPr>
              <a:t>Головою атестаційної комісії </a:t>
            </a:r>
            <a:r>
              <a:rPr lang="en-US" sz="2800" dirty="0">
                <a:solidFill>
                  <a:srgbClr val="293A55"/>
                </a:solidFill>
                <a:latin typeface="IBM Plex Serif"/>
              </a:rPr>
              <a:t>II, III </a:t>
            </a:r>
            <a:r>
              <a:rPr lang="uk-UA" sz="2800" dirty="0">
                <a:solidFill>
                  <a:srgbClr val="293A55"/>
                </a:solidFill>
                <a:latin typeface="IBM Plex Serif"/>
              </a:rPr>
              <a:t>рівня є керівник (заступник керівника) органу управління у сфері освіти, закладу вищої освіти, який має відокремлені структурні підрозділи, що забезпечують здобуття загальної середньої, професійної (професійно-технічної), фахової </a:t>
            </a:r>
            <a:r>
              <a:rPr lang="uk-UA" sz="2800" dirty="0" err="1">
                <a:solidFill>
                  <a:srgbClr val="293A55"/>
                </a:solidFill>
                <a:latin typeface="IBM Plex Serif"/>
              </a:rPr>
              <a:t>передвищої</a:t>
            </a:r>
            <a:r>
              <a:rPr lang="uk-UA" sz="2800" dirty="0">
                <a:solidFill>
                  <a:srgbClr val="293A55"/>
                </a:solidFill>
                <a:latin typeface="IBM Plex Serif"/>
              </a:rPr>
              <a:t> освіти.</a:t>
            </a:r>
          </a:p>
          <a:p>
            <a:pPr algn="just"/>
            <a:r>
              <a:rPr lang="uk-UA" sz="2800" dirty="0">
                <a:solidFill>
                  <a:srgbClr val="293A55"/>
                </a:solidFill>
                <a:latin typeface="IBM Plex Serif"/>
              </a:rPr>
              <a:t>У випадку відсутності голови атестаційної комісії атестаційна комісія має обрати головуючим іншого члена атестаційної комісії, крім її секретаря.</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5853982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7A28893-0CFE-4A8D-9E71-3BB1C0E409F0}"/>
              </a:ext>
            </a:extLst>
          </p:cNvPr>
          <p:cNvSpPr/>
          <p:nvPr/>
        </p:nvSpPr>
        <p:spPr>
          <a:xfrm>
            <a:off x="1710813" y="929147"/>
            <a:ext cx="9144000" cy="5693866"/>
          </a:xfrm>
          <a:prstGeom prst="rect">
            <a:avLst/>
          </a:prstGeom>
        </p:spPr>
        <p:txBody>
          <a:bodyPr wrap="square">
            <a:spAutoFit/>
          </a:bodyPr>
          <a:lstStyle/>
          <a:p>
            <a:pPr algn="just"/>
            <a:r>
              <a:rPr lang="uk-UA" sz="2800" dirty="0">
                <a:solidFill>
                  <a:srgbClr val="293A55"/>
                </a:solidFill>
                <a:latin typeface="IBM Plex Serif"/>
              </a:rPr>
              <a:t>Керівник (заступник керівника) закладу освіти, відокремленого структурного підрозділу, органу управління у сфері освіти не можуть головувати на засіданні атестаційної комісії у разі проходження ними атестації відповідно до цього Положення.</a:t>
            </a:r>
          </a:p>
          <a:p>
            <a:pPr algn="just"/>
            <a:r>
              <a:rPr lang="uk-UA" sz="2800" dirty="0">
                <a:solidFill>
                  <a:srgbClr val="293A55"/>
                </a:solidFill>
                <a:latin typeface="IBM Plex Serif"/>
              </a:rPr>
              <a:t>У такому разі на засіданні атестаційної комісії члени атестаційної комісії обирають особу, яка виконує обов'язки голови атестаційної комісії, визначені пунктом 5 цього розділу, повноваження якої поширюються на роботу атестаційної комісії до завершення атестації керівника (заступника керівника) закладу освіти, відокремленого структурного підрозділу, органу управління у сфері освіти, визначеного головою відповідної атестаційної комісії.</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7791772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EA75080-32B6-4AC9-9BFE-E2E70E4C8C34}"/>
              </a:ext>
            </a:extLst>
          </p:cNvPr>
          <p:cNvSpPr/>
          <p:nvPr/>
        </p:nvSpPr>
        <p:spPr>
          <a:xfrm>
            <a:off x="1784555" y="958646"/>
            <a:ext cx="8967019" cy="5693866"/>
          </a:xfrm>
          <a:prstGeom prst="rect">
            <a:avLst/>
          </a:prstGeom>
        </p:spPr>
        <p:txBody>
          <a:bodyPr wrap="square">
            <a:spAutoFit/>
          </a:bodyPr>
          <a:lstStyle/>
          <a:p>
            <a:pPr algn="just"/>
            <a:r>
              <a:rPr lang="uk-UA" sz="2800" dirty="0">
                <a:solidFill>
                  <a:srgbClr val="293A55"/>
                </a:solidFill>
                <a:latin typeface="IBM Plex Serif"/>
              </a:rPr>
              <a:t>4. Атестаційна комісія є повноважною за умови присутності на її засіданні не менше двох третин від її складу. Рішення атестаційної комісії приймають шляхом голосування простою більшістю голосів. У разі рівного розподілу голосів "за" і "проти" атестаційна комісія приймає рішення в інтересах педагогічного працівника, який атестується.</a:t>
            </a:r>
          </a:p>
          <a:p>
            <a:pPr algn="just"/>
            <a:r>
              <a:rPr lang="uk-UA" sz="2800" dirty="0">
                <a:solidFill>
                  <a:srgbClr val="293A55"/>
                </a:solidFill>
                <a:latin typeface="IBM Plex Serif"/>
              </a:rPr>
              <a:t>Особи, які входять до складу атестаційної комісії, не беруть участі в голосуванні щодо себе у разі проходження ними атестації відповідно до пункту 3 цього розділу.</a:t>
            </a:r>
          </a:p>
          <a:p>
            <a:pPr algn="just"/>
            <a:r>
              <a:rPr lang="uk-UA" sz="2800" dirty="0">
                <a:solidFill>
                  <a:srgbClr val="293A55"/>
                </a:solidFill>
                <a:latin typeface="IBM Plex Serif"/>
              </a:rPr>
              <a:t>Порядок голосування (відкрито чи таємно) визначається на засіданні атестаційної комісії та фіксується в протоколі.</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4122936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DC6AE5A-A8F5-438E-B3F1-30D16D8798AF}"/>
              </a:ext>
            </a:extLst>
          </p:cNvPr>
          <p:cNvSpPr/>
          <p:nvPr/>
        </p:nvSpPr>
        <p:spPr>
          <a:xfrm>
            <a:off x="1681315" y="1120877"/>
            <a:ext cx="8200103" cy="4832092"/>
          </a:xfrm>
          <a:prstGeom prst="rect">
            <a:avLst/>
          </a:prstGeom>
        </p:spPr>
        <p:txBody>
          <a:bodyPr wrap="square">
            <a:spAutoFit/>
          </a:bodyPr>
          <a:lstStyle/>
          <a:p>
            <a:pPr algn="just"/>
            <a:r>
              <a:rPr lang="uk-UA" sz="2800" dirty="0">
                <a:solidFill>
                  <a:srgbClr val="293A55"/>
                </a:solidFill>
                <a:latin typeface="IBM Plex Serif"/>
              </a:rPr>
              <a:t>5. Голова атестаційної комісії проводить засідання атестаційної комісії, бере участь у голосуванні під час прийняття рішень атестаційної комісії, підписує протоколи засідань атестаційної комісії та атестаційні листи.</a:t>
            </a:r>
          </a:p>
          <a:p>
            <a:pPr algn="just"/>
            <a:r>
              <a:rPr lang="uk-UA" sz="2800" dirty="0">
                <a:solidFill>
                  <a:srgbClr val="293A55"/>
                </a:solidFill>
                <a:latin typeface="IBM Plex Serif"/>
              </a:rPr>
              <a:t>За наявності обставин, які об'єктивно унеможливлюють проведення засідання комісії очно (воєнний стан, надзвичайна ситуація, карантинні обмеження тощо), голова атестаційної комісії може прийняти рішення про проведення засідання в режимі відеоконференцзв'язку.</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961335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1372250-5421-43CD-BB99-7AD6C7831AB7}"/>
              </a:ext>
            </a:extLst>
          </p:cNvPr>
          <p:cNvSpPr/>
          <p:nvPr/>
        </p:nvSpPr>
        <p:spPr>
          <a:xfrm>
            <a:off x="1755057" y="988142"/>
            <a:ext cx="8480323" cy="4524315"/>
          </a:xfrm>
          <a:prstGeom prst="rect">
            <a:avLst/>
          </a:prstGeom>
        </p:spPr>
        <p:txBody>
          <a:bodyPr wrap="square">
            <a:spAutoFit/>
          </a:bodyPr>
          <a:lstStyle/>
          <a:p>
            <a:pPr algn="just"/>
            <a:r>
              <a:rPr lang="uk-UA" sz="3200" dirty="0">
                <a:solidFill>
                  <a:srgbClr val="293A55"/>
                </a:solidFill>
                <a:latin typeface="IBM Plex Serif"/>
              </a:rPr>
              <a:t>6. Секретар атестаційної комісії:</a:t>
            </a:r>
          </a:p>
          <a:p>
            <a:pPr algn="just"/>
            <a:r>
              <a:rPr lang="uk-UA" sz="3200" dirty="0">
                <a:solidFill>
                  <a:srgbClr val="293A55"/>
                </a:solidFill>
                <a:latin typeface="IBM Plex Serif"/>
              </a:rPr>
              <a:t>приймає, реєструє та зберігає документи, подані педагогічними працівниками, до розгляду та під час розгляду їх атестаційною комісією;</a:t>
            </a:r>
          </a:p>
          <a:p>
            <a:pPr algn="just"/>
            <a:r>
              <a:rPr lang="uk-UA" sz="3200" dirty="0">
                <a:solidFill>
                  <a:srgbClr val="293A55"/>
                </a:solidFill>
                <a:latin typeface="IBM Plex Serif"/>
              </a:rPr>
              <a:t>організовує роботу атестаційної комісії, веде та підписує протоколи засідань атестаційної комісії;</a:t>
            </a:r>
          </a:p>
          <a:p>
            <a:pPr algn="just"/>
            <a:r>
              <a:rPr lang="uk-UA" sz="3200" dirty="0">
                <a:solidFill>
                  <a:srgbClr val="293A55"/>
                </a:solidFill>
                <a:latin typeface="IBM Plex Serif"/>
              </a:rPr>
              <a:t>оформлює та підписує атестаційні листи;</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388964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26947AC-2B0C-45AE-B23D-B9143FBF996E}"/>
              </a:ext>
            </a:extLst>
          </p:cNvPr>
          <p:cNvSpPr/>
          <p:nvPr/>
        </p:nvSpPr>
        <p:spPr>
          <a:xfrm>
            <a:off x="1519084" y="560440"/>
            <a:ext cx="9055510" cy="4832092"/>
          </a:xfrm>
          <a:prstGeom prst="rect">
            <a:avLst/>
          </a:prstGeom>
        </p:spPr>
        <p:txBody>
          <a:bodyPr wrap="square">
            <a:spAutoFit/>
          </a:bodyPr>
          <a:lstStyle/>
          <a:p>
            <a:pPr algn="just"/>
            <a:r>
              <a:rPr lang="uk-UA" sz="2800" dirty="0">
                <a:solidFill>
                  <a:srgbClr val="293A55"/>
                </a:solidFill>
                <a:latin typeface="IBM Plex Serif"/>
              </a:rPr>
              <a:t>3. За результатами атестації педагогічного працівника незалежно від обсягу його педагогічного навантаження (кількості навчальних предметів (інтегрованих курсів, дисциплін) встановлюється його відповідність або невідповідність займаній посаді та:</a:t>
            </a:r>
          </a:p>
          <a:p>
            <a:pPr algn="just"/>
            <a:r>
              <a:rPr lang="uk-UA" sz="2800" dirty="0">
                <a:solidFill>
                  <a:srgbClr val="293A55"/>
                </a:solidFill>
                <a:latin typeface="IBM Plex Serif"/>
              </a:rPr>
              <a:t>1) присвоюється (не присвоюється) кваліфікаційна категорія або підтверджується (не підтверджується) раніше присвоєна кваліфікаційна категорія;</a:t>
            </a:r>
          </a:p>
          <a:p>
            <a:pPr algn="just"/>
            <a:r>
              <a:rPr lang="uk-UA" sz="2800" dirty="0">
                <a:solidFill>
                  <a:srgbClr val="293A55"/>
                </a:solidFill>
                <a:latin typeface="IBM Plex Serif"/>
              </a:rPr>
              <a:t>2) присвоюється (не присвоюється) педагогічне звання, підтверджується (не підтверджується) раніше присвоєне педагогічне звання (у разі наявності).</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7272701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0CEF4B2-DE8A-4B74-BA6A-16CA12E2A972}"/>
              </a:ext>
            </a:extLst>
          </p:cNvPr>
          <p:cNvSpPr/>
          <p:nvPr/>
        </p:nvSpPr>
        <p:spPr>
          <a:xfrm>
            <a:off x="1843547" y="1253614"/>
            <a:ext cx="8804787" cy="4524315"/>
          </a:xfrm>
          <a:prstGeom prst="rect">
            <a:avLst/>
          </a:prstGeom>
        </p:spPr>
        <p:txBody>
          <a:bodyPr wrap="square">
            <a:spAutoFit/>
          </a:bodyPr>
          <a:lstStyle/>
          <a:p>
            <a:pPr algn="just"/>
            <a:r>
              <a:rPr lang="uk-UA" sz="3200" dirty="0">
                <a:solidFill>
                  <a:srgbClr val="293A55"/>
                </a:solidFill>
                <a:latin typeface="IBM Plex Serif"/>
              </a:rPr>
              <a:t>повідомляє педагогічним працівникам про місце і час проведення засідання атестаційної комісії (у разі запрошення педагогічних працівників на засідання);</a:t>
            </a:r>
          </a:p>
          <a:p>
            <a:pPr algn="just"/>
            <a:r>
              <a:rPr lang="uk-UA" sz="3200" dirty="0">
                <a:solidFill>
                  <a:srgbClr val="293A55"/>
                </a:solidFill>
                <a:latin typeface="IBM Plex Serif"/>
              </a:rPr>
              <a:t>забезпечує оприлюднення інформації про діяльність атестаційної комісії шляхом розміщення її на офіційному </a:t>
            </a:r>
            <a:r>
              <a:rPr lang="uk-UA" sz="3200" dirty="0" err="1">
                <a:solidFill>
                  <a:srgbClr val="293A55"/>
                </a:solidFill>
                <a:latin typeface="IBM Plex Serif"/>
              </a:rPr>
              <a:t>вебсайті</a:t>
            </a:r>
            <a:r>
              <a:rPr lang="uk-UA" sz="3200" dirty="0">
                <a:solidFill>
                  <a:srgbClr val="293A55"/>
                </a:solidFill>
                <a:latin typeface="IBM Plex Serif"/>
              </a:rPr>
              <a:t> закладу освіти, відокремленого структурного підрозділу, органу управління у сфері освіти.</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25913192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305F817-8760-4166-9056-C1B7E4E3D5A3}"/>
              </a:ext>
            </a:extLst>
          </p:cNvPr>
          <p:cNvSpPr/>
          <p:nvPr/>
        </p:nvSpPr>
        <p:spPr>
          <a:xfrm>
            <a:off x="1489587" y="840658"/>
            <a:ext cx="8996516" cy="5693866"/>
          </a:xfrm>
          <a:prstGeom prst="rect">
            <a:avLst/>
          </a:prstGeom>
        </p:spPr>
        <p:txBody>
          <a:bodyPr wrap="square">
            <a:spAutoFit/>
          </a:bodyPr>
          <a:lstStyle/>
          <a:p>
            <a:pPr algn="just"/>
            <a:r>
              <a:rPr lang="uk-UA" sz="2800" dirty="0">
                <a:solidFill>
                  <a:srgbClr val="293A55"/>
                </a:solidFill>
                <a:latin typeface="IBM Plex Serif"/>
              </a:rPr>
              <a:t>7. Атестаційна комісія </a:t>
            </a:r>
            <a:r>
              <a:rPr lang="en-US" sz="2800" dirty="0">
                <a:solidFill>
                  <a:srgbClr val="293A55"/>
                </a:solidFill>
                <a:latin typeface="IBM Plex Serif"/>
              </a:rPr>
              <a:t>I </a:t>
            </a:r>
            <a:r>
              <a:rPr lang="uk-UA" sz="2800" dirty="0">
                <a:solidFill>
                  <a:srgbClr val="293A55"/>
                </a:solidFill>
                <a:latin typeface="IBM Plex Serif"/>
              </a:rPr>
              <a:t>рівня розглядає документи, подані педагогічними працівниками (крім керівників) закладу освіти, відокремленого структурного підрозділу, встановлює їх відповідність вимогам законодавства та вживає заходів щодо перевірки їх достовірності (за потреби).</a:t>
            </a:r>
          </a:p>
          <a:p>
            <a:pPr algn="just"/>
            <a:r>
              <a:rPr lang="uk-UA" sz="2800" dirty="0">
                <a:solidFill>
                  <a:srgbClr val="293A55"/>
                </a:solidFill>
                <a:latin typeface="IBM Plex Serif"/>
              </a:rPr>
              <a:t>Атестаційна комісія </a:t>
            </a:r>
            <a:r>
              <a:rPr lang="en-US" sz="2800" dirty="0">
                <a:solidFill>
                  <a:srgbClr val="293A55"/>
                </a:solidFill>
                <a:latin typeface="IBM Plex Serif"/>
              </a:rPr>
              <a:t>I </a:t>
            </a:r>
            <a:r>
              <a:rPr lang="uk-UA" sz="2800" dirty="0">
                <a:solidFill>
                  <a:srgbClr val="293A55"/>
                </a:solidFill>
                <a:latin typeface="IBM Plex Serif"/>
              </a:rPr>
              <a:t>рівня приймає рішення про:</a:t>
            </a:r>
          </a:p>
          <a:p>
            <a:pPr algn="just"/>
            <a:r>
              <a:rPr lang="uk-UA" sz="2800" dirty="0">
                <a:solidFill>
                  <a:srgbClr val="293A55"/>
                </a:solidFill>
                <a:latin typeface="IBM Plex Serif"/>
              </a:rPr>
              <a:t>відповідність (невідповідність) педагогічних працівників закладу освіти, структурного підрозділу займаним посадам;</a:t>
            </a:r>
          </a:p>
          <a:p>
            <a:pPr algn="just"/>
            <a:r>
              <a:rPr lang="uk-UA" sz="2800" dirty="0">
                <a:solidFill>
                  <a:srgbClr val="293A55"/>
                </a:solidFill>
                <a:latin typeface="IBM Plex Serif"/>
              </a:rPr>
              <a:t>присвоєння (підтвердження) кваліфікаційних категорій і педагогічних звань або про відмову в такому присвоєнні (підтвердженні).</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439477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7CF8A60-DA1F-4C35-9798-5FA7DD0BD89B}"/>
              </a:ext>
            </a:extLst>
          </p:cNvPr>
          <p:cNvSpPr/>
          <p:nvPr/>
        </p:nvSpPr>
        <p:spPr>
          <a:xfrm>
            <a:off x="1666567" y="1061884"/>
            <a:ext cx="8804787" cy="4832092"/>
          </a:xfrm>
          <a:prstGeom prst="rect">
            <a:avLst/>
          </a:prstGeom>
        </p:spPr>
        <p:txBody>
          <a:bodyPr wrap="square">
            <a:spAutoFit/>
          </a:bodyPr>
          <a:lstStyle/>
          <a:p>
            <a:pPr algn="just"/>
            <a:r>
              <a:rPr lang="uk-UA" sz="2800" dirty="0">
                <a:solidFill>
                  <a:srgbClr val="293A55"/>
                </a:solidFill>
                <a:latin typeface="IBM Plex Serif"/>
              </a:rPr>
              <a:t>8. Атестаційна комісія </a:t>
            </a:r>
            <a:r>
              <a:rPr lang="en-US" sz="2800" dirty="0">
                <a:solidFill>
                  <a:srgbClr val="293A55"/>
                </a:solidFill>
                <a:latin typeface="IBM Plex Serif"/>
              </a:rPr>
              <a:t>II </a:t>
            </a:r>
            <a:r>
              <a:rPr lang="uk-UA" sz="2800" dirty="0">
                <a:solidFill>
                  <a:srgbClr val="293A55"/>
                </a:solidFill>
                <a:latin typeface="IBM Plex Serif"/>
              </a:rPr>
              <a:t>рівня:</a:t>
            </a:r>
          </a:p>
          <a:p>
            <a:pPr algn="just"/>
            <a:r>
              <a:rPr lang="uk-UA" sz="2800" dirty="0">
                <a:solidFill>
                  <a:srgbClr val="293A55"/>
                </a:solidFill>
                <a:latin typeface="IBM Plex Serif"/>
              </a:rPr>
              <a:t>розглядає документи, подані педагогічними працівниками закладів освіти, зокрема керівниками підпорядкованих закладів освіти, відокремлених структурних підрозділів, встановлює їх відповідність вимогам законодавства та вживає заходів щодо перевірки їх достовірності (за потреби);</a:t>
            </a:r>
          </a:p>
          <a:p>
            <a:pPr algn="just"/>
            <a:r>
              <a:rPr lang="uk-UA" sz="2800" dirty="0">
                <a:solidFill>
                  <a:srgbClr val="293A55"/>
                </a:solidFill>
                <a:latin typeface="IBM Plex Serif"/>
              </a:rPr>
              <a:t>атестує педагогічних працівників закладів освіти, у яких працює менше 15 педагогічних працівників;</a:t>
            </a:r>
          </a:p>
          <a:p>
            <a:pPr algn="just"/>
            <a:r>
              <a:rPr lang="uk-UA" sz="2800" dirty="0">
                <a:solidFill>
                  <a:srgbClr val="293A55"/>
                </a:solidFill>
                <a:latin typeface="IBM Plex Serif"/>
              </a:rPr>
              <a:t>розглядає апеляції на рішення атестаційних комісій </a:t>
            </a:r>
            <a:r>
              <a:rPr lang="en-US" sz="2800" dirty="0">
                <a:solidFill>
                  <a:srgbClr val="293A55"/>
                </a:solidFill>
                <a:latin typeface="IBM Plex Serif"/>
              </a:rPr>
              <a:t>I </a:t>
            </a:r>
            <a:r>
              <a:rPr lang="uk-UA" sz="2800" dirty="0">
                <a:solidFill>
                  <a:srgbClr val="293A55"/>
                </a:solidFill>
                <a:latin typeface="IBM Plex Serif"/>
              </a:rPr>
              <a:t>рівня.</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3540414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F82A0B6-BD59-45D0-B2A9-10A80F1A9A8A}"/>
              </a:ext>
            </a:extLst>
          </p:cNvPr>
          <p:cNvSpPr/>
          <p:nvPr/>
        </p:nvSpPr>
        <p:spPr>
          <a:xfrm>
            <a:off x="1607573" y="1268361"/>
            <a:ext cx="8790039" cy="5016758"/>
          </a:xfrm>
          <a:prstGeom prst="rect">
            <a:avLst/>
          </a:prstGeom>
        </p:spPr>
        <p:txBody>
          <a:bodyPr wrap="square">
            <a:spAutoFit/>
          </a:bodyPr>
          <a:lstStyle/>
          <a:p>
            <a:pPr algn="just"/>
            <a:r>
              <a:rPr lang="uk-UA" sz="3200" dirty="0">
                <a:solidFill>
                  <a:srgbClr val="293A55"/>
                </a:solidFill>
                <a:latin typeface="IBM Plex Serif"/>
              </a:rPr>
              <a:t>Атестаційна комісія </a:t>
            </a:r>
            <a:r>
              <a:rPr lang="en-US" sz="3200" dirty="0">
                <a:solidFill>
                  <a:srgbClr val="293A55"/>
                </a:solidFill>
                <a:latin typeface="IBM Plex Serif"/>
              </a:rPr>
              <a:t>II </a:t>
            </a:r>
            <a:r>
              <a:rPr lang="uk-UA" sz="3200" dirty="0">
                <a:solidFill>
                  <a:srgbClr val="293A55"/>
                </a:solidFill>
                <a:latin typeface="IBM Plex Serif"/>
              </a:rPr>
              <a:t>рівня приймає рішення про:</a:t>
            </a:r>
          </a:p>
          <a:p>
            <a:pPr algn="just"/>
            <a:r>
              <a:rPr lang="uk-UA" sz="3200" dirty="0">
                <a:solidFill>
                  <a:srgbClr val="293A55"/>
                </a:solidFill>
                <a:latin typeface="IBM Plex Serif"/>
              </a:rPr>
              <a:t>відповідність (невідповідність) педагогічних працівників підпорядкованих закладів освіти, відокремлених структурних підрозділів (в яких працює менше 15 педагогічних працівників), займаним посадам;</a:t>
            </a:r>
          </a:p>
          <a:p>
            <a:pPr algn="just"/>
            <a:r>
              <a:rPr lang="uk-UA" sz="3200" dirty="0">
                <a:solidFill>
                  <a:srgbClr val="293A55"/>
                </a:solidFill>
                <a:latin typeface="IBM Plex Serif"/>
              </a:rPr>
              <a:t>присвоєння (підтвердження) кваліфікаційних категорій і педагогічних звань або про відмову в такому присвоєнні (підтвердженні);</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9100942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06D10A3-DA9C-45F6-8BDC-3DC47D133077}"/>
              </a:ext>
            </a:extLst>
          </p:cNvPr>
          <p:cNvSpPr/>
          <p:nvPr/>
        </p:nvSpPr>
        <p:spPr>
          <a:xfrm>
            <a:off x="1607573" y="1253613"/>
            <a:ext cx="8922775" cy="4524315"/>
          </a:xfrm>
          <a:prstGeom prst="rect">
            <a:avLst/>
          </a:prstGeom>
        </p:spPr>
        <p:txBody>
          <a:bodyPr wrap="square">
            <a:spAutoFit/>
          </a:bodyPr>
          <a:lstStyle/>
          <a:p>
            <a:pPr algn="just"/>
            <a:r>
              <a:rPr lang="uk-UA" sz="3200" dirty="0">
                <a:solidFill>
                  <a:srgbClr val="293A55"/>
                </a:solidFill>
                <a:latin typeface="IBM Plex Serif"/>
              </a:rPr>
              <a:t>відповідність (невідповідність) керівників підпорядкованих закладів освіти, відокремлених структурних підрозділів займаним посадам;</a:t>
            </a:r>
          </a:p>
          <a:p>
            <a:pPr algn="just"/>
            <a:r>
              <a:rPr lang="uk-UA" sz="3200" dirty="0">
                <a:solidFill>
                  <a:srgbClr val="293A55"/>
                </a:solidFill>
                <a:latin typeface="IBM Plex Serif"/>
              </a:rPr>
              <a:t>присвоєння (підтвердження) кваліфікаційних категорій і педагогічних звань або про відмову в такому присвоєнні (підтвердженні) керівникам підпорядкованих закладів освіти, відокремлених структурних підрозділів, які викладають навчальні предмети (інтегровані курси).</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36041634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EDFA79-E795-40A7-9042-9A7EE2598BD6}"/>
              </a:ext>
            </a:extLst>
          </p:cNvPr>
          <p:cNvSpPr/>
          <p:nvPr/>
        </p:nvSpPr>
        <p:spPr>
          <a:xfrm>
            <a:off x="1489587" y="1017639"/>
            <a:ext cx="9070258" cy="5693866"/>
          </a:xfrm>
          <a:prstGeom prst="rect">
            <a:avLst/>
          </a:prstGeom>
        </p:spPr>
        <p:txBody>
          <a:bodyPr wrap="square">
            <a:spAutoFit/>
          </a:bodyPr>
          <a:lstStyle/>
          <a:p>
            <a:pPr algn="just"/>
            <a:r>
              <a:rPr lang="uk-UA" sz="2800" dirty="0">
                <a:solidFill>
                  <a:srgbClr val="293A55"/>
                </a:solidFill>
                <a:latin typeface="IBM Plex Serif"/>
              </a:rPr>
              <a:t>9. Атестаційна комісія </a:t>
            </a:r>
            <a:r>
              <a:rPr lang="en-US" sz="2800" dirty="0">
                <a:solidFill>
                  <a:srgbClr val="293A55"/>
                </a:solidFill>
                <a:latin typeface="IBM Plex Serif"/>
              </a:rPr>
              <a:t>III </a:t>
            </a:r>
            <a:r>
              <a:rPr lang="uk-UA" sz="2800" dirty="0">
                <a:solidFill>
                  <a:srgbClr val="293A55"/>
                </a:solidFill>
                <a:latin typeface="IBM Plex Serif"/>
              </a:rPr>
              <a:t>рівня:</a:t>
            </a:r>
          </a:p>
          <a:p>
            <a:pPr algn="just"/>
            <a:r>
              <a:rPr lang="uk-UA" sz="2800" dirty="0">
                <a:solidFill>
                  <a:srgbClr val="293A55"/>
                </a:solidFill>
                <a:latin typeface="IBM Plex Serif"/>
              </a:rPr>
              <a:t>розглядає документи, подані керівниками закладів освіти, підпорядкованих Міністерству освіти і науки, молоді та спорту Автономної Республіки Крим, обласним, Київській та Севастопольській міським державним адміністраціям, встановлює їх відповідність вимогам законодавства та вживає заходів щодо перевірки їх достовірності (за потреби);</a:t>
            </a:r>
          </a:p>
          <a:p>
            <a:pPr algn="just"/>
            <a:r>
              <a:rPr lang="uk-UA" sz="2800" dirty="0">
                <a:solidFill>
                  <a:srgbClr val="293A55"/>
                </a:solidFill>
                <a:latin typeface="IBM Plex Serif"/>
              </a:rPr>
              <a:t>розглядає апеляції на рішення:</a:t>
            </a:r>
          </a:p>
          <a:p>
            <a:pPr algn="just"/>
            <a:r>
              <a:rPr lang="uk-UA" sz="2800" dirty="0">
                <a:solidFill>
                  <a:srgbClr val="293A55"/>
                </a:solidFill>
                <a:latin typeface="IBM Plex Serif"/>
              </a:rPr>
              <a:t>атестаційних комісій </a:t>
            </a:r>
            <a:r>
              <a:rPr lang="en-US" sz="2800" dirty="0">
                <a:solidFill>
                  <a:srgbClr val="293A55"/>
                </a:solidFill>
                <a:latin typeface="IBM Plex Serif"/>
              </a:rPr>
              <a:t>I </a:t>
            </a:r>
            <a:r>
              <a:rPr lang="uk-UA" sz="2800" dirty="0">
                <a:solidFill>
                  <a:srgbClr val="293A55"/>
                </a:solidFill>
                <a:latin typeface="IBM Plex Serif"/>
              </a:rPr>
              <a:t>рівня закладів освіти підпорядкованих Міністерству освіти і науки, молоді та спорту Автономної Республіки Крим, обласним, Київській та Севастопольській міським державним адміністраціям;</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24646519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B64E26D-320D-4877-A5BF-55D85E9A1AC7}"/>
              </a:ext>
            </a:extLst>
          </p:cNvPr>
          <p:cNvSpPr/>
          <p:nvPr/>
        </p:nvSpPr>
        <p:spPr>
          <a:xfrm>
            <a:off x="2094271" y="1401097"/>
            <a:ext cx="8406581" cy="3539430"/>
          </a:xfrm>
          <a:prstGeom prst="rect">
            <a:avLst/>
          </a:prstGeom>
        </p:spPr>
        <p:txBody>
          <a:bodyPr wrap="square">
            <a:spAutoFit/>
          </a:bodyPr>
          <a:lstStyle/>
          <a:p>
            <a:pPr algn="just"/>
            <a:r>
              <a:rPr lang="uk-UA" sz="3200" dirty="0">
                <a:solidFill>
                  <a:srgbClr val="293A55"/>
                </a:solidFill>
                <a:latin typeface="IBM Plex Serif"/>
              </a:rPr>
              <a:t>атестаційних комісій </a:t>
            </a:r>
            <a:r>
              <a:rPr lang="en-US" sz="3200" dirty="0">
                <a:solidFill>
                  <a:srgbClr val="293A55"/>
                </a:solidFill>
                <a:latin typeface="IBM Plex Serif"/>
              </a:rPr>
              <a:t>II </a:t>
            </a:r>
            <a:r>
              <a:rPr lang="uk-UA" sz="3200" dirty="0">
                <a:solidFill>
                  <a:srgbClr val="293A55"/>
                </a:solidFill>
                <a:latin typeface="IBM Plex Serif"/>
              </a:rPr>
              <a:t>рівня щодо встановлення відповідності (невідповідності) педагогічних працівників, зокрема керівників, закладів освіти займаним посадам, присвоєння (підтвердження) кваліфікаційних категорій і педагогічних звань або про відмову в такому присвоєнні (підтвердженні).</a:t>
            </a:r>
            <a:endParaRPr lang="uk-UA" sz="3200" dirty="0"/>
          </a:p>
        </p:txBody>
      </p:sp>
    </p:spTree>
    <p:extLst>
      <p:ext uri="{BB962C8B-B14F-4D97-AF65-F5344CB8AC3E}">
        <p14:creationId xmlns:p14="http://schemas.microsoft.com/office/powerpoint/2010/main" val="4050740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A351D98-5220-4A76-9EB6-C5B976DBF5CC}"/>
              </a:ext>
            </a:extLst>
          </p:cNvPr>
          <p:cNvSpPr/>
          <p:nvPr/>
        </p:nvSpPr>
        <p:spPr>
          <a:xfrm>
            <a:off x="1784555" y="1076632"/>
            <a:ext cx="8200103" cy="5693866"/>
          </a:xfrm>
          <a:prstGeom prst="rect">
            <a:avLst/>
          </a:prstGeom>
        </p:spPr>
        <p:txBody>
          <a:bodyPr wrap="square">
            <a:spAutoFit/>
          </a:bodyPr>
          <a:lstStyle/>
          <a:p>
            <a:pPr algn="just"/>
            <a:r>
              <a:rPr lang="uk-UA" sz="2800" dirty="0">
                <a:solidFill>
                  <a:srgbClr val="293A55"/>
                </a:solidFill>
                <a:latin typeface="IBM Plex Serif"/>
              </a:rPr>
              <a:t>Атестаційна комісія </a:t>
            </a:r>
            <a:r>
              <a:rPr lang="en-US" sz="2800" dirty="0">
                <a:solidFill>
                  <a:srgbClr val="293A55"/>
                </a:solidFill>
                <a:latin typeface="IBM Plex Serif"/>
              </a:rPr>
              <a:t>III </a:t>
            </a:r>
            <a:r>
              <a:rPr lang="uk-UA" sz="2800" dirty="0">
                <a:solidFill>
                  <a:srgbClr val="293A55"/>
                </a:solidFill>
                <a:latin typeface="IBM Plex Serif"/>
              </a:rPr>
              <a:t>рівня приймає рішення про:</a:t>
            </a:r>
          </a:p>
          <a:p>
            <a:pPr algn="just"/>
            <a:r>
              <a:rPr lang="uk-UA" sz="2800" dirty="0">
                <a:solidFill>
                  <a:srgbClr val="293A55"/>
                </a:solidFill>
                <a:latin typeface="IBM Plex Serif"/>
              </a:rPr>
              <a:t>відповідність (невідповідність) керівників підпорядкованих закладів освіти, відокремлених структурних підрозділів займаним посадам та присвоєння (підтвердження) кваліфікаційних категорій;</a:t>
            </a:r>
          </a:p>
          <a:p>
            <a:pPr algn="just"/>
            <a:r>
              <a:rPr lang="uk-UA" sz="2800" dirty="0">
                <a:solidFill>
                  <a:srgbClr val="293A55"/>
                </a:solidFill>
                <a:latin typeface="IBM Plex Serif"/>
              </a:rPr>
              <a:t>присвоєння (підтвердження) педагогічних звань або про відмову в такому присвоєнні (підтвердженні) керівникам закладів освіти, підпорядкованих Міністерству освіти і науки, молоді та спорту Автономної Республіки Крим, обласним, Київській та Севастопольській міським державним адміністраціям.</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3788983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E9FDEF-00D3-4605-BF1A-4D031D4BD894}"/>
              </a:ext>
            </a:extLst>
          </p:cNvPr>
          <p:cNvSpPr/>
          <p:nvPr/>
        </p:nvSpPr>
        <p:spPr>
          <a:xfrm>
            <a:off x="1755057" y="973394"/>
            <a:ext cx="8790039" cy="3108543"/>
          </a:xfrm>
          <a:prstGeom prst="rect">
            <a:avLst/>
          </a:prstGeom>
        </p:spPr>
        <p:txBody>
          <a:bodyPr wrap="square">
            <a:spAutoFit/>
          </a:bodyPr>
          <a:lstStyle/>
          <a:p>
            <a:pPr algn="just"/>
            <a:r>
              <a:rPr lang="uk-UA" sz="2800" dirty="0">
                <a:solidFill>
                  <a:srgbClr val="293A55"/>
                </a:solidFill>
                <a:latin typeface="IBM Plex Serif"/>
              </a:rPr>
              <a:t>10. У разі відмови у присвоєнні (підтвердженні наявної) кваліфікаційної категорії "спеціаліст першої категорії" чи "спеціаліст вищої категорії" і присвоєнні (підтвердженні) відповідної нижчої кваліфікаційної категорії атестаційною комісією приймається рішення про відмову у присвоєнні та/або підтвердженні раніше присвоєного педагогічного звання.</a:t>
            </a:r>
            <a:endParaRPr lang="uk-UA" sz="2800" dirty="0"/>
          </a:p>
        </p:txBody>
      </p:sp>
    </p:spTree>
    <p:extLst>
      <p:ext uri="{BB962C8B-B14F-4D97-AF65-F5344CB8AC3E}">
        <p14:creationId xmlns:p14="http://schemas.microsoft.com/office/powerpoint/2010/main" val="14520096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407631A-0324-49F9-B742-2F3D8823CE73}"/>
              </a:ext>
            </a:extLst>
          </p:cNvPr>
          <p:cNvSpPr/>
          <p:nvPr/>
        </p:nvSpPr>
        <p:spPr>
          <a:xfrm>
            <a:off x="1784555" y="1150374"/>
            <a:ext cx="8863780" cy="4401205"/>
          </a:xfrm>
          <a:prstGeom prst="rect">
            <a:avLst/>
          </a:prstGeom>
        </p:spPr>
        <p:txBody>
          <a:bodyPr wrap="square">
            <a:spAutoFit/>
          </a:bodyPr>
          <a:lstStyle/>
          <a:p>
            <a:pPr algn="ctr"/>
            <a:r>
              <a:rPr lang="en-US" sz="2800" b="1" dirty="0">
                <a:solidFill>
                  <a:srgbClr val="293A55"/>
                </a:solidFill>
                <a:latin typeface="inherit"/>
              </a:rPr>
              <a:t>II. </a:t>
            </a:r>
            <a:r>
              <a:rPr lang="uk-UA" sz="2800" b="1" dirty="0">
                <a:solidFill>
                  <a:srgbClr val="293A55"/>
                </a:solidFill>
                <a:latin typeface="inherit"/>
              </a:rPr>
              <a:t>Порядок проведення атестації</a:t>
            </a:r>
          </a:p>
          <a:p>
            <a:pPr algn="just"/>
            <a:r>
              <a:rPr lang="uk-UA" sz="2800" dirty="0">
                <a:solidFill>
                  <a:srgbClr val="293A55"/>
                </a:solidFill>
                <a:latin typeface="IBM Plex Serif"/>
              </a:rPr>
              <a:t>1. Для проведення чергової атестації атестаційні комісії до 10 жовтня поточного року повинні:</a:t>
            </a:r>
          </a:p>
          <a:p>
            <a:pPr algn="just"/>
            <a:r>
              <a:rPr lang="uk-UA" sz="2800" dirty="0">
                <a:solidFill>
                  <a:srgbClr val="293A55"/>
                </a:solidFill>
                <a:latin typeface="IBM Plex Serif"/>
              </a:rPr>
              <a:t>скласти і затвердити список педагогічних працівників, які підлягають черговій атестації в наступному календарному році, строки проведення їх атестації та графік проведення засідань атестаційної комісії;</a:t>
            </a:r>
          </a:p>
          <a:p>
            <a:pPr algn="just"/>
            <a:r>
              <a:rPr lang="uk-UA" sz="2800" dirty="0">
                <a:solidFill>
                  <a:srgbClr val="293A55"/>
                </a:solidFill>
                <a:latin typeface="IBM Plex Serif"/>
              </a:rPr>
              <a:t>визначити строк та адресу електронної пошти для подання педагогічними працівниками документів (у разі подання в електронній формі).</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87340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B6F2400-0C54-4923-942B-43D067032718}"/>
              </a:ext>
            </a:extLst>
          </p:cNvPr>
          <p:cNvSpPr/>
          <p:nvPr/>
        </p:nvSpPr>
        <p:spPr>
          <a:xfrm>
            <a:off x="1578077" y="589935"/>
            <a:ext cx="9085007" cy="5262979"/>
          </a:xfrm>
          <a:prstGeom prst="rect">
            <a:avLst/>
          </a:prstGeom>
        </p:spPr>
        <p:txBody>
          <a:bodyPr wrap="square">
            <a:spAutoFit/>
          </a:bodyPr>
          <a:lstStyle/>
          <a:p>
            <a:pPr algn="just"/>
            <a:r>
              <a:rPr lang="uk-UA" sz="2800" dirty="0">
                <a:solidFill>
                  <a:srgbClr val="293A55"/>
                </a:solidFill>
                <a:latin typeface="IBM Plex Serif"/>
              </a:rPr>
              <a:t>Педагогічним працівникам, посади яких не передбачають присвоєння кваліфікаційних категорій за результатами атестації визначається відповідність (невідповідність) займаній посаді та у порядку, визначеному законодавством, встановлюється (підтверджується) тарифний розряд.</a:t>
            </a:r>
          </a:p>
          <a:p>
            <a:pPr algn="just"/>
            <a:r>
              <a:rPr lang="uk-UA" sz="2800" dirty="0">
                <a:solidFill>
                  <a:srgbClr val="293A55"/>
                </a:solidFill>
                <a:latin typeface="IBM Plex Serif"/>
              </a:rPr>
              <a:t>Кваліфікаційна категорія, педагогічне звання, що присвоюється (підтверджується) за результатами атестації, визначаються відповідно до Переліку кваліфікаційних категорій і педагогічних звань педагогічних працівників, затвердженого </a:t>
            </a:r>
            <a:r>
              <a:rPr lang="uk-UA" sz="2800" dirty="0">
                <a:solidFill>
                  <a:srgbClr val="0000FF"/>
                </a:solidFill>
                <a:latin typeface="IBM Plex Serif"/>
                <a:hlinkClick r:id="rId2"/>
              </a:rPr>
              <a:t>постановою Кабінету Міністрів України від 23 грудня 2015 року </a:t>
            </a:r>
            <a:r>
              <a:rPr lang="en-US" sz="2800" dirty="0">
                <a:solidFill>
                  <a:srgbClr val="0000FF"/>
                </a:solidFill>
                <a:latin typeface="IBM Plex Serif"/>
                <a:hlinkClick r:id="rId2"/>
              </a:rPr>
              <a:t>N 1109</a:t>
            </a:r>
            <a:r>
              <a:rPr lang="en-US" sz="2800" dirty="0">
                <a:solidFill>
                  <a:srgbClr val="293A55"/>
                </a:solidFill>
                <a:latin typeface="IBM Plex Serif"/>
              </a:rPr>
              <a:t>.</a:t>
            </a:r>
            <a:endParaRPr lang="en-US" sz="2800" b="0" i="0" dirty="0">
              <a:solidFill>
                <a:srgbClr val="293A55"/>
              </a:solidFill>
              <a:effectLst/>
              <a:latin typeface="IBM Plex Serif"/>
            </a:endParaRPr>
          </a:p>
        </p:txBody>
      </p:sp>
    </p:spTree>
    <p:extLst>
      <p:ext uri="{BB962C8B-B14F-4D97-AF65-F5344CB8AC3E}">
        <p14:creationId xmlns:p14="http://schemas.microsoft.com/office/powerpoint/2010/main" val="318409159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C374A7D-88D6-4CA6-82E0-785481774E56}"/>
              </a:ext>
            </a:extLst>
          </p:cNvPr>
          <p:cNvSpPr/>
          <p:nvPr/>
        </p:nvSpPr>
        <p:spPr>
          <a:xfrm>
            <a:off x="1858297" y="1179871"/>
            <a:ext cx="8229600" cy="3539430"/>
          </a:xfrm>
          <a:prstGeom prst="rect">
            <a:avLst/>
          </a:prstGeom>
        </p:spPr>
        <p:txBody>
          <a:bodyPr wrap="square">
            <a:spAutoFit/>
          </a:bodyPr>
          <a:lstStyle/>
          <a:p>
            <a:pPr algn="just"/>
            <a:r>
              <a:rPr lang="uk-UA" sz="3200" dirty="0">
                <a:solidFill>
                  <a:srgbClr val="293A55"/>
                </a:solidFill>
                <a:latin typeface="IBM Plex Serif"/>
              </a:rPr>
              <a:t>У випадку відсутності педагогічного працівника, який підлягає черговій атестації у списку, за його заявою, поданою не пізніше 20 грудня поточного календарного року, атестаційна комісія включає його до списків педагогічних працівників, які підлягають черговій атестації.</a:t>
            </a:r>
            <a:endParaRPr lang="uk-UA" sz="3200" dirty="0"/>
          </a:p>
        </p:txBody>
      </p:sp>
    </p:spTree>
    <p:extLst>
      <p:ext uri="{BB962C8B-B14F-4D97-AF65-F5344CB8AC3E}">
        <p14:creationId xmlns:p14="http://schemas.microsoft.com/office/powerpoint/2010/main" val="36917359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2E8959A-E895-4782-9439-6D0892F8C3E7}"/>
              </a:ext>
            </a:extLst>
          </p:cNvPr>
          <p:cNvSpPr/>
          <p:nvPr/>
        </p:nvSpPr>
        <p:spPr>
          <a:xfrm>
            <a:off x="1828799" y="1415845"/>
            <a:ext cx="8509819" cy="3539430"/>
          </a:xfrm>
          <a:prstGeom prst="rect">
            <a:avLst/>
          </a:prstGeom>
        </p:spPr>
        <p:txBody>
          <a:bodyPr wrap="square">
            <a:spAutoFit/>
          </a:bodyPr>
          <a:lstStyle/>
          <a:p>
            <a:pPr algn="just"/>
            <a:r>
              <a:rPr lang="uk-UA" sz="2800" dirty="0">
                <a:solidFill>
                  <a:srgbClr val="293A55"/>
                </a:solidFill>
                <a:latin typeface="IBM Plex Serif"/>
              </a:rPr>
              <a:t>2. Для проведення позачергової атестації до 20 грудня до атестаційної комісії подається заява за формою, наведеною в додатку 1 до цього Положення.</a:t>
            </a:r>
          </a:p>
          <a:p>
            <a:pPr algn="just"/>
            <a:r>
              <a:rPr lang="uk-UA" sz="2800" dirty="0">
                <a:solidFill>
                  <a:srgbClr val="293A55"/>
                </a:solidFill>
                <a:latin typeface="IBM Plex Serif"/>
              </a:rPr>
              <a:t>Атестаційна комісія затверджує окремий список педагогічних працівників, які підлягають позачерговій атестації, визначає строки проведення їх атестації, подання ними документів та у разі потреби може </a:t>
            </a:r>
            <a:r>
              <a:rPr lang="uk-UA" sz="2800" dirty="0" err="1">
                <a:solidFill>
                  <a:srgbClr val="293A55"/>
                </a:solidFill>
                <a:latin typeface="IBM Plex Serif"/>
              </a:rPr>
              <a:t>внести</a:t>
            </a:r>
            <a:r>
              <a:rPr lang="uk-UA" sz="2800" dirty="0">
                <a:solidFill>
                  <a:srgbClr val="293A55"/>
                </a:solidFill>
                <a:latin typeface="IBM Plex Serif"/>
              </a:rPr>
              <a:t> зміни до графіка своїх засідань.</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599967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E41AF69-2172-4DE8-840C-5041CB3819F9}"/>
              </a:ext>
            </a:extLst>
          </p:cNvPr>
          <p:cNvSpPr/>
          <p:nvPr/>
        </p:nvSpPr>
        <p:spPr>
          <a:xfrm>
            <a:off x="1755058" y="1165123"/>
            <a:ext cx="8229600" cy="4524315"/>
          </a:xfrm>
          <a:prstGeom prst="rect">
            <a:avLst/>
          </a:prstGeom>
        </p:spPr>
        <p:txBody>
          <a:bodyPr wrap="square">
            <a:spAutoFit/>
          </a:bodyPr>
          <a:lstStyle/>
          <a:p>
            <a:pPr algn="just"/>
            <a:r>
              <a:rPr lang="uk-UA" sz="3200" dirty="0">
                <a:solidFill>
                  <a:srgbClr val="293A55"/>
                </a:solidFill>
                <a:latin typeface="IBM Plex Serif"/>
              </a:rPr>
              <a:t>3. За наявності обставин, що унеможливлюють діяльність атестаційної комісії або педагогічних працівників, які атестуються, та перешкоджають проведенню атестації, перебіг строків проведення атестації, встановлених цим Положенням, припиняється і відновлюється після усунення обставин, що стали перешкодою для проведення атестації.</a:t>
            </a:r>
            <a:endParaRPr lang="uk-UA" sz="3200" dirty="0"/>
          </a:p>
        </p:txBody>
      </p:sp>
    </p:spTree>
    <p:extLst>
      <p:ext uri="{BB962C8B-B14F-4D97-AF65-F5344CB8AC3E}">
        <p14:creationId xmlns:p14="http://schemas.microsoft.com/office/powerpoint/2010/main" val="10146935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BC5605-DB0E-4EB6-A51A-52A9769F85C1}"/>
              </a:ext>
            </a:extLst>
          </p:cNvPr>
          <p:cNvSpPr/>
          <p:nvPr/>
        </p:nvSpPr>
        <p:spPr>
          <a:xfrm>
            <a:off x="1961535" y="1460090"/>
            <a:ext cx="8155859" cy="3539430"/>
          </a:xfrm>
          <a:prstGeom prst="rect">
            <a:avLst/>
          </a:prstGeom>
        </p:spPr>
        <p:txBody>
          <a:bodyPr wrap="square">
            <a:spAutoFit/>
          </a:bodyPr>
          <a:lstStyle/>
          <a:p>
            <a:pPr algn="just"/>
            <a:r>
              <a:rPr lang="uk-UA" sz="3200" dirty="0">
                <a:solidFill>
                  <a:srgbClr val="293A55"/>
                </a:solidFill>
                <a:latin typeface="IBM Plex Serif"/>
              </a:rPr>
              <a:t>4. Інформація, визначена пунктами 1, 2 цього розділу, оприлюднюється на </a:t>
            </a:r>
            <a:r>
              <a:rPr lang="uk-UA" sz="3200" dirty="0" err="1">
                <a:solidFill>
                  <a:srgbClr val="293A55"/>
                </a:solidFill>
                <a:latin typeface="IBM Plex Serif"/>
              </a:rPr>
              <a:t>вебсайті</a:t>
            </a:r>
            <a:r>
              <a:rPr lang="uk-UA" sz="3200" dirty="0">
                <a:solidFill>
                  <a:srgbClr val="293A55"/>
                </a:solidFill>
                <a:latin typeface="IBM Plex Serif"/>
              </a:rPr>
              <a:t> закладу освіти, відокремленого структурного підрозділу, органу управління у сфері освіти не пізніше п'яти робочих днів з дня прийняття рішення відповідною атестаційною комісією.</a:t>
            </a:r>
            <a:endParaRPr lang="uk-UA" sz="3200" dirty="0"/>
          </a:p>
        </p:txBody>
      </p:sp>
    </p:spTree>
    <p:extLst>
      <p:ext uri="{BB962C8B-B14F-4D97-AF65-F5344CB8AC3E}">
        <p14:creationId xmlns:p14="http://schemas.microsoft.com/office/powerpoint/2010/main" val="11788979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B83619-7BEF-45A2-9466-42B18F38C667}"/>
              </a:ext>
            </a:extLst>
          </p:cNvPr>
          <p:cNvSpPr/>
          <p:nvPr/>
        </p:nvSpPr>
        <p:spPr>
          <a:xfrm>
            <a:off x="1637071" y="1032387"/>
            <a:ext cx="9011264" cy="4832092"/>
          </a:xfrm>
          <a:prstGeom prst="rect">
            <a:avLst/>
          </a:prstGeom>
        </p:spPr>
        <p:txBody>
          <a:bodyPr wrap="square">
            <a:spAutoFit/>
          </a:bodyPr>
          <a:lstStyle/>
          <a:p>
            <a:pPr algn="just"/>
            <a:r>
              <a:rPr lang="uk-UA" sz="2800" dirty="0">
                <a:solidFill>
                  <a:srgbClr val="293A55"/>
                </a:solidFill>
                <a:latin typeface="IBM Plex Serif"/>
              </a:rPr>
              <a:t>Протягом п'яти робочих днів з дня оприлюднення інформації педагогічний працівник, який атестується, може подати до атестаційної комісії документи, що, на його думку, свідчать про педагогічну майстерність та/або професійні досягнення.</a:t>
            </a:r>
          </a:p>
          <a:p>
            <a:pPr algn="just"/>
            <a:r>
              <a:rPr lang="uk-UA" sz="2800" dirty="0">
                <a:solidFill>
                  <a:srgbClr val="293A55"/>
                </a:solidFill>
                <a:latin typeface="IBM Plex Serif"/>
              </a:rPr>
              <a:t>Документи, які зберігаються в особовій справі педагогічного працівника, не подаються до атестаційної комісії, яка створена в суб'єкті освітньої діяльності, відокремленому структурному підрозділі, органі управління у сфері освіти, у якому зберігається особова справа.</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271061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BBF5F94-BA86-443A-A9AC-CF09FED75524}"/>
              </a:ext>
            </a:extLst>
          </p:cNvPr>
          <p:cNvSpPr/>
          <p:nvPr/>
        </p:nvSpPr>
        <p:spPr>
          <a:xfrm>
            <a:off x="1637071" y="1017639"/>
            <a:ext cx="8524568" cy="5693866"/>
          </a:xfrm>
          <a:prstGeom prst="rect">
            <a:avLst/>
          </a:prstGeom>
        </p:spPr>
        <p:txBody>
          <a:bodyPr wrap="square">
            <a:spAutoFit/>
          </a:bodyPr>
          <a:lstStyle/>
          <a:p>
            <a:pPr algn="just"/>
            <a:r>
              <a:rPr lang="uk-UA" sz="2800" dirty="0">
                <a:solidFill>
                  <a:srgbClr val="293A55"/>
                </a:solidFill>
                <a:latin typeface="IBM Plex Serif"/>
              </a:rPr>
              <a:t>5. Педагогічний працівник, який атестується, може подати до відповідної атестаційної комісії документи в паперовій або електронній формі. Електронний варіант документів (формат РВЕ, кожен документ в окремому файлі) надсилається на адресу електронної пошти для подання педагогічними працівниками документів в електронній формі з підтвердженням про отримання.</a:t>
            </a:r>
          </a:p>
          <a:p>
            <a:pPr algn="just"/>
            <a:r>
              <a:rPr lang="uk-UA" sz="2800" dirty="0">
                <a:solidFill>
                  <a:srgbClr val="293A55"/>
                </a:solidFill>
                <a:latin typeface="IBM Plex Serif"/>
              </a:rPr>
              <a:t>Документи, подані до атестаційної комісії, реєструються секретарем атестаційної комісії. Забороняється безпідставно відмовляти педагогічному працівнику в прийнятті документів, які відповідають вимогам, зазначеним у цьому пункті.</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5501063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14581EF-C6F8-4091-9CDA-3F4FF8A1F681}"/>
              </a:ext>
            </a:extLst>
          </p:cNvPr>
          <p:cNvSpPr/>
          <p:nvPr/>
        </p:nvSpPr>
        <p:spPr>
          <a:xfrm>
            <a:off x="1932039" y="929148"/>
            <a:ext cx="8627806" cy="4524315"/>
          </a:xfrm>
          <a:prstGeom prst="rect">
            <a:avLst/>
          </a:prstGeom>
        </p:spPr>
        <p:txBody>
          <a:bodyPr wrap="square">
            <a:spAutoFit/>
          </a:bodyPr>
          <a:lstStyle/>
          <a:p>
            <a:pPr algn="just"/>
            <a:r>
              <a:rPr lang="uk-UA" sz="3200" dirty="0">
                <a:solidFill>
                  <a:srgbClr val="293A55"/>
                </a:solidFill>
                <a:latin typeface="IBM Plex Serif"/>
              </a:rPr>
              <a:t>6. Атестаційна комісія розглядає документи педагогічних працівників, які атестуються, за потреби перевіряє їхню достовірність, встановлює дотримання вимог пунктів 8, 9 розділу </a:t>
            </a:r>
            <a:r>
              <a:rPr lang="en-US" sz="3200" dirty="0">
                <a:solidFill>
                  <a:srgbClr val="293A55"/>
                </a:solidFill>
                <a:latin typeface="IBM Plex Serif"/>
              </a:rPr>
              <a:t>I </a:t>
            </a:r>
            <a:r>
              <a:rPr lang="uk-UA" sz="3200" dirty="0">
                <a:solidFill>
                  <a:srgbClr val="293A55"/>
                </a:solidFill>
                <a:latin typeface="IBM Plex Serif"/>
              </a:rPr>
              <a:t>цього Положення, а також оцінює професійні компетентності педагогічного працівника з урахуванням його посадових обов'язків і вимог професійного стандарту (за наявності).</a:t>
            </a:r>
            <a:endParaRPr lang="uk-UA" sz="3200" dirty="0"/>
          </a:p>
        </p:txBody>
      </p:sp>
    </p:spTree>
    <p:extLst>
      <p:ext uri="{BB962C8B-B14F-4D97-AF65-F5344CB8AC3E}">
        <p14:creationId xmlns:p14="http://schemas.microsoft.com/office/powerpoint/2010/main" val="177636681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36A0F42-5A98-4A7D-8147-5CDF0EA53F93}"/>
              </a:ext>
            </a:extLst>
          </p:cNvPr>
          <p:cNvSpPr/>
          <p:nvPr/>
        </p:nvSpPr>
        <p:spPr>
          <a:xfrm>
            <a:off x="1651819" y="781665"/>
            <a:ext cx="8775291" cy="5693866"/>
          </a:xfrm>
          <a:prstGeom prst="rect">
            <a:avLst/>
          </a:prstGeom>
        </p:spPr>
        <p:txBody>
          <a:bodyPr wrap="square">
            <a:spAutoFit/>
          </a:bodyPr>
          <a:lstStyle/>
          <a:p>
            <a:pPr algn="just"/>
            <a:r>
              <a:rPr lang="uk-UA" sz="2800" dirty="0">
                <a:solidFill>
                  <a:srgbClr val="293A55"/>
                </a:solidFill>
                <a:latin typeface="IBM Plex Serif"/>
              </a:rPr>
              <a:t>Для належного оцінювання професійних </a:t>
            </a:r>
            <a:r>
              <a:rPr lang="uk-UA" sz="2800" dirty="0" err="1">
                <a:solidFill>
                  <a:srgbClr val="293A55"/>
                </a:solidFill>
                <a:latin typeface="IBM Plex Serif"/>
              </a:rPr>
              <a:t>компетентностей</a:t>
            </a:r>
            <a:r>
              <a:rPr lang="uk-UA" sz="2800" dirty="0">
                <a:solidFill>
                  <a:srgbClr val="293A55"/>
                </a:solidFill>
                <a:latin typeface="IBM Plex Serif"/>
              </a:rPr>
              <a:t> педагогічного працівника атестаційна комісія може прийняти рішення про вивчення практичного досвіду його роботи. У такому випадку атестаційна комісія має визначити зі складу членів атестаційної комісії членів, які аналізуватимуть практичний досвід роботи педагогічного працівника, а також затвердити графік заходів з його проведення.</a:t>
            </a:r>
          </a:p>
          <a:p>
            <a:pPr algn="just"/>
            <a:r>
              <a:rPr lang="uk-UA" sz="2800" dirty="0">
                <a:solidFill>
                  <a:srgbClr val="293A55"/>
                </a:solidFill>
                <a:latin typeface="IBM Plex Serif"/>
              </a:rPr>
              <a:t>Рішення про результати атестації педагогічних працівників приймаються атестаційними комісіями:</a:t>
            </a:r>
          </a:p>
          <a:p>
            <a:pPr algn="just"/>
            <a:endParaRPr lang="uk-UA" sz="2800" dirty="0">
              <a:solidFill>
                <a:srgbClr val="293A55"/>
              </a:solidFill>
              <a:latin typeface="IBM Plex Serif"/>
            </a:endParaRPr>
          </a:p>
          <a:p>
            <a:pPr algn="just"/>
            <a:r>
              <a:rPr lang="en-US" sz="2800" dirty="0">
                <a:solidFill>
                  <a:srgbClr val="293A55"/>
                </a:solidFill>
                <a:latin typeface="IBM Plex Serif"/>
              </a:rPr>
              <a:t>I </a:t>
            </a:r>
            <a:r>
              <a:rPr lang="uk-UA" sz="2800" dirty="0">
                <a:solidFill>
                  <a:srgbClr val="293A55"/>
                </a:solidFill>
                <a:latin typeface="IBM Plex Serif"/>
              </a:rPr>
              <a:t>рівня - не пізніше 01 квітня;</a:t>
            </a:r>
          </a:p>
          <a:p>
            <a:pPr algn="just"/>
            <a:r>
              <a:rPr lang="en-US" sz="2800" dirty="0">
                <a:solidFill>
                  <a:srgbClr val="293A55"/>
                </a:solidFill>
                <a:latin typeface="IBM Plex Serif"/>
              </a:rPr>
              <a:t>II - III </a:t>
            </a:r>
            <a:r>
              <a:rPr lang="uk-UA" sz="2800" dirty="0">
                <a:solidFill>
                  <a:srgbClr val="293A55"/>
                </a:solidFill>
                <a:latin typeface="IBM Plex Serif"/>
              </a:rPr>
              <a:t>рівня - не пізніше 25 квітня.</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1753166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91DD08F-B582-44F7-B731-31983C7098EB}"/>
              </a:ext>
            </a:extLst>
          </p:cNvPr>
          <p:cNvSpPr/>
          <p:nvPr/>
        </p:nvSpPr>
        <p:spPr>
          <a:xfrm>
            <a:off x="1651819" y="943898"/>
            <a:ext cx="8627807" cy="5262979"/>
          </a:xfrm>
          <a:prstGeom prst="rect">
            <a:avLst/>
          </a:prstGeom>
        </p:spPr>
        <p:txBody>
          <a:bodyPr wrap="square">
            <a:spAutoFit/>
          </a:bodyPr>
          <a:lstStyle/>
          <a:p>
            <a:pPr algn="just"/>
            <a:r>
              <a:rPr lang="uk-UA" sz="2800" dirty="0">
                <a:solidFill>
                  <a:srgbClr val="293A55"/>
                </a:solidFill>
                <a:latin typeface="IBM Plex Serif"/>
              </a:rPr>
              <a:t>7. У разі тимчасової непрацездатності педагогічного працівника, який атестується, або настання інших обставин, що не залежать від його волі та перешкоджають проходженню ним атестації, проведення атестації або окремих засідань атестаційної комісії має бути перенесено за рішенням відповідної атестаційної комісії до припинення таких обставин, але не більше ніж на один рік. У такому випадку за педагогічним працівником зберігається раніше присвоєна кваліфікаційна категорія (педагогічне звання) до проходження ним атестації у порядку, визначеному цим Положенням.</a:t>
            </a:r>
            <a:endParaRPr lang="uk-UA" sz="2800" dirty="0"/>
          </a:p>
        </p:txBody>
      </p:sp>
    </p:spTree>
    <p:extLst>
      <p:ext uri="{BB962C8B-B14F-4D97-AF65-F5344CB8AC3E}">
        <p14:creationId xmlns:p14="http://schemas.microsoft.com/office/powerpoint/2010/main" val="414093929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3EA879B-EDE5-42C5-97F9-6E12CF2340DB}"/>
              </a:ext>
            </a:extLst>
          </p:cNvPr>
          <p:cNvSpPr/>
          <p:nvPr/>
        </p:nvSpPr>
        <p:spPr>
          <a:xfrm>
            <a:off x="1194619" y="707923"/>
            <a:ext cx="9571704" cy="6257489"/>
          </a:xfrm>
          <a:prstGeom prst="rect">
            <a:avLst/>
          </a:prstGeom>
        </p:spPr>
        <p:txBody>
          <a:bodyPr wrap="square">
            <a:spAutoFit/>
          </a:bodyPr>
          <a:lstStyle/>
          <a:p>
            <a:pPr algn="just"/>
            <a:r>
              <a:rPr lang="uk-UA" sz="2800" dirty="0">
                <a:solidFill>
                  <a:srgbClr val="293A55"/>
                </a:solidFill>
                <a:latin typeface="IBM Plex Serif"/>
              </a:rPr>
              <a:t>8. Атестаційна комісія може запросити педагогічного працівника на своє засідання у разі виникнення до нього питань, зокрема пов'язаних з поданими ним документами.</a:t>
            </a:r>
          </a:p>
          <a:p>
            <a:pPr algn="just"/>
            <a:r>
              <a:rPr lang="uk-UA" sz="2800" dirty="0">
                <a:solidFill>
                  <a:srgbClr val="293A55"/>
                </a:solidFill>
                <a:latin typeface="IBM Plex Serif"/>
              </a:rPr>
              <a:t>Запрошення на засідання атестаційної комісії підписує голова атестаційної комісії та не пізніше п'яти робочих днів до дня проведення засідання вручається секретарем атестаційної комісії педагогічному працівникові під підпис або надсилається в сканованому вигляді на адресу електронної пошти (у разі наявності, з підтвердженням отримання). Запрошення педагогічного працівника на засідання атестаційної комісії </a:t>
            </a:r>
            <a:r>
              <a:rPr lang="en-US" sz="2800" dirty="0">
                <a:solidFill>
                  <a:srgbClr val="293A55"/>
                </a:solidFill>
                <a:latin typeface="IBM Plex Serif"/>
              </a:rPr>
              <a:t>II </a:t>
            </a:r>
            <a:r>
              <a:rPr lang="uk-UA" sz="2800" dirty="0">
                <a:solidFill>
                  <a:srgbClr val="293A55"/>
                </a:solidFill>
                <a:latin typeface="IBM Plex Serif"/>
              </a:rPr>
              <a:t>чи </a:t>
            </a:r>
            <a:r>
              <a:rPr lang="en-US" sz="2800" dirty="0">
                <a:solidFill>
                  <a:srgbClr val="293A55"/>
                </a:solidFill>
                <a:latin typeface="IBM Plex Serif"/>
              </a:rPr>
              <a:t>III </a:t>
            </a:r>
            <a:r>
              <a:rPr lang="uk-UA" sz="2800" dirty="0">
                <a:solidFill>
                  <a:srgbClr val="293A55"/>
                </a:solidFill>
                <a:latin typeface="IBM Plex Serif"/>
              </a:rPr>
              <a:t>рівня надсилається також на електронну адресу відповідного закладу освіти, відокремленого структурного підрозділу у сканованому вигляді (з підтвердженням отримання).</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2839843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410E52B-B8B9-476F-8AB2-CD2FEA1FD4FC}"/>
              </a:ext>
            </a:extLst>
          </p:cNvPr>
          <p:cNvSpPr/>
          <p:nvPr/>
        </p:nvSpPr>
        <p:spPr>
          <a:xfrm>
            <a:off x="1917289" y="530943"/>
            <a:ext cx="8627807" cy="5509200"/>
          </a:xfrm>
          <a:prstGeom prst="rect">
            <a:avLst/>
          </a:prstGeom>
        </p:spPr>
        <p:txBody>
          <a:bodyPr wrap="square">
            <a:spAutoFit/>
          </a:bodyPr>
          <a:lstStyle/>
          <a:p>
            <a:pPr algn="just"/>
            <a:r>
              <a:rPr lang="uk-UA" sz="3200" dirty="0">
                <a:solidFill>
                  <a:srgbClr val="293A55"/>
                </a:solidFill>
                <a:latin typeface="IBM Plex Serif"/>
              </a:rPr>
              <a:t>4. Атестація є обов'язковою.</a:t>
            </a:r>
          </a:p>
          <a:p>
            <a:pPr algn="just"/>
            <a:r>
              <a:rPr lang="uk-UA" sz="3200" dirty="0">
                <a:solidFill>
                  <a:srgbClr val="293A55"/>
                </a:solidFill>
                <a:latin typeface="IBM Plex Serif"/>
              </a:rPr>
              <a:t>Атестація може бути черговою або позачерговою. Педагогічний працівник проходить чергову атестацію не менше одного разу на п'ять років, окрім випадків, визначених пунктом 7 розділу </a:t>
            </a:r>
            <a:r>
              <a:rPr lang="en-US" sz="3200" dirty="0">
                <a:solidFill>
                  <a:srgbClr val="293A55"/>
                </a:solidFill>
                <a:latin typeface="IBM Plex Serif"/>
              </a:rPr>
              <a:t>III </a:t>
            </a:r>
            <a:r>
              <a:rPr lang="uk-UA" sz="3200" dirty="0">
                <a:solidFill>
                  <a:srgbClr val="293A55"/>
                </a:solidFill>
                <a:latin typeface="IBM Plex Serif"/>
              </a:rPr>
              <a:t>цього Положення.</a:t>
            </a:r>
          </a:p>
          <a:p>
            <a:pPr algn="just"/>
            <a:r>
              <a:rPr lang="uk-UA" sz="3200" dirty="0">
                <a:solidFill>
                  <a:srgbClr val="293A55"/>
                </a:solidFill>
                <a:latin typeface="IBM Plex Serif"/>
              </a:rPr>
              <a:t>Атестація проводиться не раніше ніж через рік після призначення педагогічного працівника на посаду.</a:t>
            </a:r>
          </a:p>
          <a:p>
            <a:pPr algn="just"/>
            <a:r>
              <a:rPr lang="uk-UA" sz="3200" dirty="0">
                <a:solidFill>
                  <a:srgbClr val="293A55"/>
                </a:solidFill>
                <a:latin typeface="IBM Plex Serif"/>
              </a:rPr>
              <a:t>Атестація повинна проводитися з дотриманням академічної доброчесності.</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265545473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D1466BD-172A-46B5-827F-F842039A4890}"/>
              </a:ext>
            </a:extLst>
          </p:cNvPr>
          <p:cNvSpPr/>
          <p:nvPr/>
        </p:nvSpPr>
        <p:spPr>
          <a:xfrm>
            <a:off x="1681315" y="884903"/>
            <a:ext cx="9173497" cy="3970318"/>
          </a:xfrm>
          <a:prstGeom prst="rect">
            <a:avLst/>
          </a:prstGeom>
        </p:spPr>
        <p:txBody>
          <a:bodyPr wrap="square">
            <a:spAutoFit/>
          </a:bodyPr>
          <a:lstStyle/>
          <a:p>
            <a:pPr algn="just"/>
            <a:r>
              <a:rPr lang="uk-UA" sz="2800" dirty="0">
                <a:solidFill>
                  <a:srgbClr val="293A55"/>
                </a:solidFill>
                <a:latin typeface="IBM Plex Serif"/>
              </a:rPr>
              <a:t>9. Педагогічний працівник може бути присутнім на засіданні атестаційної комісії під час розгляду питань, що стосуються його атестації, в тому числі в режимі відеоконференцзв'язку. У разі неявки педагогічного працівника, запрошеного в установленому порядку на засідання атестаційної комісії, атестаційна комісія, за наявності обставин, визначених у пункті 7 цього розділу, проводить засідання за відсутності педагогічного працівника.</a:t>
            </a:r>
            <a:endParaRPr lang="uk-UA" sz="2800" dirty="0"/>
          </a:p>
        </p:txBody>
      </p:sp>
    </p:spTree>
    <p:extLst>
      <p:ext uri="{BB962C8B-B14F-4D97-AF65-F5344CB8AC3E}">
        <p14:creationId xmlns:p14="http://schemas.microsoft.com/office/powerpoint/2010/main" val="14441145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0983E6B-78C0-4ED9-8B03-838649DD3A3B}"/>
              </a:ext>
            </a:extLst>
          </p:cNvPr>
          <p:cNvSpPr/>
          <p:nvPr/>
        </p:nvSpPr>
        <p:spPr>
          <a:xfrm>
            <a:off x="1578077" y="1194620"/>
            <a:ext cx="8790039" cy="3108543"/>
          </a:xfrm>
          <a:prstGeom prst="rect">
            <a:avLst/>
          </a:prstGeom>
        </p:spPr>
        <p:txBody>
          <a:bodyPr wrap="square">
            <a:spAutoFit/>
          </a:bodyPr>
          <a:lstStyle/>
          <a:p>
            <a:pPr algn="just"/>
            <a:r>
              <a:rPr lang="ru-RU" sz="2800" dirty="0" err="1">
                <a:solidFill>
                  <a:srgbClr val="293A55"/>
                </a:solidFill>
                <a:latin typeface="IBM Plex Serif"/>
              </a:rPr>
              <a:t>Представники</a:t>
            </a:r>
            <a:r>
              <a:rPr lang="ru-RU" sz="2800" dirty="0">
                <a:solidFill>
                  <a:srgbClr val="293A55"/>
                </a:solidFill>
                <a:latin typeface="IBM Plex Serif"/>
              </a:rPr>
              <a:t> </a:t>
            </a:r>
            <a:r>
              <a:rPr lang="ru-RU" sz="2800" dirty="0" err="1">
                <a:solidFill>
                  <a:srgbClr val="293A55"/>
                </a:solidFill>
                <a:latin typeface="IBM Plex Serif"/>
              </a:rPr>
              <a:t>педагогічних</a:t>
            </a:r>
            <a:r>
              <a:rPr lang="ru-RU" sz="2800" dirty="0">
                <a:solidFill>
                  <a:srgbClr val="293A55"/>
                </a:solidFill>
                <a:latin typeface="IBM Plex Serif"/>
              </a:rPr>
              <a:t> </a:t>
            </a:r>
            <a:r>
              <a:rPr lang="ru-RU" sz="2800" dirty="0" err="1">
                <a:solidFill>
                  <a:srgbClr val="293A55"/>
                </a:solidFill>
                <a:latin typeface="IBM Plex Serif"/>
              </a:rPr>
              <a:t>працівників</a:t>
            </a:r>
            <a:r>
              <a:rPr lang="ru-RU" sz="2800" dirty="0">
                <a:solidFill>
                  <a:srgbClr val="293A55"/>
                </a:solidFill>
                <a:latin typeface="IBM Plex Serif"/>
              </a:rPr>
              <a:t> </a:t>
            </a:r>
            <a:r>
              <a:rPr lang="ru-RU" sz="2800" dirty="0" err="1">
                <a:solidFill>
                  <a:srgbClr val="293A55"/>
                </a:solidFill>
                <a:latin typeface="IBM Plex Serif"/>
              </a:rPr>
              <a:t>можуть</a:t>
            </a:r>
            <a:r>
              <a:rPr lang="ru-RU" sz="2800" dirty="0">
                <a:solidFill>
                  <a:srgbClr val="293A55"/>
                </a:solidFill>
                <a:latin typeface="IBM Plex Serif"/>
              </a:rPr>
              <a:t> </a:t>
            </a:r>
            <a:r>
              <a:rPr lang="ru-RU" sz="2800" dirty="0" err="1">
                <a:solidFill>
                  <a:srgbClr val="293A55"/>
                </a:solidFill>
                <a:latin typeface="IBM Plex Serif"/>
              </a:rPr>
              <a:t>представляти</a:t>
            </a:r>
            <a:r>
              <a:rPr lang="ru-RU" sz="2800" dirty="0">
                <a:solidFill>
                  <a:srgbClr val="293A55"/>
                </a:solidFill>
                <a:latin typeface="IBM Plex Serif"/>
              </a:rPr>
              <a:t> </a:t>
            </a:r>
            <a:r>
              <a:rPr lang="ru-RU" sz="2800" dirty="0" err="1">
                <a:solidFill>
                  <a:srgbClr val="293A55"/>
                </a:solidFill>
                <a:latin typeface="IBM Plex Serif"/>
              </a:rPr>
              <a:t>їх</a:t>
            </a:r>
            <a:r>
              <a:rPr lang="ru-RU" sz="2800" dirty="0">
                <a:solidFill>
                  <a:srgbClr val="293A55"/>
                </a:solidFill>
                <a:latin typeface="IBM Plex Serif"/>
              </a:rPr>
              <a:t> </a:t>
            </a:r>
            <a:r>
              <a:rPr lang="ru-RU" sz="2800" dirty="0" err="1">
                <a:solidFill>
                  <a:srgbClr val="293A55"/>
                </a:solidFill>
                <a:latin typeface="IBM Plex Serif"/>
              </a:rPr>
              <a:t>інтереси</a:t>
            </a:r>
            <a:r>
              <a:rPr lang="ru-RU" sz="2800" dirty="0">
                <a:solidFill>
                  <a:srgbClr val="293A55"/>
                </a:solidFill>
                <a:latin typeface="IBM Plex Serif"/>
              </a:rPr>
              <a:t> на </a:t>
            </a:r>
            <a:r>
              <a:rPr lang="ru-RU" sz="2800" dirty="0" err="1">
                <a:solidFill>
                  <a:srgbClr val="293A55"/>
                </a:solidFill>
                <a:latin typeface="IBM Plex Serif"/>
              </a:rPr>
              <a:t>засіданнях</a:t>
            </a:r>
            <a:r>
              <a:rPr lang="ru-RU" sz="2800" dirty="0">
                <a:solidFill>
                  <a:srgbClr val="293A55"/>
                </a:solidFill>
                <a:latin typeface="IBM Plex Serif"/>
              </a:rPr>
              <a:t> </a:t>
            </a:r>
            <a:r>
              <a:rPr lang="ru-RU" sz="2800" dirty="0" err="1">
                <a:solidFill>
                  <a:srgbClr val="293A55"/>
                </a:solidFill>
                <a:latin typeface="IBM Plex Serif"/>
              </a:rPr>
              <a:t>атестаційних</a:t>
            </a:r>
            <a:r>
              <a:rPr lang="ru-RU" sz="2800" dirty="0">
                <a:solidFill>
                  <a:srgbClr val="293A55"/>
                </a:solidFill>
                <a:latin typeface="IBM Plex Serif"/>
              </a:rPr>
              <a:t> </a:t>
            </a:r>
            <a:r>
              <a:rPr lang="ru-RU" sz="2800" dirty="0" err="1">
                <a:solidFill>
                  <a:srgbClr val="293A55"/>
                </a:solidFill>
                <a:latin typeface="IBM Plex Serif"/>
              </a:rPr>
              <a:t>комісій</a:t>
            </a:r>
            <a:r>
              <a:rPr lang="ru-RU" sz="2800" dirty="0">
                <a:solidFill>
                  <a:srgbClr val="293A55"/>
                </a:solidFill>
                <a:latin typeface="IBM Plex Serif"/>
              </a:rPr>
              <a:t> за </a:t>
            </a:r>
            <a:r>
              <a:rPr lang="ru-RU" sz="2800" dirty="0" err="1">
                <a:solidFill>
                  <a:srgbClr val="293A55"/>
                </a:solidFill>
                <a:latin typeface="IBM Plex Serif"/>
              </a:rPr>
              <a:t>письмовою</a:t>
            </a:r>
            <a:r>
              <a:rPr lang="ru-RU" sz="2800" dirty="0">
                <a:solidFill>
                  <a:srgbClr val="293A55"/>
                </a:solidFill>
                <a:latin typeface="IBM Plex Serif"/>
              </a:rPr>
              <a:t> </a:t>
            </a:r>
            <a:r>
              <a:rPr lang="ru-RU" sz="2800" dirty="0" err="1">
                <a:solidFill>
                  <a:srgbClr val="293A55"/>
                </a:solidFill>
                <a:latin typeface="IBM Plex Serif"/>
              </a:rPr>
              <a:t>довіреністю</a:t>
            </a:r>
            <a:r>
              <a:rPr lang="ru-RU" sz="2800" dirty="0">
                <a:solidFill>
                  <a:srgbClr val="293A55"/>
                </a:solidFill>
                <a:latin typeface="IBM Plex Serif"/>
              </a:rPr>
              <a:t> </a:t>
            </a:r>
            <a:r>
              <a:rPr lang="ru-RU" sz="2800" dirty="0" err="1">
                <a:solidFill>
                  <a:srgbClr val="293A55"/>
                </a:solidFill>
                <a:latin typeface="IBM Plex Serif"/>
              </a:rPr>
              <a:t>чи</a:t>
            </a:r>
            <a:r>
              <a:rPr lang="ru-RU" sz="2800" dirty="0">
                <a:solidFill>
                  <a:srgbClr val="293A55"/>
                </a:solidFill>
                <a:latin typeface="IBM Plex Serif"/>
              </a:rPr>
              <a:t> договором </a:t>
            </a:r>
            <a:r>
              <a:rPr lang="ru-RU" sz="2800" dirty="0" err="1">
                <a:solidFill>
                  <a:srgbClr val="293A55"/>
                </a:solidFill>
                <a:latin typeface="IBM Plex Serif"/>
              </a:rPr>
              <a:t>доручення</a:t>
            </a:r>
            <a:r>
              <a:rPr lang="ru-RU" sz="2800" dirty="0">
                <a:solidFill>
                  <a:srgbClr val="293A55"/>
                </a:solidFill>
                <a:latin typeface="IBM Plex Serif"/>
              </a:rPr>
              <a:t>, </a:t>
            </a:r>
            <a:r>
              <a:rPr lang="ru-RU" sz="2800" dirty="0" err="1">
                <a:solidFill>
                  <a:srgbClr val="293A55"/>
                </a:solidFill>
                <a:latin typeface="IBM Plex Serif"/>
              </a:rPr>
              <a:t>оформленими</a:t>
            </a:r>
            <a:r>
              <a:rPr lang="ru-RU" sz="2800" dirty="0">
                <a:solidFill>
                  <a:srgbClr val="293A55"/>
                </a:solidFill>
                <a:latin typeface="IBM Plex Serif"/>
              </a:rPr>
              <a:t> </a:t>
            </a:r>
            <a:r>
              <a:rPr lang="ru-RU" sz="2800" dirty="0" err="1">
                <a:solidFill>
                  <a:srgbClr val="293A55"/>
                </a:solidFill>
                <a:latin typeface="IBM Plex Serif"/>
              </a:rPr>
              <a:t>відповідно</a:t>
            </a:r>
            <a:r>
              <a:rPr lang="ru-RU" sz="2800" dirty="0">
                <a:solidFill>
                  <a:srgbClr val="293A55"/>
                </a:solidFill>
                <a:latin typeface="IBM Plex Serif"/>
              </a:rPr>
              <a:t> до </a:t>
            </a:r>
            <a:r>
              <a:rPr lang="ru-RU" sz="2800" dirty="0" err="1">
                <a:solidFill>
                  <a:srgbClr val="293A55"/>
                </a:solidFill>
                <a:latin typeface="IBM Plex Serif"/>
              </a:rPr>
              <a:t>вимог</a:t>
            </a:r>
            <a:r>
              <a:rPr lang="ru-RU" sz="2800" dirty="0">
                <a:solidFill>
                  <a:srgbClr val="293A55"/>
                </a:solidFill>
                <a:latin typeface="IBM Plex Serif"/>
              </a:rPr>
              <a:t> </a:t>
            </a:r>
            <a:r>
              <a:rPr lang="ru-RU" sz="2800" dirty="0" err="1">
                <a:solidFill>
                  <a:srgbClr val="293A55"/>
                </a:solidFill>
                <a:latin typeface="IBM Plex Serif"/>
              </a:rPr>
              <a:t>законодавства</a:t>
            </a:r>
            <a:r>
              <a:rPr lang="ru-RU" sz="2800" dirty="0">
                <a:solidFill>
                  <a:srgbClr val="293A55"/>
                </a:solidFill>
                <a:latin typeface="IBM Plex Serif"/>
              </a:rPr>
              <a:t>, а особа такого </a:t>
            </a:r>
            <a:r>
              <a:rPr lang="ru-RU" sz="2800" dirty="0" err="1">
                <a:solidFill>
                  <a:srgbClr val="293A55"/>
                </a:solidFill>
                <a:latin typeface="IBM Plex Serif"/>
              </a:rPr>
              <a:t>представника</a:t>
            </a:r>
            <a:r>
              <a:rPr lang="ru-RU" sz="2800" dirty="0">
                <a:solidFill>
                  <a:srgbClr val="293A55"/>
                </a:solidFill>
                <a:latin typeface="IBM Plex Serif"/>
              </a:rPr>
              <a:t> </a:t>
            </a:r>
            <a:r>
              <a:rPr lang="ru-RU" sz="2800" dirty="0" err="1">
                <a:solidFill>
                  <a:srgbClr val="293A55"/>
                </a:solidFill>
                <a:latin typeface="IBM Plex Serif"/>
              </a:rPr>
              <a:t>має</a:t>
            </a:r>
            <a:r>
              <a:rPr lang="ru-RU" sz="2800" dirty="0">
                <a:solidFill>
                  <a:srgbClr val="293A55"/>
                </a:solidFill>
                <a:latin typeface="IBM Plex Serif"/>
              </a:rPr>
              <a:t> бути </a:t>
            </a:r>
            <a:r>
              <a:rPr lang="ru-RU" sz="2800" dirty="0" err="1">
                <a:solidFill>
                  <a:srgbClr val="293A55"/>
                </a:solidFill>
                <a:latin typeface="IBM Plex Serif"/>
              </a:rPr>
              <a:t>встановлена</a:t>
            </a:r>
            <a:r>
              <a:rPr lang="ru-RU" sz="2800" dirty="0">
                <a:solidFill>
                  <a:srgbClr val="293A55"/>
                </a:solidFill>
                <a:latin typeface="IBM Plex Serif"/>
              </a:rPr>
              <a:t> секретарем </a:t>
            </a:r>
            <a:r>
              <a:rPr lang="ru-RU" sz="2800" dirty="0" err="1">
                <a:solidFill>
                  <a:srgbClr val="293A55"/>
                </a:solidFill>
                <a:latin typeface="IBM Plex Serif"/>
              </a:rPr>
              <a:t>відповідної</a:t>
            </a:r>
            <a:r>
              <a:rPr lang="ru-RU" sz="2800" dirty="0">
                <a:solidFill>
                  <a:srgbClr val="293A55"/>
                </a:solidFill>
                <a:latin typeface="IBM Plex Serif"/>
              </a:rPr>
              <a:t> </a:t>
            </a:r>
            <a:r>
              <a:rPr lang="ru-RU" sz="2800" dirty="0" err="1">
                <a:solidFill>
                  <a:srgbClr val="293A55"/>
                </a:solidFill>
                <a:latin typeface="IBM Plex Serif"/>
              </a:rPr>
              <a:t>атестаційної</a:t>
            </a:r>
            <a:r>
              <a:rPr lang="ru-RU" sz="2800" dirty="0">
                <a:solidFill>
                  <a:srgbClr val="293A55"/>
                </a:solidFill>
                <a:latin typeface="IBM Plex Serif"/>
              </a:rPr>
              <a:t> </a:t>
            </a:r>
            <a:r>
              <a:rPr lang="ru-RU" sz="2800" dirty="0" err="1">
                <a:solidFill>
                  <a:srgbClr val="293A55"/>
                </a:solidFill>
                <a:latin typeface="IBM Plex Serif"/>
              </a:rPr>
              <a:t>комісії</a:t>
            </a:r>
            <a:r>
              <a:rPr lang="ru-RU" sz="2800" dirty="0">
                <a:solidFill>
                  <a:srgbClr val="293A55"/>
                </a:solidFill>
                <a:latin typeface="IBM Plex Serif"/>
              </a:rPr>
              <a:t> </a:t>
            </a:r>
            <a:r>
              <a:rPr lang="ru-RU" sz="2800" dirty="0" err="1">
                <a:solidFill>
                  <a:srgbClr val="293A55"/>
                </a:solidFill>
                <a:latin typeface="IBM Plex Serif"/>
              </a:rPr>
              <a:t>згідно</a:t>
            </a:r>
            <a:r>
              <a:rPr lang="ru-RU" sz="2800" dirty="0">
                <a:solidFill>
                  <a:srgbClr val="293A55"/>
                </a:solidFill>
                <a:latin typeface="IBM Plex Serif"/>
              </a:rPr>
              <a:t> з документом, </a:t>
            </a:r>
            <a:r>
              <a:rPr lang="ru-RU" sz="2800" dirty="0" err="1">
                <a:solidFill>
                  <a:srgbClr val="293A55"/>
                </a:solidFill>
                <a:latin typeface="IBM Plex Serif"/>
              </a:rPr>
              <a:t>що</a:t>
            </a:r>
            <a:r>
              <a:rPr lang="ru-RU" sz="2800" dirty="0">
                <a:solidFill>
                  <a:srgbClr val="293A55"/>
                </a:solidFill>
                <a:latin typeface="IBM Plex Serif"/>
              </a:rPr>
              <a:t> </a:t>
            </a:r>
            <a:r>
              <a:rPr lang="ru-RU" sz="2800" dirty="0" err="1">
                <a:solidFill>
                  <a:srgbClr val="293A55"/>
                </a:solidFill>
                <a:latin typeface="IBM Plex Serif"/>
              </a:rPr>
              <a:t>посвідчує</a:t>
            </a:r>
            <a:r>
              <a:rPr lang="ru-RU" sz="2800" dirty="0">
                <a:solidFill>
                  <a:srgbClr val="293A55"/>
                </a:solidFill>
                <a:latin typeface="IBM Plex Serif"/>
              </a:rPr>
              <a:t> особу.</a:t>
            </a:r>
            <a:endParaRPr lang="uk-UA" sz="2800" dirty="0"/>
          </a:p>
        </p:txBody>
      </p:sp>
    </p:spTree>
    <p:extLst>
      <p:ext uri="{BB962C8B-B14F-4D97-AF65-F5344CB8AC3E}">
        <p14:creationId xmlns:p14="http://schemas.microsoft.com/office/powerpoint/2010/main" val="42553651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F6DB236-F4E6-46DC-8E2E-1B2EE7E82B04}"/>
              </a:ext>
            </a:extLst>
          </p:cNvPr>
          <p:cNvSpPr/>
          <p:nvPr/>
        </p:nvSpPr>
        <p:spPr>
          <a:xfrm>
            <a:off x="1061884" y="722671"/>
            <a:ext cx="10433430" cy="5262979"/>
          </a:xfrm>
          <a:prstGeom prst="rect">
            <a:avLst/>
          </a:prstGeom>
        </p:spPr>
        <p:txBody>
          <a:bodyPr wrap="square">
            <a:spAutoFit/>
          </a:bodyPr>
          <a:lstStyle/>
          <a:p>
            <a:pPr algn="just"/>
            <a:r>
              <a:rPr lang="uk-UA" sz="2800" dirty="0">
                <a:solidFill>
                  <a:srgbClr val="293A55"/>
                </a:solidFill>
                <a:latin typeface="IBM Plex Serif"/>
              </a:rPr>
              <a:t>10. Засідання атестаційної комісії оформлюються протоколом за формою, наведеною в додатку 2 до цього Положення.</a:t>
            </a:r>
          </a:p>
          <a:p>
            <a:pPr algn="just"/>
            <a:r>
              <a:rPr lang="uk-UA" sz="2800" dirty="0">
                <a:solidFill>
                  <a:srgbClr val="293A55"/>
                </a:solidFill>
                <a:latin typeface="IBM Plex Serif"/>
              </a:rPr>
              <a:t>11. На підставі рішення атестаційної комісії секретар оформляє атестаційний лист за формою згідно з Додатком 3 до цього Положення, у якому фіксується результат атестації педагогічного працівника.</a:t>
            </a:r>
          </a:p>
          <a:p>
            <a:pPr algn="just"/>
            <a:r>
              <a:rPr lang="uk-UA" sz="2800" dirty="0">
                <a:solidFill>
                  <a:srgbClr val="293A55"/>
                </a:solidFill>
                <a:latin typeface="IBM Plex Serif"/>
              </a:rPr>
              <a:t>У випадку проведення одночасної (в межах однієї процедури) атестації педагогічного працівника з двох і більше навчальних предметів (інтегрованих курсів, дисциплін), які ним викладаються, видається один атестаційний лист, що має містити інформацію про результати атестації за кожним із таких навчальних предметів (інтегрованих курсів, дисциплін).</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6335207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B439C1-285F-4273-8A59-4AC99F5342FF}"/>
              </a:ext>
            </a:extLst>
          </p:cNvPr>
          <p:cNvSpPr/>
          <p:nvPr/>
        </p:nvSpPr>
        <p:spPr>
          <a:xfrm>
            <a:off x="1401097" y="988142"/>
            <a:ext cx="9335729" cy="3970318"/>
          </a:xfrm>
          <a:prstGeom prst="rect">
            <a:avLst/>
          </a:prstGeom>
        </p:spPr>
        <p:txBody>
          <a:bodyPr wrap="square">
            <a:spAutoFit/>
          </a:bodyPr>
          <a:lstStyle/>
          <a:p>
            <a:pPr algn="just"/>
            <a:r>
              <a:rPr lang="uk-UA" sz="2800" dirty="0">
                <a:solidFill>
                  <a:srgbClr val="293A55"/>
                </a:solidFill>
                <a:latin typeface="IBM Plex Serif"/>
              </a:rPr>
              <a:t>Атестаційний лист оформляється у двох примірниках, які підписують голова (головуючий на засіданні) атестаційної комісії та секретар. Перший примірник атестаційного листа упродовж трьох робочих днів з дати прийняття відповідного рішення атестаційної комісії видається педагогічному працівнику під підпис та/або надсилається у сканованому вигляді на його електронну адресу (з підтвердження отримання), другий - додається до його особової справи.</a:t>
            </a:r>
          </a:p>
        </p:txBody>
      </p:sp>
    </p:spTree>
    <p:extLst>
      <p:ext uri="{BB962C8B-B14F-4D97-AF65-F5344CB8AC3E}">
        <p14:creationId xmlns:p14="http://schemas.microsoft.com/office/powerpoint/2010/main" val="312210391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4DA2F9-891B-4307-A4B0-77EEDA8CF71D}"/>
              </a:ext>
            </a:extLst>
          </p:cNvPr>
          <p:cNvSpPr/>
          <p:nvPr/>
        </p:nvSpPr>
        <p:spPr>
          <a:xfrm>
            <a:off x="1637071" y="1047135"/>
            <a:ext cx="8716297" cy="4031873"/>
          </a:xfrm>
          <a:prstGeom prst="rect">
            <a:avLst/>
          </a:prstGeom>
        </p:spPr>
        <p:txBody>
          <a:bodyPr wrap="square">
            <a:spAutoFit/>
          </a:bodyPr>
          <a:lstStyle/>
          <a:p>
            <a:pPr algn="just"/>
            <a:r>
              <a:rPr lang="uk-UA" sz="3200" dirty="0">
                <a:solidFill>
                  <a:srgbClr val="293A55"/>
                </a:solidFill>
                <a:latin typeface="IBM Plex Serif"/>
              </a:rPr>
              <a:t>Педагогічний працівник з власної ініціативи може особисто отримати свій примірник атестаційного листа у секретаря відповідної атестаційної комісії під підпис.</a:t>
            </a:r>
          </a:p>
          <a:p>
            <a:pPr algn="just"/>
            <a:endParaRPr lang="uk-UA" sz="3200" dirty="0">
              <a:solidFill>
                <a:srgbClr val="293A55"/>
              </a:solidFill>
              <a:latin typeface="IBM Plex Serif"/>
            </a:endParaRPr>
          </a:p>
          <a:p>
            <a:pPr algn="just"/>
            <a:r>
              <a:rPr lang="uk-UA" sz="3200" dirty="0">
                <a:solidFill>
                  <a:srgbClr val="293A55"/>
                </a:solidFill>
                <a:latin typeface="IBM Plex Serif"/>
              </a:rPr>
              <a:t>За заявою педагогічного працівника оригінал атестаційного листа може бути відправлено поштою з повідомленням про вручення.</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71933212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D13605E-E037-44A0-9A67-E48A08669443}"/>
              </a:ext>
            </a:extLst>
          </p:cNvPr>
          <p:cNvSpPr/>
          <p:nvPr/>
        </p:nvSpPr>
        <p:spPr>
          <a:xfrm>
            <a:off x="1696065" y="1002890"/>
            <a:ext cx="8893277" cy="3046988"/>
          </a:xfrm>
          <a:prstGeom prst="rect">
            <a:avLst/>
          </a:prstGeom>
        </p:spPr>
        <p:txBody>
          <a:bodyPr wrap="square">
            <a:spAutoFit/>
          </a:bodyPr>
          <a:lstStyle/>
          <a:p>
            <a:pPr algn="just"/>
            <a:r>
              <a:rPr lang="ru-RU" sz="3200" dirty="0">
                <a:solidFill>
                  <a:srgbClr val="293A55"/>
                </a:solidFill>
                <a:latin typeface="IBM Plex Serif"/>
              </a:rPr>
              <a:t>12. </a:t>
            </a:r>
            <a:r>
              <a:rPr lang="ru-RU" sz="3200" dirty="0" err="1">
                <a:solidFill>
                  <a:srgbClr val="293A55"/>
                </a:solidFill>
                <a:latin typeface="IBM Plex Serif"/>
              </a:rPr>
              <a:t>Рішення</a:t>
            </a:r>
            <a:r>
              <a:rPr lang="ru-RU" sz="3200" dirty="0">
                <a:solidFill>
                  <a:srgbClr val="293A55"/>
                </a:solidFill>
                <a:latin typeface="IBM Plex Serif"/>
              </a:rPr>
              <a:t> </a:t>
            </a:r>
            <a:r>
              <a:rPr lang="ru-RU" sz="3200" dirty="0" err="1">
                <a:solidFill>
                  <a:srgbClr val="293A55"/>
                </a:solidFill>
                <a:latin typeface="IBM Plex Serif"/>
              </a:rPr>
              <a:t>атестаційної</a:t>
            </a:r>
            <a:r>
              <a:rPr lang="ru-RU" sz="3200" dirty="0">
                <a:solidFill>
                  <a:srgbClr val="293A55"/>
                </a:solidFill>
                <a:latin typeface="IBM Plex Serif"/>
              </a:rPr>
              <a:t> </a:t>
            </a:r>
            <a:r>
              <a:rPr lang="ru-RU" sz="3200" dirty="0" err="1">
                <a:solidFill>
                  <a:srgbClr val="293A55"/>
                </a:solidFill>
                <a:latin typeface="IBM Plex Serif"/>
              </a:rPr>
              <a:t>комісії</a:t>
            </a:r>
            <a:r>
              <a:rPr lang="ru-RU" sz="3200" dirty="0">
                <a:solidFill>
                  <a:srgbClr val="293A55"/>
                </a:solidFill>
                <a:latin typeface="IBM Plex Serif"/>
              </a:rPr>
              <a:t> I </a:t>
            </a:r>
            <a:r>
              <a:rPr lang="ru-RU" sz="3200" dirty="0" err="1">
                <a:solidFill>
                  <a:srgbClr val="293A55"/>
                </a:solidFill>
                <a:latin typeface="IBM Plex Serif"/>
              </a:rPr>
              <a:t>рівня</a:t>
            </a:r>
            <a:r>
              <a:rPr lang="ru-RU" sz="3200" dirty="0">
                <a:solidFill>
                  <a:srgbClr val="293A55"/>
                </a:solidFill>
                <a:latin typeface="IBM Plex Serif"/>
              </a:rPr>
              <a:t> про </a:t>
            </a:r>
            <a:r>
              <a:rPr lang="ru-RU" sz="3200" dirty="0" err="1">
                <a:solidFill>
                  <a:srgbClr val="293A55"/>
                </a:solidFill>
                <a:latin typeface="IBM Plex Serif"/>
              </a:rPr>
              <a:t>результати</a:t>
            </a:r>
            <a:r>
              <a:rPr lang="ru-RU" sz="3200" dirty="0">
                <a:solidFill>
                  <a:srgbClr val="293A55"/>
                </a:solidFill>
                <a:latin typeface="IBM Plex Serif"/>
              </a:rPr>
              <a:t> </a:t>
            </a:r>
            <a:r>
              <a:rPr lang="ru-RU" sz="3200" dirty="0" err="1">
                <a:solidFill>
                  <a:srgbClr val="293A55"/>
                </a:solidFill>
                <a:latin typeface="IBM Plex Serif"/>
              </a:rPr>
              <a:t>атестації</a:t>
            </a:r>
            <a:r>
              <a:rPr lang="ru-RU" sz="3200" dirty="0">
                <a:solidFill>
                  <a:srgbClr val="293A55"/>
                </a:solidFill>
                <a:latin typeface="IBM Plex Serif"/>
              </a:rPr>
              <a:t> доводиться до </a:t>
            </a:r>
            <a:r>
              <a:rPr lang="ru-RU" sz="3200" dirty="0" err="1">
                <a:solidFill>
                  <a:srgbClr val="293A55"/>
                </a:solidFill>
                <a:latin typeface="IBM Plex Serif"/>
              </a:rPr>
              <a:t>відома</a:t>
            </a:r>
            <a:r>
              <a:rPr lang="ru-RU" sz="3200" dirty="0">
                <a:solidFill>
                  <a:srgbClr val="293A55"/>
                </a:solidFill>
                <a:latin typeface="IBM Plex Serif"/>
              </a:rPr>
              <a:t> </a:t>
            </a:r>
            <a:r>
              <a:rPr lang="ru-RU" sz="3200" dirty="0" err="1">
                <a:solidFill>
                  <a:srgbClr val="293A55"/>
                </a:solidFill>
                <a:latin typeface="IBM Plex Serif"/>
              </a:rPr>
              <a:t>педагогічного</a:t>
            </a:r>
            <a:r>
              <a:rPr lang="ru-RU" sz="3200" dirty="0">
                <a:solidFill>
                  <a:srgbClr val="293A55"/>
                </a:solidFill>
                <a:latin typeface="IBM Plex Serif"/>
              </a:rPr>
              <a:t> </a:t>
            </a:r>
            <a:r>
              <a:rPr lang="ru-RU" sz="3200" dirty="0" err="1">
                <a:solidFill>
                  <a:srgbClr val="293A55"/>
                </a:solidFill>
                <a:latin typeface="IBM Plex Serif"/>
              </a:rPr>
              <a:t>працівника</a:t>
            </a:r>
            <a:r>
              <a:rPr lang="ru-RU" sz="3200" dirty="0">
                <a:solidFill>
                  <a:srgbClr val="293A55"/>
                </a:solidFill>
                <a:latin typeface="IBM Plex Serif"/>
              </a:rPr>
              <a:t> шляхом </a:t>
            </a:r>
            <a:r>
              <a:rPr lang="ru-RU" sz="3200" dirty="0" err="1">
                <a:solidFill>
                  <a:srgbClr val="293A55"/>
                </a:solidFill>
                <a:latin typeface="IBM Plex Serif"/>
              </a:rPr>
              <a:t>видання</a:t>
            </a:r>
            <a:r>
              <a:rPr lang="ru-RU" sz="3200" dirty="0">
                <a:solidFill>
                  <a:srgbClr val="293A55"/>
                </a:solidFill>
                <a:latin typeface="IBM Plex Serif"/>
              </a:rPr>
              <a:t> </a:t>
            </a:r>
            <a:r>
              <a:rPr lang="ru-RU" sz="3200" dirty="0" err="1">
                <a:solidFill>
                  <a:srgbClr val="293A55"/>
                </a:solidFill>
                <a:latin typeface="IBM Plex Serif"/>
              </a:rPr>
              <a:t>йому</a:t>
            </a:r>
            <a:r>
              <a:rPr lang="ru-RU" sz="3200" dirty="0">
                <a:solidFill>
                  <a:srgbClr val="293A55"/>
                </a:solidFill>
                <a:latin typeface="IBM Plex Serif"/>
              </a:rPr>
              <a:t> </a:t>
            </a:r>
            <a:r>
              <a:rPr lang="ru-RU" sz="3200" dirty="0" err="1">
                <a:solidFill>
                  <a:srgbClr val="293A55"/>
                </a:solidFill>
                <a:latin typeface="IBM Plex Serif"/>
              </a:rPr>
              <a:t>атестаційного</a:t>
            </a:r>
            <a:r>
              <a:rPr lang="ru-RU" sz="3200" dirty="0">
                <a:solidFill>
                  <a:srgbClr val="293A55"/>
                </a:solidFill>
                <a:latin typeface="IBM Plex Serif"/>
              </a:rPr>
              <a:t> листа (</a:t>
            </a:r>
            <a:r>
              <a:rPr lang="ru-RU" sz="3200" dirty="0" err="1">
                <a:solidFill>
                  <a:srgbClr val="293A55"/>
                </a:solidFill>
                <a:latin typeface="IBM Plex Serif"/>
              </a:rPr>
              <a:t>надсилання</a:t>
            </a:r>
            <a:r>
              <a:rPr lang="ru-RU" sz="3200" dirty="0">
                <a:solidFill>
                  <a:srgbClr val="293A55"/>
                </a:solidFill>
                <a:latin typeface="IBM Plex Serif"/>
              </a:rPr>
              <a:t> на </a:t>
            </a:r>
            <a:r>
              <a:rPr lang="ru-RU" sz="3200" dirty="0" err="1">
                <a:solidFill>
                  <a:srgbClr val="293A55"/>
                </a:solidFill>
                <a:latin typeface="IBM Plex Serif"/>
              </a:rPr>
              <a:t>електронну</a:t>
            </a:r>
            <a:r>
              <a:rPr lang="ru-RU" sz="3200" dirty="0">
                <a:solidFill>
                  <a:srgbClr val="293A55"/>
                </a:solidFill>
                <a:latin typeface="IBM Plex Serif"/>
              </a:rPr>
              <a:t> адресу в </a:t>
            </a:r>
            <a:r>
              <a:rPr lang="ru-RU" sz="3200" dirty="0" err="1">
                <a:solidFill>
                  <a:srgbClr val="293A55"/>
                </a:solidFill>
                <a:latin typeface="IBM Plex Serif"/>
              </a:rPr>
              <a:t>сканованому</a:t>
            </a:r>
            <a:r>
              <a:rPr lang="ru-RU" sz="3200" dirty="0">
                <a:solidFill>
                  <a:srgbClr val="293A55"/>
                </a:solidFill>
                <a:latin typeface="IBM Plex Serif"/>
              </a:rPr>
              <a:t> </a:t>
            </a:r>
            <a:r>
              <a:rPr lang="ru-RU" sz="3200" dirty="0" err="1">
                <a:solidFill>
                  <a:srgbClr val="293A55"/>
                </a:solidFill>
                <a:latin typeface="IBM Plex Serif"/>
              </a:rPr>
              <a:t>вигляді</a:t>
            </a:r>
            <a:r>
              <a:rPr lang="ru-RU" sz="3200" dirty="0">
                <a:solidFill>
                  <a:srgbClr val="293A55"/>
                </a:solidFill>
                <a:latin typeface="IBM Plex Serif"/>
              </a:rPr>
              <a:t>) у порядку та строки, </a:t>
            </a:r>
            <a:r>
              <a:rPr lang="ru-RU" sz="3200" dirty="0" err="1">
                <a:solidFill>
                  <a:srgbClr val="293A55"/>
                </a:solidFill>
                <a:latin typeface="IBM Plex Serif"/>
              </a:rPr>
              <a:t>визначені</a:t>
            </a:r>
            <a:r>
              <a:rPr lang="ru-RU" sz="3200" dirty="0">
                <a:solidFill>
                  <a:srgbClr val="293A55"/>
                </a:solidFill>
                <a:latin typeface="IBM Plex Serif"/>
              </a:rPr>
              <a:t> у </a:t>
            </a:r>
            <a:r>
              <a:rPr lang="ru-RU" sz="3200" dirty="0" err="1">
                <a:solidFill>
                  <a:srgbClr val="293A55"/>
                </a:solidFill>
                <a:latin typeface="IBM Plex Serif"/>
              </a:rPr>
              <a:t>пункті</a:t>
            </a:r>
            <a:r>
              <a:rPr lang="ru-RU" sz="3200" dirty="0">
                <a:solidFill>
                  <a:srgbClr val="293A55"/>
                </a:solidFill>
                <a:latin typeface="IBM Plex Serif"/>
              </a:rPr>
              <a:t> 11 </a:t>
            </a:r>
            <a:r>
              <a:rPr lang="ru-RU" sz="3200" dirty="0" err="1">
                <a:solidFill>
                  <a:srgbClr val="293A55"/>
                </a:solidFill>
                <a:latin typeface="IBM Plex Serif"/>
              </a:rPr>
              <a:t>цього</a:t>
            </a:r>
            <a:r>
              <a:rPr lang="ru-RU" sz="3200" dirty="0">
                <a:solidFill>
                  <a:srgbClr val="293A55"/>
                </a:solidFill>
                <a:latin typeface="IBM Plex Serif"/>
              </a:rPr>
              <a:t> </a:t>
            </a:r>
            <a:r>
              <a:rPr lang="ru-RU" sz="3200" dirty="0" err="1">
                <a:solidFill>
                  <a:srgbClr val="293A55"/>
                </a:solidFill>
                <a:latin typeface="IBM Plex Serif"/>
              </a:rPr>
              <a:t>розділу</a:t>
            </a:r>
            <a:r>
              <a:rPr lang="ru-RU" sz="3200" dirty="0">
                <a:solidFill>
                  <a:srgbClr val="293A55"/>
                </a:solidFill>
                <a:latin typeface="IBM Plex Serif"/>
              </a:rPr>
              <a:t>.</a:t>
            </a:r>
            <a:endParaRPr lang="uk-UA" sz="3200" dirty="0"/>
          </a:p>
        </p:txBody>
      </p:sp>
    </p:spTree>
    <p:extLst>
      <p:ext uri="{BB962C8B-B14F-4D97-AF65-F5344CB8AC3E}">
        <p14:creationId xmlns:p14="http://schemas.microsoft.com/office/powerpoint/2010/main" val="25171265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C0ED7E9-1BE2-40AA-86F7-C230D798C69B}"/>
              </a:ext>
            </a:extLst>
          </p:cNvPr>
          <p:cNvSpPr/>
          <p:nvPr/>
        </p:nvSpPr>
        <p:spPr>
          <a:xfrm>
            <a:off x="1769806" y="958645"/>
            <a:ext cx="8362336" cy="5262979"/>
          </a:xfrm>
          <a:prstGeom prst="rect">
            <a:avLst/>
          </a:prstGeom>
        </p:spPr>
        <p:txBody>
          <a:bodyPr wrap="square">
            <a:spAutoFit/>
          </a:bodyPr>
          <a:lstStyle/>
          <a:p>
            <a:pPr algn="just"/>
            <a:r>
              <a:rPr lang="uk-UA" sz="2800" dirty="0">
                <a:solidFill>
                  <a:srgbClr val="293A55"/>
                </a:solidFill>
                <a:latin typeface="IBM Plex Serif"/>
              </a:rPr>
              <a:t>Рішення атестаційної комісії </a:t>
            </a:r>
            <a:r>
              <a:rPr lang="en-US" sz="2800" dirty="0">
                <a:solidFill>
                  <a:srgbClr val="293A55"/>
                </a:solidFill>
                <a:latin typeface="IBM Plex Serif"/>
              </a:rPr>
              <a:t>II, III </a:t>
            </a:r>
            <a:r>
              <a:rPr lang="uk-UA" sz="2800" dirty="0">
                <a:solidFill>
                  <a:srgbClr val="293A55"/>
                </a:solidFill>
                <a:latin typeface="IBM Plex Serif"/>
              </a:rPr>
              <a:t>рівня про результати атестації не пізніше ніж через сім робочих днів з дати його прийняття доводиться до відома керівника відповідного закладу освіти, відокремленого структурного підрозділу за місцем роботи педагогічного працівника шляхом подання (надсилання) витягу з протоколу її засідання та атестаційного листа на електронну адресу закладу освіти, відокремленого структурного підрозділу у сканованому вигляді, а у разі її відсутності - поштовим відправленням із повідомленням про вручення.</a:t>
            </a:r>
            <a:endParaRPr lang="uk-UA" sz="2800" dirty="0"/>
          </a:p>
        </p:txBody>
      </p:sp>
    </p:spTree>
    <p:extLst>
      <p:ext uri="{BB962C8B-B14F-4D97-AF65-F5344CB8AC3E}">
        <p14:creationId xmlns:p14="http://schemas.microsoft.com/office/powerpoint/2010/main" val="200250554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9015676-4F60-4D31-81E3-ED312ACFC447}"/>
              </a:ext>
            </a:extLst>
          </p:cNvPr>
          <p:cNvSpPr/>
          <p:nvPr/>
        </p:nvSpPr>
        <p:spPr>
          <a:xfrm>
            <a:off x="1563329" y="1002890"/>
            <a:ext cx="9129252" cy="5262979"/>
          </a:xfrm>
          <a:prstGeom prst="rect">
            <a:avLst/>
          </a:prstGeom>
        </p:spPr>
        <p:txBody>
          <a:bodyPr wrap="square">
            <a:spAutoFit/>
          </a:bodyPr>
          <a:lstStyle/>
          <a:p>
            <a:pPr algn="just"/>
            <a:r>
              <a:rPr lang="uk-UA" sz="2800" dirty="0">
                <a:solidFill>
                  <a:srgbClr val="293A55"/>
                </a:solidFill>
                <a:latin typeface="IBM Plex Serif"/>
              </a:rPr>
              <a:t>13. Другі примірники атестаційних листів зберігаються відповідно до Переліку типових документів, що створюються під час діяльності державних органів та органів місцевого самоврядування, інших установ, підприємств та організацій, із зазначенням строків зберігання документів, затвердженого </a:t>
            </a:r>
            <a:r>
              <a:rPr lang="uk-UA" sz="2800" dirty="0">
                <a:solidFill>
                  <a:srgbClr val="0000FF"/>
                </a:solidFill>
                <a:latin typeface="IBM Plex Serif"/>
                <a:hlinkClick r:id="rId2"/>
              </a:rPr>
              <a:t>наказом Міністерства юстиції України від 12 квітня 2012 року </a:t>
            </a:r>
            <a:r>
              <a:rPr lang="en-US" sz="2800" dirty="0">
                <a:solidFill>
                  <a:srgbClr val="0000FF"/>
                </a:solidFill>
                <a:latin typeface="IBM Plex Serif"/>
                <a:hlinkClick r:id="rId2"/>
              </a:rPr>
              <a:t>N 578/5</a:t>
            </a:r>
            <a:r>
              <a:rPr lang="en-US" sz="2800" dirty="0">
                <a:solidFill>
                  <a:srgbClr val="293A55"/>
                </a:solidFill>
                <a:latin typeface="IBM Plex Serif"/>
              </a:rPr>
              <a:t>, </a:t>
            </a:r>
            <a:r>
              <a:rPr lang="uk-UA" sz="2800" dirty="0">
                <a:solidFill>
                  <a:srgbClr val="293A55"/>
                </a:solidFill>
                <a:latin typeface="IBM Plex Serif"/>
              </a:rPr>
              <a:t>зареєстрованого в Міністерстві юстиції України 17 квітня 2012 року за </a:t>
            </a:r>
            <a:r>
              <a:rPr lang="en-US" sz="2800" dirty="0">
                <a:solidFill>
                  <a:srgbClr val="293A55"/>
                </a:solidFill>
                <a:latin typeface="IBM Plex Serif"/>
              </a:rPr>
              <a:t>N 571/20884.</a:t>
            </a:r>
          </a:p>
          <a:p>
            <a:pPr algn="just"/>
            <a:r>
              <a:rPr lang="uk-UA" sz="2800" dirty="0">
                <a:solidFill>
                  <a:srgbClr val="293A55"/>
                </a:solidFill>
                <a:latin typeface="IBM Plex Serif"/>
              </a:rPr>
              <a:t>Атестаційні листи та копії документів про підвищення кваліфікації педагогічного працівника зберігаються в особовій справі педагогічного працівника.</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39785477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BB68ECC-BC50-4B57-970E-07CAB4AF026A}"/>
              </a:ext>
            </a:extLst>
          </p:cNvPr>
          <p:cNvSpPr/>
          <p:nvPr/>
        </p:nvSpPr>
        <p:spPr>
          <a:xfrm>
            <a:off x="1784555" y="1283110"/>
            <a:ext cx="8436077" cy="4524315"/>
          </a:xfrm>
          <a:prstGeom prst="rect">
            <a:avLst/>
          </a:prstGeom>
        </p:spPr>
        <p:txBody>
          <a:bodyPr wrap="square">
            <a:spAutoFit/>
          </a:bodyPr>
          <a:lstStyle/>
          <a:p>
            <a:pPr algn="just"/>
            <a:r>
              <a:rPr lang="uk-UA" sz="3200" dirty="0">
                <a:solidFill>
                  <a:srgbClr val="293A55"/>
                </a:solidFill>
                <a:latin typeface="IBM Plex Serif"/>
              </a:rPr>
              <a:t>14. Рішення атестаційної комісії є підставою для видання (не пізніше трьох робочих днів з дня отриманім документів, зазначених у пункті 12 цього розділу) відповідного наказу керівником закладу освіти, відокремленого структурного підрозділу. Педагогічні працівники повинні бути ознайомлені з наказом упродовж трьох робочих днів із дати його видання під підпис.</a:t>
            </a:r>
            <a:endParaRPr lang="uk-UA" sz="3200" dirty="0"/>
          </a:p>
        </p:txBody>
      </p:sp>
    </p:spTree>
    <p:extLst>
      <p:ext uri="{BB962C8B-B14F-4D97-AF65-F5344CB8AC3E}">
        <p14:creationId xmlns:p14="http://schemas.microsoft.com/office/powerpoint/2010/main" val="9338598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367B55B-B612-4F6F-B63E-E53D0D961812}"/>
              </a:ext>
            </a:extLst>
          </p:cNvPr>
          <p:cNvSpPr/>
          <p:nvPr/>
        </p:nvSpPr>
        <p:spPr>
          <a:xfrm>
            <a:off x="1592825" y="1032387"/>
            <a:ext cx="9099755" cy="5016758"/>
          </a:xfrm>
          <a:prstGeom prst="rect">
            <a:avLst/>
          </a:prstGeom>
        </p:spPr>
        <p:txBody>
          <a:bodyPr wrap="square">
            <a:spAutoFit/>
          </a:bodyPr>
          <a:lstStyle/>
          <a:p>
            <a:pPr algn="just"/>
            <a:r>
              <a:rPr lang="uk-UA" sz="3200" dirty="0">
                <a:solidFill>
                  <a:srgbClr val="293A55"/>
                </a:solidFill>
                <a:latin typeface="IBM Plex Serif"/>
              </a:rPr>
              <a:t>Наказ за результатами атестації упродовж трьох робочих днів із дня його прийняття має бути поданий до бухгалтерії закладу освіти, де працює педагогічний працівник, чи до централізованої бухгалтерії, що здійснює бухгалтерський облік відповідного закладу освіти, для нарахування заробітної плати та проведення відповідного перерахунку. Оплата праці з урахуванням результатів атестації проводиться з дати видання наказу за результатами атестації.</a:t>
            </a:r>
            <a:endParaRPr lang="uk-UA" sz="3200" dirty="0"/>
          </a:p>
        </p:txBody>
      </p:sp>
    </p:spTree>
    <p:extLst>
      <p:ext uri="{BB962C8B-B14F-4D97-AF65-F5344CB8AC3E}">
        <p14:creationId xmlns:p14="http://schemas.microsoft.com/office/powerpoint/2010/main" val="128532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7A78DF7-0258-400D-91B4-A1D8FEEAC4FD}"/>
              </a:ext>
            </a:extLst>
          </p:cNvPr>
          <p:cNvSpPr/>
          <p:nvPr/>
        </p:nvSpPr>
        <p:spPr>
          <a:xfrm>
            <a:off x="1769805" y="530942"/>
            <a:ext cx="8760543" cy="5632311"/>
          </a:xfrm>
          <a:prstGeom prst="rect">
            <a:avLst/>
          </a:prstGeom>
        </p:spPr>
        <p:txBody>
          <a:bodyPr wrap="square">
            <a:spAutoFit/>
          </a:bodyPr>
          <a:lstStyle/>
          <a:p>
            <a:pPr algn="just"/>
            <a:r>
              <a:rPr lang="uk-UA" sz="3600" dirty="0">
                <a:solidFill>
                  <a:srgbClr val="293A55"/>
                </a:solidFill>
                <a:latin typeface="IBM Plex Serif"/>
              </a:rPr>
              <a:t>5. Позачергова атестація проводиться за ініціативою керівника:</a:t>
            </a:r>
          </a:p>
          <a:p>
            <a:pPr algn="just"/>
            <a:r>
              <a:rPr lang="uk-UA" sz="3600" dirty="0">
                <a:solidFill>
                  <a:srgbClr val="293A55"/>
                </a:solidFill>
                <a:latin typeface="IBM Plex Serif"/>
              </a:rPr>
              <a:t>закладу освіти - у разі зниження якості педагогічної діяльності педагогічним працівником;</a:t>
            </a:r>
          </a:p>
          <a:p>
            <a:pPr algn="just"/>
            <a:r>
              <a:rPr lang="uk-UA" sz="3600" dirty="0">
                <a:solidFill>
                  <a:srgbClr val="293A55"/>
                </a:solidFill>
                <a:latin typeface="IBM Plex Serif"/>
              </a:rPr>
              <a:t>закладу фахової </a:t>
            </a:r>
            <a:r>
              <a:rPr lang="uk-UA" sz="3600" dirty="0" err="1">
                <a:solidFill>
                  <a:srgbClr val="293A55"/>
                </a:solidFill>
                <a:latin typeface="IBM Plex Serif"/>
              </a:rPr>
              <a:t>передвищої</a:t>
            </a:r>
            <a:r>
              <a:rPr lang="uk-UA" sz="3600" dirty="0">
                <a:solidFill>
                  <a:srgbClr val="293A55"/>
                </a:solidFill>
                <a:latin typeface="IBM Plex Serif"/>
              </a:rPr>
              <a:t> та вищої освіти - у разі зниження якості педагогічної діяльності педагогічним працівником відокремленого структурного підрозділу такого закладу.</a:t>
            </a:r>
            <a:endParaRPr lang="uk-UA" sz="3600" b="0" i="0" dirty="0">
              <a:solidFill>
                <a:srgbClr val="293A55"/>
              </a:solidFill>
              <a:effectLst/>
              <a:latin typeface="IBM Plex Serif"/>
            </a:endParaRPr>
          </a:p>
        </p:txBody>
      </p:sp>
    </p:spTree>
    <p:extLst>
      <p:ext uri="{BB962C8B-B14F-4D97-AF65-F5344CB8AC3E}">
        <p14:creationId xmlns:p14="http://schemas.microsoft.com/office/powerpoint/2010/main" val="208329985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7CC70BE-87CA-4689-89B8-CC7D51DD47BF}"/>
              </a:ext>
            </a:extLst>
          </p:cNvPr>
          <p:cNvSpPr/>
          <p:nvPr/>
        </p:nvSpPr>
        <p:spPr>
          <a:xfrm>
            <a:off x="1887793" y="1061884"/>
            <a:ext cx="8436078" cy="4524315"/>
          </a:xfrm>
          <a:prstGeom prst="rect">
            <a:avLst/>
          </a:prstGeom>
        </p:spPr>
        <p:txBody>
          <a:bodyPr wrap="square">
            <a:spAutoFit/>
          </a:bodyPr>
          <a:lstStyle/>
          <a:p>
            <a:pPr algn="ctr"/>
            <a:r>
              <a:rPr lang="en-US" sz="3200" b="1" dirty="0">
                <a:solidFill>
                  <a:srgbClr val="293A55"/>
                </a:solidFill>
                <a:latin typeface="inherit"/>
              </a:rPr>
              <a:t>IV. </a:t>
            </a:r>
            <a:r>
              <a:rPr lang="uk-UA" sz="3200" b="1" dirty="0">
                <a:solidFill>
                  <a:srgbClr val="293A55"/>
                </a:solidFill>
                <a:latin typeface="inherit"/>
              </a:rPr>
              <a:t>Оскарження рішень атестаційних комісій</a:t>
            </a:r>
          </a:p>
          <a:p>
            <a:pPr algn="just"/>
            <a:r>
              <a:rPr lang="uk-UA" sz="3200" dirty="0">
                <a:solidFill>
                  <a:srgbClr val="293A55"/>
                </a:solidFill>
                <a:latin typeface="IBM Plex Serif"/>
              </a:rPr>
              <a:t>1. У разі незгоди педагогічного працівника з рішеннями атестаційних комісій </a:t>
            </a:r>
            <a:r>
              <a:rPr lang="en-US" sz="3200" dirty="0">
                <a:solidFill>
                  <a:srgbClr val="293A55"/>
                </a:solidFill>
                <a:latin typeface="IBM Plex Serif"/>
              </a:rPr>
              <a:t>I </a:t>
            </a:r>
            <a:r>
              <a:rPr lang="uk-UA" sz="3200" dirty="0">
                <a:solidFill>
                  <a:srgbClr val="293A55"/>
                </a:solidFill>
                <a:latin typeface="IBM Plex Serif"/>
              </a:rPr>
              <a:t>чи </a:t>
            </a:r>
            <a:r>
              <a:rPr lang="en-US" sz="3200" dirty="0">
                <a:solidFill>
                  <a:srgbClr val="293A55"/>
                </a:solidFill>
                <a:latin typeface="IBM Plex Serif"/>
              </a:rPr>
              <a:t>II </a:t>
            </a:r>
            <a:r>
              <a:rPr lang="uk-UA" sz="3200" dirty="0">
                <a:solidFill>
                  <a:srgbClr val="293A55"/>
                </a:solidFill>
                <a:latin typeface="IBM Plex Serif"/>
              </a:rPr>
              <a:t>рівнів він має право оскаржити таке рішення шляхом подання апеляції до відповідної атестаційної комісії вищого рівня упродовж семи робочих днів з дати отримання педагогічним працівником атестаційного листа (особисто або на електронну адресу).</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1000001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5A88DCD-CEB3-42E2-99AB-634A1F377653}"/>
              </a:ext>
            </a:extLst>
          </p:cNvPr>
          <p:cNvSpPr/>
          <p:nvPr/>
        </p:nvSpPr>
        <p:spPr>
          <a:xfrm>
            <a:off x="1474839" y="1283110"/>
            <a:ext cx="8775290" cy="4524315"/>
          </a:xfrm>
          <a:prstGeom prst="rect">
            <a:avLst/>
          </a:prstGeom>
        </p:spPr>
        <p:txBody>
          <a:bodyPr wrap="square">
            <a:spAutoFit/>
          </a:bodyPr>
          <a:lstStyle/>
          <a:p>
            <a:pPr algn="just"/>
            <a:r>
              <a:rPr lang="uk-UA" sz="3200" dirty="0">
                <a:solidFill>
                  <a:srgbClr val="293A55"/>
                </a:solidFill>
                <a:latin typeface="IBM Plex Serif"/>
              </a:rPr>
              <a:t>2. Апеляція подається шляхом направлення апеляційної заяви, оформленої згідно з додатком 4 до цього Положення.</a:t>
            </a:r>
          </a:p>
          <a:p>
            <a:pPr algn="just"/>
            <a:r>
              <a:rPr lang="uk-UA" sz="3200" dirty="0">
                <a:solidFill>
                  <a:srgbClr val="293A55"/>
                </a:solidFill>
                <a:latin typeface="IBM Plex Serif"/>
              </a:rPr>
              <a:t>До апеляційної заяви додаються копія атестаційного листа, виданого атестаційною комісією, рішення якої оскаржується, копії документів, що подавалися педагогічним працівником до атестаційної комісії, рішення якої оскаржується (у разі їхнього подання).</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23328123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3FF9EB-3DB9-4D7A-A831-7610A61933D6}"/>
              </a:ext>
            </a:extLst>
          </p:cNvPr>
          <p:cNvSpPr/>
          <p:nvPr/>
        </p:nvSpPr>
        <p:spPr>
          <a:xfrm>
            <a:off x="1961535" y="1283110"/>
            <a:ext cx="8214852" cy="4524315"/>
          </a:xfrm>
          <a:prstGeom prst="rect">
            <a:avLst/>
          </a:prstGeom>
        </p:spPr>
        <p:txBody>
          <a:bodyPr wrap="square">
            <a:spAutoFit/>
          </a:bodyPr>
          <a:lstStyle/>
          <a:p>
            <a:pPr algn="just"/>
            <a:r>
              <a:rPr lang="uk-UA" sz="3200" dirty="0">
                <a:solidFill>
                  <a:srgbClr val="293A55"/>
                </a:solidFill>
                <a:latin typeface="IBM Plex Serif"/>
              </a:rPr>
              <a:t>3. Апеляційна заява з додатками подається у паперовій та/або електронній формі на визначену атестаційною комісією адресу електронної пошти (з підтвердженням отримання) у сканованому вигляді (формат </a:t>
            </a:r>
            <a:r>
              <a:rPr lang="en-US" sz="3200" dirty="0">
                <a:solidFill>
                  <a:srgbClr val="293A55"/>
                </a:solidFill>
                <a:latin typeface="IBM Plex Serif"/>
              </a:rPr>
              <a:t>PDF, </a:t>
            </a:r>
            <a:r>
              <a:rPr lang="uk-UA" sz="3200" dirty="0">
                <a:solidFill>
                  <a:srgbClr val="293A55"/>
                </a:solidFill>
                <a:latin typeface="IBM Plex Serif"/>
              </a:rPr>
              <a:t>кожен документ - окремим файлом). Документи, подані до атестаційної комісії, реєструються та зберігаються секретарем атестаційної комісії.</a:t>
            </a:r>
            <a:endParaRPr lang="uk-UA" sz="3200" dirty="0"/>
          </a:p>
        </p:txBody>
      </p:sp>
    </p:spTree>
    <p:extLst>
      <p:ext uri="{BB962C8B-B14F-4D97-AF65-F5344CB8AC3E}">
        <p14:creationId xmlns:p14="http://schemas.microsoft.com/office/powerpoint/2010/main" val="397688938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D3D8D1-A196-4A7F-BFF9-FDF4DD0774FF}"/>
              </a:ext>
            </a:extLst>
          </p:cNvPr>
          <p:cNvSpPr/>
          <p:nvPr/>
        </p:nvSpPr>
        <p:spPr>
          <a:xfrm>
            <a:off x="1592825" y="1061884"/>
            <a:ext cx="9055510" cy="5693866"/>
          </a:xfrm>
          <a:prstGeom prst="rect">
            <a:avLst/>
          </a:prstGeom>
        </p:spPr>
        <p:txBody>
          <a:bodyPr wrap="square">
            <a:spAutoFit/>
          </a:bodyPr>
          <a:lstStyle/>
          <a:p>
            <a:pPr algn="just"/>
            <a:r>
              <a:rPr lang="uk-UA" sz="2800" dirty="0">
                <a:solidFill>
                  <a:srgbClr val="293A55"/>
                </a:solidFill>
                <a:latin typeface="IBM Plex Serif"/>
              </a:rPr>
              <a:t>Атестаційна комісія за результатами розгляду апеляції приймає рішення про:</a:t>
            </a:r>
          </a:p>
          <a:p>
            <a:pPr algn="just"/>
            <a:endParaRPr lang="uk-UA" sz="2800" dirty="0">
              <a:solidFill>
                <a:srgbClr val="293A55"/>
              </a:solidFill>
              <a:latin typeface="IBM Plex Serif"/>
            </a:endParaRPr>
          </a:p>
          <a:p>
            <a:pPr marL="514350" indent="-514350" algn="just">
              <a:buAutoNum type="arabicParenR"/>
            </a:pPr>
            <a:r>
              <a:rPr lang="uk-UA" sz="2800" dirty="0">
                <a:solidFill>
                  <a:srgbClr val="293A55"/>
                </a:solidFill>
                <a:latin typeface="IBM Plex Serif"/>
              </a:rPr>
              <a:t>відповідність педагогічного працівника займаній посаді, підтвердження раніше присвоєної кваліфікаційної категорії та/або педагогічного звання та скасування рішення атестаційної комісії нижчого рівня;</a:t>
            </a:r>
          </a:p>
          <a:p>
            <a:pPr algn="just"/>
            <a:r>
              <a:rPr lang="uk-UA" sz="2800" dirty="0">
                <a:solidFill>
                  <a:srgbClr val="293A55"/>
                </a:solidFill>
                <a:latin typeface="IBM Plex Serif"/>
              </a:rPr>
              <a:t>2) присвоєння педагогічному працівнику наступної кваліфікаційної категорії та/або педагогічного звання та скасування рішення атестаційної комісії нижчого рівня;</a:t>
            </a:r>
          </a:p>
          <a:p>
            <a:pPr algn="just"/>
            <a:r>
              <a:rPr lang="uk-UA" sz="2800" dirty="0">
                <a:solidFill>
                  <a:srgbClr val="293A55"/>
                </a:solidFill>
                <a:latin typeface="IBM Plex Serif"/>
              </a:rPr>
              <a:t>3) залишення рішення атестаційної комісії нижчого рівня без змін, а апеляцію без задоволення.</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299567535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144FC82-FA10-49F5-AA15-1F7C19C94BC0}"/>
              </a:ext>
            </a:extLst>
          </p:cNvPr>
          <p:cNvSpPr/>
          <p:nvPr/>
        </p:nvSpPr>
        <p:spPr>
          <a:xfrm>
            <a:off x="1725561" y="1061884"/>
            <a:ext cx="8775291" cy="4832092"/>
          </a:xfrm>
          <a:prstGeom prst="rect">
            <a:avLst/>
          </a:prstGeom>
        </p:spPr>
        <p:txBody>
          <a:bodyPr wrap="square">
            <a:spAutoFit/>
          </a:bodyPr>
          <a:lstStyle/>
          <a:p>
            <a:pPr algn="just"/>
            <a:r>
              <a:rPr lang="uk-UA" sz="2800" dirty="0">
                <a:solidFill>
                  <a:srgbClr val="293A55"/>
                </a:solidFill>
                <a:latin typeface="IBM Plex Serif"/>
              </a:rPr>
              <a:t>5. Рішення про результати розгляду апеляції оформлюється протоколом, який підписують голова та секретар атестаційної комісії. Витяг з цього протоколу, оформлений згідно з додатком 5 до цього Положення, протягом трьох робочих днів з дати прийняття відповідного рішення надсилається педагогічному працівнику та до відповідного закладу освіти електронною поштою у сканованому вигляді (з підтвердженням отримання), а у разі відсутності відповідної адреси електронної пошти - поштовим відправленням з повідомленням про вручення.</a:t>
            </a:r>
            <a:endParaRPr lang="uk-UA" sz="2800" dirty="0"/>
          </a:p>
        </p:txBody>
      </p:sp>
    </p:spTree>
    <p:extLst>
      <p:ext uri="{BB962C8B-B14F-4D97-AF65-F5344CB8AC3E}">
        <p14:creationId xmlns:p14="http://schemas.microsoft.com/office/powerpoint/2010/main" val="21237093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028B13C-D8AF-4B99-8033-E255D8323E29}"/>
              </a:ext>
            </a:extLst>
          </p:cNvPr>
          <p:cNvSpPr/>
          <p:nvPr/>
        </p:nvSpPr>
        <p:spPr>
          <a:xfrm>
            <a:off x="1696065" y="1061884"/>
            <a:ext cx="8465574" cy="4031873"/>
          </a:xfrm>
          <a:prstGeom prst="rect">
            <a:avLst/>
          </a:prstGeom>
        </p:spPr>
        <p:txBody>
          <a:bodyPr wrap="square">
            <a:spAutoFit/>
          </a:bodyPr>
          <a:lstStyle/>
          <a:p>
            <a:pPr algn="just"/>
            <a:r>
              <a:rPr lang="uk-UA" sz="3200" dirty="0">
                <a:solidFill>
                  <a:srgbClr val="293A55"/>
                </a:solidFill>
                <a:latin typeface="IBM Plex Serif"/>
              </a:rPr>
              <a:t>Керівник закладу освіти упродовж трьох робочих днів з дати отримання витягу з протоколу про результати розгляду апеляції, за результатами якої педагогічному працівникові було присвоєно (підтверджено) кваліфікаційну категорію, відповідне педагогічне звання, має видати відповідний наказ та ознайомити з ним педагогічного працівника під підпис.</a:t>
            </a:r>
            <a:endParaRPr lang="uk-UA" sz="3200" dirty="0"/>
          </a:p>
        </p:txBody>
      </p:sp>
    </p:spTree>
    <p:extLst>
      <p:ext uri="{BB962C8B-B14F-4D97-AF65-F5344CB8AC3E}">
        <p14:creationId xmlns:p14="http://schemas.microsoft.com/office/powerpoint/2010/main" val="205010047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747AB1E-DEFD-405B-A881-4FC680597A1F}"/>
              </a:ext>
            </a:extLst>
          </p:cNvPr>
          <p:cNvSpPr/>
          <p:nvPr/>
        </p:nvSpPr>
        <p:spPr>
          <a:xfrm>
            <a:off x="1592826" y="1061884"/>
            <a:ext cx="8922774" cy="4031873"/>
          </a:xfrm>
          <a:prstGeom prst="rect">
            <a:avLst/>
          </a:prstGeom>
        </p:spPr>
        <p:txBody>
          <a:bodyPr wrap="square">
            <a:spAutoFit/>
          </a:bodyPr>
          <a:lstStyle/>
          <a:p>
            <a:pPr algn="just"/>
            <a:r>
              <a:rPr lang="uk-UA" sz="3200" dirty="0">
                <a:solidFill>
                  <a:srgbClr val="293A55"/>
                </a:solidFill>
                <a:latin typeface="IBM Plex Serif"/>
              </a:rPr>
              <a:t>Наказ керівника має бути поданий до бухгалтерії закладу освіти чи до централізованої бухгалтерії, що здійснює бухгалтерський облік відповідного закладу освіти, для нарахування заробітної плати та проведення відповідного перерахунку з дати прийняття рішення атестаційною комісією про присвоєння наступної кваліфікаційної категорії або присвоєння педагогічного звання.</a:t>
            </a:r>
            <a:endParaRPr lang="uk-UA" sz="3200" dirty="0"/>
          </a:p>
        </p:txBody>
      </p:sp>
    </p:spTree>
    <p:extLst>
      <p:ext uri="{BB962C8B-B14F-4D97-AF65-F5344CB8AC3E}">
        <p14:creationId xmlns:p14="http://schemas.microsoft.com/office/powerpoint/2010/main" val="60348534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BA2974-C837-46E1-A27C-200D5548AD2A}"/>
              </a:ext>
            </a:extLst>
          </p:cNvPr>
          <p:cNvSpPr/>
          <p:nvPr/>
        </p:nvSpPr>
        <p:spPr>
          <a:xfrm>
            <a:off x="1902542" y="1297858"/>
            <a:ext cx="8554064" cy="3416320"/>
          </a:xfrm>
          <a:prstGeom prst="rect">
            <a:avLst/>
          </a:prstGeom>
        </p:spPr>
        <p:txBody>
          <a:bodyPr wrap="square">
            <a:spAutoFit/>
          </a:bodyPr>
          <a:lstStyle/>
          <a:p>
            <a:pPr algn="just"/>
            <a:r>
              <a:rPr lang="uk-UA" sz="3600" dirty="0">
                <a:solidFill>
                  <a:srgbClr val="293A55"/>
                </a:solidFill>
                <a:latin typeface="IBM Plex Serif"/>
              </a:rPr>
              <a:t>6. У разі незгоди педагогічного працівника з рішенням атестаційної комісії вищого рівня щодо розгляду апеляційної заяви, він має право оскаржити таке рішення до суду в установленому законодавством порядку.</a:t>
            </a:r>
            <a:endParaRPr lang="uk-UA" sz="3600" dirty="0"/>
          </a:p>
        </p:txBody>
      </p:sp>
    </p:spTree>
    <p:extLst>
      <p:ext uri="{BB962C8B-B14F-4D97-AF65-F5344CB8AC3E}">
        <p14:creationId xmlns:p14="http://schemas.microsoft.com/office/powerpoint/2010/main" val="288105538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35C3E48-3283-4AE2-A5D4-437B0C01D55A}"/>
              </a:ext>
            </a:extLst>
          </p:cNvPr>
          <p:cNvSpPr/>
          <p:nvPr/>
        </p:nvSpPr>
        <p:spPr>
          <a:xfrm>
            <a:off x="1474839" y="1017639"/>
            <a:ext cx="9144000" cy="5262979"/>
          </a:xfrm>
          <a:prstGeom prst="rect">
            <a:avLst/>
          </a:prstGeom>
        </p:spPr>
        <p:txBody>
          <a:bodyPr wrap="square">
            <a:spAutoFit/>
          </a:bodyPr>
          <a:lstStyle/>
          <a:p>
            <a:pPr algn="just"/>
            <a:r>
              <a:rPr lang="ru-RU" sz="2800" dirty="0">
                <a:solidFill>
                  <a:srgbClr val="293A55"/>
                </a:solidFill>
                <a:latin typeface="IBM Plex Serif"/>
              </a:rPr>
              <a:t>7. </a:t>
            </a:r>
            <a:r>
              <a:rPr lang="ru-RU" sz="2800" dirty="0" err="1">
                <a:solidFill>
                  <a:srgbClr val="293A55"/>
                </a:solidFill>
                <a:latin typeface="IBM Plex Serif"/>
              </a:rPr>
              <a:t>Рішення</a:t>
            </a:r>
            <a:r>
              <a:rPr lang="ru-RU" sz="2800" dirty="0">
                <a:solidFill>
                  <a:srgbClr val="293A55"/>
                </a:solidFill>
                <a:latin typeface="IBM Plex Serif"/>
              </a:rPr>
              <a:t> </a:t>
            </a:r>
            <a:r>
              <a:rPr lang="ru-RU" sz="2800" dirty="0" err="1">
                <a:solidFill>
                  <a:srgbClr val="293A55"/>
                </a:solidFill>
                <a:latin typeface="IBM Plex Serif"/>
              </a:rPr>
              <a:t>атестаційної</a:t>
            </a:r>
            <a:r>
              <a:rPr lang="ru-RU" sz="2800" dirty="0">
                <a:solidFill>
                  <a:srgbClr val="293A55"/>
                </a:solidFill>
                <a:latin typeface="IBM Plex Serif"/>
              </a:rPr>
              <a:t> </a:t>
            </a:r>
            <a:r>
              <a:rPr lang="ru-RU" sz="2800" dirty="0" err="1">
                <a:solidFill>
                  <a:srgbClr val="293A55"/>
                </a:solidFill>
                <a:latin typeface="IBM Plex Serif"/>
              </a:rPr>
              <a:t>комісії</a:t>
            </a:r>
            <a:r>
              <a:rPr lang="ru-RU" sz="2800" dirty="0">
                <a:solidFill>
                  <a:srgbClr val="293A55"/>
                </a:solidFill>
                <a:latin typeface="IBM Plex Serif"/>
              </a:rPr>
              <a:t> </a:t>
            </a:r>
            <a:r>
              <a:rPr lang="ru-RU" sz="2800" dirty="0" err="1">
                <a:solidFill>
                  <a:srgbClr val="293A55"/>
                </a:solidFill>
                <a:latin typeface="IBM Plex Serif"/>
              </a:rPr>
              <a:t>може</a:t>
            </a:r>
            <a:r>
              <a:rPr lang="ru-RU" sz="2800" dirty="0">
                <a:solidFill>
                  <a:srgbClr val="293A55"/>
                </a:solidFill>
                <a:latin typeface="IBM Plex Serif"/>
              </a:rPr>
              <a:t> бути </a:t>
            </a:r>
            <a:r>
              <a:rPr lang="ru-RU" sz="2800" dirty="0" err="1">
                <a:solidFill>
                  <a:srgbClr val="293A55"/>
                </a:solidFill>
                <a:latin typeface="IBM Plex Serif"/>
              </a:rPr>
              <a:t>підставою</a:t>
            </a:r>
            <a:r>
              <a:rPr lang="ru-RU" sz="2800" dirty="0">
                <a:solidFill>
                  <a:srgbClr val="293A55"/>
                </a:solidFill>
                <a:latin typeface="IBM Plex Serif"/>
              </a:rPr>
              <a:t> для </a:t>
            </a:r>
            <a:r>
              <a:rPr lang="ru-RU" sz="2800" dirty="0" err="1">
                <a:solidFill>
                  <a:srgbClr val="293A55"/>
                </a:solidFill>
                <a:latin typeface="IBM Plex Serif"/>
              </a:rPr>
              <a:t>звільнення</a:t>
            </a:r>
            <a:r>
              <a:rPr lang="ru-RU" sz="2800" dirty="0">
                <a:solidFill>
                  <a:srgbClr val="293A55"/>
                </a:solidFill>
                <a:latin typeface="IBM Plex Serif"/>
              </a:rPr>
              <a:t> </a:t>
            </a:r>
            <a:r>
              <a:rPr lang="ru-RU" sz="2800" dirty="0" err="1">
                <a:solidFill>
                  <a:srgbClr val="293A55"/>
                </a:solidFill>
                <a:latin typeface="IBM Plex Serif"/>
              </a:rPr>
              <a:t>педагогічного</a:t>
            </a:r>
            <a:r>
              <a:rPr lang="ru-RU" sz="2800" dirty="0">
                <a:solidFill>
                  <a:srgbClr val="293A55"/>
                </a:solidFill>
                <a:latin typeface="IBM Plex Serif"/>
              </a:rPr>
              <a:t> </a:t>
            </a:r>
            <a:r>
              <a:rPr lang="ru-RU" sz="2800" dirty="0" err="1">
                <a:solidFill>
                  <a:srgbClr val="293A55"/>
                </a:solidFill>
                <a:latin typeface="IBM Plex Serif"/>
              </a:rPr>
              <a:t>працівника</a:t>
            </a:r>
            <a:r>
              <a:rPr lang="ru-RU" sz="2800" dirty="0">
                <a:solidFill>
                  <a:srgbClr val="293A55"/>
                </a:solidFill>
                <a:latin typeface="IBM Plex Serif"/>
              </a:rPr>
              <a:t> з </a:t>
            </a:r>
            <a:r>
              <a:rPr lang="ru-RU" sz="2800" dirty="0" err="1">
                <a:solidFill>
                  <a:srgbClr val="293A55"/>
                </a:solidFill>
                <a:latin typeface="IBM Plex Serif"/>
              </a:rPr>
              <a:t>роботи</a:t>
            </a:r>
            <a:r>
              <a:rPr lang="ru-RU" sz="2800" dirty="0">
                <a:solidFill>
                  <a:srgbClr val="293A55"/>
                </a:solidFill>
                <a:latin typeface="IBM Plex Serif"/>
              </a:rPr>
              <a:t> у </a:t>
            </a:r>
            <a:r>
              <a:rPr lang="ru-RU" sz="2800" dirty="0" err="1">
                <a:solidFill>
                  <a:srgbClr val="293A55"/>
                </a:solidFill>
                <a:latin typeface="IBM Plex Serif"/>
              </a:rPr>
              <a:t>встановленому</a:t>
            </a:r>
            <a:r>
              <a:rPr lang="ru-RU" sz="2800" dirty="0">
                <a:solidFill>
                  <a:srgbClr val="293A55"/>
                </a:solidFill>
                <a:latin typeface="IBM Plex Serif"/>
              </a:rPr>
              <a:t> </a:t>
            </a:r>
            <a:r>
              <a:rPr lang="ru-RU" sz="2800" dirty="0" err="1">
                <a:solidFill>
                  <a:srgbClr val="293A55"/>
                </a:solidFill>
                <a:latin typeface="IBM Plex Serif"/>
              </a:rPr>
              <a:t>законодавством</a:t>
            </a:r>
            <a:r>
              <a:rPr lang="ru-RU" sz="2800" dirty="0">
                <a:solidFill>
                  <a:srgbClr val="293A55"/>
                </a:solidFill>
                <a:latin typeface="IBM Plex Serif"/>
              </a:rPr>
              <a:t> порядку. Наказ про </a:t>
            </a:r>
            <a:r>
              <a:rPr lang="ru-RU" sz="2800" dirty="0" err="1">
                <a:solidFill>
                  <a:srgbClr val="293A55"/>
                </a:solidFill>
                <a:latin typeface="IBM Plex Serif"/>
              </a:rPr>
              <a:t>звільнення</a:t>
            </a:r>
            <a:r>
              <a:rPr lang="ru-RU" sz="2800" dirty="0">
                <a:solidFill>
                  <a:srgbClr val="293A55"/>
                </a:solidFill>
                <a:latin typeface="IBM Plex Serif"/>
              </a:rPr>
              <a:t> </a:t>
            </a:r>
            <a:r>
              <a:rPr lang="ru-RU" sz="2800" dirty="0" err="1">
                <a:solidFill>
                  <a:srgbClr val="293A55"/>
                </a:solidFill>
                <a:latin typeface="IBM Plex Serif"/>
              </a:rPr>
              <a:t>або</a:t>
            </a:r>
            <a:r>
              <a:rPr lang="ru-RU" sz="2800" dirty="0">
                <a:solidFill>
                  <a:srgbClr val="293A55"/>
                </a:solidFill>
                <a:latin typeface="IBM Plex Serif"/>
              </a:rPr>
              <a:t> </a:t>
            </a:r>
            <a:r>
              <a:rPr lang="ru-RU" sz="2800" dirty="0" err="1">
                <a:solidFill>
                  <a:srgbClr val="293A55"/>
                </a:solidFill>
                <a:latin typeface="IBM Plex Serif"/>
              </a:rPr>
              <a:t>переведення</a:t>
            </a:r>
            <a:r>
              <a:rPr lang="ru-RU" sz="2800" dirty="0">
                <a:solidFill>
                  <a:srgbClr val="293A55"/>
                </a:solidFill>
                <a:latin typeface="IBM Plex Serif"/>
              </a:rPr>
              <a:t> </a:t>
            </a:r>
            <a:r>
              <a:rPr lang="ru-RU" sz="2800" dirty="0" err="1">
                <a:solidFill>
                  <a:srgbClr val="293A55"/>
                </a:solidFill>
                <a:latin typeface="IBM Plex Serif"/>
              </a:rPr>
              <a:t>працівника</a:t>
            </a:r>
            <a:r>
              <a:rPr lang="ru-RU" sz="2800" dirty="0">
                <a:solidFill>
                  <a:srgbClr val="293A55"/>
                </a:solidFill>
                <a:latin typeface="IBM Plex Serif"/>
              </a:rPr>
              <a:t> за </a:t>
            </a:r>
            <a:r>
              <a:rPr lang="ru-RU" sz="2800" dirty="0" err="1">
                <a:solidFill>
                  <a:srgbClr val="293A55"/>
                </a:solidFill>
                <a:latin typeface="IBM Plex Serif"/>
              </a:rPr>
              <a:t>його</a:t>
            </a:r>
            <a:r>
              <a:rPr lang="ru-RU" sz="2800" dirty="0">
                <a:solidFill>
                  <a:srgbClr val="293A55"/>
                </a:solidFill>
                <a:latin typeface="IBM Plex Serif"/>
              </a:rPr>
              <a:t> </a:t>
            </a:r>
            <a:r>
              <a:rPr lang="ru-RU" sz="2800" dirty="0" err="1">
                <a:solidFill>
                  <a:srgbClr val="293A55"/>
                </a:solidFill>
                <a:latin typeface="IBM Plex Serif"/>
              </a:rPr>
              <a:t>згодою</a:t>
            </a:r>
            <a:r>
              <a:rPr lang="ru-RU" sz="2800" dirty="0">
                <a:solidFill>
                  <a:srgbClr val="293A55"/>
                </a:solidFill>
                <a:latin typeface="IBM Plex Serif"/>
              </a:rPr>
              <a:t> на </a:t>
            </a:r>
            <a:r>
              <a:rPr lang="ru-RU" sz="2800" dirty="0" err="1">
                <a:solidFill>
                  <a:srgbClr val="293A55"/>
                </a:solidFill>
                <a:latin typeface="IBM Plex Serif"/>
              </a:rPr>
              <a:t>іншу</a:t>
            </a:r>
            <a:r>
              <a:rPr lang="ru-RU" sz="2800" dirty="0">
                <a:solidFill>
                  <a:srgbClr val="293A55"/>
                </a:solidFill>
                <a:latin typeface="IBM Plex Serif"/>
              </a:rPr>
              <a:t> роботу за результатами </a:t>
            </a:r>
            <a:r>
              <a:rPr lang="ru-RU" sz="2800" dirty="0" err="1">
                <a:solidFill>
                  <a:srgbClr val="293A55"/>
                </a:solidFill>
                <a:latin typeface="IBM Plex Serif"/>
              </a:rPr>
              <a:t>атестації</a:t>
            </a:r>
            <a:r>
              <a:rPr lang="ru-RU" sz="2800" dirty="0">
                <a:solidFill>
                  <a:srgbClr val="293A55"/>
                </a:solidFill>
                <a:latin typeface="IBM Plex Serif"/>
              </a:rPr>
              <a:t> </a:t>
            </a:r>
            <a:r>
              <a:rPr lang="ru-RU" sz="2800" dirty="0" err="1">
                <a:solidFill>
                  <a:srgbClr val="293A55"/>
                </a:solidFill>
                <a:latin typeface="IBM Plex Serif"/>
              </a:rPr>
              <a:t>видається</a:t>
            </a:r>
            <a:r>
              <a:rPr lang="ru-RU" sz="2800" dirty="0">
                <a:solidFill>
                  <a:srgbClr val="293A55"/>
                </a:solidFill>
                <a:latin typeface="IBM Plex Serif"/>
              </a:rPr>
              <a:t> </a:t>
            </a:r>
            <a:r>
              <a:rPr lang="ru-RU" sz="2800" dirty="0" err="1">
                <a:solidFill>
                  <a:srgbClr val="293A55"/>
                </a:solidFill>
                <a:latin typeface="IBM Plex Serif"/>
              </a:rPr>
              <a:t>лише</a:t>
            </a:r>
            <a:r>
              <a:rPr lang="ru-RU" sz="2800" dirty="0">
                <a:solidFill>
                  <a:srgbClr val="293A55"/>
                </a:solidFill>
                <a:latin typeface="IBM Plex Serif"/>
              </a:rPr>
              <a:t> </a:t>
            </a:r>
            <a:r>
              <a:rPr lang="ru-RU" sz="2800" dirty="0" err="1">
                <a:solidFill>
                  <a:srgbClr val="293A55"/>
                </a:solidFill>
                <a:latin typeface="IBM Plex Serif"/>
              </a:rPr>
              <a:t>після</a:t>
            </a:r>
            <a:r>
              <a:rPr lang="ru-RU" sz="2800" dirty="0">
                <a:solidFill>
                  <a:srgbClr val="293A55"/>
                </a:solidFill>
                <a:latin typeface="IBM Plex Serif"/>
              </a:rPr>
              <a:t> </a:t>
            </a:r>
            <a:r>
              <a:rPr lang="ru-RU" sz="2800" dirty="0" err="1">
                <a:solidFill>
                  <a:srgbClr val="293A55"/>
                </a:solidFill>
                <a:latin typeface="IBM Plex Serif"/>
              </a:rPr>
              <a:t>розгляду</a:t>
            </a:r>
            <a:r>
              <a:rPr lang="ru-RU" sz="2800" dirty="0">
                <a:solidFill>
                  <a:srgbClr val="293A55"/>
                </a:solidFill>
                <a:latin typeface="IBM Plex Serif"/>
              </a:rPr>
              <a:t> </a:t>
            </a:r>
            <a:r>
              <a:rPr lang="ru-RU" sz="2800" dirty="0" err="1">
                <a:solidFill>
                  <a:srgbClr val="293A55"/>
                </a:solidFill>
                <a:latin typeface="IBM Plex Serif"/>
              </a:rPr>
              <a:t>його</a:t>
            </a:r>
            <a:r>
              <a:rPr lang="ru-RU" sz="2800" dirty="0">
                <a:solidFill>
                  <a:srgbClr val="293A55"/>
                </a:solidFill>
                <a:latin typeface="IBM Plex Serif"/>
              </a:rPr>
              <a:t> </a:t>
            </a:r>
            <a:r>
              <a:rPr lang="ru-RU" sz="2800" dirty="0" err="1">
                <a:solidFill>
                  <a:srgbClr val="293A55"/>
                </a:solidFill>
                <a:latin typeface="IBM Plex Serif"/>
              </a:rPr>
              <a:t>апеляції</a:t>
            </a:r>
            <a:r>
              <a:rPr lang="ru-RU" sz="2800" dirty="0">
                <a:solidFill>
                  <a:srgbClr val="293A55"/>
                </a:solidFill>
                <a:latin typeface="IBM Plex Serif"/>
              </a:rPr>
              <a:t> (у </a:t>
            </a:r>
            <a:r>
              <a:rPr lang="ru-RU" sz="2800" dirty="0" err="1">
                <a:solidFill>
                  <a:srgbClr val="293A55"/>
                </a:solidFill>
                <a:latin typeface="IBM Plex Serif"/>
              </a:rPr>
              <a:t>разі</a:t>
            </a:r>
            <a:r>
              <a:rPr lang="ru-RU" sz="2800" dirty="0">
                <a:solidFill>
                  <a:srgbClr val="293A55"/>
                </a:solidFill>
                <a:latin typeface="IBM Plex Serif"/>
              </a:rPr>
              <a:t> </a:t>
            </a:r>
            <a:r>
              <a:rPr lang="ru-RU" sz="2800" dirty="0" err="1">
                <a:solidFill>
                  <a:srgbClr val="293A55"/>
                </a:solidFill>
                <a:latin typeface="IBM Plex Serif"/>
              </a:rPr>
              <a:t>подання</a:t>
            </a:r>
            <a:r>
              <a:rPr lang="ru-RU" sz="2800" dirty="0">
                <a:solidFill>
                  <a:srgbClr val="293A55"/>
                </a:solidFill>
                <a:latin typeface="IBM Plex Serif"/>
              </a:rPr>
              <a:t>) </a:t>
            </a:r>
            <a:r>
              <a:rPr lang="ru-RU" sz="2800" dirty="0" err="1">
                <a:solidFill>
                  <a:srgbClr val="293A55"/>
                </a:solidFill>
                <a:latin typeface="IBM Plex Serif"/>
              </a:rPr>
              <a:t>атестаційними</a:t>
            </a:r>
            <a:r>
              <a:rPr lang="ru-RU" sz="2800" dirty="0">
                <a:solidFill>
                  <a:srgbClr val="293A55"/>
                </a:solidFill>
                <a:latin typeface="IBM Plex Serif"/>
              </a:rPr>
              <a:t> </a:t>
            </a:r>
            <a:r>
              <a:rPr lang="ru-RU" sz="2800" dirty="0" err="1">
                <a:solidFill>
                  <a:srgbClr val="293A55"/>
                </a:solidFill>
                <a:latin typeface="IBM Plex Serif"/>
              </a:rPr>
              <a:t>комісіями</a:t>
            </a:r>
            <a:r>
              <a:rPr lang="ru-RU" sz="2800" dirty="0">
                <a:solidFill>
                  <a:srgbClr val="293A55"/>
                </a:solidFill>
                <a:latin typeface="IBM Plex Serif"/>
              </a:rPr>
              <a:t> </a:t>
            </a:r>
            <a:r>
              <a:rPr lang="ru-RU" sz="2800" dirty="0" err="1">
                <a:solidFill>
                  <a:srgbClr val="293A55"/>
                </a:solidFill>
                <a:latin typeface="IBM Plex Serif"/>
              </a:rPr>
              <a:t>вищого</a:t>
            </a:r>
            <a:r>
              <a:rPr lang="ru-RU" sz="2800" dirty="0">
                <a:solidFill>
                  <a:srgbClr val="293A55"/>
                </a:solidFill>
                <a:latin typeface="IBM Plex Serif"/>
              </a:rPr>
              <a:t> </a:t>
            </a:r>
            <a:r>
              <a:rPr lang="ru-RU" sz="2800" dirty="0" err="1">
                <a:solidFill>
                  <a:srgbClr val="293A55"/>
                </a:solidFill>
                <a:latin typeface="IBM Plex Serif"/>
              </a:rPr>
              <a:t>рівня</a:t>
            </a:r>
            <a:r>
              <a:rPr lang="ru-RU" sz="2800" dirty="0">
                <a:solidFill>
                  <a:srgbClr val="293A55"/>
                </a:solidFill>
                <a:latin typeface="IBM Plex Serif"/>
              </a:rPr>
              <a:t> з </a:t>
            </a:r>
            <a:r>
              <a:rPr lang="ru-RU" sz="2800" dirty="0" err="1">
                <a:solidFill>
                  <a:srgbClr val="293A55"/>
                </a:solidFill>
                <a:latin typeface="IBM Plex Serif"/>
              </a:rPr>
              <a:t>дотриманням</a:t>
            </a:r>
            <a:r>
              <a:rPr lang="ru-RU" sz="2800" dirty="0">
                <a:solidFill>
                  <a:srgbClr val="293A55"/>
                </a:solidFill>
                <a:latin typeface="IBM Plex Serif"/>
              </a:rPr>
              <a:t> </a:t>
            </a:r>
            <a:r>
              <a:rPr lang="ru-RU" sz="2800" dirty="0" err="1">
                <a:solidFill>
                  <a:srgbClr val="293A55"/>
                </a:solidFill>
                <a:latin typeface="IBM Plex Serif"/>
              </a:rPr>
              <a:t>законодавства</a:t>
            </a:r>
            <a:r>
              <a:rPr lang="ru-RU" sz="2800" dirty="0">
                <a:solidFill>
                  <a:srgbClr val="293A55"/>
                </a:solidFill>
                <a:latin typeface="IBM Plex Serif"/>
              </a:rPr>
              <a:t> про </a:t>
            </a:r>
            <a:r>
              <a:rPr lang="ru-RU" sz="2800" dirty="0" err="1">
                <a:solidFill>
                  <a:srgbClr val="293A55"/>
                </a:solidFill>
                <a:latin typeface="IBM Plex Serif"/>
              </a:rPr>
              <a:t>працю</a:t>
            </a:r>
            <a:r>
              <a:rPr lang="ru-RU" sz="2800" dirty="0">
                <a:solidFill>
                  <a:srgbClr val="293A55"/>
                </a:solidFill>
                <a:latin typeface="IBM Plex Serif"/>
              </a:rPr>
              <a:t>.</a:t>
            </a:r>
          </a:p>
          <a:p>
            <a:pPr algn="just"/>
            <a:r>
              <a:rPr lang="ru-RU" sz="2800" dirty="0" err="1">
                <a:solidFill>
                  <a:srgbClr val="293A55"/>
                </a:solidFill>
                <a:latin typeface="IBM Plex Serif"/>
              </a:rPr>
              <a:t>Розірвання</a:t>
            </a:r>
            <a:r>
              <a:rPr lang="ru-RU" sz="2800" dirty="0">
                <a:solidFill>
                  <a:srgbClr val="293A55"/>
                </a:solidFill>
                <a:latin typeface="IBM Plex Serif"/>
              </a:rPr>
              <a:t> трудового договору за таких умов </a:t>
            </a:r>
            <a:r>
              <a:rPr lang="ru-RU" sz="2800" dirty="0" err="1">
                <a:solidFill>
                  <a:srgbClr val="293A55"/>
                </a:solidFill>
                <a:latin typeface="IBM Plex Serif"/>
              </a:rPr>
              <a:t>допускається</a:t>
            </a:r>
            <a:r>
              <a:rPr lang="ru-RU" sz="2800" dirty="0">
                <a:solidFill>
                  <a:srgbClr val="293A55"/>
                </a:solidFill>
                <a:latin typeface="IBM Plex Serif"/>
              </a:rPr>
              <a:t> у </a:t>
            </a:r>
            <a:r>
              <a:rPr lang="ru-RU" sz="2800" dirty="0" err="1">
                <a:solidFill>
                  <a:srgbClr val="293A55"/>
                </a:solidFill>
                <a:latin typeface="IBM Plex Serif"/>
              </a:rPr>
              <a:t>разі</a:t>
            </a:r>
            <a:r>
              <a:rPr lang="ru-RU" sz="2800" dirty="0">
                <a:solidFill>
                  <a:srgbClr val="293A55"/>
                </a:solidFill>
                <a:latin typeface="IBM Plex Serif"/>
              </a:rPr>
              <a:t>, </a:t>
            </a:r>
            <a:r>
              <a:rPr lang="ru-RU" sz="2800" dirty="0" err="1">
                <a:solidFill>
                  <a:srgbClr val="293A55"/>
                </a:solidFill>
                <a:latin typeface="IBM Plex Serif"/>
              </a:rPr>
              <a:t>якщо</a:t>
            </a:r>
            <a:r>
              <a:rPr lang="ru-RU" sz="2800" dirty="0">
                <a:solidFill>
                  <a:srgbClr val="293A55"/>
                </a:solidFill>
                <a:latin typeface="IBM Plex Serif"/>
              </a:rPr>
              <a:t> </a:t>
            </a:r>
            <a:r>
              <a:rPr lang="ru-RU" sz="2800" dirty="0" err="1">
                <a:solidFill>
                  <a:srgbClr val="293A55"/>
                </a:solidFill>
                <a:latin typeface="IBM Plex Serif"/>
              </a:rPr>
              <a:t>неможливо</a:t>
            </a:r>
            <a:r>
              <a:rPr lang="ru-RU" sz="2800" dirty="0">
                <a:solidFill>
                  <a:srgbClr val="293A55"/>
                </a:solidFill>
                <a:latin typeface="IBM Plex Serif"/>
              </a:rPr>
              <a:t> перевести </a:t>
            </a:r>
            <a:r>
              <a:rPr lang="ru-RU" sz="2800" dirty="0" err="1">
                <a:solidFill>
                  <a:srgbClr val="293A55"/>
                </a:solidFill>
                <a:latin typeface="IBM Plex Serif"/>
              </a:rPr>
              <a:t>працівника</a:t>
            </a:r>
            <a:r>
              <a:rPr lang="ru-RU" sz="2800" dirty="0">
                <a:solidFill>
                  <a:srgbClr val="293A55"/>
                </a:solidFill>
                <a:latin typeface="IBM Plex Serif"/>
              </a:rPr>
              <a:t> за </a:t>
            </a:r>
            <a:r>
              <a:rPr lang="ru-RU" sz="2800" dirty="0" err="1">
                <a:solidFill>
                  <a:srgbClr val="293A55"/>
                </a:solidFill>
                <a:latin typeface="IBM Plex Serif"/>
              </a:rPr>
              <a:t>його</a:t>
            </a:r>
            <a:r>
              <a:rPr lang="ru-RU" sz="2800" dirty="0">
                <a:solidFill>
                  <a:srgbClr val="293A55"/>
                </a:solidFill>
                <a:latin typeface="IBM Plex Serif"/>
              </a:rPr>
              <a:t> </a:t>
            </a:r>
            <a:r>
              <a:rPr lang="ru-RU" sz="2800" dirty="0" err="1">
                <a:solidFill>
                  <a:srgbClr val="293A55"/>
                </a:solidFill>
                <a:latin typeface="IBM Plex Serif"/>
              </a:rPr>
              <a:t>згодою</a:t>
            </a:r>
            <a:r>
              <a:rPr lang="ru-RU" sz="2800" dirty="0">
                <a:solidFill>
                  <a:srgbClr val="293A55"/>
                </a:solidFill>
                <a:latin typeface="IBM Plex Serif"/>
              </a:rPr>
              <a:t> на </a:t>
            </a:r>
            <a:r>
              <a:rPr lang="ru-RU" sz="2800" dirty="0" err="1">
                <a:solidFill>
                  <a:srgbClr val="293A55"/>
                </a:solidFill>
                <a:latin typeface="IBM Plex Serif"/>
              </a:rPr>
              <a:t>іншу</a:t>
            </a:r>
            <a:r>
              <a:rPr lang="ru-RU" sz="2800" dirty="0">
                <a:solidFill>
                  <a:srgbClr val="293A55"/>
                </a:solidFill>
                <a:latin typeface="IBM Plex Serif"/>
              </a:rPr>
              <a:t> роботу, яка </a:t>
            </a:r>
            <a:r>
              <a:rPr lang="ru-RU" sz="2800" dirty="0" err="1">
                <a:solidFill>
                  <a:srgbClr val="293A55"/>
                </a:solidFill>
                <a:latin typeface="IBM Plex Serif"/>
              </a:rPr>
              <a:t>відповідає</a:t>
            </a:r>
            <a:r>
              <a:rPr lang="ru-RU" sz="2800" dirty="0">
                <a:solidFill>
                  <a:srgbClr val="293A55"/>
                </a:solidFill>
                <a:latin typeface="IBM Plex Serif"/>
              </a:rPr>
              <a:t> </a:t>
            </a:r>
            <a:r>
              <a:rPr lang="ru-RU" sz="2800" dirty="0" err="1">
                <a:solidFill>
                  <a:srgbClr val="293A55"/>
                </a:solidFill>
                <a:latin typeface="IBM Plex Serif"/>
              </a:rPr>
              <a:t>його</a:t>
            </a:r>
            <a:r>
              <a:rPr lang="ru-RU" sz="2800" dirty="0">
                <a:solidFill>
                  <a:srgbClr val="293A55"/>
                </a:solidFill>
                <a:latin typeface="IBM Plex Serif"/>
              </a:rPr>
              <a:t> </a:t>
            </a:r>
            <a:r>
              <a:rPr lang="ru-RU" sz="2800" dirty="0" err="1">
                <a:solidFill>
                  <a:srgbClr val="293A55"/>
                </a:solidFill>
                <a:latin typeface="IBM Plex Serif"/>
              </a:rPr>
              <a:t>кваліфікації</a:t>
            </a:r>
            <a:r>
              <a:rPr lang="ru-RU" sz="2800" dirty="0">
                <a:solidFill>
                  <a:srgbClr val="293A55"/>
                </a:solidFill>
                <a:latin typeface="IBM Plex Serif"/>
              </a:rPr>
              <a:t>, у тому самому </a:t>
            </a:r>
            <a:r>
              <a:rPr lang="ru-RU" sz="2800" dirty="0" err="1">
                <a:solidFill>
                  <a:srgbClr val="293A55"/>
                </a:solidFill>
                <a:latin typeface="IBM Plex Serif"/>
              </a:rPr>
              <a:t>закладі</a:t>
            </a:r>
            <a:r>
              <a:rPr lang="ru-RU" sz="2800" dirty="0">
                <a:solidFill>
                  <a:srgbClr val="293A55"/>
                </a:solidFill>
                <a:latin typeface="IBM Plex Serif"/>
              </a:rPr>
              <a:t> </a:t>
            </a:r>
            <a:r>
              <a:rPr lang="ru-RU" sz="2800" dirty="0" err="1">
                <a:solidFill>
                  <a:srgbClr val="293A55"/>
                </a:solidFill>
                <a:latin typeface="IBM Plex Serif"/>
              </a:rPr>
              <a:t>освіти</a:t>
            </a:r>
            <a:r>
              <a:rPr lang="ru-RU" sz="2800" dirty="0">
                <a:solidFill>
                  <a:srgbClr val="293A55"/>
                </a:solidFill>
                <a:latin typeface="IBM Plex Serif"/>
              </a:rPr>
              <a:t>.</a:t>
            </a:r>
            <a:endParaRPr lang="ru-RU" sz="2800" b="0" i="0" dirty="0">
              <a:solidFill>
                <a:srgbClr val="293A55"/>
              </a:solidFill>
              <a:effectLst/>
              <a:latin typeface="IBM Plex Serif"/>
            </a:endParaRPr>
          </a:p>
        </p:txBody>
      </p:sp>
    </p:spTree>
    <p:extLst>
      <p:ext uri="{BB962C8B-B14F-4D97-AF65-F5344CB8AC3E}">
        <p14:creationId xmlns:p14="http://schemas.microsoft.com/office/powerpoint/2010/main" val="4133058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455FDCA-24AB-4EAD-8803-7FD8FAB7914F}"/>
              </a:ext>
            </a:extLst>
          </p:cNvPr>
          <p:cNvSpPr/>
          <p:nvPr/>
        </p:nvSpPr>
        <p:spPr>
          <a:xfrm>
            <a:off x="1651818" y="929148"/>
            <a:ext cx="9011265" cy="5509200"/>
          </a:xfrm>
          <a:prstGeom prst="rect">
            <a:avLst/>
          </a:prstGeom>
        </p:spPr>
        <p:txBody>
          <a:bodyPr wrap="square">
            <a:spAutoFit/>
          </a:bodyPr>
          <a:lstStyle/>
          <a:p>
            <a:pPr algn="just"/>
            <a:r>
              <a:rPr lang="uk-UA" sz="3200" dirty="0">
                <a:solidFill>
                  <a:srgbClr val="293A55"/>
                </a:solidFill>
                <a:latin typeface="IBM Plex Serif"/>
              </a:rPr>
              <a:t>У разі виявлення за результатами інституційного аудиту, проведеного відповідно до законодавства, низької якості освітньої діяльності закладу освіти, відокремленого структурного підрозділу проводиться позачергова атестація керівника:</a:t>
            </a:r>
          </a:p>
          <a:p>
            <a:pPr algn="just"/>
            <a:r>
              <a:rPr lang="uk-UA" sz="3200" dirty="0">
                <a:solidFill>
                  <a:srgbClr val="293A55"/>
                </a:solidFill>
                <a:latin typeface="IBM Plex Serif"/>
              </a:rPr>
              <a:t>закладу освіти (за ініціативою керівника відповідного органу управління у сфері освіти);</a:t>
            </a:r>
          </a:p>
          <a:p>
            <a:pPr algn="just"/>
            <a:r>
              <a:rPr lang="uk-UA" sz="3200" dirty="0">
                <a:solidFill>
                  <a:srgbClr val="293A55"/>
                </a:solidFill>
                <a:latin typeface="IBM Plex Serif"/>
              </a:rPr>
              <a:t>відокремленого структурного підрозділу закладу фахової </a:t>
            </a:r>
            <a:r>
              <a:rPr lang="uk-UA" sz="3200" dirty="0" err="1">
                <a:solidFill>
                  <a:srgbClr val="293A55"/>
                </a:solidFill>
                <a:latin typeface="IBM Plex Serif"/>
              </a:rPr>
              <a:t>передвищої</a:t>
            </a:r>
            <a:r>
              <a:rPr lang="uk-UA" sz="3200" dirty="0">
                <a:solidFill>
                  <a:srgbClr val="293A55"/>
                </a:solidFill>
                <a:latin typeface="IBM Plex Serif"/>
              </a:rPr>
              <a:t> та вищої освіти (за ініціативою керівника закладу, що має відокремлені структурні підрозділи).</a:t>
            </a:r>
            <a:endParaRPr lang="uk-UA" sz="3200" b="0" i="0" dirty="0">
              <a:solidFill>
                <a:srgbClr val="293A55"/>
              </a:solidFill>
              <a:effectLst/>
              <a:latin typeface="IBM Plex Serif"/>
            </a:endParaRPr>
          </a:p>
        </p:txBody>
      </p:sp>
    </p:spTree>
    <p:extLst>
      <p:ext uri="{BB962C8B-B14F-4D97-AF65-F5344CB8AC3E}">
        <p14:creationId xmlns:p14="http://schemas.microsoft.com/office/powerpoint/2010/main" val="1066175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34CBD7A-8E03-421A-9DAF-F7B81F49E077}"/>
              </a:ext>
            </a:extLst>
          </p:cNvPr>
          <p:cNvSpPr/>
          <p:nvPr/>
        </p:nvSpPr>
        <p:spPr>
          <a:xfrm>
            <a:off x="2020529" y="958645"/>
            <a:ext cx="8303341" cy="4832092"/>
          </a:xfrm>
          <a:prstGeom prst="rect">
            <a:avLst/>
          </a:prstGeom>
        </p:spPr>
        <p:txBody>
          <a:bodyPr wrap="square">
            <a:spAutoFit/>
          </a:bodyPr>
          <a:lstStyle/>
          <a:p>
            <a:pPr algn="just"/>
            <a:r>
              <a:rPr lang="uk-UA" sz="2800" dirty="0">
                <a:solidFill>
                  <a:srgbClr val="293A55"/>
                </a:solidFill>
                <a:latin typeface="IBM Plex Serif"/>
              </a:rPr>
              <a:t>6. Позачергова атестація педагогічного працівника освітній рівень, стаж роботи на посадах педагогічних працівників якого відповідає вимогам, визначених у пунктах 8, 9 цього розділу, може проводиться за його ініціативою та/або за однією з таких умов:</a:t>
            </a:r>
          </a:p>
          <a:p>
            <a:pPr algn="just"/>
            <a:r>
              <a:rPr lang="uk-UA" sz="2800" dirty="0">
                <a:solidFill>
                  <a:srgbClr val="293A55"/>
                </a:solidFill>
                <a:latin typeface="IBM Plex Serif"/>
              </a:rPr>
              <a:t>1) визнання переможцем, лауреатом фінальних етапів всеукраїнських, міжнародних фахових конкурсів;</a:t>
            </a:r>
          </a:p>
          <a:p>
            <a:pPr algn="just"/>
            <a:r>
              <a:rPr lang="uk-UA" sz="2800" dirty="0">
                <a:solidFill>
                  <a:srgbClr val="293A55"/>
                </a:solidFill>
                <a:latin typeface="IBM Plex Serif"/>
              </a:rPr>
              <a:t>2) наявності </a:t>
            </a:r>
            <a:r>
              <a:rPr lang="uk-UA" sz="2800" dirty="0" err="1">
                <a:solidFill>
                  <a:srgbClr val="293A55"/>
                </a:solidFill>
                <a:latin typeface="IBM Plex Serif"/>
              </a:rPr>
              <a:t>освітньо</a:t>
            </a:r>
            <a:r>
              <a:rPr lang="uk-UA" sz="2800" dirty="0">
                <a:solidFill>
                  <a:srgbClr val="293A55"/>
                </a:solidFill>
                <a:latin typeface="IBM Plex Serif"/>
              </a:rPr>
              <a:t>-наукового/</a:t>
            </a:r>
            <a:r>
              <a:rPr lang="uk-UA" sz="2800" dirty="0" err="1">
                <a:solidFill>
                  <a:srgbClr val="293A55"/>
                </a:solidFill>
                <a:latin typeface="IBM Plex Serif"/>
              </a:rPr>
              <a:t>освітньо</a:t>
            </a:r>
            <a:r>
              <a:rPr lang="uk-UA" sz="2800" dirty="0">
                <a:solidFill>
                  <a:srgbClr val="293A55"/>
                </a:solidFill>
                <a:latin typeface="IBM Plex Serif"/>
              </a:rPr>
              <a:t>-творчого, наукового ступеня;</a:t>
            </a:r>
          </a:p>
          <a:p>
            <a:pPr algn="just"/>
            <a:r>
              <a:rPr lang="uk-UA" sz="2800" dirty="0">
                <a:solidFill>
                  <a:srgbClr val="293A55"/>
                </a:solidFill>
                <a:latin typeface="IBM Plex Serif"/>
              </a:rPr>
              <a:t>3) успішного проходження сертифікації.</a:t>
            </a:r>
            <a:endParaRPr lang="uk-UA" sz="2800" b="0" i="0" dirty="0">
              <a:solidFill>
                <a:srgbClr val="293A55"/>
              </a:solidFill>
              <a:effectLst/>
              <a:latin typeface="IBM Plex Serif"/>
            </a:endParaRPr>
          </a:p>
        </p:txBody>
      </p:sp>
    </p:spTree>
    <p:extLst>
      <p:ext uri="{BB962C8B-B14F-4D97-AF65-F5344CB8AC3E}">
        <p14:creationId xmlns:p14="http://schemas.microsoft.com/office/powerpoint/2010/main" val="1618950284"/>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TM04033929[[fn=Сланец]]</Template>
  <TotalTime>266</TotalTime>
  <Words>4714</Words>
  <Application>Microsoft Office PowerPoint</Application>
  <PresentationFormat>Широкоэкранный</PresentationFormat>
  <Paragraphs>166</Paragraphs>
  <Slides>78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78</vt:i4>
      </vt:variant>
    </vt:vector>
  </HeadingPairs>
  <TitlesOfParts>
    <vt:vector size="84" baseType="lpstr">
      <vt:lpstr>Arial</vt:lpstr>
      <vt:lpstr>Century Gothic</vt:lpstr>
      <vt:lpstr>IBM Plex Serif</vt:lpstr>
      <vt:lpstr>inherit</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nout</dc:creator>
  <cp:lastModifiedBy>Olga</cp:lastModifiedBy>
  <cp:revision>75</cp:revision>
  <dcterms:created xsi:type="dcterms:W3CDTF">2021-02-19T16:22:23Z</dcterms:created>
  <dcterms:modified xsi:type="dcterms:W3CDTF">2023-08-29T10:44:30Z</dcterms:modified>
</cp:coreProperties>
</file>