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7" r:id="rId3"/>
    <p:sldId id="260" r:id="rId4"/>
    <p:sldId id="283" r:id="rId5"/>
    <p:sldId id="284" r:id="rId6"/>
    <p:sldId id="259" r:id="rId7"/>
    <p:sldId id="261" r:id="rId8"/>
    <p:sldId id="262" r:id="rId9"/>
    <p:sldId id="263" r:id="rId10"/>
    <p:sldId id="264" r:id="rId11"/>
    <p:sldId id="265" r:id="rId12"/>
    <p:sldId id="279" r:id="rId13"/>
    <p:sldId id="280" r:id="rId14"/>
    <p:sldId id="258" r:id="rId15"/>
    <p:sldId id="281" r:id="rId16"/>
    <p:sldId id="282" r:id="rId17"/>
    <p:sldId id="266" r:id="rId18"/>
    <p:sldId id="267" r:id="rId19"/>
    <p:sldId id="278" r:id="rId20"/>
    <p:sldId id="268" r:id="rId21"/>
    <p:sldId id="277" r:id="rId22"/>
    <p:sldId id="269" r:id="rId23"/>
    <p:sldId id="275" r:id="rId24"/>
    <p:sldId id="270" r:id="rId25"/>
    <p:sldId id="271" r:id="rId26"/>
    <p:sldId id="274" r:id="rId27"/>
    <p:sldId id="272" r:id="rId28"/>
    <p:sldId id="273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66"/>
    <a:srgbClr val="FFFF99"/>
    <a:srgbClr val="66FFFF"/>
    <a:srgbClr val="CCCC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46" autoAdjust="0"/>
    <p:restoredTop sz="94582" autoAdjust="0"/>
  </p:normalViewPr>
  <p:slideViewPr>
    <p:cSldViewPr showGuides="1">
      <p:cViewPr varScale="1">
        <p:scale>
          <a:sx n="71" d="100"/>
          <a:sy n="71" d="100"/>
        </p:scale>
        <p:origin x="-8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uk-UA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uk-UA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uk-UA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uk-UA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6964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Зразок заголовка</a:t>
            </a:r>
          </a:p>
        </p:txBody>
      </p:sp>
      <p:sp>
        <p:nvSpPr>
          <p:cNvPr id="6964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Зразок підзаголовка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3DF56-2F9E-45AA-A8A0-6A348966E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206672"/>
      </p:ext>
    </p:extLst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6B3AE-D3AE-4D62-8D38-7503FCCD7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415583"/>
      </p:ext>
    </p:extLst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EF71-08C7-431D-9B25-7C28B82C6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717086"/>
      </p:ext>
    </p:extLst>
  </p:cSld>
  <p:clrMapOvr>
    <a:masterClrMapping/>
  </p:clrMapOvr>
  <p:transition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6B5C9-AE3A-4473-A3E5-EBD67F6DF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61961"/>
      </p:ext>
    </p:extLst>
  </p:cSld>
  <p:clrMapOvr>
    <a:masterClrMapping/>
  </p:clrMapOvr>
  <p:transition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82626-6998-4959-9A0F-1002C3FA7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540787"/>
      </p:ext>
    </p:extLst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5369D-3FF7-4433-875F-7C3A44A96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431552"/>
      </p:ext>
    </p:extLst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84469-50B2-4E8D-82A1-4CE3505D2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381507"/>
      </p:ext>
    </p:extLst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081D5-E0DA-4C0F-891F-78687A93F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067768"/>
      </p:ext>
    </p:extLst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04FF4-AA99-42EF-A79A-46B4DCDFC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782883"/>
      </p:ext>
    </p:extLst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AF806-492B-4082-909F-009016054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797973"/>
      </p:ext>
    </p:extLst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EC427-1970-4595-AD2F-993569CDB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426608"/>
      </p:ext>
    </p:extLst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96C3E-432E-441C-A438-8022CFCD4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371319"/>
      </p:ext>
    </p:extLst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B3CD6-E1CD-4DD9-8321-002DE2746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210402"/>
      </p:ext>
    </p:extLst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6861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uk-UA" sz="240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6861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uk-UA" sz="2400">
                  <a:latin typeface="Times New Roman" pitchFamily="18" charset="0"/>
                </a:endParaRPr>
              </a:p>
            </p:txBody>
          </p:sp>
          <p:sp>
            <p:nvSpPr>
              <p:cNvPr id="6861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Зразок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Зразок тексту</a:t>
            </a:r>
          </a:p>
          <a:p>
            <a:pPr lvl="1"/>
            <a:r>
              <a:rPr lang="ru-RU" smtClean="0"/>
              <a:t>Другий рівень</a:t>
            </a:r>
          </a:p>
          <a:p>
            <a:pPr lvl="2"/>
            <a:r>
              <a:rPr lang="ru-RU" smtClean="0"/>
              <a:t>Третій рівень</a:t>
            </a:r>
          </a:p>
          <a:p>
            <a:pPr lvl="3"/>
            <a:r>
              <a:rPr lang="ru-RU" smtClean="0"/>
              <a:t>Четвертий рівень</a:t>
            </a:r>
          </a:p>
          <a:p>
            <a:pPr lvl="4"/>
            <a:r>
              <a:rPr lang="ru-RU" smtClean="0"/>
              <a:t>П'ятий рівень</a:t>
            </a:r>
          </a:p>
        </p:txBody>
      </p:sp>
      <p:sp>
        <p:nvSpPr>
          <p:cNvPr id="6861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9B514F91-7E4E-4532-8C4F-EF9164390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ransition>
    <p:cover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imgurl=http://www.arthursclipart.org/birdsodds/odds/egg%2520to%2520bird.gif&amp;imgrefurl=http://www.arthursclipart.org/birdsodds/odds/page_01.htm&amp;usg=__471JQ7xeD5UKwvMyBpeJRKvUIks=&amp;h=1134&amp;w=879&amp;sz=307&amp;hl=en&amp;start=6&amp;zoom=1&amp;tbnid=qxxIX6oGLGJkJM:&amp;tbnh=150&amp;tbnw=116&amp;ei=sXDnTY7yKsWq8APcgqmBCg&amp;prev=/search%3Fq%3Degg%2Bof%2Bbird%26hl%3Den%26sa%3DG%26gbv%3D1%26tbm%3Disch&amp;itbs=1" TargetMode="External"/><Relationship Id="rId3" Type="http://schemas.openxmlformats.org/officeDocument/2006/relationships/hyperlink" Target="http://images.google.com.ua/imgres?imgurl=http://virtual.yosemite.cc.ca.us/randerson/Lynn%27s%2520Bioslides/99.jpg&amp;imgrefurl=http://virtual.yosemite.cc.ca.us/randerson/Lynn&amp;h=480&amp;w=640&amp;sz=54&amp;tbnid=ZNWf5FA222JzZM:&amp;tbnh=101&amp;tbnw=135&amp;hl=ru&amp;start=2&amp;prev=/images%3Fq%3Dmammalian%2Begg%26svnum%3D10%26hl%3Dru%26lr%3D" TargetMode="External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com/imgres?imgurl=http://www.arthursclipart.org/birdsodds/odds/egg%2520to%2520bird.gif&amp;imgrefurl=http://www.arthursclipart.org/birdsodds/odds/page_01.htm&amp;usg=__471JQ7xeD5UKwvMyBpeJRKvUIks=&amp;h=1134&amp;w=879&amp;sz=307&amp;hl=en&amp;start=6&amp;zoom=1&amp;tbnid=qxxIX6oGLGJkJM:&amp;tbnh=150&amp;tbnw=116&amp;ei=sXDnTY7yKsWq8APcgqmBCg&amp;prev=/search%3Fq%3Degg%2Bof%2Bbird%26hl%3Den%26sa%3DG%26gbv%3D1%26tbm%3Disch&amp;itbs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sent" pitchFamily="2" charset="0"/>
              </a:rPr>
              <a:t>Гаметогенез.</a:t>
            </a:r>
            <a:br>
              <a:rPr lang="uk-UA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sent" pitchFamily="2" charset="0"/>
              </a:rPr>
            </a:br>
            <a:r>
              <a:rPr lang="uk-UA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sent" pitchFamily="2" charset="0"/>
              </a:rPr>
              <a:t>Періоди гаметогенезу. Мейотичний поділ</a:t>
            </a:r>
            <a:endParaRPr lang="ru-RU" sz="36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ksent" pitchFamily="2" charset="0"/>
            </a:endParaRPr>
          </a:p>
        </p:txBody>
      </p:sp>
      <p:pic>
        <p:nvPicPr>
          <p:cNvPr id="3075" name="Picture 5" descr="rec_kn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437063"/>
            <a:ext cx="309562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34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sent" pitchFamily="2" charset="0"/>
              </a:rPr>
              <a:t>Структура другого мейотичного поділу</a:t>
            </a:r>
            <a:endParaRPr lang="ru-RU" sz="340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ksent" pitchFamily="2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700213"/>
            <a:ext cx="3600450" cy="42497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b="1" smtClean="0">
                <a:solidFill>
                  <a:srgbClr val="000000"/>
                </a:solidFill>
              </a:rPr>
              <a:t>Профаза ІІ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b="1" smtClean="0">
                <a:solidFill>
                  <a:srgbClr val="000000"/>
                </a:solidFill>
              </a:rPr>
              <a:t>Метафаза ІІ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b="1" smtClean="0">
                <a:solidFill>
                  <a:srgbClr val="000000"/>
                </a:solidFill>
              </a:rPr>
              <a:t>Анафаза ІІ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b="1" smtClean="0">
                <a:solidFill>
                  <a:srgbClr val="000000"/>
                </a:solidFill>
              </a:rPr>
              <a:t>Телофаза ІІ + цитокінез</a:t>
            </a:r>
            <a:endParaRPr lang="ru-RU" b="1" smtClean="0">
              <a:solidFill>
                <a:srgbClr val="000000"/>
              </a:solidFill>
            </a:endParaRPr>
          </a:p>
        </p:txBody>
      </p:sp>
      <p:pic>
        <p:nvPicPr>
          <p:cNvPr id="12292" name="Picture 5" descr="metaphase2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8100" y="1844675"/>
            <a:ext cx="3389313" cy="4464050"/>
          </a:xfr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34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sent" pitchFamily="2" charset="0"/>
              </a:rPr>
              <a:t>Механізми генетичної комбінаторики під час мейозу</a:t>
            </a:r>
            <a:endParaRPr lang="ru-RU" sz="340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ksent" pitchFamily="2" charset="0"/>
            </a:endParaRPr>
          </a:p>
        </p:txBody>
      </p:sp>
      <p:sp>
        <p:nvSpPr>
          <p:cNvPr id="13315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5516563"/>
            <a:ext cx="3598862" cy="101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1000" smtClean="0">
                <a:solidFill>
                  <a:srgbClr val="000000"/>
                </a:solidFill>
              </a:rPr>
              <a:t>1. 	</a:t>
            </a:r>
            <a:r>
              <a:rPr lang="uk-UA" sz="1800" smtClean="0">
                <a:solidFill>
                  <a:srgbClr val="000000"/>
                </a:solidFill>
              </a:rPr>
              <a:t>Незалежне розходження батьківських і материнських гомологічних хромосом до полюсів під час анафази І</a:t>
            </a:r>
            <a:endParaRPr lang="ru-RU" sz="1800" smtClean="0">
              <a:solidFill>
                <a:srgbClr val="000000"/>
              </a:solidFill>
            </a:endParaRPr>
          </a:p>
        </p:txBody>
      </p:sp>
      <p:pic>
        <p:nvPicPr>
          <p:cNvPr id="13316" name="Picture 6" descr="recombinant1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231900"/>
            <a:ext cx="2324100" cy="4357688"/>
          </a:xfrm>
          <a:noFill/>
        </p:spPr>
      </p:pic>
      <p:pic>
        <p:nvPicPr>
          <p:cNvPr id="29703" name="Picture 7" descr="recombinant2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484313"/>
            <a:ext cx="3848100" cy="3617912"/>
          </a:xfrm>
          <a:noFill/>
        </p:spPr>
      </p:pic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4572000" y="5516563"/>
            <a:ext cx="39592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uk-UA" sz="1000">
                <a:solidFill>
                  <a:srgbClr val="000000"/>
                </a:solidFill>
              </a:rPr>
              <a:t>2.	</a:t>
            </a:r>
            <a:r>
              <a:rPr lang="uk-UA" sz="1600" b="1">
                <a:solidFill>
                  <a:srgbClr val="000000"/>
                </a:solidFill>
              </a:rPr>
              <a:t>Кросинговер – обмін ділянками між несестринськими хроматидами під час пахітени профази І</a:t>
            </a:r>
            <a:endParaRPr lang="ru-RU" sz="16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Овогенез</a:t>
            </a:r>
          </a:p>
        </p:txBody>
      </p:sp>
      <p:sp>
        <p:nvSpPr>
          <p:cNvPr id="14339" name="Содержимое 6"/>
          <p:cNvSpPr>
            <a:spLocks noGrp="1"/>
          </p:cNvSpPr>
          <p:nvPr>
            <p:ph idx="1"/>
          </p:nvPr>
        </p:nvSpPr>
        <p:spPr>
          <a:xfrm>
            <a:off x="611188" y="1484313"/>
            <a:ext cx="8532812" cy="5373687"/>
          </a:xfrm>
        </p:spPr>
        <p:txBody>
          <a:bodyPr/>
          <a:lstStyle/>
          <a:p>
            <a:pPr eaLnBrk="1" hangingPunct="1"/>
            <a:r>
              <a:rPr lang="uk-UA" sz="2400" smtClean="0"/>
              <a:t>Процес утворення яйцеклітин. Складається з періодів: розмноження, росту, дозрівання. Процеси розмноження і росту відбуваються під час ембріонального розвитку. Процес дозрівання має місце після статевого дозрівання особини. </a:t>
            </a:r>
          </a:p>
          <a:p>
            <a:pPr eaLnBrk="1" hangingPunct="1"/>
            <a:r>
              <a:rPr lang="uk-UA" sz="2400" smtClean="0"/>
              <a:t>Під час ембріогенезу первинні статеві клітини (гонії) мігрують до яєчників і там перетворюються на овогонії. Овогонії вступають у період розмноження: інтенсивно поділяються мітотично. Наступний етап – період росту: овогонії перетворюються на овоцити І порядку і втрачають здатність до мітотичного поділу. Овоцити І порядку вступають до періоду дозрівання, який характеризується мейотичним поділом. </a:t>
            </a:r>
          </a:p>
        </p:txBody>
      </p:sp>
    </p:spTree>
  </p:cSld>
  <p:clrMapOvr>
    <a:masterClrMapping/>
  </p:clrMapOvr>
  <p:transition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Овогенез (продовження)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611188" y="1484313"/>
            <a:ext cx="8532812" cy="4646612"/>
          </a:xfrm>
        </p:spPr>
        <p:txBody>
          <a:bodyPr/>
          <a:lstStyle/>
          <a:p>
            <a:pPr eaLnBrk="1" hangingPunct="1"/>
            <a:r>
              <a:rPr lang="uk-UA" sz="2400" smtClean="0"/>
              <a:t>Коли овоцити І порядку знаходяться на стадії діктіотени профази І мейотичний поділ блокується і відновлюється лише у постембріональному періоді під час статевого дозрівання.</a:t>
            </a:r>
          </a:p>
          <a:p>
            <a:pPr eaLnBrk="1" hangingPunct="1"/>
            <a:r>
              <a:rPr lang="uk-UA" sz="2400" smtClean="0"/>
              <a:t>Результатом І мейотичного поділу є утворення одного овоциту ІІ порядку і одного полоциту І.</a:t>
            </a:r>
          </a:p>
          <a:p>
            <a:pPr eaLnBrk="1" hangingPunct="1"/>
            <a:r>
              <a:rPr lang="uk-UA" sz="2400" smtClean="0"/>
              <a:t>Для цих клітин характерним є співвідношення кількості хромосом і ДНК: </a:t>
            </a:r>
            <a:r>
              <a:rPr lang="en-US" sz="2400" smtClean="0"/>
              <a:t>n-2c.</a:t>
            </a:r>
          </a:p>
          <a:p>
            <a:pPr eaLnBrk="1" hangingPunct="1"/>
            <a:r>
              <a:rPr lang="uk-UA" sz="2400" smtClean="0"/>
              <a:t>Другий поділ мейозу завершується утворенням однієї яйцеклітини і трьох полоцитів. Співвідношення кількості хромосом і молекул ДНК: </a:t>
            </a:r>
            <a:r>
              <a:rPr lang="en-US" sz="2400" smtClean="0"/>
              <a:t>n-c</a:t>
            </a:r>
            <a:r>
              <a:rPr lang="uk-UA" sz="2400" smtClean="0"/>
              <a:t>.</a:t>
            </a:r>
          </a:p>
        </p:txBody>
      </p:sp>
    </p:spTree>
  </p:cSld>
  <p:clrMapOvr>
    <a:masterClrMapping/>
  </p:clrMapOvr>
  <p:transition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796925"/>
          </a:xfrm>
        </p:spPr>
        <p:txBody>
          <a:bodyPr/>
          <a:lstStyle/>
          <a:p>
            <a:pPr eaLnBrk="1" hangingPunct="1">
              <a:defRPr/>
            </a:pPr>
            <a:r>
              <a:rPr lang="uk-UA" sz="34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sent" pitchFamily="2" charset="0"/>
              </a:rPr>
              <a:t>Етапи оогенезу</a:t>
            </a:r>
            <a:endParaRPr lang="ru-RU" sz="340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ksent" pitchFamily="2" charset="0"/>
            </a:endParaRPr>
          </a:p>
        </p:txBody>
      </p:sp>
      <p:pic>
        <p:nvPicPr>
          <p:cNvPr id="16387" name="Picture 6" descr="ovo1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" y="1412875"/>
            <a:ext cx="4338638" cy="5111750"/>
          </a:xfrm>
          <a:noFill/>
        </p:spPr>
      </p:pic>
      <p:pic>
        <p:nvPicPr>
          <p:cNvPr id="16388" name="Picture 7" descr="ovo2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916113"/>
            <a:ext cx="4248150" cy="4465637"/>
          </a:xfr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Сперматогенез</a:t>
            </a:r>
          </a:p>
        </p:txBody>
      </p:sp>
      <p:sp>
        <p:nvSpPr>
          <p:cNvPr id="17411" name="Содержимое 4"/>
          <p:cNvSpPr>
            <a:spLocks noGrp="1"/>
          </p:cNvSpPr>
          <p:nvPr>
            <p:ph idx="1"/>
          </p:nvPr>
        </p:nvSpPr>
        <p:spPr>
          <a:xfrm>
            <a:off x="684213" y="1484313"/>
            <a:ext cx="8459787" cy="4646612"/>
          </a:xfrm>
        </p:spPr>
        <p:txBody>
          <a:bodyPr/>
          <a:lstStyle/>
          <a:p>
            <a:pPr eaLnBrk="1" hangingPunct="1"/>
            <a:r>
              <a:rPr lang="uk-UA" smtClean="0"/>
              <a:t>Під час ембріогенезу первинні статеві клітини мігрують до сім</a:t>
            </a:r>
            <a:r>
              <a:rPr lang="en-US" smtClean="0"/>
              <a:t>’</a:t>
            </a:r>
            <a:r>
              <a:rPr lang="uk-UA" smtClean="0"/>
              <a:t>яників і перетворюються на сперматогонії. Після статевого дозрівання відбувається процес розвитку сперматогоній.</a:t>
            </a:r>
          </a:p>
          <a:p>
            <a:pPr eaLnBrk="1" hangingPunct="1"/>
            <a:r>
              <a:rPr lang="uk-UA" smtClean="0"/>
              <a:t>Під час першого періоду (розмноження) сперматогонії інтенсивно поділяються мітотично. Під час другого періоду (росту) сперматогонії збільшуються у розмірах, втрачають здатність до мітотичного поділу і перетворюються на сперматоцити І порядку.</a:t>
            </a:r>
          </a:p>
        </p:txBody>
      </p:sp>
    </p:spTree>
  </p:cSld>
  <p:clrMapOvr>
    <a:masterClrMapping/>
  </p:clrMapOvr>
  <p:transition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Сперматогенез (продовження)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611188" y="1484313"/>
            <a:ext cx="8532812" cy="5373687"/>
          </a:xfrm>
        </p:spPr>
        <p:txBody>
          <a:bodyPr/>
          <a:lstStyle/>
          <a:p>
            <a:pPr eaLnBrk="1" hangingPunct="1"/>
            <a:r>
              <a:rPr lang="uk-UA" smtClean="0"/>
              <a:t>Сперматоцити І порядку вступають до наступного періоду дозрівання, який характеризується мейотичним поділом. Результатом першого мейотичного поділу є утворення два сперматоцити ІІ порядку (</a:t>
            </a:r>
            <a:r>
              <a:rPr lang="en-US" smtClean="0"/>
              <a:t>n-2c</a:t>
            </a:r>
            <a:r>
              <a:rPr lang="uk-UA" smtClean="0"/>
              <a:t>)</a:t>
            </a:r>
            <a:r>
              <a:rPr lang="en-US" smtClean="0"/>
              <a:t>.</a:t>
            </a:r>
            <a:endParaRPr lang="uk-UA" smtClean="0"/>
          </a:p>
          <a:p>
            <a:pPr eaLnBrk="1" hangingPunct="1"/>
            <a:r>
              <a:rPr lang="uk-UA" smtClean="0"/>
              <a:t>Результатом другого мейотичного поділу є утворення 4 сперматид (</a:t>
            </a:r>
            <a:r>
              <a:rPr lang="en-US" smtClean="0"/>
              <a:t>n-c</a:t>
            </a:r>
            <a:r>
              <a:rPr lang="uk-UA" smtClean="0"/>
              <a:t>)</a:t>
            </a:r>
            <a:r>
              <a:rPr lang="en-US" smtClean="0"/>
              <a:t>.</a:t>
            </a:r>
            <a:endParaRPr lang="uk-UA" smtClean="0"/>
          </a:p>
          <a:p>
            <a:pPr eaLnBrk="1" hangingPunct="1"/>
            <a:r>
              <a:rPr lang="uk-UA" smtClean="0"/>
              <a:t>Під час сперматогенезу є 4 період – період формування, коли сперматиди перетворюються на зрілі сперматозоони – клітини, які складаються з головки, шийки та хвоста.</a:t>
            </a:r>
          </a:p>
        </p:txBody>
      </p:sp>
    </p:spTree>
  </p:cSld>
  <p:clrMapOvr>
    <a:masterClrMapping/>
  </p:clrMapOvr>
  <p:transition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736600"/>
          </a:xfrm>
        </p:spPr>
        <p:txBody>
          <a:bodyPr/>
          <a:lstStyle/>
          <a:p>
            <a:pPr eaLnBrk="1" hangingPunct="1">
              <a:defRPr/>
            </a:pPr>
            <a:r>
              <a:rPr lang="uk-UA" sz="34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sent" pitchFamily="2" charset="0"/>
              </a:rPr>
              <a:t>Етапи сперматогенезу</a:t>
            </a:r>
            <a:endParaRPr lang="ru-RU" sz="340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ksent" pitchFamily="2" charset="0"/>
            </a:endParaRPr>
          </a:p>
        </p:txBody>
      </p:sp>
      <p:pic>
        <p:nvPicPr>
          <p:cNvPr id="19459" name="Picture 6" descr="figure20-21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341438"/>
            <a:ext cx="2390775" cy="5184775"/>
          </a:xfrm>
          <a:noFill/>
        </p:spPr>
      </p:pic>
      <p:pic>
        <p:nvPicPr>
          <p:cNvPr id="19460" name="Picture 7" descr="figure20-23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341438"/>
            <a:ext cx="2998787" cy="5184775"/>
          </a:xfr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34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sent" pitchFamily="2" charset="0"/>
              </a:rPr>
              <a:t>Статеві клітини</a:t>
            </a:r>
            <a:endParaRPr lang="ru-RU" sz="340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ksent" pitchFamily="2" charset="0"/>
            </a:endParaRPr>
          </a:p>
        </p:txBody>
      </p:sp>
      <p:pic>
        <p:nvPicPr>
          <p:cNvPr id="34821" name="Picture 5" descr="figure20-13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881063"/>
            <a:ext cx="3141662" cy="5976937"/>
          </a:xfrm>
          <a:noFill/>
        </p:spPr>
      </p:pic>
      <p:pic>
        <p:nvPicPr>
          <p:cNvPr id="20484" name="Picture 7" descr="figure20-19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700213"/>
            <a:ext cx="2327275" cy="4897437"/>
          </a:xfr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800" smtClean="0"/>
              <a:t>Вітелогенез – утворення жовтка під час овогенезу</a:t>
            </a:r>
            <a:endParaRPr lang="ru-RU" sz="38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814763" cy="4530725"/>
          </a:xfrm>
        </p:spPr>
        <p:txBody>
          <a:bodyPr/>
          <a:lstStyle/>
          <a:p>
            <a:pPr eaLnBrk="1" hangingPunct="1"/>
            <a:r>
              <a:rPr lang="uk-UA" sz="2400" smtClean="0"/>
              <a:t>Солітарний вітелогенез характеризується синтезом жовтка овоцитом. Задіяні ЕПС, КГ</a:t>
            </a:r>
            <a:endParaRPr lang="ru-RU" sz="2400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2038" y="1600200"/>
            <a:ext cx="3814762" cy="4530725"/>
          </a:xfrm>
        </p:spPr>
        <p:txBody>
          <a:bodyPr/>
          <a:lstStyle/>
          <a:p>
            <a:pPr eaLnBrk="1" hangingPunct="1"/>
            <a:r>
              <a:rPr lang="uk-UA" sz="2400" smtClean="0"/>
              <a:t>Аліментарний вітелогенез. Жовток синтезується екзогенно, надходить до овоциту з гемолімфою, або кров</a:t>
            </a:r>
            <a:r>
              <a:rPr lang="en-US" sz="2400" smtClean="0"/>
              <a:t>’</a:t>
            </a:r>
            <a:r>
              <a:rPr lang="uk-UA" sz="2400" smtClean="0"/>
              <a:t>ю.</a:t>
            </a:r>
            <a:endParaRPr lang="ru-RU" sz="2400" smtClean="0"/>
          </a:p>
        </p:txBody>
      </p:sp>
    </p:spTree>
  </p:cSld>
  <p:clrMapOvr>
    <a:masterClrMapping/>
  </p:clrMapOvr>
  <p:transition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34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sent" pitchFamily="2" charset="0"/>
              </a:rPr>
              <a:t>План лекції</a:t>
            </a:r>
            <a:endParaRPr lang="ru-RU" sz="340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ksent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uk-UA" sz="1800" smtClean="0">
                <a:solidFill>
                  <a:srgbClr val="000000"/>
                </a:solidFill>
              </a:rPr>
              <a:t>Чергування гаплоїдних та диплоїдних поколінь клітин.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uk-UA" sz="1800" smtClean="0">
                <a:solidFill>
                  <a:srgbClr val="000000"/>
                </a:solidFill>
              </a:rPr>
              <a:t>Гаметогенез як процес утворення статевих клітин (яццеклітин та сперматозоїдів). Оогенез і сперматогенез.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uk-UA" sz="1800" smtClean="0">
                <a:solidFill>
                  <a:srgbClr val="000000"/>
                </a:solidFill>
              </a:rPr>
              <a:t>Етапи оогенезу.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uk-UA" sz="1800" smtClean="0">
                <a:solidFill>
                  <a:srgbClr val="000000"/>
                </a:solidFill>
              </a:rPr>
              <a:t>Період дозрівання та мейотичний поділ.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uk-UA" sz="1800" smtClean="0">
                <a:solidFill>
                  <a:srgbClr val="000000"/>
                </a:solidFill>
              </a:rPr>
              <a:t>Структура мейотичного поділу.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uk-UA" sz="1800" smtClean="0">
                <a:solidFill>
                  <a:srgbClr val="000000"/>
                </a:solidFill>
              </a:rPr>
              <a:t>Порівняльна характеристика сперматогенезу та оогенезу.</a:t>
            </a:r>
            <a:endParaRPr lang="en-US" sz="1800" smtClean="0">
              <a:solidFill>
                <a:srgbClr val="000000"/>
              </a:solidFill>
            </a:endParaRP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uk-UA" sz="1800" smtClean="0">
                <a:solidFill>
                  <a:srgbClr val="000000"/>
                </a:solidFill>
              </a:rPr>
              <a:t>Особливості будови гамет.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uk-UA" sz="1800" smtClean="0">
                <a:solidFill>
                  <a:srgbClr val="000000"/>
                </a:solidFill>
              </a:rPr>
              <a:t>Загальні характеристики процесу запліднення</a:t>
            </a:r>
            <a:endParaRPr lang="ru-RU" sz="18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uk-UA" sz="34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sent" pitchFamily="2" charset="0"/>
              </a:rPr>
              <a:t>Статеві клітини</a:t>
            </a:r>
            <a:endParaRPr lang="ru-RU" sz="340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ksent" pitchFamily="2" charset="0"/>
            </a:endParaRPr>
          </a:p>
        </p:txBody>
      </p:sp>
      <p:pic>
        <p:nvPicPr>
          <p:cNvPr id="22531" name="Picture 10" descr="%09%09%09%09%09%09%09%09%09%09medium-Common-frog-egg-containing-developing-embry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28775"/>
            <a:ext cx="27336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2" descr="9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16338"/>
            <a:ext cx="2808287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4" descr="bieggsperm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557338"/>
            <a:ext cx="2857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6" descr="sperm-antig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076700"/>
            <a:ext cx="21240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8" descr="FishEgg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868863"/>
            <a:ext cx="243046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20" descr="ANd9GcSlG5M_5xsRNu2LZ4AZE_CARs_A6M4CpQT_issHlEYpoGbZiruVkKnlihE8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0"/>
            <a:ext cx="150336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uk-UA" sz="2500" smtClean="0"/>
              <a:t>Класифікація яйцеклітин за вмістом жовтка (І) та за характером розподілу (ІІ) в цитоплазмі</a:t>
            </a:r>
            <a:endParaRPr lang="ru-RU" sz="25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814763" cy="4530725"/>
          </a:xfrm>
          <a:solidFill>
            <a:schemeClr val="folHlink"/>
          </a:solidFill>
        </p:spPr>
        <p:txBody>
          <a:bodyPr/>
          <a:lstStyle/>
          <a:p>
            <a:pPr eaLnBrk="1" hangingPunct="1"/>
            <a:r>
              <a:rPr lang="uk-UA" sz="3200" smtClean="0"/>
              <a:t>І</a:t>
            </a:r>
          </a:p>
          <a:p>
            <a:pPr eaLnBrk="1" hangingPunct="1"/>
            <a:r>
              <a:rPr lang="uk-UA" sz="3200" smtClean="0"/>
              <a:t>Оліголецитальні</a:t>
            </a:r>
          </a:p>
          <a:p>
            <a:pPr eaLnBrk="1" hangingPunct="1"/>
            <a:r>
              <a:rPr lang="uk-UA" sz="3200" smtClean="0"/>
              <a:t>Мезолецитальні</a:t>
            </a:r>
          </a:p>
          <a:p>
            <a:pPr eaLnBrk="1" hangingPunct="1"/>
            <a:r>
              <a:rPr lang="uk-UA" sz="3200" smtClean="0"/>
              <a:t>Полілецитальні</a:t>
            </a:r>
            <a:endParaRPr lang="ru-RU" sz="3200" smtClean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2038" y="1600200"/>
            <a:ext cx="3814762" cy="4530725"/>
          </a:xfrm>
          <a:solidFill>
            <a:schemeClr val="folHlink"/>
          </a:solidFill>
        </p:spPr>
        <p:txBody>
          <a:bodyPr/>
          <a:lstStyle/>
          <a:p>
            <a:pPr eaLnBrk="1" hangingPunct="1"/>
            <a:r>
              <a:rPr lang="uk-UA" sz="3200" smtClean="0"/>
              <a:t>ІІ</a:t>
            </a:r>
          </a:p>
          <a:p>
            <a:pPr eaLnBrk="1" hangingPunct="1"/>
            <a:r>
              <a:rPr lang="uk-UA" sz="3200" smtClean="0"/>
              <a:t>Ізолецитальні</a:t>
            </a:r>
          </a:p>
          <a:p>
            <a:pPr eaLnBrk="1" hangingPunct="1"/>
            <a:r>
              <a:rPr lang="uk-UA" sz="3200" smtClean="0"/>
              <a:t>Телолецитальні</a:t>
            </a:r>
          </a:p>
          <a:p>
            <a:pPr eaLnBrk="1" hangingPunct="1"/>
            <a:r>
              <a:rPr lang="uk-UA" smtClean="0"/>
              <a:t>Центролецитальні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  <p:transition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8229600" cy="137160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uk-UA" sz="3800" smtClean="0">
                <a:solidFill>
                  <a:srgbClr val="66FFFF"/>
                </a:solidFill>
              </a:rPr>
              <a:t>Запліднення – процес взаємодії гамет</a:t>
            </a:r>
            <a:endParaRPr lang="ru-RU" sz="3800" smtClean="0">
              <a:solidFill>
                <a:srgbClr val="66FFFF"/>
              </a:solidFill>
            </a:endParaRP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348038" y="1916113"/>
            <a:ext cx="5795962" cy="4941887"/>
          </a:xfrm>
          <a:solidFill>
            <a:schemeClr val="accent1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2400" smtClean="0"/>
              <a:t>Фізіологічна моноспермія 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400" smtClean="0"/>
              <a:t>Фізіологічна поліспермія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400" smtClean="0"/>
              <a:t>Патологічна поліспермія може мати місце при порушенні запліднення у організмів, для яких характерна фізіологічна моноспермія. Наприклад, у людини може спостерігатись народження дитини з каріотипом 3</a:t>
            </a:r>
            <a:r>
              <a:rPr lang="en-US" sz="2400" smtClean="0"/>
              <a:t>n.</a:t>
            </a:r>
            <a:endParaRPr lang="ru-RU" sz="2400" smtClean="0"/>
          </a:p>
        </p:txBody>
      </p:sp>
      <p:pic>
        <p:nvPicPr>
          <p:cNvPr id="24580" name="Picture 4" descr="figure20-4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89138"/>
            <a:ext cx="3333750" cy="3305175"/>
          </a:xfrm>
          <a:noFill/>
        </p:spPr>
      </p:pic>
    </p:spTree>
  </p:cSld>
  <p:clrMapOvr>
    <a:masterClrMapping/>
  </p:clrMapOvr>
  <p:transition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uk-UA" sz="3800" smtClean="0">
                <a:solidFill>
                  <a:srgbClr val="66FFFF"/>
                </a:solidFill>
              </a:rPr>
              <a:t>Фізіологічна моноспермія і патологічна поліспермія</a:t>
            </a:r>
            <a:endParaRPr lang="ru-RU" sz="3800" smtClean="0">
              <a:solidFill>
                <a:srgbClr val="66FFFF"/>
              </a:solidFill>
            </a:endParaRPr>
          </a:p>
        </p:txBody>
      </p:sp>
      <p:pic>
        <p:nvPicPr>
          <p:cNvPr id="25603" name="Picture 5" descr="norm-s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4535488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poly-sp"/>
          <p:cNvPicPr>
            <a:picLocks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8363" y="1844675"/>
            <a:ext cx="4465637" cy="3348038"/>
          </a:xfrm>
          <a:noFill/>
        </p:spPr>
      </p:pic>
    </p:spTree>
  </p:cSld>
  <p:clrMapOvr>
    <a:masterClrMapping/>
  </p:clrMapOvr>
  <p:transition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3716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uk-UA" sz="3800" smtClean="0">
                <a:solidFill>
                  <a:schemeClr val="tx1"/>
                </a:solidFill>
              </a:rPr>
              <a:t>Особливості будови сперматозоїдів і акросомальна реакція</a:t>
            </a:r>
            <a:endParaRPr lang="ru-RU" sz="3800" smtClean="0">
              <a:solidFill>
                <a:schemeClr val="tx1"/>
              </a:solidFill>
            </a:endParaRP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981200"/>
            <a:ext cx="4038600" cy="3886200"/>
          </a:xfrm>
        </p:spPr>
        <p:txBody>
          <a:bodyPr/>
          <a:lstStyle/>
          <a:p>
            <a:pPr eaLnBrk="1" hangingPunct="1"/>
            <a:r>
              <a:rPr lang="uk-UA" sz="2000" smtClean="0"/>
              <a:t>Головка, шийка, хвіст. </a:t>
            </a:r>
          </a:p>
          <a:p>
            <a:pPr eaLnBrk="1" hangingPunct="1"/>
            <a:r>
              <a:rPr lang="uk-UA" sz="2000" smtClean="0"/>
              <a:t>В головці: ядро, акросома , центріоль</a:t>
            </a:r>
          </a:p>
          <a:p>
            <a:pPr eaLnBrk="1" hangingPunct="1"/>
            <a:r>
              <a:rPr lang="uk-UA" sz="2000" smtClean="0"/>
              <a:t>В шийці – мітохондрія</a:t>
            </a:r>
          </a:p>
          <a:p>
            <a:pPr eaLnBrk="1" hangingPunct="1"/>
            <a:r>
              <a:rPr lang="uk-UA" sz="2000" smtClean="0"/>
              <a:t>Хвіст – 9+2 мікротрубочки</a:t>
            </a:r>
          </a:p>
          <a:p>
            <a:pPr eaLnBrk="1" hangingPunct="1"/>
            <a:r>
              <a:rPr lang="uk-UA" sz="2000" smtClean="0"/>
              <a:t>Акросомальна реакція</a:t>
            </a:r>
            <a:endParaRPr lang="ru-RU" sz="2000" smtClean="0"/>
          </a:p>
        </p:txBody>
      </p:sp>
      <p:pic>
        <p:nvPicPr>
          <p:cNvPr id="26628" name="Picture 7" descr="acrorx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421163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9" descr="acrosom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60800"/>
            <a:ext cx="3889375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800" smtClean="0">
                <a:solidFill>
                  <a:schemeClr val="tx1"/>
                </a:solidFill>
              </a:rPr>
              <a:t>Особливості будови яйцеклітин</a:t>
            </a:r>
            <a:endParaRPr lang="ru-RU" sz="3800" smtClean="0">
              <a:solidFill>
                <a:schemeClr val="tx1"/>
              </a:solidFill>
            </a:endParaRPr>
          </a:p>
        </p:txBody>
      </p:sp>
      <p:sp>
        <p:nvSpPr>
          <p:cNvPr id="27651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814763" cy="4530725"/>
          </a:xfrm>
        </p:spPr>
        <p:txBody>
          <a:bodyPr/>
          <a:lstStyle/>
          <a:p>
            <a:pPr eaLnBrk="1" hangingPunct="1"/>
            <a:endParaRPr lang="uk-UA" sz="2400" smtClean="0"/>
          </a:p>
        </p:txBody>
      </p:sp>
      <p:sp>
        <p:nvSpPr>
          <p:cNvPr id="27652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872038" y="1600200"/>
            <a:ext cx="3814762" cy="453072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uk-UA" sz="2400" smtClean="0"/>
              <a:t>Оболонки яйцеклітин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uk-UA" sz="2400" smtClean="0"/>
              <a:t>Кортикальні гранули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uk-UA" sz="2400" smtClean="0"/>
              <a:t>Поживні речовини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uk-UA" sz="2400" smtClean="0"/>
              <a:t>Пронуклеус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uk-UA" sz="2400" smtClean="0"/>
          </a:p>
          <a:p>
            <a:pPr marL="533400" indent="-533400" eaLnBrk="1" hangingPunct="1">
              <a:buFont typeface="Wingdings" pitchFamily="2" charset="2"/>
              <a:buAutoNum type="arabicPeriod"/>
            </a:pPr>
            <a:endParaRPr lang="ru-RU" sz="2400" smtClean="0"/>
          </a:p>
        </p:txBody>
      </p:sp>
      <p:pic>
        <p:nvPicPr>
          <p:cNvPr id="27653" name="Picture 7" descr="zonarx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4751388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8229600" cy="13716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uk-UA" smtClean="0">
                <a:solidFill>
                  <a:schemeClr val="tx1"/>
                </a:solidFill>
              </a:rPr>
              <a:t>Кортикальна реакція</a:t>
            </a:r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28675" name="Picture 5" descr="fus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3429000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7" descr="e-fer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97200"/>
            <a:ext cx="4608513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828800"/>
          </a:xfrm>
        </p:spPr>
        <p:txBody>
          <a:bodyPr/>
          <a:lstStyle/>
          <a:p>
            <a:pPr eaLnBrk="1" hangingPunct="1"/>
            <a:r>
              <a:rPr lang="uk-UA" smtClean="0">
                <a:solidFill>
                  <a:schemeClr val="tx1"/>
                </a:solidFill>
              </a:rPr>
              <a:t>Запліднення (стадія двох пронуклеусів)</a:t>
            </a:r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29699" name="Picture 5" descr="rabpn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166938"/>
            <a:ext cx="37433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7" descr="cel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3744912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>
                <a:solidFill>
                  <a:schemeClr val="tx1"/>
                </a:solidFill>
              </a:rPr>
              <a:t>Теорії процесу запліднення</a:t>
            </a:r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smtClean="0"/>
              <a:t>1.    </a:t>
            </a:r>
            <a:r>
              <a:rPr lang="uk-UA" sz="2400" smtClean="0"/>
              <a:t>Сутність процесу запліднення полягає у злитті ядер сперматозоїда і яйцеклітини (амфіміксис). (Брати Гертвіги, 1887).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smtClean="0"/>
              <a:t>2.    </a:t>
            </a:r>
            <a:r>
              <a:rPr lang="uk-UA" sz="2400" smtClean="0"/>
              <a:t>Процес заплідення і гамони (біологічно активні речовини, які продукуються гаметами) (Ліллі, 1912).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smtClean="0"/>
              <a:t>3.    </a:t>
            </a:r>
            <a:r>
              <a:rPr lang="uk-UA" sz="2400" smtClean="0"/>
              <a:t>Процес запліднення і активація яйцеклітини </a:t>
            </a:r>
            <a:endParaRPr lang="en-US" sz="240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smtClean="0"/>
              <a:t>        </a:t>
            </a:r>
            <a:r>
              <a:rPr lang="uk-UA" sz="2400" smtClean="0"/>
              <a:t>( Батайон, 1910-1911</a:t>
            </a:r>
            <a:r>
              <a:rPr lang="en-US" sz="2400" smtClean="0"/>
              <a:t>)</a:t>
            </a:r>
            <a:endParaRPr lang="uk-UA" sz="240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smtClean="0"/>
              <a:t>4.     </a:t>
            </a:r>
            <a:r>
              <a:rPr lang="uk-UA" sz="2400" smtClean="0"/>
              <a:t>Процес заплідненя і іони кальцію (Гейльбрун, 1952)</a:t>
            </a:r>
            <a:endParaRPr lang="ru-RU" sz="2400" smtClean="0"/>
          </a:p>
        </p:txBody>
      </p:sp>
    </p:spTree>
  </p:cSld>
  <p:clrMapOvr>
    <a:masterClrMapping/>
  </p:clrMapOvr>
  <p:transition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34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sent" pitchFamily="2" charset="0"/>
              </a:rPr>
              <a:t>Чергування гаплоїдних та диплоїдних поколінь клітин</a:t>
            </a:r>
            <a:endParaRPr lang="ru-RU" sz="340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ksent" pitchFamily="2" charset="0"/>
            </a:endParaRPr>
          </a:p>
        </p:txBody>
      </p:sp>
      <p:pic>
        <p:nvPicPr>
          <p:cNvPr id="5123" name="Picture 5" descr="figure20-3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1844675"/>
            <a:ext cx="4340225" cy="5013325"/>
          </a:xfr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Біологічне значення мейотичного поділу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Перехід від гаплоїдності до диплоїдності у одноклітинних організмів відбувається в результаті процесу запліднення. Утворюється диплоїдна зигота, але наступний перехід до гаплоїдності вегетативних форм відбувається за рахунок мейотичного поділу зиготи. </a:t>
            </a:r>
          </a:p>
          <a:p>
            <a:r>
              <a:rPr lang="uk-UA" smtClean="0"/>
              <a:t>Мейотичний поділ – це такий поділ диплоїдної клітини, результатом якого є утворення чотирьох гаплоїдних клітин, які генетично відрізняються одна від одної. </a:t>
            </a:r>
          </a:p>
        </p:txBody>
      </p:sp>
    </p:spTree>
  </p:cSld>
  <p:clrMapOvr>
    <a:masterClrMapping/>
  </p:clrMapOvr>
  <p:transition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Біологічне значення мейотичного поділу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Багатоклітинні організми у переважній більшості є диплоїдними. І мейотичний поділ відбувається під час гаметогенезу у тваринний організмів і під час спорогенезу у вищих рослин. Саме мейотичний поділ значною мірою забезпечує генетичне різноманіття особин в межах виду. Два механізми, а саме випадкове розходження материнських і батьківських гомологічних хромосом і кросинговер є вирішальними для формування генетичного різноманіття гамет в межах однієї особини!</a:t>
            </a:r>
          </a:p>
        </p:txBody>
      </p:sp>
    </p:spTree>
  </p:cSld>
  <p:clrMapOvr>
    <a:masterClrMapping/>
  </p:clrMapOvr>
  <p:transition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34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sent" pitchFamily="2" charset="0"/>
              </a:rPr>
              <a:t>Структура мейозу</a:t>
            </a:r>
            <a:endParaRPr lang="ru-RU" sz="340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ksent" pitchFamily="2" charset="0"/>
            </a:endParaRPr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125538"/>
            <a:ext cx="4117975" cy="50053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0000"/>
                </a:solidFill>
              </a:rPr>
              <a:t>	</a:t>
            </a:r>
            <a:r>
              <a:rPr lang="uk-UA" sz="2000" smtClean="0">
                <a:solidFill>
                  <a:srgbClr val="000000"/>
                </a:solidFill>
              </a:rPr>
              <a:t>Мейоз складається з двох поділів: 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000" smtClean="0">
                <a:solidFill>
                  <a:srgbClr val="000000"/>
                </a:solidFill>
              </a:rPr>
              <a:t>І – редукційний;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000" smtClean="0">
                <a:solidFill>
                  <a:srgbClr val="000000"/>
                </a:solidFill>
              </a:rPr>
              <a:t>ІІ – екваційний.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000" smtClean="0">
                <a:solidFill>
                  <a:srgbClr val="000000"/>
                </a:solidFill>
              </a:rPr>
              <a:t>	Між поділами спостерігається інтеркінез (пауза). Перед редукційним поділом має місце інтерфаза, під час якої подвоюється ДНК, за винятком </a:t>
            </a:r>
            <a:r>
              <a:rPr lang="en-US" sz="2000" smtClean="0">
                <a:solidFill>
                  <a:srgbClr val="000000"/>
                </a:solidFill>
              </a:rPr>
              <a:t>Z-</a:t>
            </a:r>
            <a:r>
              <a:rPr lang="uk-UA" sz="2000" smtClean="0">
                <a:solidFill>
                  <a:srgbClr val="000000"/>
                </a:solidFill>
              </a:rPr>
              <a:t>ДНК. </a:t>
            </a:r>
            <a:r>
              <a:rPr lang="en-US" sz="2000" smtClean="0">
                <a:solidFill>
                  <a:srgbClr val="000000"/>
                </a:solidFill>
              </a:rPr>
              <a:t>Z-</a:t>
            </a:r>
            <a:r>
              <a:rPr lang="uk-UA" sz="2000" smtClean="0">
                <a:solidFill>
                  <a:srgbClr val="000000"/>
                </a:solidFill>
              </a:rPr>
              <a:t>ДНК складає 0,03% всієї ДНК. Ділянки </a:t>
            </a:r>
            <a:r>
              <a:rPr lang="en-US" sz="2000" smtClean="0">
                <a:solidFill>
                  <a:srgbClr val="000000"/>
                </a:solidFill>
              </a:rPr>
              <a:t>Z-</a:t>
            </a:r>
            <a:r>
              <a:rPr lang="uk-UA" sz="2000" smtClean="0">
                <a:solidFill>
                  <a:srgbClr val="000000"/>
                </a:solidFill>
              </a:rPr>
              <a:t>ДНК містяться в однакових ділянках гомологічних хромосом і беруть участь у процесі кон</a:t>
            </a:r>
            <a:r>
              <a:rPr lang="en-US" sz="2000" smtClean="0">
                <a:solidFill>
                  <a:srgbClr val="000000"/>
                </a:solidFill>
              </a:rPr>
              <a:t>’</a:t>
            </a:r>
            <a:r>
              <a:rPr lang="uk-UA" sz="2000" smtClean="0">
                <a:solidFill>
                  <a:srgbClr val="000000"/>
                </a:solidFill>
              </a:rPr>
              <a:t>югації гомологічних хромосом.</a:t>
            </a:r>
            <a:endParaRPr lang="ru-RU" sz="2000" smtClean="0">
              <a:solidFill>
                <a:srgbClr val="000000"/>
              </a:solidFill>
            </a:endParaRPr>
          </a:p>
        </p:txBody>
      </p:sp>
      <p:pic>
        <p:nvPicPr>
          <p:cNvPr id="8196" name="Picture 5" descr="figure20-6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5988" y="692150"/>
            <a:ext cx="4418012" cy="5689600"/>
          </a:xfr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3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sent" pitchFamily="2" charset="0"/>
              </a:rPr>
              <a:t>Перший </a:t>
            </a:r>
            <a:r>
              <a:rPr lang="uk-UA" sz="34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sent" pitchFamily="2" charset="0"/>
              </a:rPr>
              <a:t>мейотичний</a:t>
            </a:r>
            <a:r>
              <a:rPr lang="uk-UA" sz="3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sent" pitchFamily="2" charset="0"/>
              </a:rPr>
              <a:t> поділ. Профаза</a:t>
            </a:r>
            <a:endParaRPr lang="ru-RU" sz="34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ksent" pitchFamily="2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4005263"/>
            <a:ext cx="8388350" cy="28527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1400" b="1" smtClean="0">
                <a:solidFill>
                  <a:srgbClr val="000000"/>
                </a:solidFill>
              </a:rPr>
              <a:t>Структура профазаи І: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1400" b="1" smtClean="0">
                <a:solidFill>
                  <a:srgbClr val="000000"/>
                </a:solidFill>
              </a:rPr>
              <a:t>а) лептотена – стадія тонцих ниток. Двохроматидні хромосоми слабко спфралізовані і прикріплюються до білкових товстих ниток.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1400" b="1" smtClean="0">
                <a:solidFill>
                  <a:srgbClr val="000000"/>
                </a:solidFill>
              </a:rPr>
              <a:t>б) зиготена характеризується кон</a:t>
            </a:r>
            <a:r>
              <a:rPr lang="en-US" sz="1400" b="1" smtClean="0">
                <a:solidFill>
                  <a:srgbClr val="000000"/>
                </a:solidFill>
              </a:rPr>
              <a:t>’</a:t>
            </a:r>
            <a:r>
              <a:rPr lang="uk-UA" sz="1400" b="1" smtClean="0">
                <a:solidFill>
                  <a:srgbClr val="000000"/>
                </a:solidFill>
              </a:rPr>
              <a:t>югацією гомологічних хромосм.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1400" b="1" smtClean="0">
                <a:solidFill>
                  <a:srgbClr val="000000"/>
                </a:solidFill>
              </a:rPr>
              <a:t>в) під час пахітени утворюється синаптонемальний комплекс і відбувається кросинговер</a:t>
            </a:r>
            <a:r>
              <a:rPr lang="uk-UA" sz="140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1400" b="1" smtClean="0">
                <a:solidFill>
                  <a:srgbClr val="000000"/>
                </a:solidFill>
              </a:rPr>
              <a:t>г) діктіотена </a:t>
            </a:r>
            <a:r>
              <a:rPr lang="en-US" sz="1400" b="1" smtClean="0">
                <a:solidFill>
                  <a:srgbClr val="000000"/>
                </a:solidFill>
              </a:rPr>
              <a:t>/</a:t>
            </a:r>
            <a:r>
              <a:rPr lang="uk-UA" sz="1400" b="1" smtClean="0">
                <a:solidFill>
                  <a:srgbClr val="000000"/>
                </a:solidFill>
              </a:rPr>
              <a:t> діплотена. Діктіотена має місце під час овогенезу. Відбувається деконденсація хромосом. Діплотена спостерігається під час сперматогенезу. Синаптонемальний комплекс руйнується. Гомологічні хромосоми поєднані перехрестами, що утворились під час кросинговеру.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1400" b="1" smtClean="0">
                <a:solidFill>
                  <a:srgbClr val="000000"/>
                </a:solidFill>
              </a:rPr>
              <a:t>д) діакінез. Під час діакінезу пари гомологічних хромосом від</a:t>
            </a:r>
            <a:r>
              <a:rPr lang="en-US" sz="1400" b="1" smtClean="0">
                <a:solidFill>
                  <a:srgbClr val="000000"/>
                </a:solidFill>
              </a:rPr>
              <a:t>’</a:t>
            </a:r>
            <a:r>
              <a:rPr lang="uk-UA" sz="1400" b="1" smtClean="0">
                <a:solidFill>
                  <a:srgbClr val="000000"/>
                </a:solidFill>
              </a:rPr>
              <a:t>єднуються від ядерної мембрани і максимально спіралізуються і вкорочуються.</a:t>
            </a:r>
          </a:p>
        </p:txBody>
      </p:sp>
      <p:pic>
        <p:nvPicPr>
          <p:cNvPr id="20493" name="Picture 13" descr="pro1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649413"/>
            <a:ext cx="2276475" cy="2365375"/>
          </a:xfrm>
          <a:noFill/>
        </p:spPr>
      </p:pic>
      <p:pic>
        <p:nvPicPr>
          <p:cNvPr id="20494" name="Picture 14" descr="pro2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8288" y="1550988"/>
            <a:ext cx="982662" cy="2184400"/>
          </a:xfrm>
          <a:noFill/>
        </p:spPr>
      </p:pic>
      <p:pic>
        <p:nvPicPr>
          <p:cNvPr id="20495" name="Picture 15" descr="pro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117725"/>
            <a:ext cx="893763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16" descr="pro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673225"/>
            <a:ext cx="14446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17" descr="pro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1917700"/>
            <a:ext cx="21336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34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sent" pitchFamily="2" charset="0"/>
              </a:rPr>
              <a:t>Хромосоми в метафазі І</a:t>
            </a:r>
            <a:endParaRPr lang="ru-RU" sz="340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ksent" pitchFamily="2" charset="0"/>
            </a:endParaRP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557338"/>
            <a:ext cx="3816350" cy="4889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1600" b="1" smtClean="0">
                <a:solidFill>
                  <a:srgbClr val="000000"/>
                </a:solidFill>
              </a:rPr>
              <a:t>Пара гомологічних хромосом.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1600" smtClean="0">
                <a:solidFill>
                  <a:srgbClr val="000000"/>
                </a:solidFill>
              </a:rPr>
              <a:t>	</a:t>
            </a:r>
            <a:r>
              <a:rPr lang="uk-UA" sz="2400" b="1" smtClean="0">
                <a:solidFill>
                  <a:srgbClr val="000000"/>
                </a:solidFill>
              </a:rPr>
              <a:t>Кожна гомологічна хромосома складається з двох сестринських хроматид, які поєднані одна з одною за всією довжиною. Гомологічні хромосоми поєднані хіазмами (на даному малюнку одна).</a:t>
            </a:r>
            <a:endParaRPr lang="ru-RU" sz="2400" b="1" smtClean="0">
              <a:solidFill>
                <a:srgbClr val="000000"/>
              </a:solidFill>
            </a:endParaRPr>
          </a:p>
        </p:txBody>
      </p:sp>
      <p:pic>
        <p:nvPicPr>
          <p:cNvPr id="10244" name="Picture 6" descr="figure20-8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982663"/>
            <a:ext cx="2755900" cy="5614987"/>
          </a:xfr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86800" cy="811213"/>
          </a:xfrm>
        </p:spPr>
        <p:txBody>
          <a:bodyPr/>
          <a:lstStyle/>
          <a:p>
            <a:pPr eaLnBrk="1" hangingPunct="1">
              <a:defRPr/>
            </a:pPr>
            <a:r>
              <a:rPr lang="uk-UA" sz="34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sent" pitchFamily="2" charset="0"/>
              </a:rPr>
              <a:t>Хромосоми в мета</a:t>
            </a:r>
            <a:r>
              <a:rPr lang="uk-UA" sz="25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sent" pitchFamily="2" charset="0"/>
              </a:rPr>
              <a:t>-</a:t>
            </a:r>
            <a:r>
              <a:rPr lang="uk-UA" sz="34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sent" pitchFamily="2" charset="0"/>
              </a:rPr>
              <a:t> та анафазі І</a:t>
            </a:r>
            <a:endParaRPr lang="ru-RU" sz="340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ksent" pitchFamily="2" charset="0"/>
            </a:endParaRPr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1600200"/>
            <a:ext cx="3757613" cy="50688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1600" smtClean="0">
                <a:solidFill>
                  <a:srgbClr val="000000"/>
                </a:solidFill>
              </a:rPr>
              <a:t>	</a:t>
            </a:r>
            <a:r>
              <a:rPr lang="uk-UA" sz="2000" b="1" smtClean="0">
                <a:solidFill>
                  <a:srgbClr val="000000"/>
                </a:solidFill>
              </a:rPr>
              <a:t>Кінетохори двох сестринських хроматид орієнтовані до одного полюсу і взаємодіють з кінетохорними мікротрубочками веретена поділу.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000" b="1" smtClean="0">
                <a:solidFill>
                  <a:srgbClr val="000000"/>
                </a:solidFill>
              </a:rPr>
              <a:t>	Результатом такої орієнтації гомологічних хромосом та кінетохорів є можливість розходження двохроматидних хромосом до полюсів клітини</a:t>
            </a:r>
            <a:endParaRPr lang="ru-RU" sz="2000" b="1" smtClean="0">
              <a:solidFill>
                <a:srgbClr val="000000"/>
              </a:solidFill>
            </a:endParaRPr>
          </a:p>
        </p:txBody>
      </p:sp>
      <p:pic>
        <p:nvPicPr>
          <p:cNvPr id="11268" name="Picture 5" descr="metaphase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628775"/>
            <a:ext cx="3911600" cy="4537075"/>
          </a:xfr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ерстви">
  <a:themeElements>
    <a:clrScheme name="Верств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Верств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ств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ств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ств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ств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ств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ерств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ерств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ерств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ерств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ерств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260</TotalTime>
  <Words>871</Words>
  <Application>Microsoft Office PowerPoint</Application>
  <PresentationFormat>Экран (4:3)</PresentationFormat>
  <Paragraphs>97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Times New Roman</vt:lpstr>
      <vt:lpstr>Wingdings</vt:lpstr>
      <vt:lpstr>Calibri</vt:lpstr>
      <vt:lpstr>Aksent</vt:lpstr>
      <vt:lpstr>Верстви</vt:lpstr>
      <vt:lpstr>Гаметогенез. Періоди гаметогенезу. Мейотичний поділ</vt:lpstr>
      <vt:lpstr>План лекції</vt:lpstr>
      <vt:lpstr>Чергування гаплоїдних та диплоїдних поколінь клітин</vt:lpstr>
      <vt:lpstr>Біологічне значення мейотичного поділу</vt:lpstr>
      <vt:lpstr>Біологічне значення мейотичного поділу</vt:lpstr>
      <vt:lpstr>Структура мейозу</vt:lpstr>
      <vt:lpstr>Перший мейотичний поділ. Профаза</vt:lpstr>
      <vt:lpstr>Хромосоми в метафазі І</vt:lpstr>
      <vt:lpstr>Хромосоми в мета- та анафазі І</vt:lpstr>
      <vt:lpstr>Структура другого мейотичного поділу</vt:lpstr>
      <vt:lpstr>Механізми генетичної комбінаторики під час мейозу</vt:lpstr>
      <vt:lpstr>Овогенез</vt:lpstr>
      <vt:lpstr>Овогенез (продовження)</vt:lpstr>
      <vt:lpstr>Етапи оогенезу</vt:lpstr>
      <vt:lpstr>Сперматогенез</vt:lpstr>
      <vt:lpstr>Сперматогенез (продовження)</vt:lpstr>
      <vt:lpstr>Етапи сперматогенезу</vt:lpstr>
      <vt:lpstr>Статеві клітини</vt:lpstr>
      <vt:lpstr>Вітелогенез – утворення жовтка під час овогенезу</vt:lpstr>
      <vt:lpstr>Статеві клітини</vt:lpstr>
      <vt:lpstr>Класифікація яйцеклітин за вмістом жовтка (І) та за характером розподілу (ІІ) в цитоплазмі</vt:lpstr>
      <vt:lpstr>Запліднення – процес взаємодії гамет</vt:lpstr>
      <vt:lpstr>Фізіологічна моноспермія і патологічна поліспермія</vt:lpstr>
      <vt:lpstr>Особливості будови сперматозоїдів і акросомальна реакція</vt:lpstr>
      <vt:lpstr>Особливості будови яйцеклітин</vt:lpstr>
      <vt:lpstr>Кортикальна реакція</vt:lpstr>
      <vt:lpstr>Запліднення (стадія двох пронуклеусів)</vt:lpstr>
      <vt:lpstr>Теорії процесу запліднення</vt:lpstr>
    </vt:vector>
  </TitlesOfParts>
  <Company>kma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Гаметогенез. Періоди гаметогенезу. Мейотичний поділ</dc:title>
  <dc:creator>user</dc:creator>
  <cp:lastModifiedBy>Admin</cp:lastModifiedBy>
  <cp:revision>27</cp:revision>
  <dcterms:created xsi:type="dcterms:W3CDTF">2004-01-22T11:24:57Z</dcterms:created>
  <dcterms:modified xsi:type="dcterms:W3CDTF">2020-04-02T11:31:32Z</dcterms:modified>
</cp:coreProperties>
</file>