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8" r:id="rId3"/>
    <p:sldId id="260" r:id="rId4"/>
    <p:sldId id="306" r:id="rId5"/>
    <p:sldId id="257" r:id="rId6"/>
    <p:sldId id="305" r:id="rId7"/>
    <p:sldId id="259" r:id="rId8"/>
    <p:sldId id="261" r:id="rId9"/>
    <p:sldId id="269" r:id="rId10"/>
    <p:sldId id="262" r:id="rId11"/>
    <p:sldId id="312" r:id="rId12"/>
    <p:sldId id="263" r:id="rId13"/>
    <p:sldId id="264" r:id="rId14"/>
    <p:sldId id="309" r:id="rId15"/>
    <p:sldId id="265" r:id="rId16"/>
    <p:sldId id="266" r:id="rId17"/>
    <p:sldId id="267" r:id="rId18"/>
    <p:sldId id="302" r:id="rId19"/>
    <p:sldId id="270" r:id="rId20"/>
    <p:sldId id="272" r:id="rId21"/>
    <p:sldId id="313" r:id="rId22"/>
    <p:sldId id="273" r:id="rId23"/>
    <p:sldId id="274" r:id="rId24"/>
    <p:sldId id="275" r:id="rId25"/>
    <p:sldId id="280" r:id="rId26"/>
    <p:sldId id="278" r:id="rId27"/>
    <p:sldId id="310" r:id="rId28"/>
    <p:sldId id="277" r:id="rId29"/>
    <p:sldId id="279" r:id="rId30"/>
    <p:sldId id="282" r:id="rId31"/>
    <p:sldId id="283" r:id="rId32"/>
    <p:sldId id="281" r:id="rId33"/>
    <p:sldId id="284" r:id="rId34"/>
    <p:sldId id="285" r:id="rId35"/>
    <p:sldId id="303" r:id="rId36"/>
    <p:sldId id="286" r:id="rId37"/>
    <p:sldId id="304" r:id="rId38"/>
    <p:sldId id="307" r:id="rId39"/>
    <p:sldId id="289" r:id="rId40"/>
    <p:sldId id="308" r:id="rId41"/>
    <p:sldId id="290" r:id="rId42"/>
    <p:sldId id="311" r:id="rId43"/>
    <p:sldId id="291" r:id="rId44"/>
    <p:sldId id="292" r:id="rId45"/>
    <p:sldId id="294" r:id="rId46"/>
    <p:sldId id="295" r:id="rId47"/>
    <p:sldId id="314" r:id="rId48"/>
    <p:sldId id="296" r:id="rId49"/>
    <p:sldId id="298" r:id="rId50"/>
    <p:sldId id="297" r:id="rId51"/>
    <p:sldId id="299" r:id="rId52"/>
    <p:sldId id="300" r:id="rId53"/>
    <p:sldId id="301" r:id="rId5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B4BBB-6322-4A02-B789-A7FC69E09DB8}" type="datetimeFigureOut">
              <a:rPr lang="uk-UA" smtClean="0"/>
              <a:pPr/>
              <a:t>02.05.2020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2FFB7-9460-4C70-A239-9C37457F8BE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2FFB7-9460-4C70-A239-9C37457F8BEA}" type="slidenum">
              <a:rPr lang="uk-UA" smtClean="0"/>
              <a:pPr/>
              <a:t>50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01375B5-A15E-46E7-A32B-7718EAD6D498}" type="datetimeFigureOut">
              <a:rPr lang="uk-UA" smtClean="0"/>
              <a:pPr/>
              <a:t>02.05.2020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588154B-5AF2-43C2-9456-274BCFDF20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375B5-A15E-46E7-A32B-7718EAD6D498}" type="datetimeFigureOut">
              <a:rPr lang="uk-UA" smtClean="0"/>
              <a:pPr/>
              <a:t>02.05.2020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8154B-5AF2-43C2-9456-274BCFDF20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01375B5-A15E-46E7-A32B-7718EAD6D498}" type="datetimeFigureOut">
              <a:rPr lang="uk-UA" smtClean="0"/>
              <a:pPr/>
              <a:t>02.05.2020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88154B-5AF2-43C2-9456-274BCFDF20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375B5-A15E-46E7-A32B-7718EAD6D498}" type="datetimeFigureOut">
              <a:rPr lang="uk-UA" smtClean="0"/>
              <a:pPr/>
              <a:t>02.05.2020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8154B-5AF2-43C2-9456-274BCFDF20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1375B5-A15E-46E7-A32B-7718EAD6D498}" type="datetimeFigureOut">
              <a:rPr lang="uk-UA" smtClean="0"/>
              <a:pPr/>
              <a:t>02.05.2020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588154B-5AF2-43C2-9456-274BCFDF20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375B5-A15E-46E7-A32B-7718EAD6D498}" type="datetimeFigureOut">
              <a:rPr lang="uk-UA" smtClean="0"/>
              <a:pPr/>
              <a:t>02.05.2020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8154B-5AF2-43C2-9456-274BCFDF20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375B5-A15E-46E7-A32B-7718EAD6D498}" type="datetimeFigureOut">
              <a:rPr lang="uk-UA" smtClean="0"/>
              <a:pPr/>
              <a:t>02.05.2020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8154B-5AF2-43C2-9456-274BCFDF20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375B5-A15E-46E7-A32B-7718EAD6D498}" type="datetimeFigureOut">
              <a:rPr lang="uk-UA" smtClean="0"/>
              <a:pPr/>
              <a:t>02.05.2020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8154B-5AF2-43C2-9456-274BCFDF20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1375B5-A15E-46E7-A32B-7718EAD6D498}" type="datetimeFigureOut">
              <a:rPr lang="uk-UA" smtClean="0"/>
              <a:pPr/>
              <a:t>02.05.2020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8154B-5AF2-43C2-9456-274BCFDF20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375B5-A15E-46E7-A32B-7718EAD6D498}" type="datetimeFigureOut">
              <a:rPr lang="uk-UA" smtClean="0"/>
              <a:pPr/>
              <a:t>02.05.2020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8154B-5AF2-43C2-9456-274BCFDF20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1375B5-A15E-46E7-A32B-7718EAD6D498}" type="datetimeFigureOut">
              <a:rPr lang="uk-UA" smtClean="0"/>
              <a:pPr/>
              <a:t>02.05.2020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88154B-5AF2-43C2-9456-274BCFDF200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01375B5-A15E-46E7-A32B-7718EAD6D498}" type="datetimeFigureOut">
              <a:rPr lang="uk-UA" smtClean="0"/>
              <a:pPr/>
              <a:t>02.05.2020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588154B-5AF2-43C2-9456-274BCFDF200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.ua/url?sa=i&amp;url=https://medserver.com.ua/pishhevod&amp;psig=AOvVaw1T3m0ErDZqLONld6kAv5uz&amp;ust=1588502138001000&amp;source=images&amp;cd=vfe&amp;ved=0CAIQjRxqFwoTCMjFnN_9lOkCFQAAAAAdAAAAABAV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ua/url?sa=i&amp;url=https://naurok.com.ua/urok-budova-travno-sistemi-72443.html&amp;psig=AOvVaw3lVTcYk5GCMKvAL_ah5xfd&amp;ust=1588501640411000&amp;source=images&amp;cd=vfe&amp;ved=0CAIQjRxqFwoTCNia0O_7lOkCFQAAAAAdAAAAABAD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ua/url?sa=i&amp;url=http://8next.com/bl/3374-bl_01161.html&amp;psig=AOvVaw2IR4kBICbAmIEp4aUkYRlh&amp;ust=1588502855492000&amp;source=images&amp;cd=vfe&amp;ved=0CAIQjRxqFwoTCOCI7bOAlekCFQAAAAAdAAAAABAJ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oogle.com.ua/url?sa=i&amp;url=http://8next.com/bl/4955-bl_0161.html&amp;psig=AOvVaw3ju-ro_xLKB-cNl2prkMyK&amp;ust=1588503562903000&amp;source=images&amp;cd=vfe&amp;ved=0CAIQjRxqFwoTCOi0hIeDlekCFQAAAAAdAAAAABAJ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038600" y="533400"/>
            <a:ext cx="5105400" cy="2868613"/>
          </a:xfrm>
        </p:spPr>
        <p:txBody>
          <a:bodyPr/>
          <a:lstStyle/>
          <a:p>
            <a:r>
              <a:rPr lang="uk-UA" dirty="0" smtClean="0"/>
              <a:t>Травна система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dirty="0" smtClean="0"/>
              <a:t>Схема ферментативного розщеплення головних поживних речовин: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6" name="Picture 2" descr="E:\doc\Documents\PrintScreen Files\травлення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892899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3712" cy="51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Завдання 3 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196752"/>
            <a:ext cx="6012160" cy="566124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На рисунку відображено динаміку вмісту в розчині крохмалю (А) та білка (В) під впливом ферментів. Вертикальна вісь відображає концентрацію речовини, горизонтальна – час. Стрілками позначено, коли до розчину добавляли ферменти. Проаналізуйте твердження щодо проведеного експерименту.</a:t>
            </a:r>
          </a:p>
          <a:p>
            <a:r>
              <a:rPr lang="uk-UA" dirty="0"/>
              <a:t>І</a:t>
            </a:r>
            <a:r>
              <a:rPr lang="uk-UA" dirty="0" smtClean="0"/>
              <a:t>. Стрілка 1 указує на момент добавляння ліпази</a:t>
            </a:r>
          </a:p>
          <a:p>
            <a:r>
              <a:rPr lang="uk-UA" dirty="0" smtClean="0"/>
              <a:t>ІІ. Стрілка 2 вказує на момент добавляння пепсину.</a:t>
            </a:r>
          </a:p>
          <a:p>
            <a:r>
              <a:rPr lang="uk-UA" dirty="0" smtClean="0"/>
              <a:t>Чи є поміж них правильні?</a:t>
            </a:r>
          </a:p>
          <a:p>
            <a:r>
              <a:rPr lang="uk-UA" dirty="0" smtClean="0"/>
              <a:t>А лише І</a:t>
            </a:r>
          </a:p>
          <a:p>
            <a:r>
              <a:rPr lang="uk-UA" dirty="0" smtClean="0"/>
              <a:t>Б лише ІІ</a:t>
            </a:r>
          </a:p>
          <a:p>
            <a:r>
              <a:rPr lang="uk-UA" dirty="0" smtClean="0"/>
              <a:t>В обидва правильні</a:t>
            </a:r>
          </a:p>
          <a:p>
            <a:r>
              <a:rPr lang="uk-UA" dirty="0" smtClean="0"/>
              <a:t>Г немає правильних</a:t>
            </a:r>
            <a:endParaRPr lang="uk-UA" dirty="0"/>
          </a:p>
        </p:txBody>
      </p:sp>
      <p:pic>
        <p:nvPicPr>
          <p:cNvPr id="6" name="Содержимое 5" descr="https://rozumaka.com/wp-content/uploads/2017/06/Sertifikatsiyna-robota-ZNO-2017.-Biologiya-8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84784"/>
            <a:ext cx="32758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Ротова порожнина. Зуби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Ротова</a:t>
            </a:r>
            <a:r>
              <a:rPr lang="ru-RU" dirty="0" smtClean="0"/>
              <a:t> </a:t>
            </a:r>
            <a:r>
              <a:rPr lang="ru-RU" dirty="0" err="1" smtClean="0"/>
              <a:t>порожнина</a:t>
            </a:r>
            <a:r>
              <a:rPr lang="ru-RU" dirty="0" smtClean="0"/>
              <a:t>. </a:t>
            </a:r>
            <a:r>
              <a:rPr lang="ru-RU" dirty="0" err="1" smtClean="0"/>
              <a:t>Їжа</a:t>
            </a:r>
            <a:r>
              <a:rPr lang="ru-RU" dirty="0" smtClean="0"/>
              <a:t> </a:t>
            </a:r>
            <a:r>
              <a:rPr lang="ru-RU" dirty="0" err="1" smtClean="0"/>
              <a:t>потрапляє</a:t>
            </a:r>
            <a:r>
              <a:rPr lang="ru-RU" dirty="0" smtClean="0"/>
              <a:t> до </a:t>
            </a:r>
            <a:r>
              <a:rPr lang="ru-RU" dirty="0" err="1" smtClean="0"/>
              <a:t>травної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через рот, </a:t>
            </a:r>
            <a:r>
              <a:rPr lang="ru-RU" dirty="0" err="1" smtClean="0"/>
              <a:t>подрібнюється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перетирається</a:t>
            </a:r>
            <a:r>
              <a:rPr lang="ru-RU" dirty="0" smtClean="0"/>
              <a:t> зубами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жування</a:t>
            </a:r>
            <a:r>
              <a:rPr lang="ru-RU" dirty="0" smtClean="0"/>
              <a:t>. </a:t>
            </a:r>
            <a:r>
              <a:rPr lang="ru-RU" dirty="0" err="1" smtClean="0"/>
              <a:t>Зуби</a:t>
            </a:r>
            <a:r>
              <a:rPr lang="ru-RU" dirty="0" smtClean="0"/>
              <a:t> </a:t>
            </a:r>
            <a:r>
              <a:rPr lang="ru-RU" dirty="0" err="1" smtClean="0"/>
              <a:t>складаються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твердої</a:t>
            </a:r>
            <a:r>
              <a:rPr lang="ru-RU" dirty="0" smtClean="0"/>
              <a:t> </a:t>
            </a:r>
            <a:r>
              <a:rPr lang="ru-RU" dirty="0" err="1" smtClean="0"/>
              <a:t>кісткоподібної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Вони </a:t>
            </a:r>
            <a:r>
              <a:rPr lang="ru-RU" dirty="0" err="1" smtClean="0"/>
              <a:t>розміщені</a:t>
            </a:r>
            <a:r>
              <a:rPr lang="ru-RU" dirty="0" smtClean="0"/>
              <a:t> у </a:t>
            </a:r>
            <a:r>
              <a:rPr lang="ru-RU" dirty="0" err="1" smtClean="0"/>
              <a:t>зубних</a:t>
            </a:r>
            <a:r>
              <a:rPr lang="ru-RU" dirty="0" smtClean="0"/>
              <a:t> </a:t>
            </a:r>
            <a:r>
              <a:rPr lang="ru-RU" dirty="0" err="1" smtClean="0"/>
              <a:t>комірках</a:t>
            </a:r>
            <a:r>
              <a:rPr lang="ru-RU" dirty="0" smtClean="0"/>
              <a:t> </a:t>
            </a:r>
            <a:r>
              <a:rPr lang="ru-RU" dirty="0" err="1" smtClean="0"/>
              <a:t>щелеп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сполучені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 </a:t>
            </a:r>
            <a:r>
              <a:rPr lang="ru-RU" dirty="0" err="1" smtClean="0"/>
              <a:t>зв’язками</a:t>
            </a:r>
            <a:r>
              <a:rPr lang="ru-RU" dirty="0" smtClean="0"/>
              <a:t>. </a:t>
            </a:r>
            <a:r>
              <a:rPr lang="ru-RU" dirty="0" err="1" smtClean="0"/>
              <a:t>Різці</a:t>
            </a:r>
            <a:r>
              <a:rPr lang="ru-RU" dirty="0" smtClean="0"/>
              <a:t> (4+4)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ріжучий</a:t>
            </a:r>
            <a:r>
              <a:rPr lang="ru-RU" dirty="0" smtClean="0"/>
              <a:t> край для </a:t>
            </a:r>
            <a:r>
              <a:rPr lang="ru-RU" dirty="0" err="1" smtClean="0"/>
              <a:t>відкушування</a:t>
            </a:r>
            <a:r>
              <a:rPr lang="ru-RU" dirty="0" smtClean="0"/>
              <a:t>, </a:t>
            </a:r>
            <a:r>
              <a:rPr lang="ru-RU" dirty="0" err="1" smtClean="0"/>
              <a:t>ікла</a:t>
            </a:r>
            <a:r>
              <a:rPr lang="ru-RU" dirty="0" smtClean="0"/>
              <a:t> (2+2) </a:t>
            </a:r>
            <a:r>
              <a:rPr lang="ru-RU" dirty="0" err="1" smtClean="0"/>
              <a:t>розривають</a:t>
            </a:r>
            <a:r>
              <a:rPr lang="ru-RU" dirty="0" smtClean="0"/>
              <a:t> </a:t>
            </a:r>
            <a:r>
              <a:rPr lang="ru-RU" dirty="0" err="1" smtClean="0"/>
              <a:t>їжу</a:t>
            </a:r>
            <a:r>
              <a:rPr lang="ru-RU" dirty="0" smtClean="0"/>
              <a:t>, </a:t>
            </a:r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 err="1" smtClean="0"/>
              <a:t>кутні</a:t>
            </a:r>
            <a:r>
              <a:rPr lang="ru-RU" dirty="0" smtClean="0"/>
              <a:t> – </a:t>
            </a:r>
            <a:r>
              <a:rPr lang="ru-RU" dirty="0" err="1" smtClean="0"/>
              <a:t>премоляри</a:t>
            </a:r>
            <a:r>
              <a:rPr lang="ru-RU" dirty="0" smtClean="0"/>
              <a:t> - (4+4) та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кутні</a:t>
            </a:r>
            <a:r>
              <a:rPr lang="ru-RU" dirty="0" smtClean="0"/>
              <a:t> – </a:t>
            </a:r>
            <a:r>
              <a:rPr lang="ru-RU" dirty="0" err="1" smtClean="0"/>
              <a:t>моляри</a:t>
            </a:r>
            <a:r>
              <a:rPr lang="ru-RU" dirty="0" smtClean="0"/>
              <a:t> - (6+6) </a:t>
            </a:r>
            <a:r>
              <a:rPr lang="ru-RU" dirty="0" err="1" smtClean="0"/>
              <a:t>подрібнюють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перемелюють</a:t>
            </a:r>
            <a:r>
              <a:rPr lang="ru-RU" dirty="0" smtClean="0"/>
              <a:t> </a:t>
            </a:r>
            <a:r>
              <a:rPr lang="ru-RU" dirty="0" err="1" smtClean="0"/>
              <a:t>їжу</a:t>
            </a:r>
            <a:r>
              <a:rPr lang="ru-RU" dirty="0" smtClean="0"/>
              <a:t>. </a:t>
            </a:r>
            <a:r>
              <a:rPr lang="ru-RU" dirty="0" err="1" smtClean="0"/>
              <a:t>Всередині</a:t>
            </a:r>
            <a:r>
              <a:rPr lang="ru-RU" dirty="0" smtClean="0"/>
              <a:t> зуба </a:t>
            </a:r>
            <a:r>
              <a:rPr lang="ru-RU" dirty="0" err="1" smtClean="0"/>
              <a:t>міститься</a:t>
            </a:r>
            <a:r>
              <a:rPr lang="ru-RU" dirty="0" smtClean="0"/>
              <a:t> пульпа,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судини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нерви</a:t>
            </a:r>
            <a:r>
              <a:rPr lang="ru-RU" dirty="0" smtClean="0"/>
              <a:t>. Шар </a:t>
            </a:r>
            <a:r>
              <a:rPr lang="ru-RU" dirty="0" err="1" smtClean="0"/>
              <a:t>чутливої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(дентин) </a:t>
            </a:r>
            <a:r>
              <a:rPr lang="ru-RU" dirty="0" err="1" smtClean="0"/>
              <a:t>оточує</a:t>
            </a:r>
            <a:r>
              <a:rPr lang="ru-RU" dirty="0" smtClean="0"/>
              <a:t> пульпу. Коронка зуба </a:t>
            </a:r>
            <a:r>
              <a:rPr lang="ru-RU" dirty="0" err="1" smtClean="0"/>
              <a:t>вкрита</a:t>
            </a:r>
            <a:r>
              <a:rPr lang="ru-RU" dirty="0" smtClean="0"/>
              <a:t> </a:t>
            </a:r>
            <a:r>
              <a:rPr lang="ru-RU" dirty="0" err="1" smtClean="0"/>
              <a:t>емаллю</a:t>
            </a:r>
            <a:r>
              <a:rPr lang="ru-RU" dirty="0" smtClean="0"/>
              <a:t>, а </a:t>
            </a:r>
            <a:r>
              <a:rPr lang="ru-RU" dirty="0" err="1" smtClean="0"/>
              <a:t>корінь</a:t>
            </a:r>
            <a:r>
              <a:rPr lang="ru-RU" dirty="0" smtClean="0"/>
              <a:t> – цементом. 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pPr eaLnBrk="1" hangingPunct="1"/>
            <a:r>
              <a:rPr lang="uk-UA" smtClean="0"/>
              <a:t>Зуби</a:t>
            </a:r>
            <a:endParaRPr lang="ru-RU" smtClean="0"/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3925888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600" smtClean="0"/>
              <a:t>Похідні слизової оболонки ротової порожнини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600" smtClean="0"/>
              <a:t>Коронка, шийка і корінь.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600" smtClean="0"/>
              <a:t>Коронка (емаль+дентин+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600" smtClean="0"/>
              <a:t>пульпа).</a:t>
            </a:r>
            <a:endParaRPr lang="ru-RU" sz="2600" smtClean="0"/>
          </a:p>
        </p:txBody>
      </p:sp>
      <p:pic>
        <p:nvPicPr>
          <p:cNvPr id="21508" name="Picture 8" descr="зуб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3000"/>
            <a:ext cx="434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4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Скільки малих кутніх зубів налічується на верхній щелепі людини?</a:t>
            </a:r>
          </a:p>
          <a:p>
            <a:r>
              <a:rPr lang="uk-UA" dirty="0" smtClean="0"/>
              <a:t>А 2</a:t>
            </a:r>
          </a:p>
          <a:p>
            <a:r>
              <a:rPr lang="uk-UA" dirty="0" smtClean="0"/>
              <a:t>Б 4</a:t>
            </a:r>
          </a:p>
          <a:p>
            <a:r>
              <a:rPr lang="uk-UA" dirty="0" smtClean="0"/>
              <a:t>В 6</a:t>
            </a:r>
          </a:p>
          <a:p>
            <a:r>
              <a:rPr lang="uk-UA" dirty="0" smtClean="0"/>
              <a:t>Г 8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pPr eaLnBrk="1" hangingPunct="1"/>
            <a:r>
              <a:rPr lang="uk-UA" smtClean="0"/>
              <a:t>Основа язика</a:t>
            </a:r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72816"/>
            <a:ext cx="4067944" cy="42469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600" dirty="0" smtClean="0"/>
              <a:t>Поперечно-посмугована м</a:t>
            </a:r>
            <a:r>
              <a:rPr lang="en-US" sz="2600" dirty="0" smtClean="0"/>
              <a:t>’</a:t>
            </a:r>
            <a:r>
              <a:rPr lang="uk-UA" sz="2600" dirty="0" err="1" smtClean="0"/>
              <a:t>язова</a:t>
            </a:r>
            <a:r>
              <a:rPr lang="uk-UA" sz="2600" dirty="0" smtClean="0"/>
              <a:t>  тканина, волокна якої розміщено у 3 взаємно перпендикулярних площинах.</a:t>
            </a:r>
            <a:endParaRPr lang="ru-RU" sz="2600" dirty="0" smtClean="0"/>
          </a:p>
        </p:txBody>
      </p:sp>
      <p:pic>
        <p:nvPicPr>
          <p:cNvPr id="25604" name="Picture 5" descr="язык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3014" y="1844675"/>
            <a:ext cx="5050986" cy="33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pPr eaLnBrk="1" hangingPunct="1"/>
            <a:r>
              <a:rPr lang="uk-UA" smtClean="0"/>
              <a:t>Будова слизової оболонки язика</a:t>
            </a:r>
            <a:endParaRPr lang="ru-RU" smtClean="0"/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3925888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600" smtClean="0"/>
              <a:t>Слизова оболонка складається з багатошарового плоского епітелію і власної пластинки (пухка сполучна тканина)</a:t>
            </a:r>
            <a:endParaRPr lang="ru-RU" sz="2600" smtClean="0"/>
          </a:p>
        </p:txBody>
      </p:sp>
      <p:pic>
        <p:nvPicPr>
          <p:cNvPr id="26628" name="Picture 7" descr="язык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68875" y="1312863"/>
            <a:ext cx="4175125" cy="2787650"/>
          </a:xfrm>
          <a:noFill/>
        </p:spPr>
      </p:pic>
      <p:pic>
        <p:nvPicPr>
          <p:cNvPr id="26629" name="Picture 8" descr="Язы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875" y="4075113"/>
            <a:ext cx="417512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Сосочки язика</a:t>
            </a:r>
            <a:endParaRPr lang="ru-RU" smtClean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5887" cy="4267200"/>
          </a:xfrm>
        </p:spPr>
        <p:txBody>
          <a:bodyPr/>
          <a:lstStyle/>
          <a:p>
            <a:pPr eaLnBrk="1" hangingPunct="1"/>
            <a:r>
              <a:rPr lang="uk-UA" sz="2600" smtClean="0"/>
              <a:t>Нитчасті –найбільш численні. Рівномірно вкривають верхню поверхню язика.</a:t>
            </a:r>
          </a:p>
          <a:p>
            <a:pPr eaLnBrk="1" hangingPunct="1"/>
            <a:endParaRPr lang="uk-UA" sz="2600" smtClean="0"/>
          </a:p>
          <a:p>
            <a:pPr eaLnBrk="1" hangingPunct="1"/>
            <a:r>
              <a:rPr lang="uk-UA" sz="2600" smtClean="0"/>
              <a:t>Листовидні розташовуються рядами по правій  та лівій частині </a:t>
            </a:r>
            <a:endParaRPr lang="ru-RU" sz="2600" smtClean="0"/>
          </a:p>
        </p:txBody>
      </p:sp>
      <p:sp>
        <p:nvSpPr>
          <p:cNvPr id="2765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1850" y="1752600"/>
            <a:ext cx="3925888" cy="4267200"/>
          </a:xfrm>
        </p:spPr>
        <p:txBody>
          <a:bodyPr/>
          <a:lstStyle/>
          <a:p>
            <a:pPr eaLnBrk="1" hangingPunct="1"/>
            <a:endParaRPr lang="uk-UA" sz="2600" smtClean="0"/>
          </a:p>
        </p:txBody>
      </p:sp>
      <p:pic>
        <p:nvPicPr>
          <p:cNvPr id="27653" name="Picture 6" descr="языкнитевид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81125"/>
            <a:ext cx="4176713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языклистсо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33825"/>
            <a:ext cx="4081462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5 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Яку функцію язик не виконує?</a:t>
            </a:r>
          </a:p>
          <a:p>
            <a:r>
              <a:rPr lang="uk-UA" dirty="0" smtClean="0"/>
              <a:t>А  бере участь у пережовуванні їжі</a:t>
            </a:r>
          </a:p>
          <a:p>
            <a:r>
              <a:rPr lang="uk-UA" dirty="0" smtClean="0"/>
              <a:t>Б  бере участь у ковтанні</a:t>
            </a:r>
          </a:p>
          <a:p>
            <a:r>
              <a:rPr lang="uk-UA" dirty="0" smtClean="0"/>
              <a:t>В  забезпечує артикуляцію звуків</a:t>
            </a:r>
          </a:p>
          <a:p>
            <a:r>
              <a:rPr lang="uk-UA" dirty="0" smtClean="0"/>
              <a:t>Г  забезпечує утворення звуків</a:t>
            </a:r>
            <a:endParaRPr lang="uk-U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000" smtClean="0"/>
              <a:t>Загальний план будови слинних залоз</a:t>
            </a:r>
            <a:endParaRPr lang="ru-RU" sz="4000" smtClean="0"/>
          </a:p>
        </p:txBody>
      </p:sp>
      <p:pic>
        <p:nvPicPr>
          <p:cNvPr id="19459" name="Picture 4" descr="imidg1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66484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Травлення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7776864" cy="5301208"/>
          </a:xfrm>
        </p:spPr>
        <p:txBody>
          <a:bodyPr/>
          <a:lstStyle/>
          <a:p>
            <a:r>
              <a:rPr lang="ru-RU" dirty="0" err="1" smtClean="0"/>
              <a:t>Поживні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</a:t>
            </a:r>
            <a:r>
              <a:rPr lang="ru-RU" dirty="0" err="1" smtClean="0"/>
              <a:t>їжі</a:t>
            </a:r>
            <a:r>
              <a:rPr lang="ru-RU" dirty="0" smtClean="0"/>
              <a:t>,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засвоєні</a:t>
            </a:r>
            <a:r>
              <a:rPr lang="ru-RU" dirty="0" smtClean="0"/>
              <a:t> </a:t>
            </a:r>
            <a:r>
              <a:rPr lang="ru-RU" dirty="0" err="1" smtClean="0"/>
              <a:t>організмом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 того, як вона буде </a:t>
            </a:r>
            <a:r>
              <a:rPr lang="ru-RU" dirty="0" err="1" smtClean="0"/>
              <a:t>подрібнена</a:t>
            </a:r>
            <a:r>
              <a:rPr lang="ru-RU" dirty="0" smtClean="0"/>
              <a:t> за </a:t>
            </a:r>
            <a:r>
              <a:rPr lang="ru-RU" dirty="0" err="1" smtClean="0"/>
              <a:t>участю</a:t>
            </a:r>
            <a:r>
              <a:rPr lang="ru-RU" dirty="0" smtClean="0"/>
              <a:t> </a:t>
            </a:r>
            <a:r>
              <a:rPr lang="ru-RU" dirty="0" err="1" smtClean="0"/>
              <a:t>зубів</a:t>
            </a:r>
            <a:r>
              <a:rPr lang="ru-RU" dirty="0" smtClean="0"/>
              <a:t>, а  </a:t>
            </a:r>
            <a:r>
              <a:rPr lang="ru-RU" dirty="0" err="1" smtClean="0"/>
              <a:t>високомолекулярні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до </a:t>
            </a:r>
            <a:r>
              <a:rPr lang="ru-RU" dirty="0" err="1" smtClean="0"/>
              <a:t>її</a:t>
            </a:r>
            <a:r>
              <a:rPr lang="ru-RU" dirty="0" smtClean="0"/>
              <a:t> складу</a:t>
            </a:r>
            <a:r>
              <a:rPr lang="uk-UA" dirty="0" smtClean="0"/>
              <a:t>,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піддані</a:t>
            </a:r>
            <a:r>
              <a:rPr lang="ru-RU" dirty="0" smtClean="0"/>
              <a:t> </a:t>
            </a:r>
            <a:r>
              <a:rPr lang="ru-RU" dirty="0" err="1" smtClean="0"/>
              <a:t>хімічному</a:t>
            </a:r>
            <a:r>
              <a:rPr lang="ru-RU" dirty="0" smtClean="0"/>
              <a:t> </a:t>
            </a:r>
            <a:r>
              <a:rPr lang="ru-RU" dirty="0" err="1" smtClean="0"/>
              <a:t>розщепленню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перетворяться</a:t>
            </a:r>
            <a:r>
              <a:rPr lang="ru-RU" dirty="0" smtClean="0"/>
              <a:t> на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прості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 </a:t>
            </a:r>
            <a:r>
              <a:rPr lang="ru-RU" dirty="0" err="1" smtClean="0"/>
              <a:t>здатні</a:t>
            </a:r>
            <a:r>
              <a:rPr lang="ru-RU" dirty="0" smtClean="0"/>
              <a:t>  </a:t>
            </a:r>
            <a:r>
              <a:rPr lang="ru-RU" dirty="0" err="1" smtClean="0"/>
              <a:t>переходити</a:t>
            </a:r>
            <a:r>
              <a:rPr lang="ru-RU" dirty="0" smtClean="0"/>
              <a:t> до </a:t>
            </a:r>
            <a:r>
              <a:rPr lang="ru-RU" dirty="0" err="1" smtClean="0"/>
              <a:t>кровоносних</a:t>
            </a:r>
            <a:r>
              <a:rPr lang="ru-RU" dirty="0" smtClean="0"/>
              <a:t> та </a:t>
            </a:r>
            <a:r>
              <a:rPr lang="ru-RU" dirty="0" err="1" smtClean="0"/>
              <a:t>лімфатичних</a:t>
            </a:r>
            <a:r>
              <a:rPr lang="ru-RU" dirty="0" smtClean="0"/>
              <a:t> </a:t>
            </a:r>
            <a:r>
              <a:rPr lang="ru-RU" dirty="0" err="1" smtClean="0"/>
              <a:t>капілярів</a:t>
            </a:r>
            <a:r>
              <a:rPr lang="ru-RU" dirty="0" smtClean="0"/>
              <a:t>.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кров’ю</a:t>
            </a:r>
            <a:r>
              <a:rPr lang="ru-RU" dirty="0" smtClean="0"/>
              <a:t> 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транспортуються</a:t>
            </a:r>
            <a:r>
              <a:rPr lang="ru-RU" dirty="0" smtClean="0"/>
              <a:t> до тканин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засвоюються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клітинами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Слина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Слина має </a:t>
            </a:r>
            <a:r>
              <a:rPr lang="en-US" dirty="0" smtClean="0"/>
              <a:t>pH </a:t>
            </a:r>
            <a:r>
              <a:rPr lang="uk-UA" dirty="0" smtClean="0"/>
              <a:t>від 5,6 до 7,6. На 98,5% і більше складається з води, містить солі різних кислот, мікроелементи і катіони деяких лужних металів, </a:t>
            </a:r>
            <a:r>
              <a:rPr lang="uk-UA" dirty="0" smtClean="0">
                <a:solidFill>
                  <a:srgbClr val="FF0000"/>
                </a:solidFill>
              </a:rPr>
              <a:t>лізоцим</a:t>
            </a:r>
            <a:r>
              <a:rPr lang="uk-UA" dirty="0" smtClean="0"/>
              <a:t> і інші ферменти, деякі вітаміни. Основними органічними речовинами слини є білки, синтезовані в слинних залозах (деякі </a:t>
            </a:r>
            <a:r>
              <a:rPr lang="uk-UA" dirty="0" err="1" smtClean="0"/>
              <a:t>ферменти-</a:t>
            </a:r>
            <a:r>
              <a:rPr lang="uk-UA" dirty="0" smtClean="0"/>
              <a:t> амілаза, </a:t>
            </a:r>
            <a:r>
              <a:rPr lang="uk-UA" dirty="0" err="1" smtClean="0"/>
              <a:t>мальтаза</a:t>
            </a:r>
            <a:r>
              <a:rPr lang="uk-UA" dirty="0" smtClean="0"/>
              <a:t>). </a:t>
            </a:r>
          </a:p>
          <a:p>
            <a:r>
              <a:rPr lang="ru-RU" dirty="0" err="1" smtClean="0"/>
              <a:t>Слина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виробляється</a:t>
            </a:r>
            <a:r>
              <a:rPr lang="ru-RU" dirty="0" smtClean="0"/>
              <a:t> </a:t>
            </a:r>
            <a:r>
              <a:rPr lang="ru-RU" dirty="0" err="1" smtClean="0"/>
              <a:t>слинними</a:t>
            </a:r>
            <a:r>
              <a:rPr lang="ru-RU" dirty="0" smtClean="0"/>
              <a:t> </a:t>
            </a:r>
            <a:r>
              <a:rPr lang="ru-RU" dirty="0" err="1" smtClean="0"/>
              <a:t>залозами</a:t>
            </a:r>
            <a:r>
              <a:rPr lang="ru-RU" dirty="0" smtClean="0"/>
              <a:t>, </a:t>
            </a:r>
            <a:r>
              <a:rPr lang="ru-RU" dirty="0" err="1" smtClean="0"/>
              <a:t>обробляє</a:t>
            </a:r>
            <a:r>
              <a:rPr lang="ru-RU" dirty="0" smtClean="0"/>
              <a:t> </a:t>
            </a:r>
            <a:r>
              <a:rPr lang="ru-RU" dirty="0" err="1" smtClean="0"/>
              <a:t>їжу</a:t>
            </a:r>
            <a:r>
              <a:rPr lang="ru-RU" dirty="0" smtClean="0"/>
              <a:t>,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 (</a:t>
            </a:r>
            <a:r>
              <a:rPr lang="ru-RU" dirty="0" err="1" smtClean="0"/>
              <a:t>амілази</a:t>
            </a:r>
            <a:r>
              <a:rPr lang="ru-RU" dirty="0" smtClean="0"/>
              <a:t> та </a:t>
            </a:r>
            <a:r>
              <a:rPr lang="ru-RU" dirty="0" err="1" smtClean="0"/>
              <a:t>мальтази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розпочинають</a:t>
            </a:r>
            <a:r>
              <a:rPr lang="ru-RU" dirty="0" smtClean="0"/>
              <a:t> </a:t>
            </a:r>
            <a:r>
              <a:rPr lang="ru-RU" dirty="0" err="1" smtClean="0"/>
              <a:t>травлення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 </a:t>
            </a:r>
            <a:r>
              <a:rPr lang="ru-RU" dirty="0" err="1" smtClean="0"/>
              <a:t>вуглеводної</a:t>
            </a:r>
            <a:r>
              <a:rPr lang="ru-RU" dirty="0" smtClean="0"/>
              <a:t> </a:t>
            </a:r>
            <a:r>
              <a:rPr lang="ru-RU" dirty="0" err="1" smtClean="0"/>
              <a:t>природи</a:t>
            </a:r>
            <a:r>
              <a:rPr lang="ru-RU" dirty="0" smtClean="0"/>
              <a:t>. В </a:t>
            </a:r>
            <a:r>
              <a:rPr lang="ru-RU" dirty="0" err="1" smtClean="0"/>
              <a:t>ротовій</a:t>
            </a:r>
            <a:r>
              <a:rPr lang="ru-RU" dirty="0" smtClean="0"/>
              <a:t> </a:t>
            </a:r>
            <a:r>
              <a:rPr lang="ru-RU" dirty="0" err="1" smtClean="0"/>
              <a:t>порожнині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харчова</a:t>
            </a:r>
            <a:r>
              <a:rPr lang="ru-RU" dirty="0" smtClean="0">
                <a:solidFill>
                  <a:srgbClr val="FF0000"/>
                </a:solidFill>
              </a:rPr>
              <a:t> грудка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6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ротовій порожнині людини відбувається</a:t>
            </a:r>
          </a:p>
          <a:p>
            <a:r>
              <a:rPr lang="uk-UA" dirty="0" smtClean="0"/>
              <a:t>А пристінкове травлення</a:t>
            </a:r>
          </a:p>
          <a:p>
            <a:r>
              <a:rPr lang="uk-UA" dirty="0" smtClean="0"/>
              <a:t>Б первинне ферментування вуглеводів</a:t>
            </a:r>
          </a:p>
          <a:p>
            <a:r>
              <a:rPr lang="uk-UA" dirty="0" smtClean="0"/>
              <a:t>В розщеплення білків пепсином</a:t>
            </a:r>
          </a:p>
          <a:p>
            <a:r>
              <a:rPr lang="uk-UA" dirty="0" smtClean="0"/>
              <a:t>Г емульгування жирів жовчю</a:t>
            </a:r>
            <a:endParaRPr lang="uk-U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Ковтання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є комплексом рухових реакцій, які забезпечують перехід їжі через глотку й стравохід до шлунка. В ковтанні можна виділити три фази:</a:t>
            </a:r>
          </a:p>
          <a:p>
            <a:r>
              <a:rPr lang="uk-UA" dirty="0" smtClean="0"/>
              <a:t>ротову довільну, </a:t>
            </a:r>
          </a:p>
          <a:p>
            <a:r>
              <a:rPr lang="uk-UA" dirty="0" smtClean="0"/>
              <a:t>глоткову-мимовільну (швидку) </a:t>
            </a:r>
          </a:p>
          <a:p>
            <a:r>
              <a:rPr lang="uk-UA" dirty="0" smtClean="0"/>
              <a:t>та стравохідну мимовільну (повільну).</a:t>
            </a:r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Ставохід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Стравохід являє собою товстостінну м’язову трубку завдовжки 25 см, яка сполучає горло зі шлунком. У верхній частині стравоходу м’язовий шар складається з поперечносмугастих і гладеньких м’язів, а в нижній частині – тільки з гладеньких. Хвилі скорочення проштовхують їжу до шлунка.</a:t>
            </a:r>
          </a:p>
          <a:p>
            <a:endParaRPr lang="uk-UA" dirty="0"/>
          </a:p>
        </p:txBody>
      </p:sp>
      <p:pic>
        <p:nvPicPr>
          <p:cNvPr id="4" name="Рисунок 3" descr="Стравохід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340768"/>
            <a:ext cx="197510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1"/>
            <a:ext cx="9144000" cy="1179984"/>
          </a:xfrm>
        </p:spPr>
        <p:txBody>
          <a:bodyPr/>
          <a:lstStyle/>
          <a:p>
            <a:pPr eaLnBrk="1" hangingPunct="1"/>
            <a:r>
              <a:rPr lang="uk-UA" dirty="0" smtClean="0"/>
              <a:t>Гістологія </a:t>
            </a:r>
            <a:r>
              <a:rPr lang="uk-UA" dirty="0" err="1" smtClean="0"/>
              <a:t>Стравохіду</a:t>
            </a:r>
            <a:endParaRPr lang="ru-RU" dirty="0" smtClean="0"/>
          </a:p>
        </p:txBody>
      </p:sp>
      <p:pic>
        <p:nvPicPr>
          <p:cNvPr id="33795" name="Picture 8" descr="пищев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7475" y="0"/>
            <a:ext cx="2676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9" descr="пищевод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4609034" cy="328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1" descr="imidg11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1844824"/>
            <a:ext cx="44481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51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Шлунок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М’язовий</a:t>
            </a:r>
            <a:r>
              <a:rPr lang="ru-RU" dirty="0" smtClean="0"/>
              <a:t> орган,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нагромадження</a:t>
            </a:r>
            <a:r>
              <a:rPr lang="ru-RU" dirty="0" smtClean="0"/>
              <a:t>, </a:t>
            </a:r>
            <a:r>
              <a:rPr lang="ru-RU" dirty="0" err="1" smtClean="0"/>
              <a:t>перетравлювання</a:t>
            </a:r>
            <a:r>
              <a:rPr lang="ru-RU" dirty="0" smtClean="0"/>
              <a:t> та </a:t>
            </a:r>
            <a:r>
              <a:rPr lang="ru-RU" dirty="0" err="1" smtClean="0"/>
              <a:t>просування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 до кишок. </a:t>
            </a:r>
            <a:r>
              <a:rPr lang="ru-RU" dirty="0" err="1" smtClean="0"/>
              <a:t>Шлунок</a:t>
            </a:r>
            <a:r>
              <a:rPr lang="ru-RU" dirty="0" smtClean="0"/>
              <a:t> </a:t>
            </a:r>
            <a:r>
              <a:rPr lang="ru-RU" dirty="0" err="1" smtClean="0"/>
              <a:t>розміщується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діафрагмою</a:t>
            </a:r>
            <a:r>
              <a:rPr lang="ru-RU" dirty="0" smtClean="0"/>
              <a:t> у </a:t>
            </a:r>
            <a:r>
              <a:rPr lang="ru-RU" dirty="0" err="1" smtClean="0"/>
              <a:t>лівому</a:t>
            </a:r>
            <a:r>
              <a:rPr lang="ru-RU" dirty="0" smtClean="0"/>
              <a:t> </a:t>
            </a:r>
            <a:r>
              <a:rPr lang="ru-RU" dirty="0" err="1" smtClean="0"/>
              <a:t>боці</a:t>
            </a:r>
            <a:r>
              <a:rPr lang="ru-RU" dirty="0" smtClean="0"/>
              <a:t> </a:t>
            </a:r>
            <a:r>
              <a:rPr lang="ru-RU" dirty="0" err="1" smtClean="0"/>
              <a:t>черевної</a:t>
            </a:r>
            <a:r>
              <a:rPr lang="ru-RU" dirty="0" smtClean="0"/>
              <a:t> </a:t>
            </a:r>
            <a:r>
              <a:rPr lang="ru-RU" dirty="0" err="1" smtClean="0"/>
              <a:t>порожнини</a:t>
            </a:r>
            <a:r>
              <a:rPr lang="ru-RU" dirty="0" smtClean="0"/>
              <a:t>. </a:t>
            </a:r>
            <a:r>
              <a:rPr lang="ru-RU" dirty="0" err="1" smtClean="0"/>
              <a:t>Шлунок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форму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реторти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найширшою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травного тракту. </a:t>
            </a:r>
            <a:r>
              <a:rPr lang="ru-RU" dirty="0" err="1" smtClean="0"/>
              <a:t>Їжа</a:t>
            </a:r>
            <a:r>
              <a:rPr lang="ru-RU" dirty="0" smtClean="0"/>
              <a:t> переходить у </a:t>
            </a:r>
            <a:r>
              <a:rPr lang="ru-RU" dirty="0" err="1" smtClean="0"/>
              <a:t>шлунок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стравоходу</a:t>
            </a:r>
            <a:r>
              <a:rPr lang="ru-RU" dirty="0" smtClean="0"/>
              <a:t> через </a:t>
            </a:r>
            <a:r>
              <a:rPr lang="ru-RU" dirty="0" err="1" smtClean="0"/>
              <a:t>кардіальний</a:t>
            </a:r>
            <a:r>
              <a:rPr lang="ru-RU" dirty="0" smtClean="0"/>
              <a:t> </a:t>
            </a:r>
            <a:r>
              <a:rPr lang="ru-RU" dirty="0" err="1" smtClean="0"/>
              <a:t>отвір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виходить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шлунка</a:t>
            </a:r>
            <a:r>
              <a:rPr lang="ru-RU" dirty="0" smtClean="0"/>
              <a:t> у </a:t>
            </a:r>
            <a:r>
              <a:rPr lang="ru-RU" dirty="0" err="1" smtClean="0"/>
              <a:t>дванадцятипалу</a:t>
            </a:r>
            <a:r>
              <a:rPr lang="ru-RU" dirty="0" smtClean="0"/>
              <a:t> кишку, </a:t>
            </a:r>
            <a:r>
              <a:rPr lang="ru-RU" dirty="0" err="1" smtClean="0"/>
              <a:t>проходячи</a:t>
            </a:r>
            <a:r>
              <a:rPr lang="ru-RU" dirty="0" smtClean="0"/>
              <a:t> через </a:t>
            </a:r>
            <a:r>
              <a:rPr lang="ru-RU" dirty="0" err="1" smtClean="0"/>
              <a:t>м’язове</a:t>
            </a:r>
            <a:r>
              <a:rPr lang="ru-RU" dirty="0" smtClean="0"/>
              <a:t> </a:t>
            </a:r>
            <a:r>
              <a:rPr lang="ru-RU" dirty="0" err="1" smtClean="0"/>
              <a:t>кільце</a:t>
            </a:r>
            <a:r>
              <a:rPr lang="ru-RU" dirty="0" smtClean="0"/>
              <a:t> – </a:t>
            </a:r>
            <a:r>
              <a:rPr lang="ru-RU" dirty="0" err="1" smtClean="0"/>
              <a:t>пілоричний</a:t>
            </a:r>
            <a:r>
              <a:rPr lang="ru-RU" dirty="0" smtClean="0"/>
              <a:t> </a:t>
            </a:r>
            <a:r>
              <a:rPr lang="ru-RU" dirty="0" err="1" smtClean="0"/>
              <a:t>сфінктер</a:t>
            </a:r>
            <a:r>
              <a:rPr lang="ru-RU" dirty="0" smtClean="0"/>
              <a:t>.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Стінка</a:t>
            </a:r>
            <a:r>
              <a:rPr lang="ru-RU" dirty="0" smtClean="0"/>
              <a:t> </a:t>
            </a:r>
            <a:r>
              <a:rPr lang="ru-RU" dirty="0" err="1" smtClean="0"/>
              <a:t>шлунка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: </a:t>
            </a:r>
            <a:r>
              <a:rPr lang="ru-RU" dirty="0" err="1" smtClean="0"/>
              <a:t>серозної</a:t>
            </a:r>
            <a:r>
              <a:rPr lang="ru-RU" dirty="0" smtClean="0"/>
              <a:t>, </a:t>
            </a:r>
            <a:r>
              <a:rPr lang="ru-RU" dirty="0" err="1" smtClean="0"/>
              <a:t>м’язової</a:t>
            </a:r>
            <a:r>
              <a:rPr lang="ru-RU" dirty="0" smtClean="0"/>
              <a:t> та </a:t>
            </a:r>
            <a:r>
              <a:rPr lang="ru-RU" dirty="0" err="1" smtClean="0"/>
              <a:t>слизової</a:t>
            </a:r>
            <a:r>
              <a:rPr lang="ru-RU" dirty="0" smtClean="0"/>
              <a:t> </a:t>
            </a:r>
            <a:r>
              <a:rPr lang="ru-RU" dirty="0" err="1" smtClean="0"/>
              <a:t>оболонок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відділів</a:t>
            </a:r>
            <a:r>
              <a:rPr lang="ru-RU" dirty="0" smtClean="0"/>
              <a:t> травного тракту </a:t>
            </a:r>
            <a:r>
              <a:rPr lang="ru-RU" dirty="0" err="1" smtClean="0"/>
              <a:t>м’язова</a:t>
            </a:r>
            <a:r>
              <a:rPr lang="ru-RU" dirty="0" smtClean="0"/>
              <a:t> </a:t>
            </a:r>
            <a:r>
              <a:rPr lang="ru-RU" dirty="0" err="1" smtClean="0"/>
              <a:t>оболонка</a:t>
            </a:r>
            <a:r>
              <a:rPr lang="ru-RU" dirty="0" smtClean="0"/>
              <a:t> </a:t>
            </a:r>
            <a:r>
              <a:rPr lang="ru-RU" dirty="0" err="1" smtClean="0"/>
              <a:t>шлунка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трьох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 гладеньких </a:t>
            </a:r>
            <a:r>
              <a:rPr lang="ru-RU" dirty="0" err="1" smtClean="0"/>
              <a:t>м’язів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(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повздовжнього</a:t>
            </a:r>
            <a:r>
              <a:rPr lang="ru-RU" dirty="0" smtClean="0"/>
              <a:t>, </a:t>
            </a:r>
            <a:r>
              <a:rPr lang="ru-RU" dirty="0" err="1" smtClean="0"/>
              <a:t>проміжного</a:t>
            </a:r>
            <a:r>
              <a:rPr lang="ru-RU" dirty="0" smtClean="0"/>
              <a:t> циркулярного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косого),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механічне</a:t>
            </a:r>
            <a:r>
              <a:rPr lang="ru-RU" dirty="0" smtClean="0"/>
              <a:t> </a:t>
            </a:r>
            <a:r>
              <a:rPr lang="ru-RU" dirty="0" err="1" smtClean="0"/>
              <a:t>подрібнення</a:t>
            </a:r>
            <a:r>
              <a:rPr lang="ru-RU" dirty="0" smtClean="0"/>
              <a:t> та </a:t>
            </a:r>
            <a:r>
              <a:rPr lang="ru-RU" dirty="0" err="1" smtClean="0"/>
              <a:t>перемішування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шлунковим</a:t>
            </a:r>
            <a:r>
              <a:rPr lang="ru-RU" dirty="0" smtClean="0"/>
              <a:t> соком. </a:t>
            </a:r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/>
          <a:lstStyle/>
          <a:p>
            <a:pPr eaLnBrk="1" hangingPunct="1"/>
            <a:r>
              <a:rPr lang="uk-UA" smtClean="0"/>
              <a:t>Шлунок</a:t>
            </a:r>
            <a:endParaRPr lang="ru-RU" smtClean="0"/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3925888" cy="484475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600" dirty="0" smtClean="0"/>
              <a:t>   Шлунок складається з: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600" dirty="0" smtClean="0"/>
              <a:t>   </a:t>
            </a:r>
            <a:r>
              <a:rPr lang="uk-UA" sz="2600" dirty="0" err="1" smtClean="0"/>
              <a:t>кардіального</a:t>
            </a:r>
            <a:r>
              <a:rPr lang="uk-UA" sz="2600" dirty="0" smtClean="0"/>
              <a:t>, </a:t>
            </a:r>
            <a:r>
              <a:rPr lang="uk-UA" sz="2600" dirty="0" err="1" smtClean="0"/>
              <a:t>фундального</a:t>
            </a:r>
            <a:r>
              <a:rPr lang="uk-UA" sz="2600" dirty="0" smtClean="0"/>
              <a:t>, пілоричного відділів та тіла шлунка.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400" dirty="0" smtClean="0"/>
              <a:t>   Стінка складається з: слизової, підслизової основи, м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язової</a:t>
            </a:r>
            <a:r>
              <a:rPr lang="uk-UA" sz="2400" dirty="0" smtClean="0"/>
              <a:t> та серозної оболонок</a:t>
            </a:r>
            <a:endParaRPr lang="ru-RU" sz="2400" dirty="0" smtClean="0"/>
          </a:p>
        </p:txBody>
      </p:sp>
      <p:pic>
        <p:nvPicPr>
          <p:cNvPr id="34820" name="Picture 4" descr="шл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113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желстенкапи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7100888"/>
            <a:ext cx="32416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9" descr="imidg1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4063" y="620713"/>
            <a:ext cx="4579937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0" descr="imidg11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4063" y="2852738"/>
            <a:ext cx="4579937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7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 якому органі травної системи людини для поліпшення травлення змінюється </a:t>
            </a:r>
            <a:r>
              <a:rPr lang="uk-UA" dirty="0" err="1" smtClean="0"/>
              <a:t>рН</a:t>
            </a:r>
            <a:r>
              <a:rPr lang="uk-UA" dirty="0" smtClean="0"/>
              <a:t> середовища зі </a:t>
            </a:r>
            <a:r>
              <a:rPr lang="uk-UA" dirty="0" err="1" smtClean="0"/>
              <a:t>слабколужного</a:t>
            </a:r>
            <a:r>
              <a:rPr lang="uk-UA" dirty="0" smtClean="0"/>
              <a:t> на кисле?</a:t>
            </a:r>
          </a:p>
          <a:p>
            <a:r>
              <a:rPr lang="uk-UA" dirty="0" smtClean="0"/>
              <a:t>А стравоході</a:t>
            </a:r>
          </a:p>
          <a:p>
            <a:r>
              <a:rPr lang="uk-UA" dirty="0" smtClean="0"/>
              <a:t>Б шлунку</a:t>
            </a:r>
          </a:p>
          <a:p>
            <a:r>
              <a:rPr lang="uk-UA" dirty="0" smtClean="0"/>
              <a:t>В ротовій порожнині</a:t>
            </a:r>
          </a:p>
          <a:p>
            <a:r>
              <a:rPr lang="uk-UA" dirty="0" smtClean="0"/>
              <a:t>Г дванадцятипалій кишці</a:t>
            </a:r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320675"/>
            <a:ext cx="7059488" cy="51603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будова Шлунка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24000"/>
            <a:ext cx="5397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88680"/>
          </a:xfrm>
        </p:spPr>
        <p:txBody>
          <a:bodyPr/>
          <a:lstStyle/>
          <a:p>
            <a:r>
              <a:rPr lang="uk-UA" dirty="0" smtClean="0"/>
              <a:t>Травлення в Шлунку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7516688" cy="547500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В слизовій оболонці є </a:t>
            </a:r>
            <a:r>
              <a:rPr lang="uk-UA" dirty="0" smtClean="0">
                <a:solidFill>
                  <a:srgbClr val="FF0000"/>
                </a:solidFill>
              </a:rPr>
              <a:t>головні залози</a:t>
            </a:r>
            <a:r>
              <a:rPr lang="uk-UA" dirty="0" smtClean="0"/>
              <a:t>, що виробляють ферменти (</a:t>
            </a:r>
            <a:r>
              <a:rPr lang="uk-UA" dirty="0" err="1" smtClean="0"/>
              <a:t>пепсиноген</a:t>
            </a:r>
            <a:r>
              <a:rPr lang="uk-UA" dirty="0" smtClean="0"/>
              <a:t>, </a:t>
            </a:r>
            <a:r>
              <a:rPr lang="uk-UA" dirty="0" err="1" smtClean="0"/>
              <a:t>желатиназу</a:t>
            </a:r>
            <a:r>
              <a:rPr lang="uk-UA" dirty="0" smtClean="0"/>
              <a:t>, ліпазу</a:t>
            </a:r>
            <a:r>
              <a:rPr lang="uk-UA" dirty="0" smtClean="0">
                <a:solidFill>
                  <a:srgbClr val="FF0000"/>
                </a:solidFill>
              </a:rPr>
              <a:t>),  </a:t>
            </a:r>
            <a:r>
              <a:rPr lang="uk-UA" dirty="0" err="1" smtClean="0">
                <a:solidFill>
                  <a:srgbClr val="FF0000"/>
                </a:solidFill>
              </a:rPr>
              <a:t>обкладові</a:t>
            </a:r>
            <a:r>
              <a:rPr lang="uk-UA" dirty="0" smtClean="0">
                <a:solidFill>
                  <a:srgbClr val="FF0000"/>
                </a:solidFill>
              </a:rPr>
              <a:t> залози</a:t>
            </a:r>
            <a:r>
              <a:rPr lang="uk-UA" dirty="0" smtClean="0"/>
              <a:t>, що виробляють соляну кислоту, та </a:t>
            </a:r>
            <a:r>
              <a:rPr lang="uk-UA" dirty="0" smtClean="0">
                <a:solidFill>
                  <a:srgbClr val="FF0000"/>
                </a:solidFill>
              </a:rPr>
              <a:t>додаткові</a:t>
            </a:r>
            <a:r>
              <a:rPr lang="uk-UA" dirty="0" smtClean="0"/>
              <a:t>, що виробляють слиз. </a:t>
            </a:r>
          </a:p>
          <a:p>
            <a:r>
              <a:rPr lang="uk-UA" dirty="0" smtClean="0"/>
              <a:t>У шлунку їжа змішується із шлунковим соком і перетворюється на густу масу – </a:t>
            </a:r>
            <a:r>
              <a:rPr lang="uk-UA" dirty="0" err="1" smtClean="0"/>
              <a:t>хімус</a:t>
            </a:r>
            <a:r>
              <a:rPr lang="uk-UA" dirty="0" smtClean="0"/>
              <a:t>. У шлунку відбувається переважно розщеплення білків до пептидів під дією пепсину, який утворюється  з </a:t>
            </a:r>
            <a:r>
              <a:rPr lang="uk-UA" dirty="0" err="1" smtClean="0"/>
              <a:t>пепсиногену</a:t>
            </a:r>
            <a:r>
              <a:rPr lang="uk-UA" dirty="0" smtClean="0"/>
              <a:t> під дією соляної кислоти. Ліпаза шлункового соку впливає лише на природно емульсовані жири молока і активна у немовлят.</a:t>
            </a:r>
          </a:p>
          <a:p>
            <a:r>
              <a:rPr lang="uk-UA" dirty="0" smtClean="0"/>
              <a:t>Час від часу пілоричний сфінктер відкривається і невеликі порції </a:t>
            </a:r>
            <a:r>
              <a:rPr lang="uk-UA" dirty="0" err="1" smtClean="0"/>
              <a:t>хімусу</a:t>
            </a:r>
            <a:r>
              <a:rPr lang="uk-UA" dirty="0" smtClean="0"/>
              <a:t> переходять до дванадцятипалої кишки.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400" smtClean="0"/>
              <a:t>Загальний план будови системи органів травлення</a:t>
            </a:r>
            <a:endParaRPr lang="ru-RU" sz="34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uk-UA" sz="2600" dirty="0" smtClean="0"/>
              <a:t>   Травна система складається з травної трубки і розташованих за її межами залоз (слинні залози, печінка і підшлункова залоза).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600" dirty="0" smtClean="0"/>
              <a:t>   В травній системі умовно виділяють три основні відділи: </a:t>
            </a:r>
            <a:r>
              <a:rPr lang="uk-UA" sz="2600" b="1" dirty="0" smtClean="0"/>
              <a:t>передній, середній і задній</a:t>
            </a:r>
            <a:endParaRPr lang="ru-RU" sz="2600" b="1" dirty="0" smtClean="0"/>
          </a:p>
        </p:txBody>
      </p:sp>
      <p:pic>
        <p:nvPicPr>
          <p:cNvPr id="5" name="Содержимое 4" descr="Урок &quot;Будова травної системи&quot;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273630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1"/>
            <a:ext cx="8964488" cy="692696"/>
          </a:xfrm>
        </p:spPr>
        <p:txBody>
          <a:bodyPr>
            <a:normAutofit/>
          </a:bodyPr>
          <a:lstStyle/>
          <a:p>
            <a:pPr eaLnBrk="1" hangingPunct="1"/>
            <a:r>
              <a:rPr lang="uk-UA" dirty="0" smtClean="0"/>
              <a:t>Тонка кишка</a:t>
            </a:r>
            <a:endParaRPr lang="ru-RU" dirty="0" smtClean="0"/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92696"/>
            <a:ext cx="5076056" cy="597666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b="1" dirty="0" smtClean="0"/>
              <a:t>Тонка кишка. </a:t>
            </a:r>
            <a:r>
              <a:rPr lang="ru-RU" sz="2400" b="1" dirty="0" err="1" smtClean="0"/>
              <a:t>Дванадцятипала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порожня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клубова</a:t>
            </a:r>
            <a:r>
              <a:rPr lang="ru-RU" sz="2400" b="1" dirty="0" smtClean="0"/>
              <a:t> кишки разом </a:t>
            </a:r>
            <a:r>
              <a:rPr lang="ru-RU" sz="2400" b="1" dirty="0" err="1" smtClean="0"/>
              <a:t>утворюють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тонку</a:t>
            </a:r>
            <a:r>
              <a:rPr lang="ru-RU" sz="2400" b="1" dirty="0" smtClean="0"/>
              <a:t> кишку.</a:t>
            </a:r>
            <a:endParaRPr lang="uk-UA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dirty="0" smtClean="0"/>
              <a:t>Стінка складається із слизової оболонки, підслизової основи, м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язової</a:t>
            </a:r>
            <a:r>
              <a:rPr lang="uk-UA" sz="2400" b="1" dirty="0" smtClean="0"/>
              <a:t> та серозної оболонок.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dirty="0" smtClean="0"/>
              <a:t>Кишкові циркулярні складки утворені виростами слизової та підслизової оболонок.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Кишкові ворсинки – </a:t>
            </a:r>
            <a:r>
              <a:rPr lang="uk-UA" sz="2400" b="1" dirty="0" err="1" smtClean="0">
                <a:solidFill>
                  <a:srgbClr val="FF0000"/>
                </a:solidFill>
              </a:rPr>
              <a:t>впинання</a:t>
            </a:r>
            <a:r>
              <a:rPr lang="uk-UA" sz="2400" b="1" dirty="0" smtClean="0">
                <a:solidFill>
                  <a:srgbClr val="FF0000"/>
                </a:solidFill>
              </a:rPr>
              <a:t> слизової оболонки у просвіт тонкої кишки.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dirty="0" smtClean="0"/>
              <a:t>Крипти  – заглиблення епітелію у власній пластинці слизової оболонки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b="1" dirty="0" smtClean="0"/>
              <a:t>Посмугована кайма (</a:t>
            </a:r>
            <a:r>
              <a:rPr lang="uk-UA" sz="2400" b="1" dirty="0" err="1" smtClean="0"/>
              <a:t>мікроворсинки</a:t>
            </a:r>
            <a:r>
              <a:rPr lang="uk-UA" sz="2400" b="1" dirty="0" smtClean="0"/>
              <a:t>)</a:t>
            </a:r>
            <a:endParaRPr lang="ru-RU" sz="2400" b="1" dirty="0" smtClean="0"/>
          </a:p>
        </p:txBody>
      </p:sp>
      <p:pic>
        <p:nvPicPr>
          <p:cNvPr id="46084" name="Picture 6" descr="тонка ки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573016"/>
            <a:ext cx="36353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7" descr="ворсинки тонкоїкиш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692696"/>
            <a:ext cx="4103688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20825"/>
          </a:xfrm>
        </p:spPr>
        <p:txBody>
          <a:bodyPr/>
          <a:lstStyle/>
          <a:p>
            <a:pPr eaLnBrk="1" hangingPunct="1"/>
            <a:r>
              <a:rPr lang="uk-UA" dirty="0" smtClean="0"/>
              <a:t>Стінка дванадцятипалої кишки</a:t>
            </a:r>
            <a:endParaRPr lang="ru-RU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800"/>
            <a:ext cx="4716016" cy="4391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Коротка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підкови</a:t>
            </a:r>
            <a:r>
              <a:rPr lang="ru-RU" dirty="0" smtClean="0"/>
              <a:t> </a:t>
            </a:r>
            <a:r>
              <a:rPr lang="ru-RU" dirty="0" err="1" smtClean="0"/>
              <a:t>дванадцятипала</a:t>
            </a:r>
            <a:r>
              <a:rPr lang="ru-RU" dirty="0" smtClean="0"/>
              <a:t> кишка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секрети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 та </a:t>
            </a:r>
            <a:r>
              <a:rPr lang="ru-RU" dirty="0" err="1" smtClean="0"/>
              <a:t>підшлункової</a:t>
            </a:r>
            <a:r>
              <a:rPr lang="ru-RU" dirty="0" smtClean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.</a:t>
            </a:r>
            <a:endParaRPr lang="uk-UA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uk-UA" sz="2600" dirty="0" smtClean="0"/>
              <a:t>   Для слизової оболонки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600" dirty="0" smtClean="0"/>
              <a:t>   характерне утворення широких та коротких ворсинок.</a:t>
            </a:r>
          </a:p>
          <a:p>
            <a:pPr eaLnBrk="1" hangingPunct="1">
              <a:buFont typeface="Wingdings" pitchFamily="2" charset="2"/>
              <a:buNone/>
            </a:pPr>
            <a:endParaRPr lang="uk-UA" sz="2600" dirty="0" smtClean="0"/>
          </a:p>
          <a:p>
            <a:pPr eaLnBrk="1" hangingPunct="1">
              <a:buFont typeface="Wingdings" pitchFamily="2" charset="2"/>
              <a:buNone/>
            </a:pPr>
            <a:endParaRPr lang="uk-UA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uk-UA" sz="2600" dirty="0" smtClean="0"/>
              <a:t>Парасимпатичний ганглій в стінці кишки</a:t>
            </a:r>
            <a:endParaRPr lang="ru-RU" sz="2600" dirty="0" smtClean="0"/>
          </a:p>
        </p:txBody>
      </p:sp>
      <p:pic>
        <p:nvPicPr>
          <p:cNvPr id="49156" name="Picture 5" descr="12п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557338"/>
            <a:ext cx="3810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12-пгангл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4305300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4446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Порожня та клубова кишки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uk-UA" dirty="0" smtClean="0"/>
              <a:t>Порожня та клубова кишки обидві довгі, покручені. У тонкій кишці їжа розщеплюється ферментами підшлункового  та кишкового соків і обробляється жовчю для ефективного перетравлювання жирів. Стінка кишки складається з трьох шарів. Зовнішня, захисна оболонка зветься серозною. Наступна, м’язова, складається з внутрішніх циркулярних і зовнішніх поздовжніх волокон. Внутрішня оболонка – слизова, яка містить залозисті клітини, що виробляють кишковий сік. </a:t>
            </a:r>
            <a:r>
              <a:rPr lang="uk-UA" dirty="0" smtClean="0">
                <a:solidFill>
                  <a:srgbClr val="FF0000"/>
                </a:solidFill>
              </a:rPr>
              <a:t>В тонкій кишці їжа не тільки розщеплюється, а й всмоктується</a:t>
            </a:r>
            <a:r>
              <a:rPr lang="uk-UA" dirty="0" smtClean="0"/>
              <a:t>. Слизова оболонка тонкої кишки має мільйони випинів – кишкових ворсинок. Кожна з них вкрита епітелієм, що всмоктує поживні речовини. Епітеліальні клітини вкриті </a:t>
            </a:r>
            <a:r>
              <a:rPr lang="uk-UA" dirty="0" err="1" smtClean="0"/>
              <a:t>мікроворсинками</a:t>
            </a:r>
            <a:r>
              <a:rPr lang="uk-UA" dirty="0" smtClean="0"/>
              <a:t>, які збільшують площу поверхні для ефективного всмоктування. </a:t>
            </a:r>
            <a:r>
              <a:rPr lang="uk-UA" dirty="0" smtClean="0">
                <a:solidFill>
                  <a:srgbClr val="FF0000"/>
                </a:solidFill>
              </a:rPr>
              <a:t>У центрі кожної ворсинки є лімфатичний капіляр, а навколо нього – сітка кровоносних капілярів.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1"/>
            <a:ext cx="9144000" cy="891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dirty="0" smtClean="0"/>
              <a:t>Будова ворсинки та Клітини ворсинок тонкої кишки</a:t>
            </a:r>
            <a:endParaRPr lang="ru-RU" dirty="0" smtClean="0"/>
          </a:p>
        </p:txBody>
      </p:sp>
      <p:pic>
        <p:nvPicPr>
          <p:cNvPr id="54276" name="Picture 5" descr="ворсинки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1412776"/>
            <a:ext cx="2730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онкий кишечник Відділи Будова стінки Процеси травлення Порожнинне ...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658822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73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Ферменти тонкого </a:t>
            </a:r>
            <a:r>
              <a:rPr lang="uk-UA" dirty="0" err="1" smtClean="0"/>
              <a:t>кишковика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Саме в тонкій кишці відбувається розщеплення білків і поліпептидів до амінокислот під впливом </a:t>
            </a:r>
            <a:r>
              <a:rPr lang="uk-UA" b="1" dirty="0" err="1" smtClean="0"/>
              <a:t>протеаз</a:t>
            </a:r>
            <a:r>
              <a:rPr lang="uk-UA" b="1" dirty="0" smtClean="0"/>
              <a:t>, які виробляються підшлунковою залозою (</a:t>
            </a:r>
            <a:r>
              <a:rPr lang="uk-UA" b="1" dirty="0" err="1" smtClean="0"/>
              <a:t>трипсиноген</a:t>
            </a:r>
            <a:r>
              <a:rPr lang="uk-UA" b="1" dirty="0" smtClean="0"/>
              <a:t>, </a:t>
            </a:r>
            <a:r>
              <a:rPr lang="uk-UA" b="1" dirty="0" err="1" smtClean="0"/>
              <a:t>хімотрипсин</a:t>
            </a:r>
            <a:r>
              <a:rPr lang="uk-UA" b="1" dirty="0" smtClean="0"/>
              <a:t>, </a:t>
            </a:r>
            <a:r>
              <a:rPr lang="uk-UA" b="1" dirty="0" err="1" smtClean="0"/>
              <a:t>карбоксипептидази</a:t>
            </a:r>
            <a:r>
              <a:rPr lang="uk-UA" b="1" dirty="0" smtClean="0"/>
              <a:t>) та залозами слизової оболонки тонкої кишки (</a:t>
            </a:r>
            <a:r>
              <a:rPr lang="uk-UA" b="1" dirty="0" err="1" smtClean="0"/>
              <a:t>амінопептидаза</a:t>
            </a:r>
            <a:r>
              <a:rPr lang="uk-UA" b="1" dirty="0" smtClean="0"/>
              <a:t>, </a:t>
            </a:r>
            <a:r>
              <a:rPr lang="uk-UA" b="1" dirty="0" err="1" smtClean="0"/>
              <a:t>дипептидаза</a:t>
            </a:r>
            <a:r>
              <a:rPr lang="uk-UA" b="1" dirty="0" smtClean="0"/>
              <a:t>). </a:t>
            </a:r>
            <a:r>
              <a:rPr lang="uk-UA" dirty="0" smtClean="0"/>
              <a:t>У складі кишкового соку є ще один фермент </a:t>
            </a:r>
            <a:r>
              <a:rPr lang="uk-UA" dirty="0" smtClean="0">
                <a:solidFill>
                  <a:srgbClr val="FF0000"/>
                </a:solidFill>
              </a:rPr>
              <a:t>– </a:t>
            </a:r>
            <a:r>
              <a:rPr lang="uk-UA" dirty="0" err="1" smtClean="0">
                <a:solidFill>
                  <a:srgbClr val="FF0000"/>
                </a:solidFill>
              </a:rPr>
              <a:t>ентерокіназа</a:t>
            </a:r>
            <a:r>
              <a:rPr lang="uk-UA" dirty="0" smtClean="0"/>
              <a:t>. Цей фермент необхідний для перетворення неактивного </a:t>
            </a:r>
            <a:r>
              <a:rPr lang="uk-UA" dirty="0" err="1" smtClean="0"/>
              <a:t>трипсиногена</a:t>
            </a:r>
            <a:r>
              <a:rPr lang="uk-UA" dirty="0" smtClean="0"/>
              <a:t> на активний трипсин.  </a:t>
            </a:r>
            <a:r>
              <a:rPr lang="uk-UA" dirty="0" err="1" smtClean="0"/>
              <a:t>Карбогідрази</a:t>
            </a:r>
            <a:r>
              <a:rPr lang="uk-UA" dirty="0" smtClean="0"/>
              <a:t>  - ферменти, що розщеплюють полісахариди та дисахариди до моносахаридів (глюкози) , також ліпаза, яка розщеплює жири до гліцерину та жирних кислот, і </a:t>
            </a:r>
            <a:r>
              <a:rPr lang="uk-UA" dirty="0" err="1" smtClean="0"/>
              <a:t>нуклеази</a:t>
            </a:r>
            <a:r>
              <a:rPr lang="uk-UA" dirty="0" smtClean="0"/>
              <a:t>, які розщеплюють нуклеїнові кислоти (ДНК та РНК) до </a:t>
            </a:r>
            <a:r>
              <a:rPr lang="uk-UA" dirty="0" err="1" smtClean="0"/>
              <a:t>нуклеотидів</a:t>
            </a:r>
            <a:r>
              <a:rPr lang="uk-UA" dirty="0" smtClean="0"/>
              <a:t>, - містяться як в складі підшлункового, так і кишкового соків.  Велике значення для перетравлювання жирів має </a:t>
            </a:r>
            <a:r>
              <a:rPr lang="uk-UA" dirty="0" smtClean="0">
                <a:solidFill>
                  <a:srgbClr val="FF0000"/>
                </a:solidFill>
              </a:rPr>
              <a:t>жовч</a:t>
            </a:r>
            <a:r>
              <a:rPr lang="uk-UA" dirty="0" smtClean="0"/>
              <a:t>, у складі якої є кислоти, які </a:t>
            </a:r>
            <a:r>
              <a:rPr lang="uk-UA" dirty="0" smtClean="0">
                <a:solidFill>
                  <a:srgbClr val="FF0000"/>
                </a:solidFill>
              </a:rPr>
              <a:t>емульгують жири. </a:t>
            </a:r>
            <a:r>
              <a:rPr lang="uk-UA" dirty="0" smtClean="0"/>
              <a:t>Лише після цього вони стають доступними для дії ліпаз.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8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 якому відділі травної системи відбувається розщеплення вуглеводів до глюкози; білків та пептидів - до амінокислот; жирів -  до гліцерину і жирних кислот ? </a:t>
            </a:r>
          </a:p>
          <a:p>
            <a:r>
              <a:rPr lang="uk-UA" dirty="0" smtClean="0"/>
              <a:t>А в  ротовій порожнині</a:t>
            </a:r>
          </a:p>
          <a:p>
            <a:r>
              <a:rPr lang="uk-UA" dirty="0" smtClean="0"/>
              <a:t>Б у шлунку</a:t>
            </a:r>
          </a:p>
          <a:p>
            <a:r>
              <a:rPr lang="uk-UA" dirty="0" smtClean="0"/>
              <a:t>В порожній  кишці</a:t>
            </a:r>
          </a:p>
          <a:p>
            <a:r>
              <a:rPr lang="uk-UA" dirty="0" smtClean="0"/>
              <a:t>Г в ободовій кишці</a:t>
            </a:r>
            <a:endParaRPr lang="uk-U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6688" cy="73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Всмоктування в тонкій кишці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7696200" cy="533099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Амінокислоти</a:t>
            </a:r>
            <a:r>
              <a:rPr lang="ru-RU" dirty="0" smtClean="0">
                <a:solidFill>
                  <a:srgbClr val="FF0000"/>
                </a:solidFill>
              </a:rPr>
              <a:t> та глюкоза </a:t>
            </a:r>
            <a:r>
              <a:rPr lang="ru-RU" dirty="0" smtClean="0"/>
              <a:t>у ворсинках </a:t>
            </a:r>
            <a:r>
              <a:rPr lang="ru-RU" dirty="0" err="1" smtClean="0"/>
              <a:t>тонкої</a:t>
            </a:r>
            <a:r>
              <a:rPr lang="ru-RU" dirty="0" smtClean="0"/>
              <a:t> кишки </a:t>
            </a:r>
            <a:r>
              <a:rPr lang="ru-RU" dirty="0" err="1" smtClean="0"/>
              <a:t>всмоктується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у кров</a:t>
            </a:r>
            <a:r>
              <a:rPr lang="ru-RU" dirty="0" smtClean="0"/>
              <a:t>. </a:t>
            </a:r>
            <a:r>
              <a:rPr lang="ru-RU" dirty="0" err="1" smtClean="0"/>
              <a:t>Кровоносні</a:t>
            </a:r>
            <a:r>
              <a:rPr lang="ru-RU" dirty="0" smtClean="0"/>
              <a:t> </a:t>
            </a:r>
            <a:r>
              <a:rPr lang="ru-RU" dirty="0" err="1" smtClean="0"/>
              <a:t>капіляри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виходять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ворсинок, </a:t>
            </a:r>
            <a:r>
              <a:rPr lang="ru-RU" dirty="0" err="1" smtClean="0"/>
              <a:t>з’єднуються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утворенням</a:t>
            </a:r>
            <a:r>
              <a:rPr lang="ru-RU" dirty="0" smtClean="0"/>
              <a:t> </a:t>
            </a:r>
            <a:r>
              <a:rPr lang="ru-RU" dirty="0" err="1" smtClean="0"/>
              <a:t>ворітної</a:t>
            </a:r>
            <a:r>
              <a:rPr lang="ru-RU" dirty="0" smtClean="0"/>
              <a:t> </a:t>
            </a:r>
            <a:r>
              <a:rPr lang="ru-RU" dirty="0" err="1" smtClean="0"/>
              <a:t>вени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, по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перетравлювання</a:t>
            </a:r>
            <a:r>
              <a:rPr lang="ru-RU" dirty="0" smtClean="0"/>
              <a:t> </a:t>
            </a:r>
            <a:r>
              <a:rPr lang="ru-RU" dirty="0" err="1" smtClean="0"/>
              <a:t>надходять</a:t>
            </a:r>
            <a:r>
              <a:rPr lang="ru-RU" dirty="0" smtClean="0"/>
              <a:t> до </a:t>
            </a:r>
            <a:r>
              <a:rPr lang="ru-RU" dirty="0" err="1" smtClean="0"/>
              <a:t>печінки</a:t>
            </a:r>
            <a:r>
              <a:rPr lang="ru-RU" dirty="0" smtClean="0"/>
              <a:t>. </a:t>
            </a:r>
            <a:r>
              <a:rPr lang="ru-RU" dirty="0" err="1" smtClean="0"/>
              <a:t>Всмоктування</a:t>
            </a:r>
            <a:r>
              <a:rPr lang="ru-RU" dirty="0" smtClean="0"/>
              <a:t> </a:t>
            </a:r>
            <a:r>
              <a:rPr lang="ru-RU" dirty="0" err="1" smtClean="0"/>
              <a:t>жирних</a:t>
            </a:r>
            <a:r>
              <a:rPr lang="ru-RU" dirty="0" smtClean="0"/>
              <a:t> кислот та </a:t>
            </a:r>
            <a:r>
              <a:rPr lang="ru-RU" dirty="0" err="1" smtClean="0"/>
              <a:t>гліцерину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інакше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З </a:t>
            </a:r>
            <a:r>
              <a:rPr lang="ru-RU" dirty="0" err="1" smtClean="0">
                <a:solidFill>
                  <a:srgbClr val="FF0000"/>
                </a:solidFill>
              </a:rPr>
              <a:t>гліцерину</a:t>
            </a:r>
            <a:r>
              <a:rPr lang="ru-RU" dirty="0" smtClean="0">
                <a:solidFill>
                  <a:srgbClr val="FF0000"/>
                </a:solidFill>
              </a:rPr>
              <a:t> та </a:t>
            </a:r>
            <a:r>
              <a:rPr lang="ru-RU" dirty="0" err="1" smtClean="0">
                <a:solidFill>
                  <a:srgbClr val="FF0000"/>
                </a:solidFill>
              </a:rPr>
              <a:t>жирних</a:t>
            </a:r>
            <a:r>
              <a:rPr lang="ru-RU" dirty="0" smtClean="0">
                <a:solidFill>
                  <a:srgbClr val="FF0000"/>
                </a:solidFill>
              </a:rPr>
              <a:t> кислот в </a:t>
            </a:r>
            <a:r>
              <a:rPr lang="ru-RU" dirty="0" err="1" smtClean="0">
                <a:solidFill>
                  <a:srgbClr val="FF0000"/>
                </a:solidFill>
              </a:rPr>
              <a:t>епітеліальних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клітинах</a:t>
            </a:r>
            <a:r>
              <a:rPr lang="ru-RU" dirty="0" smtClean="0">
                <a:solidFill>
                  <a:srgbClr val="FF0000"/>
                </a:solidFill>
              </a:rPr>
              <a:t> ворсинок </a:t>
            </a:r>
            <a:r>
              <a:rPr lang="ru-RU" dirty="0" err="1" smtClean="0">
                <a:solidFill>
                  <a:srgbClr val="FF0000"/>
                </a:solidFill>
              </a:rPr>
              <a:t>синтезуються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власні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жири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які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err="1" smtClean="0">
                <a:solidFill>
                  <a:srgbClr val="FF0000"/>
                </a:solidFill>
              </a:rPr>
              <a:t>далі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надходять</a:t>
            </a:r>
            <a:r>
              <a:rPr lang="ru-RU" dirty="0" smtClean="0">
                <a:solidFill>
                  <a:srgbClr val="FF0000"/>
                </a:solidFill>
              </a:rPr>
              <a:t> до </a:t>
            </a:r>
            <a:r>
              <a:rPr lang="ru-RU" dirty="0" err="1" smtClean="0">
                <a:solidFill>
                  <a:srgbClr val="FF0000"/>
                </a:solidFill>
              </a:rPr>
              <a:t>лімфатичних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капілярів</a:t>
            </a:r>
            <a:r>
              <a:rPr lang="ru-RU" dirty="0" smtClean="0"/>
              <a:t>. </a:t>
            </a:r>
            <a:r>
              <a:rPr lang="ru-RU" dirty="0" err="1" smtClean="0"/>
              <a:t>Присутні</a:t>
            </a:r>
            <a:r>
              <a:rPr lang="ru-RU" dirty="0" smtClean="0"/>
              <a:t> у </a:t>
            </a:r>
            <a:r>
              <a:rPr lang="ru-RU" dirty="0" err="1" smtClean="0"/>
              <a:t>лімфі</a:t>
            </a:r>
            <a:r>
              <a:rPr lang="ru-RU" dirty="0" smtClean="0"/>
              <a:t> </a:t>
            </a:r>
            <a:r>
              <a:rPr lang="ru-RU" dirty="0" err="1" smtClean="0"/>
              <a:t>білки</a:t>
            </a:r>
            <a:r>
              <a:rPr lang="ru-RU" dirty="0" smtClean="0"/>
              <a:t> </a:t>
            </a:r>
            <a:r>
              <a:rPr lang="ru-RU" dirty="0" err="1" smtClean="0"/>
              <a:t>взаємодіють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молекулами </a:t>
            </a:r>
            <a:r>
              <a:rPr lang="ru-RU" dirty="0" err="1" smtClean="0"/>
              <a:t>жирів</a:t>
            </a:r>
            <a:r>
              <a:rPr lang="ru-RU" dirty="0" smtClean="0"/>
              <a:t>, </a:t>
            </a:r>
            <a:r>
              <a:rPr lang="ru-RU" dirty="0" err="1" smtClean="0"/>
              <a:t>утворюючи</a:t>
            </a:r>
            <a:r>
              <a:rPr lang="ru-RU" dirty="0" smtClean="0"/>
              <a:t> </a:t>
            </a:r>
            <a:r>
              <a:rPr lang="ru-RU" dirty="0" err="1" smtClean="0"/>
              <a:t>часточки</a:t>
            </a:r>
            <a:r>
              <a:rPr lang="ru-RU" dirty="0" smtClean="0"/>
              <a:t> – </a:t>
            </a:r>
            <a:r>
              <a:rPr lang="ru-RU" dirty="0" err="1" smtClean="0"/>
              <a:t>хіломікрони</a:t>
            </a:r>
            <a:r>
              <a:rPr lang="ru-RU" dirty="0" smtClean="0"/>
              <a:t>. З </a:t>
            </a:r>
            <a:r>
              <a:rPr lang="ru-RU" dirty="0" err="1" smtClean="0"/>
              <a:t>лімфою</a:t>
            </a:r>
            <a:r>
              <a:rPr lang="ru-RU" dirty="0" smtClean="0"/>
              <a:t> вони </a:t>
            </a:r>
            <a:r>
              <a:rPr lang="ru-RU" dirty="0" err="1" smtClean="0"/>
              <a:t>транспортуються</a:t>
            </a:r>
            <a:r>
              <a:rPr lang="ru-RU" dirty="0" smtClean="0"/>
              <a:t> по </a:t>
            </a:r>
            <a:r>
              <a:rPr lang="ru-RU" dirty="0" err="1" smtClean="0"/>
              <a:t>лімфатичній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потрапляють</a:t>
            </a:r>
            <a:r>
              <a:rPr lang="ru-RU" dirty="0" smtClean="0"/>
              <a:t> до </a:t>
            </a:r>
            <a:r>
              <a:rPr lang="ru-RU" dirty="0" err="1" smtClean="0"/>
              <a:t>венозної</a:t>
            </a:r>
            <a:r>
              <a:rPr lang="ru-RU" dirty="0" smtClean="0"/>
              <a:t> </a:t>
            </a:r>
            <a:r>
              <a:rPr lang="ru-RU" dirty="0" err="1" smtClean="0"/>
              <a:t>крові</a:t>
            </a:r>
            <a:r>
              <a:rPr lang="ru-RU" dirty="0" smtClean="0"/>
              <a:t> (</a:t>
            </a:r>
            <a:r>
              <a:rPr lang="ru-RU" dirty="0" err="1" smtClean="0"/>
              <a:t>підключичні</a:t>
            </a:r>
            <a:r>
              <a:rPr lang="ru-RU" dirty="0" smtClean="0"/>
              <a:t> </a:t>
            </a:r>
            <a:r>
              <a:rPr lang="ru-RU" dirty="0" err="1" smtClean="0"/>
              <a:t>вени</a:t>
            </a:r>
            <a:r>
              <a:rPr lang="ru-RU" dirty="0" smtClean="0"/>
              <a:t>).</a:t>
            </a:r>
            <a:endParaRPr lang="uk-U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9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Куди потрапляють жири з ворсинок тонкої кишки?</a:t>
            </a:r>
          </a:p>
          <a:p>
            <a:r>
              <a:rPr lang="uk-UA" dirty="0" smtClean="0"/>
              <a:t>А до кровоносного капіляру</a:t>
            </a:r>
          </a:p>
          <a:p>
            <a:r>
              <a:rPr lang="uk-UA" dirty="0" smtClean="0"/>
              <a:t>Б до міжклітинної рідини</a:t>
            </a:r>
          </a:p>
          <a:p>
            <a:r>
              <a:rPr lang="uk-UA" dirty="0" smtClean="0"/>
              <a:t>В до лімфатичного капіляру</a:t>
            </a:r>
          </a:p>
          <a:p>
            <a:r>
              <a:rPr lang="uk-UA" dirty="0" smtClean="0"/>
              <a:t>Г до артеріоли</a:t>
            </a:r>
            <a:endParaRPr lang="uk-U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10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Куди </a:t>
            </a:r>
            <a:r>
              <a:rPr lang="uk-UA" dirty="0" smtClean="0"/>
              <a:t>потрапляють</a:t>
            </a:r>
            <a:r>
              <a:rPr lang="en-US" dirty="0" smtClean="0"/>
              <a:t> </a:t>
            </a:r>
            <a:r>
              <a:rPr lang="uk-UA" dirty="0" smtClean="0"/>
              <a:t>амінокислоти </a:t>
            </a:r>
            <a:r>
              <a:rPr lang="uk-UA" dirty="0"/>
              <a:t>з ворсинок тонкої кишки?</a:t>
            </a:r>
          </a:p>
          <a:p>
            <a:r>
              <a:rPr lang="uk-UA" dirty="0" smtClean="0"/>
              <a:t>А до </a:t>
            </a:r>
            <a:r>
              <a:rPr lang="uk-UA" dirty="0"/>
              <a:t>кровоносного </a:t>
            </a:r>
            <a:r>
              <a:rPr lang="uk-UA" dirty="0" smtClean="0"/>
              <a:t>капіляру </a:t>
            </a:r>
          </a:p>
          <a:p>
            <a:r>
              <a:rPr lang="uk-UA" dirty="0" smtClean="0"/>
              <a:t>Б до </a:t>
            </a:r>
            <a:r>
              <a:rPr lang="uk-UA" dirty="0"/>
              <a:t>міжклітинної </a:t>
            </a:r>
            <a:r>
              <a:rPr lang="uk-UA" dirty="0" smtClean="0"/>
              <a:t>рідини </a:t>
            </a:r>
          </a:p>
          <a:p>
            <a:r>
              <a:rPr lang="uk-UA" dirty="0" smtClean="0"/>
              <a:t>В лімфатичного капіляра</a:t>
            </a:r>
          </a:p>
          <a:p>
            <a:r>
              <a:rPr lang="uk-UA" dirty="0" smtClean="0"/>
              <a:t>Г </a:t>
            </a:r>
            <a:r>
              <a:rPr lang="uk-UA" dirty="0"/>
              <a:t>до </a:t>
            </a:r>
            <a:r>
              <a:rPr lang="uk-UA" dirty="0" err="1" smtClean="0"/>
              <a:t>венули</a:t>
            </a:r>
            <a:endParaRPr lang="uk-UA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Печінка і підшлункова залоза</a:t>
            </a:r>
            <a:endParaRPr lang="uk-UA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402" y="1609725"/>
            <a:ext cx="468859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Яка речовина належить до поживних?</a:t>
            </a:r>
          </a:p>
          <a:p>
            <a:r>
              <a:rPr lang="uk-UA" dirty="0" smtClean="0"/>
              <a:t>А молоко </a:t>
            </a:r>
          </a:p>
          <a:p>
            <a:r>
              <a:rPr lang="uk-UA" dirty="0" smtClean="0"/>
              <a:t>Б </a:t>
            </a:r>
            <a:r>
              <a:rPr lang="uk-UA" dirty="0"/>
              <a:t>вершкове </a:t>
            </a:r>
            <a:r>
              <a:rPr lang="uk-UA" dirty="0" smtClean="0"/>
              <a:t>масло</a:t>
            </a:r>
          </a:p>
          <a:p>
            <a:r>
              <a:rPr lang="uk-UA" dirty="0" smtClean="0"/>
              <a:t>В білок</a:t>
            </a:r>
          </a:p>
          <a:p>
            <a:r>
              <a:rPr lang="uk-UA" dirty="0" smtClean="0"/>
              <a:t>Г м’ясо</a:t>
            </a:r>
            <a:endParaRPr lang="uk-U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11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Панкреатит і холецистит – це хвороби, що характеризуються запальними процесами в</a:t>
            </a:r>
          </a:p>
          <a:p>
            <a:r>
              <a:rPr lang="uk-UA" dirty="0" smtClean="0"/>
              <a:t>А шлунку та дванадцятипалій кишці</a:t>
            </a:r>
          </a:p>
          <a:p>
            <a:r>
              <a:rPr lang="uk-UA" dirty="0" smtClean="0"/>
              <a:t>Б тонкому кишечнику та червоподібному відростку</a:t>
            </a:r>
          </a:p>
          <a:p>
            <a:r>
              <a:rPr lang="uk-UA" dirty="0" smtClean="0"/>
              <a:t>В підшлунковій залозі та жовчному міхурі</a:t>
            </a:r>
          </a:p>
          <a:p>
            <a:r>
              <a:rPr lang="uk-UA" dirty="0" smtClean="0"/>
              <a:t>Г печінці та товстому кишечнику</a:t>
            </a:r>
            <a:endParaRPr lang="uk-U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4446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Печінка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7850560" cy="55664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Печінка – найбільший та один з найважливіших внутрішніх органів. Вона подібна до хімічної лабораторії та виконує багато функцій, зокрема її участь у роботі травної системи пов’язана з утворенням жовчі. Жовчний міхур накопичує і концентрує жовч. Жовч виділяється у дванадцятипалу кишку – початковий відділ тонкої кишки.</a:t>
            </a:r>
          </a:p>
          <a:p>
            <a:r>
              <a:rPr lang="ru-RU" dirty="0" err="1" smtClean="0"/>
              <a:t>Печінка</a:t>
            </a:r>
            <a:r>
              <a:rPr lang="ru-RU" dirty="0" smtClean="0"/>
              <a:t> </a:t>
            </a:r>
            <a:r>
              <a:rPr lang="ru-RU" dirty="0" err="1" smtClean="0"/>
              <a:t>поділяється</a:t>
            </a:r>
            <a:r>
              <a:rPr lang="ru-RU" dirty="0" smtClean="0"/>
              <a:t> </a:t>
            </a:r>
            <a:r>
              <a:rPr lang="ru-RU" dirty="0" err="1" smtClean="0"/>
              <a:t>зв’язкою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частки</a:t>
            </a:r>
            <a:r>
              <a:rPr lang="ru-RU" dirty="0" smtClean="0"/>
              <a:t>: (</a:t>
            </a:r>
            <a:r>
              <a:rPr lang="ru-RU" dirty="0" err="1" smtClean="0"/>
              <a:t>ліву</a:t>
            </a:r>
            <a:r>
              <a:rPr lang="ru-RU" dirty="0" smtClean="0"/>
              <a:t> (</a:t>
            </a:r>
            <a:r>
              <a:rPr lang="ru-RU" dirty="0" err="1" smtClean="0"/>
              <a:t>меншу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праву. Вона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гексагональних</a:t>
            </a:r>
            <a:r>
              <a:rPr lang="ru-RU" dirty="0" smtClean="0"/>
              <a:t> за формою </a:t>
            </a:r>
            <a:r>
              <a:rPr lang="ru-RU" dirty="0" err="1" smtClean="0"/>
              <a:t>часточок</a:t>
            </a:r>
            <a:r>
              <a:rPr lang="ru-RU" dirty="0" smtClean="0"/>
              <a:t>, </a:t>
            </a:r>
            <a:r>
              <a:rPr lang="ru-RU" dirty="0" err="1" smtClean="0"/>
              <a:t>утворених</a:t>
            </a:r>
            <a:r>
              <a:rPr lang="ru-RU" dirty="0" smtClean="0"/>
              <a:t> </a:t>
            </a:r>
            <a:r>
              <a:rPr lang="ru-RU" dirty="0" err="1" smtClean="0"/>
              <a:t>мільярдами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.  </a:t>
            </a:r>
            <a:r>
              <a:rPr lang="ru-RU" dirty="0" err="1" smtClean="0"/>
              <a:t>Діаметр</a:t>
            </a:r>
            <a:r>
              <a:rPr lang="ru-RU" dirty="0" smtClean="0"/>
              <a:t> </a:t>
            </a:r>
            <a:r>
              <a:rPr lang="ru-RU" dirty="0" err="1" smtClean="0"/>
              <a:t>часточки</a:t>
            </a:r>
            <a:r>
              <a:rPr lang="ru-RU" dirty="0" smtClean="0"/>
              <a:t> – 1 мм.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часточку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гепатоцити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спеціалізовані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функціональну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,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жовч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у </a:t>
            </a:r>
            <a:r>
              <a:rPr lang="ru-RU" dirty="0" err="1" smtClean="0"/>
              <a:t>жовчні</a:t>
            </a:r>
            <a:r>
              <a:rPr lang="ru-RU" dirty="0" smtClean="0"/>
              <a:t> </a:t>
            </a:r>
            <a:r>
              <a:rPr lang="ru-RU" dirty="0" err="1" smtClean="0"/>
              <a:t>канальці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зливаються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жовчні</a:t>
            </a:r>
            <a:r>
              <a:rPr lang="ru-RU" dirty="0" smtClean="0"/>
              <a:t> протоки. </a:t>
            </a:r>
            <a:endParaRPr lang="uk-UA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12 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Жовч в організмі людини</a:t>
            </a:r>
          </a:p>
          <a:p>
            <a:r>
              <a:rPr lang="uk-UA" dirty="0" smtClean="0"/>
              <a:t>А активує дію деяких ферментів</a:t>
            </a:r>
          </a:p>
          <a:p>
            <a:r>
              <a:rPr lang="uk-UA" dirty="0" smtClean="0"/>
              <a:t>Б створює кисле середовище в тонкому кишечнику</a:t>
            </a:r>
          </a:p>
          <a:p>
            <a:r>
              <a:rPr lang="uk-UA" dirty="0" smtClean="0"/>
              <a:t>В послаблює рухову активність кишечника</a:t>
            </a:r>
          </a:p>
          <a:p>
            <a:r>
              <a:rPr lang="uk-UA" dirty="0" smtClean="0"/>
              <a:t>Г регулює вміст гормону тироксину в крові</a:t>
            </a:r>
            <a:endParaRPr lang="uk-U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660688"/>
          </a:xfrm>
        </p:spPr>
        <p:txBody>
          <a:bodyPr/>
          <a:lstStyle/>
          <a:p>
            <a:r>
              <a:rPr lang="uk-UA" dirty="0" smtClean="0"/>
              <a:t>Функції Печінки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54030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Окрім функції утворення жовчі печінка забезпечує виконання  цілого ряду завдань, а саме – </a:t>
            </a:r>
            <a:r>
              <a:rPr lang="uk-UA" dirty="0" smtClean="0">
                <a:solidFill>
                  <a:srgbClr val="FF0000"/>
                </a:solidFill>
              </a:rPr>
              <a:t>детоксикацію шкідливих для здоров’я людини отруйних речовин</a:t>
            </a:r>
            <a:r>
              <a:rPr lang="uk-UA" dirty="0" smtClean="0"/>
              <a:t>, які надходять до крові з травної системи (</a:t>
            </a:r>
            <a:r>
              <a:rPr lang="uk-UA" dirty="0" smtClean="0">
                <a:solidFill>
                  <a:srgbClr val="FF0000"/>
                </a:solidFill>
              </a:rPr>
              <a:t>бар’єрна функція</a:t>
            </a:r>
            <a:r>
              <a:rPr lang="uk-UA" dirty="0" smtClean="0"/>
              <a:t>); </a:t>
            </a:r>
            <a:r>
              <a:rPr lang="uk-UA" dirty="0" smtClean="0">
                <a:solidFill>
                  <a:srgbClr val="FF0000"/>
                </a:solidFill>
              </a:rPr>
              <a:t>печінка бере участь в обміні  білків </a:t>
            </a:r>
            <a:r>
              <a:rPr lang="uk-UA" dirty="0" smtClean="0"/>
              <a:t>( в печінці синтезуються білки плазми крові</a:t>
            </a:r>
            <a:r>
              <a:rPr lang="uk-UA" dirty="0" smtClean="0">
                <a:solidFill>
                  <a:srgbClr val="FF0000"/>
                </a:solidFill>
              </a:rPr>
              <a:t>), ліпідів, вуглеводів </a:t>
            </a:r>
            <a:r>
              <a:rPr lang="uk-UA" dirty="0" smtClean="0"/>
              <a:t>(тут синтезується глікоген з глюкози); </a:t>
            </a:r>
            <a:r>
              <a:rPr lang="uk-UA" dirty="0" smtClean="0">
                <a:solidFill>
                  <a:srgbClr val="FF0000"/>
                </a:solidFill>
              </a:rPr>
              <a:t>синтезі вітамінів А та В</a:t>
            </a:r>
            <a:r>
              <a:rPr lang="uk-UA" baseline="-25000" dirty="0" smtClean="0">
                <a:solidFill>
                  <a:srgbClr val="FF0000"/>
                </a:solidFill>
              </a:rPr>
              <a:t>12</a:t>
            </a:r>
            <a:r>
              <a:rPr lang="uk-UA" dirty="0" smtClean="0">
                <a:solidFill>
                  <a:srgbClr val="FF0000"/>
                </a:solidFill>
              </a:rPr>
              <a:t>; </a:t>
            </a:r>
            <a:r>
              <a:rPr lang="uk-UA" dirty="0" smtClean="0"/>
              <a:t>інактивації гормонів. </a:t>
            </a:r>
            <a:r>
              <a:rPr lang="uk-UA" dirty="0" smtClean="0">
                <a:solidFill>
                  <a:srgbClr val="FF0000"/>
                </a:solidFill>
              </a:rPr>
              <a:t>Печінка бере участь у кровотворенні</a:t>
            </a:r>
            <a:r>
              <a:rPr lang="uk-UA" dirty="0" smtClean="0"/>
              <a:t>: печінка ембріонів – важливе джерело еритроцитів, у дорослої людини печінка забезпечує виведення продуктів розпаду гемоглобіну – жовчних пігментів і накопичує залізо, яке потім використовується для синтезу гемоглобіну. </a:t>
            </a:r>
            <a:r>
              <a:rPr lang="uk-UA" dirty="0" smtClean="0">
                <a:solidFill>
                  <a:srgbClr val="FF0000"/>
                </a:solidFill>
              </a:rPr>
              <a:t>Таким чином, печінка відіграє ключову роль у підтримці гомеостазу організму. </a:t>
            </a:r>
            <a:r>
              <a:rPr lang="uk-UA" dirty="0" smtClean="0"/>
              <a:t>Поряд із селезінкою </a:t>
            </a:r>
            <a:r>
              <a:rPr lang="uk-UA" dirty="0" smtClean="0">
                <a:solidFill>
                  <a:srgbClr val="FF0000"/>
                </a:solidFill>
              </a:rPr>
              <a:t>печінка виконує функцію депо крові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Підшлункова залоза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5472608" cy="52292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Підшлункова</a:t>
            </a:r>
            <a:r>
              <a:rPr lang="ru-RU" dirty="0" smtClean="0"/>
              <a:t> </a:t>
            </a:r>
            <a:r>
              <a:rPr lang="ru-RU" dirty="0" err="1" smtClean="0"/>
              <a:t>залоза</a:t>
            </a:r>
            <a:r>
              <a:rPr lang="ru-RU" dirty="0" smtClean="0"/>
              <a:t> – </a:t>
            </a:r>
            <a:r>
              <a:rPr lang="ru-RU" dirty="0" err="1" smtClean="0"/>
              <a:t>залоза</a:t>
            </a:r>
            <a:r>
              <a:rPr lang="ru-RU" dirty="0" smtClean="0"/>
              <a:t> </a:t>
            </a:r>
            <a:r>
              <a:rPr lang="ru-RU" dirty="0" err="1" smtClean="0"/>
              <a:t>зовнішньої</a:t>
            </a:r>
            <a:r>
              <a:rPr lang="ru-RU" dirty="0" smtClean="0"/>
              <a:t> та </a:t>
            </a:r>
            <a:r>
              <a:rPr lang="ru-RU" dirty="0" err="1" smtClean="0"/>
              <a:t>внутрішньої</a:t>
            </a:r>
            <a:r>
              <a:rPr lang="ru-RU" dirty="0" smtClean="0"/>
              <a:t> </a:t>
            </a:r>
            <a:r>
              <a:rPr lang="ru-RU" dirty="0" err="1" smtClean="0"/>
              <a:t>секреції</a:t>
            </a:r>
            <a:r>
              <a:rPr lang="ru-RU" dirty="0" smtClean="0"/>
              <a:t>. Вона </a:t>
            </a:r>
            <a:r>
              <a:rPr lang="ru-RU" dirty="0" err="1" smtClean="0"/>
              <a:t>бере</a:t>
            </a:r>
            <a:r>
              <a:rPr lang="ru-RU" dirty="0" smtClean="0"/>
              <a:t> участь у </a:t>
            </a:r>
            <a:r>
              <a:rPr lang="ru-RU" dirty="0" err="1" smtClean="0"/>
              <a:t>процесах</a:t>
            </a:r>
            <a:r>
              <a:rPr lang="ru-RU" dirty="0" smtClean="0"/>
              <a:t> </a:t>
            </a:r>
            <a:r>
              <a:rPr lang="ru-RU" dirty="0" err="1" smtClean="0"/>
              <a:t>травлення</a:t>
            </a:r>
            <a:r>
              <a:rPr lang="ru-RU" dirty="0" smtClean="0"/>
              <a:t> та </a:t>
            </a:r>
            <a:r>
              <a:rPr lang="ru-RU" dirty="0" err="1" smtClean="0"/>
              <a:t>регуляції</a:t>
            </a:r>
            <a:r>
              <a:rPr lang="ru-RU" dirty="0" smtClean="0"/>
              <a:t> </a:t>
            </a:r>
            <a:r>
              <a:rPr lang="ru-RU" dirty="0" err="1" smtClean="0"/>
              <a:t>вуглеводного</a:t>
            </a:r>
            <a:r>
              <a:rPr lang="ru-RU" dirty="0" smtClean="0"/>
              <a:t>, </a:t>
            </a:r>
            <a:r>
              <a:rPr lang="ru-RU" dirty="0" err="1" smtClean="0"/>
              <a:t>ліпідного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білкового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велика </a:t>
            </a:r>
            <a:r>
              <a:rPr lang="ru-RU" dirty="0" err="1" smtClean="0"/>
              <a:t>залоза</a:t>
            </a:r>
            <a:r>
              <a:rPr lang="ru-RU" dirty="0" smtClean="0"/>
              <a:t>,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головки, </a:t>
            </a:r>
            <a:r>
              <a:rPr lang="ru-RU" dirty="0" err="1" smtClean="0"/>
              <a:t>тіла</a:t>
            </a:r>
            <a:r>
              <a:rPr lang="ru-RU" dirty="0" smtClean="0"/>
              <a:t> та </a:t>
            </a:r>
            <a:r>
              <a:rPr lang="ru-RU" dirty="0" err="1" smtClean="0"/>
              <a:t>хвостової</a:t>
            </a:r>
            <a:r>
              <a:rPr lang="ru-RU" dirty="0" smtClean="0"/>
              <a:t> </a:t>
            </a:r>
            <a:r>
              <a:rPr lang="ru-RU" dirty="0" err="1" smtClean="0"/>
              <a:t>ділянки</a:t>
            </a:r>
            <a:r>
              <a:rPr lang="ru-RU" dirty="0" smtClean="0"/>
              <a:t>, </a:t>
            </a:r>
            <a:r>
              <a:rPr lang="ru-RU" dirty="0" err="1" smtClean="0"/>
              <a:t>міститься</a:t>
            </a:r>
            <a:r>
              <a:rPr lang="ru-RU" dirty="0" smtClean="0"/>
              <a:t>  у </a:t>
            </a:r>
            <a:r>
              <a:rPr lang="ru-RU" dirty="0" err="1" smtClean="0"/>
              <a:t>брижі</a:t>
            </a:r>
            <a:r>
              <a:rPr lang="ru-RU" dirty="0" smtClean="0"/>
              <a:t> </a:t>
            </a:r>
            <a:r>
              <a:rPr lang="ru-RU" dirty="0" err="1" smtClean="0"/>
              <a:t>дванадцятипалої</a:t>
            </a:r>
            <a:r>
              <a:rPr lang="ru-RU" dirty="0" smtClean="0"/>
              <a:t> кишки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шлунка</a:t>
            </a:r>
            <a:r>
              <a:rPr lang="ru-RU" dirty="0" smtClean="0"/>
              <a:t>.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– </a:t>
            </a:r>
            <a:r>
              <a:rPr lang="ru-RU" dirty="0" err="1" smtClean="0"/>
              <a:t>ацинусів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вони </a:t>
            </a:r>
            <a:r>
              <a:rPr lang="ru-RU" dirty="0" err="1" smtClean="0"/>
              <a:t>секретують</a:t>
            </a:r>
            <a:r>
              <a:rPr lang="ru-RU" dirty="0" smtClean="0"/>
              <a:t> </a:t>
            </a:r>
            <a:r>
              <a:rPr lang="ru-RU" dirty="0" err="1" smtClean="0"/>
              <a:t>сік</a:t>
            </a:r>
            <a:r>
              <a:rPr lang="ru-RU" dirty="0" smtClean="0"/>
              <a:t> – панкреатин,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цілий</a:t>
            </a:r>
            <a:r>
              <a:rPr lang="ru-RU" dirty="0" smtClean="0"/>
              <a:t> ряд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травних</a:t>
            </a:r>
            <a:r>
              <a:rPr lang="ru-RU" dirty="0" smtClean="0"/>
              <a:t> </a:t>
            </a:r>
            <a:r>
              <a:rPr lang="ru-RU" dirty="0" err="1" smtClean="0"/>
              <a:t>ферментів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5" name="Содержимое 4" descr="Підшлункова залоза Будова Роль у травленні Компоненти ...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35638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/>
              <a:t>Підшлункова залоза</a:t>
            </a:r>
            <a:endParaRPr lang="ru-RU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uk-UA" sz="2400" smtClean="0"/>
              <a:t>Складається з екзокринноі та ендокринноі частин. Екзокринна частина бере участь у перетравлюванні білків, ліпідів і вуглеводів. </a:t>
            </a:r>
          </a:p>
          <a:p>
            <a:pPr eaLnBrk="1" hangingPunct="1">
              <a:defRPr/>
            </a:pPr>
            <a:r>
              <a:rPr lang="uk-UA" sz="2400" smtClean="0"/>
              <a:t>Секретує бікарбонат.</a:t>
            </a:r>
          </a:p>
        </p:txBody>
      </p:sp>
      <p:pic>
        <p:nvPicPr>
          <p:cNvPr id="47108" name="Picture 7" descr="imidg11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875" y="1268413"/>
            <a:ext cx="5445125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uk-UA" smtClean="0"/>
              <a:t>Ацинус підшлункової залози</a:t>
            </a:r>
            <a:endParaRPr lang="ru-RU" smtClean="0"/>
          </a:p>
        </p:txBody>
      </p:sp>
      <p:pic>
        <p:nvPicPr>
          <p:cNvPr id="48131" name="Picture 4" descr="imidg1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080" y="1484784"/>
            <a:ext cx="747100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13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Який фермент входить до складу соку підшлункової залози?</a:t>
            </a:r>
          </a:p>
          <a:p>
            <a:r>
              <a:rPr lang="uk-UA" dirty="0" smtClean="0"/>
              <a:t>А  </a:t>
            </a:r>
            <a:r>
              <a:rPr lang="uk-UA" dirty="0" smtClean="0"/>
              <a:t>птіалін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 smtClean="0"/>
              <a:t>Б</a:t>
            </a:r>
            <a:r>
              <a:rPr lang="uk-UA" dirty="0" smtClean="0"/>
              <a:t> пепсин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 smtClean="0"/>
              <a:t>В </a:t>
            </a:r>
            <a:r>
              <a:rPr lang="uk-UA" dirty="0" err="1" smtClean="0"/>
              <a:t>ентерокіназа</a:t>
            </a:r>
            <a:r>
              <a:rPr lang="uk-UA" dirty="0" smtClean="0"/>
              <a:t> </a:t>
            </a:r>
            <a:endParaRPr lang="uk-UA" dirty="0" smtClean="0"/>
          </a:p>
          <a:p>
            <a:r>
              <a:rPr lang="uk-UA" smtClean="0"/>
              <a:t> Г</a:t>
            </a:r>
            <a:r>
              <a:rPr lang="uk-UA" smtClean="0"/>
              <a:t> </a:t>
            </a:r>
            <a:r>
              <a:rPr lang="uk-UA" dirty="0"/>
              <a:t>трипсин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Товста кишка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7992888" cy="537321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Товста</a:t>
            </a:r>
            <a:r>
              <a:rPr lang="ru-RU" dirty="0" smtClean="0"/>
              <a:t> кишка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сліпої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червоподібним</a:t>
            </a:r>
            <a:r>
              <a:rPr lang="ru-RU" dirty="0" smtClean="0"/>
              <a:t> </a:t>
            </a:r>
            <a:r>
              <a:rPr lang="ru-RU" dirty="0" err="1" smtClean="0"/>
              <a:t>відростком</a:t>
            </a:r>
            <a:r>
              <a:rPr lang="ru-RU" dirty="0" smtClean="0"/>
              <a:t>), </a:t>
            </a:r>
            <a:r>
              <a:rPr lang="ru-RU" dirty="0" err="1" smtClean="0"/>
              <a:t>ободової</a:t>
            </a:r>
            <a:r>
              <a:rPr lang="ru-RU" dirty="0" smtClean="0"/>
              <a:t>, </a:t>
            </a:r>
            <a:r>
              <a:rPr lang="ru-RU" dirty="0" err="1" smtClean="0"/>
              <a:t>сигмоподібної</a:t>
            </a:r>
            <a:r>
              <a:rPr lang="ru-RU" dirty="0" smtClean="0"/>
              <a:t> та </a:t>
            </a:r>
            <a:r>
              <a:rPr lang="ru-RU" dirty="0" err="1" smtClean="0"/>
              <a:t>прямої</a:t>
            </a:r>
            <a:r>
              <a:rPr lang="ru-RU" dirty="0" smtClean="0"/>
              <a:t>, яка </a:t>
            </a:r>
            <a:r>
              <a:rPr lang="ru-RU" dirty="0" err="1" smtClean="0"/>
              <a:t>закінчується</a:t>
            </a:r>
            <a:r>
              <a:rPr lang="ru-RU" dirty="0" smtClean="0"/>
              <a:t> </a:t>
            </a:r>
            <a:r>
              <a:rPr lang="ru-RU" dirty="0" err="1" smtClean="0"/>
              <a:t>відхідником</a:t>
            </a:r>
            <a:r>
              <a:rPr lang="ru-RU" dirty="0" smtClean="0"/>
              <a:t>.  </a:t>
            </a:r>
            <a:r>
              <a:rPr lang="ru-RU" dirty="0" err="1" smtClean="0"/>
              <a:t>Сліпа</a:t>
            </a:r>
            <a:r>
              <a:rPr lang="ru-RU" dirty="0" smtClean="0"/>
              <a:t> кишка </a:t>
            </a:r>
            <a:r>
              <a:rPr lang="ru-RU" dirty="0" err="1" smtClean="0"/>
              <a:t>сполучає</a:t>
            </a:r>
            <a:r>
              <a:rPr lang="ru-RU" dirty="0" smtClean="0"/>
              <a:t> </a:t>
            </a:r>
            <a:r>
              <a:rPr lang="ru-RU" dirty="0" err="1" smtClean="0"/>
              <a:t>тонку</a:t>
            </a:r>
            <a:r>
              <a:rPr lang="ru-RU" dirty="0" smtClean="0"/>
              <a:t> кишку </a:t>
            </a:r>
            <a:r>
              <a:rPr lang="ru-RU" dirty="0" err="1" smtClean="0"/>
              <a:t>з</a:t>
            </a:r>
            <a:r>
              <a:rPr lang="ru-RU" dirty="0" smtClean="0"/>
              <a:t> ободовою. Основною </a:t>
            </a:r>
            <a:r>
              <a:rPr lang="ru-RU" dirty="0" err="1" smtClean="0"/>
              <a:t>функцією</a:t>
            </a:r>
            <a:r>
              <a:rPr lang="ru-RU" dirty="0" smtClean="0"/>
              <a:t> </a:t>
            </a:r>
            <a:r>
              <a:rPr lang="ru-RU" dirty="0" err="1" smtClean="0"/>
              <a:t>ободової</a:t>
            </a:r>
            <a:r>
              <a:rPr lang="ru-RU" dirty="0" smtClean="0"/>
              <a:t> кишки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,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у </a:t>
            </a:r>
            <a:r>
              <a:rPr lang="ru-RU" dirty="0" err="1" smtClean="0"/>
              <a:t>тонкій</a:t>
            </a:r>
            <a:r>
              <a:rPr lang="ru-RU" dirty="0" smtClean="0"/>
              <a:t> </a:t>
            </a:r>
            <a:r>
              <a:rPr lang="ru-RU" dirty="0" err="1" smtClean="0"/>
              <a:t>кишці</a:t>
            </a:r>
            <a:r>
              <a:rPr lang="ru-RU" dirty="0" smtClean="0"/>
              <a:t> </a:t>
            </a:r>
            <a:r>
              <a:rPr lang="ru-RU" dirty="0" err="1" smtClean="0"/>
              <a:t>екстраговано</a:t>
            </a:r>
            <a:r>
              <a:rPr lang="ru-RU" dirty="0" smtClean="0"/>
              <a:t> </a:t>
            </a:r>
            <a:r>
              <a:rPr lang="ru-RU" dirty="0" err="1" smtClean="0"/>
              <a:t>поживні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калові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. </a:t>
            </a:r>
            <a:r>
              <a:rPr lang="ru-RU" dirty="0" err="1" smtClean="0"/>
              <a:t>Мільярди</a:t>
            </a:r>
            <a:r>
              <a:rPr lang="ru-RU" dirty="0" smtClean="0"/>
              <a:t> </a:t>
            </a:r>
            <a:r>
              <a:rPr lang="ru-RU" dirty="0" err="1" smtClean="0"/>
              <a:t>бактерій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 в </a:t>
            </a:r>
            <a:r>
              <a:rPr lang="ru-RU" dirty="0" err="1" smtClean="0"/>
              <a:t>ободовій</a:t>
            </a:r>
            <a:r>
              <a:rPr lang="ru-RU" dirty="0" smtClean="0"/>
              <a:t> </a:t>
            </a:r>
            <a:r>
              <a:rPr lang="ru-RU" dirty="0" err="1" smtClean="0"/>
              <a:t>кишці</a:t>
            </a:r>
            <a:r>
              <a:rPr lang="ru-RU" dirty="0" smtClean="0"/>
              <a:t>, </a:t>
            </a:r>
            <a:r>
              <a:rPr lang="ru-RU" dirty="0" err="1" smtClean="0"/>
              <a:t>продукують</a:t>
            </a:r>
            <a:r>
              <a:rPr lang="ru-RU" dirty="0" smtClean="0"/>
              <a:t> </a:t>
            </a:r>
            <a:r>
              <a:rPr lang="ru-RU" dirty="0" err="1" smtClean="0"/>
              <a:t>вітамін</a:t>
            </a:r>
            <a:r>
              <a:rPr lang="ru-RU" dirty="0" smtClean="0"/>
              <a:t> К, та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вітаміни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В, </a:t>
            </a:r>
            <a:r>
              <a:rPr lang="ru-RU" dirty="0" err="1" smtClean="0"/>
              <a:t>водень</a:t>
            </a:r>
            <a:r>
              <a:rPr lang="ru-RU" dirty="0" smtClean="0"/>
              <a:t>, </a:t>
            </a:r>
            <a:r>
              <a:rPr lang="ru-RU" dirty="0" err="1" smtClean="0"/>
              <a:t>вуглекислий</a:t>
            </a:r>
            <a:r>
              <a:rPr lang="ru-RU" dirty="0" smtClean="0"/>
              <a:t> газ, </a:t>
            </a:r>
            <a:r>
              <a:rPr lang="ru-RU" dirty="0" err="1" smtClean="0"/>
              <a:t>сірководень</a:t>
            </a:r>
            <a:r>
              <a:rPr lang="ru-RU" dirty="0" smtClean="0"/>
              <a:t>, метан. </a:t>
            </a:r>
            <a:r>
              <a:rPr lang="ru-RU" dirty="0" err="1" smtClean="0"/>
              <a:t>Слиз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в </a:t>
            </a:r>
            <a:r>
              <a:rPr lang="ru-RU" dirty="0" err="1" smtClean="0"/>
              <a:t>ободовій</a:t>
            </a:r>
            <a:r>
              <a:rPr lang="ru-RU" dirty="0" smtClean="0"/>
              <a:t> </a:t>
            </a:r>
            <a:r>
              <a:rPr lang="ru-RU" dirty="0" err="1" smtClean="0"/>
              <a:t>кишці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антитіла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захищають</a:t>
            </a:r>
            <a:r>
              <a:rPr lang="ru-RU" dirty="0" smtClean="0"/>
              <a:t> кишку </a:t>
            </a:r>
            <a:r>
              <a:rPr lang="ru-RU" dirty="0" err="1" smtClean="0"/>
              <a:t>від</a:t>
            </a:r>
            <a:r>
              <a:rPr lang="ru-RU" dirty="0" smtClean="0"/>
              <a:t> хвороб. У </a:t>
            </a:r>
            <a:r>
              <a:rPr lang="ru-RU" dirty="0" err="1" smtClean="0"/>
              <a:t>товстій</a:t>
            </a:r>
            <a:r>
              <a:rPr lang="ru-RU" dirty="0" smtClean="0"/>
              <a:t> </a:t>
            </a:r>
            <a:r>
              <a:rPr lang="ru-RU" dirty="0" err="1" smtClean="0"/>
              <a:t>кишці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всмоктування</a:t>
            </a:r>
            <a:r>
              <a:rPr lang="ru-RU" dirty="0" smtClean="0"/>
              <a:t> води, </a:t>
            </a:r>
            <a:r>
              <a:rPr lang="ru-RU" dirty="0" err="1" smtClean="0"/>
              <a:t>натрію</a:t>
            </a:r>
            <a:r>
              <a:rPr lang="ru-RU" dirty="0" smtClean="0"/>
              <a:t>, хлору. </a:t>
            </a:r>
            <a:endParaRPr lang="uk-UA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88680"/>
          </a:xfrm>
        </p:spPr>
        <p:txBody>
          <a:bodyPr/>
          <a:lstStyle/>
          <a:p>
            <a:r>
              <a:rPr lang="uk-UA" dirty="0" smtClean="0"/>
              <a:t>Регуляція травлення</a:t>
            </a:r>
            <a:endParaRPr lang="uk-UA" dirty="0"/>
          </a:p>
        </p:txBody>
      </p:sp>
      <p:pic>
        <p:nvPicPr>
          <p:cNvPr id="4" name="Содержимое 3" descr="http://studentus.net/pictures/books/11312.files/image0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74888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Функції травної системи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Функція</a:t>
            </a:r>
            <a:r>
              <a:rPr lang="ru-RU" dirty="0" smtClean="0"/>
              <a:t> </a:t>
            </a:r>
            <a:r>
              <a:rPr lang="ru-RU" dirty="0" err="1" smtClean="0"/>
              <a:t>травної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механічній</a:t>
            </a:r>
            <a:r>
              <a:rPr lang="ru-RU" dirty="0" smtClean="0"/>
              <a:t> та </a:t>
            </a:r>
            <a:r>
              <a:rPr lang="ru-RU" dirty="0" err="1" smtClean="0"/>
              <a:t>хімічній</a:t>
            </a:r>
            <a:r>
              <a:rPr lang="ru-RU" dirty="0" smtClean="0"/>
              <a:t> </a:t>
            </a:r>
            <a:r>
              <a:rPr lang="ru-RU" dirty="0" err="1" smtClean="0"/>
              <a:t>обробці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. </a:t>
            </a:r>
            <a:r>
              <a:rPr lang="ru-RU" dirty="0" err="1" smtClean="0"/>
              <a:t>Усю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та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поживні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(</a:t>
            </a:r>
            <a:r>
              <a:rPr lang="ru-RU" dirty="0" err="1" smtClean="0"/>
              <a:t>білки</a:t>
            </a:r>
            <a:r>
              <a:rPr lang="ru-RU" dirty="0" smtClean="0"/>
              <a:t>, </a:t>
            </a:r>
            <a:r>
              <a:rPr lang="ru-RU" dirty="0" err="1" smtClean="0"/>
              <a:t>жири</a:t>
            </a:r>
            <a:r>
              <a:rPr lang="ru-RU" dirty="0" smtClean="0"/>
              <a:t>, </a:t>
            </a:r>
            <a:r>
              <a:rPr lang="ru-RU" dirty="0" err="1" smtClean="0"/>
              <a:t>вуглеводи</a:t>
            </a:r>
            <a:r>
              <a:rPr lang="ru-RU" dirty="0" smtClean="0"/>
              <a:t>, </a:t>
            </a:r>
            <a:r>
              <a:rPr lang="ru-RU" dirty="0" err="1" smtClean="0"/>
              <a:t>вітаміни</a:t>
            </a:r>
            <a:r>
              <a:rPr lang="ru-RU" dirty="0" smtClean="0"/>
              <a:t>)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одержує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спожитої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uk-UA" dirty="0" smtClean="0"/>
              <a:t>спожитих рідин</a:t>
            </a:r>
            <a:r>
              <a:rPr lang="ru-RU" dirty="0" smtClean="0"/>
              <a:t>.  </a:t>
            </a:r>
          </a:p>
          <a:p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травлення</a:t>
            </a:r>
            <a:r>
              <a:rPr lang="ru-RU" dirty="0" smtClean="0"/>
              <a:t> та </a:t>
            </a:r>
            <a:r>
              <a:rPr lang="ru-RU" dirty="0" err="1" smtClean="0"/>
              <a:t>всмоктування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у </a:t>
            </a:r>
            <a:r>
              <a:rPr lang="ru-RU" dirty="0" err="1" smtClean="0"/>
              <a:t>людини</a:t>
            </a:r>
            <a:r>
              <a:rPr lang="ru-RU" dirty="0" smtClean="0"/>
              <a:t> в травному </a:t>
            </a:r>
            <a:r>
              <a:rPr lang="ru-RU" dirty="0" err="1" smtClean="0"/>
              <a:t>тракті</a:t>
            </a:r>
            <a:r>
              <a:rPr lang="ru-RU" dirty="0" smtClean="0"/>
              <a:t>. </a:t>
            </a:r>
            <a:endParaRPr lang="uk-UA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Регуляція травлення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504056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dirty="0" err="1" smtClean="0"/>
              <a:t>Травлення</a:t>
            </a:r>
            <a:r>
              <a:rPr lang="ru-RU" dirty="0" smtClean="0"/>
              <a:t> у </a:t>
            </a:r>
            <a:r>
              <a:rPr lang="ru-RU" dirty="0" err="1" smtClean="0"/>
              <a:t>ротовій</a:t>
            </a:r>
            <a:r>
              <a:rPr lang="ru-RU" dirty="0" smtClean="0"/>
              <a:t> </a:t>
            </a:r>
            <a:r>
              <a:rPr lang="ru-RU" dirty="0" err="1" smtClean="0"/>
              <a:t>порожнині</a:t>
            </a:r>
            <a:r>
              <a:rPr lang="ru-RU" dirty="0" smtClean="0"/>
              <a:t> та акт  </a:t>
            </a:r>
            <a:r>
              <a:rPr lang="ru-RU" dirty="0" err="1" smtClean="0"/>
              <a:t>ковтання</a:t>
            </a:r>
            <a:r>
              <a:rPr lang="ru-RU" dirty="0" smtClean="0"/>
              <a:t> </a:t>
            </a:r>
            <a:r>
              <a:rPr lang="ru-RU" dirty="0" err="1" smtClean="0"/>
              <a:t>регулюються</a:t>
            </a:r>
            <a:r>
              <a:rPr lang="ru-RU" dirty="0" smtClean="0"/>
              <a:t> </a:t>
            </a:r>
            <a:r>
              <a:rPr lang="ru-RU" dirty="0" err="1" smtClean="0"/>
              <a:t>нервовою</a:t>
            </a:r>
            <a:r>
              <a:rPr lang="ru-RU" dirty="0" smtClean="0"/>
              <a:t> системою. </a:t>
            </a:r>
            <a:r>
              <a:rPr lang="ru-RU" dirty="0" err="1" smtClean="0"/>
              <a:t>Слинні</a:t>
            </a:r>
            <a:r>
              <a:rPr lang="ru-RU" dirty="0" smtClean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 </a:t>
            </a:r>
            <a:r>
              <a:rPr lang="ru-RU" dirty="0" err="1" smtClean="0"/>
              <a:t>збуджуються</a:t>
            </a:r>
            <a:r>
              <a:rPr lang="ru-RU" dirty="0" smtClean="0"/>
              <a:t> рефлекторно. </a:t>
            </a:r>
            <a:r>
              <a:rPr lang="ru-RU" dirty="0" err="1" smtClean="0"/>
              <a:t>Їжа</a:t>
            </a:r>
            <a:r>
              <a:rPr lang="ru-RU" dirty="0" smtClean="0"/>
              <a:t>, </a:t>
            </a:r>
            <a:r>
              <a:rPr lang="ru-RU" dirty="0" err="1" smtClean="0"/>
              <a:t>потрапляючи</a:t>
            </a:r>
            <a:r>
              <a:rPr lang="ru-RU" dirty="0" smtClean="0"/>
              <a:t> до </a:t>
            </a:r>
            <a:r>
              <a:rPr lang="ru-RU" dirty="0" err="1" smtClean="0"/>
              <a:t>ротової</a:t>
            </a:r>
            <a:r>
              <a:rPr lang="ru-RU" dirty="0" smtClean="0"/>
              <a:t> </a:t>
            </a:r>
            <a:r>
              <a:rPr lang="ru-RU" dirty="0" err="1" smtClean="0"/>
              <a:t>порожнини</a:t>
            </a:r>
            <a:r>
              <a:rPr lang="ru-RU" dirty="0" smtClean="0"/>
              <a:t>,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подразнення</a:t>
            </a:r>
            <a:r>
              <a:rPr lang="ru-RU" dirty="0" smtClean="0"/>
              <a:t> </a:t>
            </a:r>
            <a:r>
              <a:rPr lang="ru-RU" dirty="0" err="1" smtClean="0"/>
              <a:t>рецепторів</a:t>
            </a:r>
            <a:r>
              <a:rPr lang="ru-RU" dirty="0" smtClean="0"/>
              <a:t> </a:t>
            </a:r>
            <a:r>
              <a:rPr lang="ru-RU" dirty="0" err="1" smtClean="0"/>
              <a:t>слизової</a:t>
            </a:r>
            <a:r>
              <a:rPr lang="ru-RU" dirty="0" smtClean="0"/>
              <a:t> </a:t>
            </a:r>
            <a:r>
              <a:rPr lang="ru-RU" dirty="0" err="1" smtClean="0"/>
              <a:t>оболонки</a:t>
            </a:r>
            <a:r>
              <a:rPr lang="ru-RU" dirty="0" smtClean="0"/>
              <a:t>. </a:t>
            </a:r>
            <a:r>
              <a:rPr lang="ru-RU" dirty="0" err="1" smtClean="0"/>
              <a:t>Збудження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рецепторів</a:t>
            </a:r>
            <a:r>
              <a:rPr lang="ru-RU" dirty="0" smtClean="0"/>
              <a:t> </a:t>
            </a:r>
            <a:r>
              <a:rPr lang="ru-RU" dirty="0" err="1" smtClean="0"/>
              <a:t>надходить</a:t>
            </a:r>
            <a:r>
              <a:rPr lang="ru-RU" dirty="0" smtClean="0"/>
              <a:t> до </a:t>
            </a:r>
            <a:r>
              <a:rPr lang="ru-RU" dirty="0" err="1" smtClean="0"/>
              <a:t>довгастого</a:t>
            </a:r>
            <a:r>
              <a:rPr lang="ru-RU" dirty="0" smtClean="0"/>
              <a:t> </a:t>
            </a:r>
            <a:r>
              <a:rPr lang="ru-RU" dirty="0" err="1" smtClean="0"/>
              <a:t>мозку</a:t>
            </a:r>
            <a:r>
              <a:rPr lang="ru-RU" dirty="0" smtClean="0"/>
              <a:t> (центр </a:t>
            </a:r>
            <a:r>
              <a:rPr lang="ru-RU" dirty="0" err="1" smtClean="0"/>
              <a:t>слиновиділення</a:t>
            </a:r>
            <a:r>
              <a:rPr lang="ru-RU" dirty="0" smtClean="0"/>
              <a:t>). </a:t>
            </a:r>
            <a:r>
              <a:rPr lang="ru-RU" dirty="0" err="1" smtClean="0"/>
              <a:t>Збудження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центру </a:t>
            </a:r>
            <a:r>
              <a:rPr lang="ru-RU" dirty="0" err="1" smtClean="0"/>
              <a:t>повертається</a:t>
            </a:r>
            <a:r>
              <a:rPr lang="ru-RU" dirty="0" smtClean="0"/>
              <a:t> до </a:t>
            </a:r>
            <a:r>
              <a:rPr lang="ru-RU" dirty="0" err="1" smtClean="0"/>
              <a:t>слинних</a:t>
            </a:r>
            <a:r>
              <a:rPr lang="ru-RU" dirty="0" smtClean="0"/>
              <a:t> </a:t>
            </a:r>
            <a:r>
              <a:rPr lang="ru-RU" dirty="0" err="1" smtClean="0"/>
              <a:t>залоз</a:t>
            </a:r>
            <a:r>
              <a:rPr lang="ru-RU" dirty="0" smtClean="0"/>
              <a:t>. Але </a:t>
            </a:r>
            <a:r>
              <a:rPr lang="ru-RU" dirty="0" err="1" smtClean="0"/>
              <a:t>слиновиділення</a:t>
            </a:r>
            <a:r>
              <a:rPr lang="ru-RU" dirty="0" smtClean="0"/>
              <a:t> </a:t>
            </a:r>
            <a:r>
              <a:rPr lang="ru-RU" dirty="0" err="1" smtClean="0"/>
              <a:t>спостерігається</a:t>
            </a:r>
            <a:r>
              <a:rPr lang="ru-RU" dirty="0" smtClean="0"/>
              <a:t> часто </a:t>
            </a:r>
            <a:r>
              <a:rPr lang="ru-RU" dirty="0" err="1" smtClean="0"/>
              <a:t>ще</a:t>
            </a:r>
            <a:r>
              <a:rPr lang="ru-RU" dirty="0" smtClean="0"/>
              <a:t> до того, як </a:t>
            </a:r>
            <a:r>
              <a:rPr lang="ru-RU" dirty="0" err="1" smtClean="0"/>
              <a:t>їжа</a:t>
            </a:r>
            <a:r>
              <a:rPr lang="ru-RU" dirty="0" smtClean="0"/>
              <a:t> </a:t>
            </a:r>
            <a:r>
              <a:rPr lang="ru-RU" dirty="0" err="1" smtClean="0"/>
              <a:t>потрапляє</a:t>
            </a:r>
            <a:r>
              <a:rPr lang="ru-RU" dirty="0" smtClean="0"/>
              <a:t> до </a:t>
            </a:r>
            <a:r>
              <a:rPr lang="ru-RU" dirty="0" err="1" smtClean="0"/>
              <a:t>ротової</a:t>
            </a:r>
            <a:r>
              <a:rPr lang="ru-RU" dirty="0" smtClean="0"/>
              <a:t> </a:t>
            </a:r>
            <a:r>
              <a:rPr lang="ru-RU" dirty="0" err="1" smtClean="0"/>
              <a:t>порожнини</a:t>
            </a:r>
            <a:r>
              <a:rPr lang="ru-RU" dirty="0" smtClean="0"/>
              <a:t>.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побачити</a:t>
            </a:r>
            <a:r>
              <a:rPr lang="ru-RU" dirty="0" smtClean="0"/>
              <a:t> </a:t>
            </a:r>
            <a:r>
              <a:rPr lang="ru-RU" dirty="0" err="1" smtClean="0"/>
              <a:t>їжу</a:t>
            </a:r>
            <a:r>
              <a:rPr lang="ru-RU" dirty="0" smtClean="0"/>
              <a:t> </a:t>
            </a:r>
            <a:r>
              <a:rPr lang="ru-RU" dirty="0" err="1" smtClean="0"/>
              <a:t>голодній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відчути</a:t>
            </a:r>
            <a:r>
              <a:rPr lang="ru-RU" dirty="0" smtClean="0"/>
              <a:t> </a:t>
            </a:r>
            <a:r>
              <a:rPr lang="ru-RU" dirty="0" err="1" smtClean="0"/>
              <a:t>появу</a:t>
            </a:r>
            <a:r>
              <a:rPr lang="ru-RU" dirty="0" smtClean="0"/>
              <a:t> у </a:t>
            </a:r>
            <a:r>
              <a:rPr lang="ru-RU" dirty="0" err="1" smtClean="0"/>
              <a:t>роті</a:t>
            </a:r>
            <a:r>
              <a:rPr lang="ru-RU" dirty="0" smtClean="0"/>
              <a:t> </a:t>
            </a:r>
            <a:r>
              <a:rPr lang="ru-RU" dirty="0" err="1" smtClean="0"/>
              <a:t>слини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умовно-рефлекторне</a:t>
            </a:r>
            <a:r>
              <a:rPr lang="ru-RU" dirty="0" smtClean="0"/>
              <a:t> </a:t>
            </a:r>
            <a:r>
              <a:rPr lang="ru-RU" dirty="0" err="1" smtClean="0"/>
              <a:t>слиновиділення</a:t>
            </a:r>
            <a:r>
              <a:rPr lang="ru-RU" dirty="0" smtClean="0"/>
              <a:t>, яке </a:t>
            </a:r>
            <a:r>
              <a:rPr lang="ru-RU" dirty="0" err="1" smtClean="0"/>
              <a:t>здійснюється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у </a:t>
            </a:r>
            <a:r>
              <a:rPr lang="ru-RU" dirty="0" err="1" smtClean="0"/>
              <a:t>відповідь</a:t>
            </a:r>
            <a:r>
              <a:rPr lang="ru-RU" dirty="0" smtClean="0"/>
              <a:t> на запах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. </a:t>
            </a:r>
            <a:endParaRPr lang="uk-UA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804704"/>
          </a:xfrm>
        </p:spPr>
        <p:txBody>
          <a:bodyPr/>
          <a:lstStyle/>
          <a:p>
            <a:r>
              <a:rPr lang="uk-UA" dirty="0" smtClean="0"/>
              <a:t>Регуляція травлення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Функціонування шлунку, підшлункової залози, печінки контролюється як нервовою (вегетативною) системою, так і гуморальними факторами (гормонами, які виробляються у травному каналі). Секреція шлункового соку активується парасимпатичною нервовою системою, тоді як симпатична нервова система гальмує роботу залоз. Гормон шлунка </a:t>
            </a:r>
            <a:r>
              <a:rPr lang="uk-UA" dirty="0" err="1" smtClean="0"/>
              <a:t>гастрин</a:t>
            </a:r>
            <a:r>
              <a:rPr lang="uk-UA" dirty="0" smtClean="0"/>
              <a:t> стимулює виділення шлункового соку. Рухова діяльність травного каналу  регулюється симпатичними та парасимпатичними нервами. Перші гальмують тоді як другі посилюють моторику шлунка та кишечника.</a:t>
            </a:r>
            <a:endParaRPr lang="uk-U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Регуляція травлення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 Центри, що регулюють роботу різних відділів травної системи, містяться в центральній нервовій системі і в першу чергу – у довгастому мозку. Однак є представництво  центру  регуляції функціонування травної системи і в корі великих півкуль. Саме кора великих півкуль забезпечує </a:t>
            </a:r>
            <a:r>
              <a:rPr lang="uk-UA" dirty="0" err="1" smtClean="0"/>
              <a:t>умовнорефлекторну</a:t>
            </a:r>
            <a:r>
              <a:rPr lang="uk-UA" dirty="0" smtClean="0"/>
              <a:t> регуляцію роботи травного каналу. Експериментальні дослідження регуляції роботи травної системи були виконані видатним російським фізіологом І.П.Павловим. </a:t>
            </a:r>
            <a:endParaRPr lang="uk-UA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Досліди І.П. Павлова</a:t>
            </a:r>
            <a:endParaRPr lang="uk-UA" dirty="0"/>
          </a:p>
        </p:txBody>
      </p:sp>
      <p:pic>
        <p:nvPicPr>
          <p:cNvPr id="4" name="Содержимое 3" descr="http://intranet.tdmu.edu.ua/data/cd/norm_fiziolog/html/rozdil6.files/image0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305876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2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 скільки відсотків засвоюються в організмі людини білки тваринного походження?</a:t>
            </a:r>
          </a:p>
          <a:p>
            <a:r>
              <a:rPr lang="uk-UA" dirty="0" smtClean="0"/>
              <a:t>А 100%</a:t>
            </a:r>
          </a:p>
          <a:p>
            <a:r>
              <a:rPr lang="uk-UA" dirty="0" smtClean="0"/>
              <a:t>Б   90-96%</a:t>
            </a:r>
          </a:p>
          <a:p>
            <a:r>
              <a:rPr lang="uk-UA" dirty="0" smtClean="0"/>
              <a:t>В   70-85%</a:t>
            </a:r>
          </a:p>
          <a:p>
            <a:r>
              <a:rPr lang="uk-UA" dirty="0" smtClean="0"/>
              <a:t>Г   55% 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Функції різних відділів травної системи людини</a:t>
            </a:r>
            <a:br>
              <a:rPr lang="uk-UA" sz="2800" dirty="0" smtClean="0"/>
            </a:br>
            <a:endParaRPr lang="uk-UA" sz="2800" dirty="0"/>
          </a:p>
        </p:txBody>
      </p:sp>
      <p:pic>
        <p:nvPicPr>
          <p:cNvPr id="2050" name="Picture 2" descr="E:\doc\Documents\PrintScreen Files\таблицятравлення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545" y="1412776"/>
            <a:ext cx="9232545" cy="5084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uk-UA" sz="3400" smtClean="0"/>
              <a:t>Загальний план мікроскопічної будови травної трубки</a:t>
            </a:r>
            <a:endParaRPr lang="ru-RU" sz="34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3600" dirty="0" smtClean="0"/>
              <a:t>Травна трубка складається з слизової оболонки, підслизової основи, м</a:t>
            </a:r>
            <a:r>
              <a:rPr lang="en-US" sz="3600" dirty="0" smtClean="0"/>
              <a:t>’</a:t>
            </a:r>
            <a:r>
              <a:rPr lang="uk-UA" sz="3600" dirty="0" err="1" smtClean="0"/>
              <a:t>язової</a:t>
            </a:r>
            <a:r>
              <a:rPr lang="uk-UA" sz="3600" dirty="0" smtClean="0"/>
              <a:t> оболонки, зовнішньої оболонки, що представлена серозною або </a:t>
            </a:r>
            <a:r>
              <a:rPr lang="uk-UA" sz="3600" dirty="0" err="1" smtClean="0"/>
              <a:t>адвентиціальною</a:t>
            </a:r>
            <a:r>
              <a:rPr lang="uk-UA" sz="3600" dirty="0" smtClean="0"/>
              <a:t> оболонками</a:t>
            </a:r>
            <a:endParaRPr lang="ru-RU" sz="3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Травні залози</a:t>
            </a:r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dirty="0" smtClean="0"/>
              <a:t>   Залози розміщуються: </a:t>
            </a:r>
            <a:r>
              <a:rPr lang="uk-UA" sz="2800" dirty="0" err="1" smtClean="0">
                <a:solidFill>
                  <a:srgbClr val="FF0000"/>
                </a:solidFill>
              </a:rPr>
              <a:t>ендоепітеліально</a:t>
            </a:r>
            <a:r>
              <a:rPr lang="uk-UA" sz="2800" dirty="0" smtClean="0"/>
              <a:t>  (келихоподібні клітини епітелію слизової оболонки  кишечника);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FF0000"/>
                </a:solidFill>
              </a:rPr>
              <a:t>   </a:t>
            </a:r>
            <a:r>
              <a:rPr lang="uk-UA" sz="2800" dirty="0" err="1" smtClean="0">
                <a:solidFill>
                  <a:srgbClr val="FF0000"/>
                </a:solidFill>
              </a:rPr>
              <a:t>екзоепітеліально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uk-UA" sz="2800" dirty="0" smtClean="0"/>
              <a:t>у власній пластинці </a:t>
            </a:r>
            <a:r>
              <a:rPr lang="uk-UA" sz="2800" dirty="0" err="1" smtClean="0"/>
              <a:t>слизовоЇ</a:t>
            </a:r>
            <a:r>
              <a:rPr lang="uk-UA" sz="2800" dirty="0" smtClean="0"/>
              <a:t>  оболонки (стравохід, шлунок) і в підслизовій основі (стравохід, дванадцятипала кишка);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dirty="0" smtClean="0"/>
              <a:t>   за межами травного каналу (</a:t>
            </a:r>
            <a:r>
              <a:rPr lang="uk-UA" sz="2800" dirty="0" smtClean="0">
                <a:solidFill>
                  <a:srgbClr val="FF0000"/>
                </a:solidFill>
              </a:rPr>
              <a:t>великі слинні, печінка, підшлункова залоза</a:t>
            </a:r>
            <a:r>
              <a:rPr lang="uk-UA" sz="2800" dirty="0" smtClean="0"/>
              <a:t>)</a:t>
            </a:r>
            <a:endParaRPr lang="ru-RU" sz="28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118</TotalTime>
  <Words>2461</Words>
  <Application>Microsoft Office PowerPoint</Application>
  <PresentationFormat>Экран (4:3)</PresentationFormat>
  <Paragraphs>182</Paragraphs>
  <Slides>53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Изящная</vt:lpstr>
      <vt:lpstr>Травна система</vt:lpstr>
      <vt:lpstr>Травлення</vt:lpstr>
      <vt:lpstr>Загальний план будови системи органів травлення</vt:lpstr>
      <vt:lpstr>Завдання 1</vt:lpstr>
      <vt:lpstr>Функції травної системи</vt:lpstr>
      <vt:lpstr>Завдання 2</vt:lpstr>
      <vt:lpstr>Функції різних відділів травної системи людини </vt:lpstr>
      <vt:lpstr>Загальний план мікроскопічної будови травної трубки</vt:lpstr>
      <vt:lpstr>Травні залози</vt:lpstr>
      <vt:lpstr>Схема ферментативного розщеплення головних поживних речовин:  </vt:lpstr>
      <vt:lpstr>Завдання 3 </vt:lpstr>
      <vt:lpstr>Ротова порожнина. Зуби</vt:lpstr>
      <vt:lpstr>Зуби</vt:lpstr>
      <vt:lpstr>Завдання 4 </vt:lpstr>
      <vt:lpstr>Основа язика</vt:lpstr>
      <vt:lpstr>Будова слизової оболонки язика</vt:lpstr>
      <vt:lpstr>Сосочки язика</vt:lpstr>
      <vt:lpstr>Завдання 5 </vt:lpstr>
      <vt:lpstr>Загальний план будови слинних залоз</vt:lpstr>
      <vt:lpstr>Слина</vt:lpstr>
      <vt:lpstr>Завдання 6 </vt:lpstr>
      <vt:lpstr>Ковтання</vt:lpstr>
      <vt:lpstr>Ставохід</vt:lpstr>
      <vt:lpstr>Гістологія Стравохіду</vt:lpstr>
      <vt:lpstr>Шлунок</vt:lpstr>
      <vt:lpstr>Шлунок</vt:lpstr>
      <vt:lpstr>Завдання 7</vt:lpstr>
      <vt:lpstr> будова Шлунка</vt:lpstr>
      <vt:lpstr>Травлення в Шлунку</vt:lpstr>
      <vt:lpstr>Тонка кишка</vt:lpstr>
      <vt:lpstr>Стінка дванадцятипалої кишки</vt:lpstr>
      <vt:lpstr>Порожня та клубова кишки</vt:lpstr>
      <vt:lpstr>Будова ворсинки та Клітини ворсинок тонкої кишки</vt:lpstr>
      <vt:lpstr>Ферменти тонкого кишковика</vt:lpstr>
      <vt:lpstr>Завдання 8</vt:lpstr>
      <vt:lpstr>Всмоктування в тонкій кишці</vt:lpstr>
      <vt:lpstr>Завдання 9 </vt:lpstr>
      <vt:lpstr>Завдання 10 </vt:lpstr>
      <vt:lpstr>Печінка і підшлункова залоза</vt:lpstr>
      <vt:lpstr>Завдання 11 </vt:lpstr>
      <vt:lpstr>Печінка</vt:lpstr>
      <vt:lpstr>Завдання 12 </vt:lpstr>
      <vt:lpstr>Функції Печінки</vt:lpstr>
      <vt:lpstr>Підшлункова залоза</vt:lpstr>
      <vt:lpstr>Підшлункова залоза</vt:lpstr>
      <vt:lpstr>Ацинус підшлункової залози</vt:lpstr>
      <vt:lpstr>Завдання 13 </vt:lpstr>
      <vt:lpstr>Товста кишка</vt:lpstr>
      <vt:lpstr>Регуляція травлення</vt:lpstr>
      <vt:lpstr>Регуляція травлення</vt:lpstr>
      <vt:lpstr>Регуляція травлення</vt:lpstr>
      <vt:lpstr>Регуляція травлення</vt:lpstr>
      <vt:lpstr>Досліди І.П. Павлова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Травна система</dc:title>
  <dc:creator>Homework</dc:creator>
  <cp:lastModifiedBy>C2-411-Note</cp:lastModifiedBy>
  <cp:revision>22</cp:revision>
  <dcterms:created xsi:type="dcterms:W3CDTF">2014-02-25T16:02:09Z</dcterms:created>
  <dcterms:modified xsi:type="dcterms:W3CDTF">2020-05-02T11:28:33Z</dcterms:modified>
</cp:coreProperties>
</file>