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73" r:id="rId9"/>
    <p:sldId id="274" r:id="rId10"/>
    <p:sldId id="284" r:id="rId11"/>
    <p:sldId id="263" r:id="rId12"/>
    <p:sldId id="281" r:id="rId13"/>
    <p:sldId id="280" r:id="rId14"/>
    <p:sldId id="278" r:id="rId15"/>
    <p:sldId id="264" r:id="rId16"/>
    <p:sldId id="275" r:id="rId17"/>
    <p:sldId id="285" r:id="rId18"/>
    <p:sldId id="265" r:id="rId19"/>
    <p:sldId id="283" r:id="rId20"/>
    <p:sldId id="266" r:id="rId21"/>
    <p:sldId id="267" r:id="rId22"/>
    <p:sldId id="279" r:id="rId23"/>
    <p:sldId id="268" r:id="rId24"/>
    <p:sldId id="269" r:id="rId25"/>
    <p:sldId id="277" r:id="rId26"/>
    <p:sldId id="282" r:id="rId27"/>
    <p:sldId id="270" r:id="rId28"/>
    <p:sldId id="272" r:id="rId29"/>
    <p:sldId id="271" r:id="rId3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4AB89-101D-43E6-BE8B-C55A24A88378}" type="datetimeFigureOut">
              <a:rPr lang="uk-UA" smtClean="0"/>
              <a:pPr/>
              <a:t>28.04.2020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3A974-049C-4A2E-BC5B-B859BED51B25}" type="slidenum">
              <a:rPr lang="uk-UA" smtClean="0"/>
              <a:pPr/>
              <a:t>‹#›</a:t>
            </a:fld>
            <a:endParaRPr lang="uk-UA"/>
          </a:p>
        </p:txBody>
      </p:sp>
    </p:spTree>
    <p:extLst>
      <p:ext uri="{BB962C8B-B14F-4D97-AF65-F5344CB8AC3E}">
        <p14:creationId xmlns:p14="http://schemas.microsoft.com/office/powerpoint/2010/main" val="237775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DD3A974-049C-4A2E-BC5B-B859BED51B25}" type="slidenum">
              <a:rPr lang="uk-UA" smtClean="0"/>
              <a:pPr/>
              <a:t>5</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EB316D6-29CA-4F51-AD00-EF6BA4B1A001}" type="datetimeFigureOut">
              <a:rPr lang="uk-UA" smtClean="0"/>
              <a:pPr/>
              <a:t>28.04.2020</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BA34674-D1E1-40FB-A1A6-5C47D742577B}"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EB316D6-29CA-4F51-AD00-EF6BA4B1A001}" type="datetimeFigureOut">
              <a:rPr lang="uk-UA" smtClean="0"/>
              <a:pPr/>
              <a:t>28.04.2020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BA34674-D1E1-40FB-A1A6-5C47D742577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EB316D6-29CA-4F51-AD00-EF6BA4B1A001}" type="datetimeFigureOut">
              <a:rPr lang="uk-UA" smtClean="0"/>
              <a:pPr/>
              <a:t>28.04.2020</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BA34674-D1E1-40FB-A1A6-5C47D742577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EB316D6-29CA-4F51-AD00-EF6BA4B1A001}" type="datetimeFigureOut">
              <a:rPr lang="uk-UA" smtClean="0"/>
              <a:pPr/>
              <a:t>28.04.2020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BA34674-D1E1-40FB-A1A6-5C47D742577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EB316D6-29CA-4F51-AD00-EF6BA4B1A001}" type="datetimeFigureOut">
              <a:rPr lang="uk-UA" smtClean="0"/>
              <a:pPr/>
              <a:t>28.04.2020</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FBA34674-D1E1-40FB-A1A6-5C47D742577B}"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EB316D6-29CA-4F51-AD00-EF6BA4B1A001}" type="datetimeFigureOut">
              <a:rPr lang="uk-UA" smtClean="0"/>
              <a:pPr/>
              <a:t>28.04.2020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BA34674-D1E1-40FB-A1A6-5C47D742577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EB316D6-29CA-4F51-AD00-EF6BA4B1A001}" type="datetimeFigureOut">
              <a:rPr lang="uk-UA" smtClean="0"/>
              <a:pPr/>
              <a:t>28.04.2020</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FBA34674-D1E1-40FB-A1A6-5C47D742577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EB316D6-29CA-4F51-AD00-EF6BA4B1A001}" type="datetimeFigureOut">
              <a:rPr lang="uk-UA" smtClean="0"/>
              <a:pPr/>
              <a:t>28.04.2020</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FBA34674-D1E1-40FB-A1A6-5C47D742577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EB316D6-29CA-4F51-AD00-EF6BA4B1A001}" type="datetimeFigureOut">
              <a:rPr lang="uk-UA" smtClean="0"/>
              <a:pPr/>
              <a:t>28.04.2020</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FBA34674-D1E1-40FB-A1A6-5C47D742577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EB316D6-29CA-4F51-AD00-EF6BA4B1A001}" type="datetimeFigureOut">
              <a:rPr lang="uk-UA" smtClean="0"/>
              <a:pPr/>
              <a:t>28.04.2020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BA34674-D1E1-40FB-A1A6-5C47D742577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EB316D6-29CA-4F51-AD00-EF6BA4B1A001}" type="datetimeFigureOut">
              <a:rPr lang="uk-UA" smtClean="0"/>
              <a:pPr/>
              <a:t>28.04.2020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BA34674-D1E1-40FB-A1A6-5C47D742577B}" type="slidenum">
              <a:rPr lang="uk-UA" smtClean="0"/>
              <a:pPr/>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EB316D6-29CA-4F51-AD00-EF6BA4B1A001}" type="datetimeFigureOut">
              <a:rPr lang="uk-UA" smtClean="0"/>
              <a:pPr/>
              <a:t>28.04.2020</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BA34674-D1E1-40FB-A1A6-5C47D742577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a/url?sa=i&amp;url=http://medbib.in.ua/vidyi-soedinitelnoy-tkani.html&amp;psig=AOvVaw0t74z-zwjBKEEJ7qfgNvQs&amp;ust=1588084495087000&amp;source=images&amp;cd=vfe&amp;ved=0CAIQjRxqFwoTCMDW7_bpiOkCFQAAAAAdAAAAAB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google.com.ua/url?sa=i&amp;url=http://physiology.nuph.edu.ua/wp-content/uploads/2017/07/%D0%A0%D0%BE%D0%B7%D0%B4%D1%96%D0%BB-1.11.-%D0%9D%D0%B5%D1%80%D0%B2%D0%BE%D0%B2%D0%B0-%D1%82%D0%BA%D0%B0%D0%BD%D0%B8%D0%BD%D0%B0.pdf&amp;psig=AOvVaw1yh2ySKGESR5HUixpm-vSz&amp;ust=1588085282581000&amp;source=images&amp;cd=vfe&amp;ved=0CAIQjRxqFwoTCMCv_O3siOkCFQAAAAAdAAAAABAD" TargetMode="External"/><Relationship Id="rId7" Type="http://schemas.openxmlformats.org/officeDocument/2006/relationships/hyperlink" Target="https://www.google.com.ua/url?sa=i&amp;url=https://studfile.net/preview/5612343/page:13/&amp;psig=AOvVaw3Y1nRNwFE2VI5wepyATssf&amp;ust=1588085457019000&amp;source=images&amp;cd=vfe&amp;ved=0CAIQjRxqFwoTCPD-9cbtiOkCFQAAAAAdAAAAABAa"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google.com.ua/url?sa=i&amp;url=https://pidruchniki.com/78273/meditsina/nervova_tkanina&amp;psig=AOvVaw1yh2ySKGESR5HUixpm-vSz&amp;ust=1588085282581000&amp;source=images&amp;cd=vfe&amp;ved=0CAIQjRxqFwoTCMCv_O3siOkCFQAAAAAdAAAAABAJ" TargetMode="Externa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a/url?sa=i&amp;url=http://8next.com/8b_s_u2016rz/4814-8b_s_u2016rz_01.html&amp;psig=AOvVaw0rmwjEEsS-OZzpfyj5jdsi&amp;ust=1588084061246000&amp;source=images&amp;cd=vfe&amp;ved=0CAIQjRxqFwoTCPCl4a7oiOkCFQAAAAAdAAAAABA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357422" y="533400"/>
            <a:ext cx="6786578" cy="3181352"/>
          </a:xfrm>
        </p:spPr>
        <p:txBody>
          <a:bodyPr/>
          <a:lstStyle/>
          <a:p>
            <a:r>
              <a:rPr lang="uk-UA" dirty="0" smtClean="0"/>
              <a:t>Біологія людини</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a:t>
            </a:r>
            <a:endParaRPr lang="uk-UA" dirty="0"/>
          </a:p>
        </p:txBody>
      </p:sp>
      <p:sp>
        <p:nvSpPr>
          <p:cNvPr id="3" name="Содержимое 2"/>
          <p:cNvSpPr>
            <a:spLocks noGrp="1"/>
          </p:cNvSpPr>
          <p:nvPr>
            <p:ph idx="1"/>
          </p:nvPr>
        </p:nvSpPr>
        <p:spPr/>
        <p:txBody>
          <a:bodyPr/>
          <a:lstStyle/>
          <a:p>
            <a:pPr lvl="0"/>
            <a:r>
              <a:rPr lang="uk-UA" dirty="0"/>
              <a:t>Яка тканина забезпечує обмінну функцію?</a:t>
            </a:r>
          </a:p>
          <a:p>
            <a:r>
              <a:rPr lang="uk-UA" dirty="0" smtClean="0"/>
              <a:t>А опорно-трофічна </a:t>
            </a:r>
            <a:endParaRPr lang="en-US" dirty="0" smtClean="0"/>
          </a:p>
          <a:p>
            <a:r>
              <a:rPr lang="uk-UA" smtClean="0"/>
              <a:t> </a:t>
            </a:r>
            <a:r>
              <a:rPr lang="uk-UA" dirty="0" smtClean="0"/>
              <a:t>Б епітеліальна </a:t>
            </a:r>
          </a:p>
          <a:p>
            <a:r>
              <a:rPr lang="uk-UA" dirty="0" smtClean="0"/>
              <a:t>В  </a:t>
            </a:r>
            <a:r>
              <a:rPr lang="uk-UA" dirty="0" err="1" smtClean="0"/>
              <a:t>м</a:t>
            </a:r>
            <a:r>
              <a:rPr lang="uk-UA" dirty="0" err="1">
                <a:sym typeface="Symbol"/>
              </a:rPr>
              <a:t></a:t>
            </a:r>
            <a:r>
              <a:rPr lang="uk-UA" dirty="0" err="1" smtClean="0"/>
              <a:t>язова</a:t>
            </a:r>
            <a:r>
              <a:rPr lang="uk-UA" dirty="0" smtClean="0"/>
              <a:t> </a:t>
            </a:r>
          </a:p>
          <a:p>
            <a:r>
              <a:rPr lang="uk-UA" dirty="0" smtClean="0"/>
              <a:t>Г  нервова</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696200" cy="1000108"/>
          </a:xfrm>
        </p:spPr>
        <p:txBody>
          <a:bodyPr>
            <a:normAutofit fontScale="90000"/>
          </a:bodyPr>
          <a:lstStyle/>
          <a:p>
            <a:r>
              <a:rPr lang="uk-UA" dirty="0" smtClean="0"/>
              <a:t>Тканини внутрішнього середовища</a:t>
            </a:r>
            <a:endParaRPr lang="uk-UA" dirty="0"/>
          </a:p>
        </p:txBody>
      </p:sp>
      <p:sp>
        <p:nvSpPr>
          <p:cNvPr id="3" name="Содержимое 2"/>
          <p:cNvSpPr>
            <a:spLocks noGrp="1"/>
          </p:cNvSpPr>
          <p:nvPr>
            <p:ph idx="1"/>
          </p:nvPr>
        </p:nvSpPr>
        <p:spPr>
          <a:xfrm>
            <a:off x="0" y="1071546"/>
            <a:ext cx="9144000" cy="5786454"/>
          </a:xfrm>
          <a:solidFill>
            <a:schemeClr val="bg1"/>
          </a:solidFill>
        </p:spPr>
        <p:txBody>
          <a:bodyPr>
            <a:normAutofit/>
          </a:bodyPr>
          <a:lstStyle/>
          <a:p>
            <a:r>
              <a:rPr lang="uk-UA" b="1" dirty="0" smtClean="0"/>
              <a:t>Тканини внутрішнього середовища</a:t>
            </a:r>
            <a:r>
              <a:rPr lang="uk-UA" dirty="0" smtClean="0"/>
              <a:t> розвиваються з мезенхіми і виконують опорну, трофічну та захисну функції.</a:t>
            </a:r>
          </a:p>
          <a:p>
            <a:r>
              <a:rPr lang="uk-UA" dirty="0" smtClean="0"/>
              <a:t>      </a:t>
            </a:r>
            <a:r>
              <a:rPr lang="uk-UA" b="1" dirty="0" smtClean="0"/>
              <a:t>Особливості будови  тканин внутрішнього середовища </a:t>
            </a:r>
            <a:r>
              <a:rPr lang="uk-UA" dirty="0" smtClean="0"/>
              <a:t>:</a:t>
            </a:r>
          </a:p>
          <a:p>
            <a:pPr lvl="0"/>
            <a:r>
              <a:rPr lang="uk-UA" dirty="0" smtClean="0">
                <a:solidFill>
                  <a:srgbClr val="FF0000"/>
                </a:solidFill>
              </a:rPr>
              <a:t>добре розвинені клітинні елементи тканини;</a:t>
            </a:r>
          </a:p>
          <a:p>
            <a:pPr lvl="0"/>
            <a:r>
              <a:rPr lang="uk-UA" dirty="0" smtClean="0">
                <a:solidFill>
                  <a:srgbClr val="FF0000"/>
                </a:solidFill>
              </a:rPr>
              <a:t>добре розвинена міжклітинна речовина, що складається з колагенових, еластичних та ретикулярних волокон і безструктурної міжклітинної речовини, яка містить велику кількість </a:t>
            </a:r>
            <a:r>
              <a:rPr lang="uk-UA" dirty="0" err="1" smtClean="0">
                <a:solidFill>
                  <a:srgbClr val="FF0000"/>
                </a:solidFill>
              </a:rPr>
              <a:t>мукополісахаридів</a:t>
            </a:r>
            <a:r>
              <a:rPr lang="uk-UA" dirty="0" smtClean="0">
                <a:solidFill>
                  <a:srgbClr val="FF0000"/>
                </a:solidFill>
              </a:rPr>
              <a:t>;</a:t>
            </a:r>
          </a:p>
          <a:p>
            <a:pPr lvl="0"/>
            <a:r>
              <a:rPr lang="uk-UA" dirty="0" smtClean="0">
                <a:solidFill>
                  <a:srgbClr val="FF0000"/>
                </a:solidFill>
              </a:rPr>
              <a:t>велика кількість клітинних типів.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1</a:t>
            </a:r>
            <a:endParaRPr lang="uk-UA" dirty="0"/>
          </a:p>
        </p:txBody>
      </p:sp>
      <p:sp>
        <p:nvSpPr>
          <p:cNvPr id="3" name="Содержимое 2"/>
          <p:cNvSpPr>
            <a:spLocks noGrp="1"/>
          </p:cNvSpPr>
          <p:nvPr>
            <p:ph idx="1"/>
          </p:nvPr>
        </p:nvSpPr>
        <p:spPr/>
        <p:txBody>
          <a:bodyPr/>
          <a:lstStyle/>
          <a:p>
            <a:pPr lvl="0"/>
            <a:r>
              <a:rPr lang="uk-UA" dirty="0"/>
              <a:t>Яка тканина утворює залози?</a:t>
            </a:r>
          </a:p>
          <a:p>
            <a:r>
              <a:rPr lang="uk-UA" dirty="0" smtClean="0"/>
              <a:t>А сполучна </a:t>
            </a:r>
          </a:p>
          <a:p>
            <a:r>
              <a:rPr lang="uk-UA" dirty="0" smtClean="0"/>
              <a:t>Б </a:t>
            </a:r>
            <a:r>
              <a:rPr lang="uk-UA" dirty="0" err="1"/>
              <a:t>м</a:t>
            </a:r>
            <a:r>
              <a:rPr lang="uk-UA" dirty="0" err="1">
                <a:sym typeface="Symbol"/>
              </a:rPr>
              <a:t></a:t>
            </a:r>
            <a:r>
              <a:rPr lang="uk-UA" dirty="0" err="1" smtClean="0"/>
              <a:t>язова</a:t>
            </a:r>
            <a:r>
              <a:rPr lang="uk-UA" dirty="0" smtClean="0"/>
              <a:t> </a:t>
            </a:r>
          </a:p>
          <a:p>
            <a:r>
              <a:rPr lang="uk-UA" dirty="0" smtClean="0"/>
              <a:t>В епітеліальна </a:t>
            </a:r>
          </a:p>
          <a:p>
            <a:r>
              <a:rPr lang="uk-UA" dirty="0" smtClean="0"/>
              <a:t>Г нервова</a:t>
            </a:r>
            <a:r>
              <a:rPr lang="uk-UA"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20040"/>
            <a:ext cx="7516688" cy="660688"/>
          </a:xfrm>
        </p:spPr>
        <p:txBody>
          <a:bodyPr>
            <a:normAutofit fontScale="90000"/>
          </a:bodyPr>
          <a:lstStyle/>
          <a:p>
            <a:r>
              <a:rPr lang="uk-UA" dirty="0" smtClean="0"/>
              <a:t>Тканини внутрішнього середовища</a:t>
            </a:r>
            <a:endParaRPr lang="uk-UA" dirty="0"/>
          </a:p>
        </p:txBody>
      </p:sp>
      <p:sp>
        <p:nvSpPr>
          <p:cNvPr id="3" name="Содержимое 2"/>
          <p:cNvSpPr>
            <a:spLocks noGrp="1"/>
          </p:cNvSpPr>
          <p:nvPr>
            <p:ph idx="1"/>
          </p:nvPr>
        </p:nvSpPr>
        <p:spPr>
          <a:xfrm>
            <a:off x="0" y="1052736"/>
            <a:ext cx="9036496" cy="5805264"/>
          </a:xfrm>
          <a:solidFill>
            <a:schemeClr val="bg1"/>
          </a:solidFill>
        </p:spPr>
        <p:txBody>
          <a:bodyPr>
            <a:normAutofit fontScale="92500"/>
          </a:bodyPr>
          <a:lstStyle/>
          <a:p>
            <a:r>
              <a:rPr lang="uk-UA" dirty="0" smtClean="0"/>
              <a:t>    </a:t>
            </a:r>
            <a:r>
              <a:rPr lang="uk-UA" dirty="0" err="1" smtClean="0"/>
              <a:t>Розрізніяють</a:t>
            </a:r>
            <a:r>
              <a:rPr lang="uk-UA" dirty="0" smtClean="0"/>
              <a:t> трофічні, опорно-трофічні та опорні  тканини. До трофічних належать </a:t>
            </a:r>
            <a:r>
              <a:rPr lang="uk-UA" dirty="0" smtClean="0">
                <a:solidFill>
                  <a:srgbClr val="FF0000"/>
                </a:solidFill>
              </a:rPr>
              <a:t>кров та лімфа</a:t>
            </a:r>
            <a:r>
              <a:rPr lang="uk-UA" dirty="0" smtClean="0"/>
              <a:t>. До опорно-трофічних належать </a:t>
            </a:r>
            <a:r>
              <a:rPr lang="uk-UA" dirty="0" smtClean="0">
                <a:solidFill>
                  <a:srgbClr val="FF0000"/>
                </a:solidFill>
              </a:rPr>
              <a:t>спеціальні</a:t>
            </a:r>
            <a:r>
              <a:rPr lang="uk-UA" dirty="0" smtClean="0"/>
              <a:t> (</a:t>
            </a:r>
            <a:r>
              <a:rPr lang="uk-UA" dirty="0" smtClean="0">
                <a:solidFill>
                  <a:srgbClr val="FF0000"/>
                </a:solidFill>
              </a:rPr>
              <a:t>пігментна, ретикулярна</a:t>
            </a:r>
            <a:r>
              <a:rPr lang="uk-UA" dirty="0" smtClean="0"/>
              <a:t>), </a:t>
            </a:r>
            <a:r>
              <a:rPr lang="uk-UA" dirty="0" smtClean="0">
                <a:solidFill>
                  <a:srgbClr val="FF0000"/>
                </a:solidFill>
              </a:rPr>
              <a:t>пухка сполучна</a:t>
            </a:r>
            <a:r>
              <a:rPr lang="uk-UA" dirty="0" smtClean="0"/>
              <a:t> (одна з найбільш поширених в організмі тканин, що супроводжує кровоносні та лімфатичні судини, утворює строму внутрішніх органів), </a:t>
            </a:r>
            <a:r>
              <a:rPr lang="uk-UA" dirty="0" smtClean="0">
                <a:solidFill>
                  <a:srgbClr val="FF0000"/>
                </a:solidFill>
              </a:rPr>
              <a:t>щільна сполучна </a:t>
            </a:r>
            <a:r>
              <a:rPr lang="uk-UA" dirty="0" smtClean="0"/>
              <a:t>(дерма шкіри, сухожилки, зв’язки). </a:t>
            </a:r>
            <a:r>
              <a:rPr lang="uk-UA" dirty="0" smtClean="0">
                <a:solidFill>
                  <a:srgbClr val="FF0000"/>
                </a:solidFill>
              </a:rPr>
              <a:t>До опорних </a:t>
            </a:r>
            <a:r>
              <a:rPr lang="uk-UA" dirty="0" smtClean="0"/>
              <a:t>сполучних тканин належать </a:t>
            </a:r>
            <a:r>
              <a:rPr lang="uk-UA" dirty="0" smtClean="0">
                <a:solidFill>
                  <a:srgbClr val="FF0000"/>
                </a:solidFill>
              </a:rPr>
              <a:t>хрящова та кісткова тканина. </a:t>
            </a:r>
          </a:p>
          <a:p>
            <a:r>
              <a:rPr lang="uk-UA" dirty="0" smtClean="0"/>
              <a:t>     Особливим видом  тканин внутрішнього середовища є </a:t>
            </a:r>
            <a:r>
              <a:rPr lang="uk-UA" dirty="0" smtClean="0">
                <a:solidFill>
                  <a:srgbClr val="FF0000"/>
                </a:solidFill>
              </a:rPr>
              <a:t>ретикулярна тканина</a:t>
            </a:r>
            <a:r>
              <a:rPr lang="uk-UA" dirty="0" smtClean="0"/>
              <a:t>, що складає основу кровотворних органів (червоного кісткового мозку, селезінки, лімфатичних вузлів), а також входить до складу слизової оболонки кишечнику, нирок тощо.</a:t>
            </a:r>
          </a:p>
          <a:p>
            <a:pPr>
              <a:buNone/>
            </a:pPr>
            <a:r>
              <a:rPr lang="uk-UA" dirty="0" smtClean="0"/>
              <a:t>     Тканинам внутрішнього середовища теж властива </a:t>
            </a:r>
            <a:r>
              <a:rPr lang="uk-UA" dirty="0" smtClean="0">
                <a:solidFill>
                  <a:srgbClr val="FF0000"/>
                </a:solidFill>
              </a:rPr>
              <a:t>здатність до регенерації.</a:t>
            </a:r>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Трофічні тканини</a:t>
            </a:r>
            <a:endParaRPr lang="uk-UA" dirty="0"/>
          </a:p>
        </p:txBody>
      </p:sp>
      <p:pic>
        <p:nvPicPr>
          <p:cNvPr id="4" name="Содержимое 3" descr="Кровь"/>
          <p:cNvPicPr>
            <a:picLocks noGrp="1"/>
          </p:cNvPicPr>
          <p:nvPr>
            <p:ph idx="1"/>
          </p:nvPr>
        </p:nvPicPr>
        <p:blipFill>
          <a:blip r:embed="rId2" cstate="print"/>
          <a:srcRect/>
          <a:stretch>
            <a:fillRect/>
          </a:stretch>
        </p:blipFill>
        <p:spPr bwMode="auto">
          <a:xfrm>
            <a:off x="0" y="2357430"/>
            <a:ext cx="3048000" cy="2286000"/>
          </a:xfrm>
          <a:prstGeom prst="rect">
            <a:avLst/>
          </a:prstGeom>
          <a:noFill/>
          <a:ln w="9525">
            <a:noFill/>
            <a:miter lim="800000"/>
            <a:headEnd/>
            <a:tailEnd/>
          </a:ln>
        </p:spPr>
      </p:pic>
      <p:pic>
        <p:nvPicPr>
          <p:cNvPr id="5" name="Рисунок 4" descr="Строение крови"/>
          <p:cNvPicPr/>
          <p:nvPr/>
        </p:nvPicPr>
        <p:blipFill>
          <a:blip r:embed="rId3" cstate="print"/>
          <a:srcRect/>
          <a:stretch>
            <a:fillRect/>
          </a:stretch>
        </p:blipFill>
        <p:spPr bwMode="auto">
          <a:xfrm>
            <a:off x="2571736" y="1500174"/>
            <a:ext cx="6120765" cy="435156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Функції тканин внутрішнього середовища</a:t>
            </a:r>
            <a:endParaRPr lang="uk-UA" dirty="0"/>
          </a:p>
        </p:txBody>
      </p:sp>
      <p:sp>
        <p:nvSpPr>
          <p:cNvPr id="3" name="Содержимое 2"/>
          <p:cNvSpPr>
            <a:spLocks noGrp="1"/>
          </p:cNvSpPr>
          <p:nvPr>
            <p:ph idx="1"/>
          </p:nvPr>
        </p:nvSpPr>
        <p:spPr/>
        <p:txBody>
          <a:bodyPr>
            <a:normAutofit lnSpcReduction="10000"/>
          </a:bodyPr>
          <a:lstStyle/>
          <a:p>
            <a:r>
              <a:rPr lang="uk-UA" b="1" dirty="0" smtClean="0"/>
              <a:t>Функції тканин </a:t>
            </a:r>
            <a:r>
              <a:rPr lang="uk-UA" dirty="0" smtClean="0"/>
              <a:t>внутрішнього середовища: </a:t>
            </a:r>
            <a:r>
              <a:rPr lang="uk-UA" b="1" dirty="0" smtClean="0"/>
              <a:t>трофічна</a:t>
            </a:r>
            <a:r>
              <a:rPr lang="uk-UA" dirty="0" smtClean="0"/>
              <a:t> (здійснює регуляцію живлення різних тканин, бере участь в обміні речовин), </a:t>
            </a:r>
            <a:r>
              <a:rPr lang="uk-UA" b="1" dirty="0" smtClean="0"/>
              <a:t>захисна</a:t>
            </a:r>
            <a:r>
              <a:rPr lang="uk-UA" dirty="0" smtClean="0"/>
              <a:t> полягає у збереженні організму від механічних пошкоджень (забезпечується кістковою тканиною) та знешкодженні чужорідних речовин (забезпечується клітинним та гуморальним імунітетом, </a:t>
            </a:r>
            <a:r>
              <a:rPr lang="uk-UA" b="1" dirty="0" smtClean="0"/>
              <a:t>опорна (біомеханічна) </a:t>
            </a:r>
            <a:r>
              <a:rPr lang="uk-UA" dirty="0" smtClean="0"/>
              <a:t>функція здійснюється насамперед колагеновими та еластичними волокнами, що утворюють волокнисті основи всіх органів. </a:t>
            </a:r>
          </a:p>
          <a:p>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Види сполучної тканини</a:t>
            </a:r>
            <a:endParaRPr lang="uk-UA" dirty="0"/>
          </a:p>
        </p:txBody>
      </p:sp>
      <p:sp>
        <p:nvSpPr>
          <p:cNvPr id="7" name="Содержимое 6"/>
          <p:cNvSpPr>
            <a:spLocks noGrp="1"/>
          </p:cNvSpPr>
          <p:nvPr>
            <p:ph idx="1"/>
          </p:nvPr>
        </p:nvSpPr>
        <p:spPr/>
        <p:txBody>
          <a:bodyPr>
            <a:normAutofit fontScale="85000" lnSpcReduction="20000"/>
          </a:bodyPr>
          <a:lstStyle/>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r>
              <a:rPr lang="uk-UA" dirty="0" smtClean="0"/>
              <a:t>1 – пухка сполучна тканина</a:t>
            </a:r>
          </a:p>
          <a:p>
            <a:r>
              <a:rPr lang="uk-UA" dirty="0" smtClean="0"/>
              <a:t>2 – щільна сполучна тканина</a:t>
            </a:r>
          </a:p>
          <a:p>
            <a:r>
              <a:rPr lang="uk-UA" dirty="0" smtClean="0"/>
              <a:t>3 – хрящова тканина</a:t>
            </a:r>
          </a:p>
          <a:p>
            <a:r>
              <a:rPr lang="uk-UA" dirty="0" smtClean="0"/>
              <a:t>4 – кісткова тканина</a:t>
            </a:r>
          </a:p>
          <a:p>
            <a:r>
              <a:rPr lang="uk-UA" dirty="0" smtClean="0"/>
              <a:t>5- кров</a:t>
            </a:r>
            <a:endParaRPr lang="uk-UA" dirty="0"/>
          </a:p>
        </p:txBody>
      </p:sp>
      <p:pic>
        <p:nvPicPr>
          <p:cNvPr id="8" name="Рисунок 7" descr="Види сполучної тканини.: Сполучні тканини. Зліва направо: пухка ...">
            <a:hlinkClick r:id="rId2" tgtFrame="&quot;_blank&quot;"/>
          </p:cNvPr>
          <p:cNvPicPr/>
          <p:nvPr/>
        </p:nvPicPr>
        <p:blipFill>
          <a:blip r:embed="rId3" cstate="print"/>
          <a:srcRect/>
          <a:stretch>
            <a:fillRect/>
          </a:stretch>
        </p:blipFill>
        <p:spPr bwMode="auto">
          <a:xfrm>
            <a:off x="251520" y="1772816"/>
            <a:ext cx="7416824" cy="29523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a:t>
            </a:r>
            <a:endParaRPr lang="uk-UA" dirty="0"/>
          </a:p>
        </p:txBody>
      </p:sp>
      <p:sp>
        <p:nvSpPr>
          <p:cNvPr id="3" name="Содержимое 2"/>
          <p:cNvSpPr>
            <a:spLocks noGrp="1"/>
          </p:cNvSpPr>
          <p:nvPr>
            <p:ph idx="1"/>
          </p:nvPr>
        </p:nvSpPr>
        <p:spPr/>
        <p:txBody>
          <a:bodyPr/>
          <a:lstStyle/>
          <a:p>
            <a:pPr lvl="0"/>
            <a:r>
              <a:rPr lang="uk-UA" dirty="0"/>
              <a:t>З якої  тканини побудовані сухожилки </a:t>
            </a:r>
            <a:r>
              <a:rPr lang="uk-UA" dirty="0" err="1"/>
              <a:t>м</a:t>
            </a:r>
            <a:r>
              <a:rPr lang="uk-UA" dirty="0" err="1">
                <a:sym typeface="Symbol"/>
              </a:rPr>
              <a:t></a:t>
            </a:r>
            <a:r>
              <a:rPr lang="uk-UA" dirty="0" err="1"/>
              <a:t>язу</a:t>
            </a:r>
            <a:r>
              <a:rPr lang="uk-UA" dirty="0"/>
              <a:t>, яким він прикріплюється до кістки?</a:t>
            </a:r>
          </a:p>
          <a:p>
            <a:r>
              <a:rPr lang="uk-UA" dirty="0" smtClean="0"/>
              <a:t>А </a:t>
            </a:r>
            <a:r>
              <a:rPr lang="uk-UA" dirty="0"/>
              <a:t>щільна сполучна </a:t>
            </a:r>
            <a:r>
              <a:rPr lang="uk-UA" dirty="0" smtClean="0"/>
              <a:t>тканина </a:t>
            </a:r>
          </a:p>
          <a:p>
            <a:r>
              <a:rPr lang="uk-UA" dirty="0" smtClean="0"/>
              <a:t>Б хрящова </a:t>
            </a:r>
          </a:p>
          <a:p>
            <a:r>
              <a:rPr lang="uk-UA" dirty="0" smtClean="0"/>
              <a:t>В </a:t>
            </a:r>
            <a:r>
              <a:rPr lang="uk-UA" dirty="0"/>
              <a:t>пухка сполучна </a:t>
            </a:r>
            <a:r>
              <a:rPr lang="uk-UA" dirty="0" smtClean="0"/>
              <a:t>тканина </a:t>
            </a:r>
          </a:p>
          <a:p>
            <a:r>
              <a:rPr lang="uk-UA" dirty="0" smtClean="0"/>
              <a:t>Г </a:t>
            </a:r>
            <a:r>
              <a:rPr lang="uk-UA" dirty="0"/>
              <a:t>опорна сполучна </a:t>
            </a:r>
            <a:r>
              <a:rPr lang="uk-UA" dirty="0" smtClean="0"/>
              <a:t>тканина </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0040"/>
            <a:ext cx="7196166" cy="537192"/>
          </a:xfrm>
        </p:spPr>
        <p:txBody>
          <a:bodyPr>
            <a:normAutofit fontScale="90000"/>
          </a:bodyPr>
          <a:lstStyle/>
          <a:p>
            <a:r>
              <a:rPr lang="uk-UA" dirty="0" smtClean="0"/>
              <a:t>М</a:t>
            </a:r>
            <a:r>
              <a:rPr lang="en-US" dirty="0" smtClean="0"/>
              <a:t>’</a:t>
            </a:r>
            <a:r>
              <a:rPr lang="uk-UA" dirty="0" err="1" smtClean="0"/>
              <a:t>язова</a:t>
            </a:r>
            <a:r>
              <a:rPr lang="uk-UA" dirty="0" smtClean="0"/>
              <a:t> тканина</a:t>
            </a:r>
            <a:endParaRPr lang="uk-UA" dirty="0"/>
          </a:p>
        </p:txBody>
      </p:sp>
      <p:sp>
        <p:nvSpPr>
          <p:cNvPr id="3" name="Содержимое 2"/>
          <p:cNvSpPr>
            <a:spLocks noGrp="1"/>
          </p:cNvSpPr>
          <p:nvPr>
            <p:ph idx="1"/>
          </p:nvPr>
        </p:nvSpPr>
        <p:spPr>
          <a:xfrm>
            <a:off x="0" y="928670"/>
            <a:ext cx="9144000" cy="5929330"/>
          </a:xfrm>
          <a:solidFill>
            <a:schemeClr val="bg1"/>
          </a:solidFill>
        </p:spPr>
        <p:txBody>
          <a:bodyPr>
            <a:normAutofit lnSpcReduction="10000"/>
          </a:bodyPr>
          <a:lstStyle/>
          <a:p>
            <a:r>
              <a:rPr lang="uk-UA" b="1" dirty="0" smtClean="0"/>
              <a:t>М</a:t>
            </a:r>
            <a:r>
              <a:rPr lang="ru-RU" b="1" dirty="0" smtClean="0"/>
              <a:t>’</a:t>
            </a:r>
            <a:r>
              <a:rPr lang="uk-UA" b="1" dirty="0" err="1" smtClean="0"/>
              <a:t>язова</a:t>
            </a:r>
            <a:r>
              <a:rPr lang="uk-UA" b="1" dirty="0" smtClean="0"/>
              <a:t> тканина</a:t>
            </a:r>
            <a:r>
              <a:rPr lang="uk-UA" dirty="0" smtClean="0"/>
              <a:t> розвивається з мезодерми, виконує рухову функцію. М’язовій тканині властиві </a:t>
            </a:r>
            <a:r>
              <a:rPr lang="uk-UA" dirty="0" smtClean="0">
                <a:solidFill>
                  <a:srgbClr val="FF0000"/>
                </a:solidFill>
              </a:rPr>
              <a:t>збудливість і скоротливість. </a:t>
            </a:r>
            <a:r>
              <a:rPr lang="uk-UA" dirty="0" smtClean="0"/>
              <a:t>Розрізняють поперечно-посмуговану  (скелетну та серцеву) та  гладеньку  м’язову тканину. </a:t>
            </a:r>
          </a:p>
          <a:p>
            <a:r>
              <a:rPr lang="uk-UA" dirty="0" smtClean="0"/>
              <a:t>     Поперечно-посмугована    тканина складається з довгих  багатоядерних м</a:t>
            </a:r>
            <a:r>
              <a:rPr lang="ru-RU" dirty="0" smtClean="0"/>
              <a:t>’</a:t>
            </a:r>
            <a:r>
              <a:rPr lang="uk-UA" dirty="0" err="1" smtClean="0"/>
              <a:t>язових</a:t>
            </a:r>
            <a:r>
              <a:rPr lang="uk-UA" dirty="0" smtClean="0"/>
              <a:t> волокон, вкритих збудливою плазматичною мембраною </a:t>
            </a:r>
            <a:r>
              <a:rPr lang="uk-UA" dirty="0" err="1" smtClean="0"/>
              <a:t>сарколемою</a:t>
            </a:r>
            <a:r>
              <a:rPr lang="uk-UA" dirty="0" smtClean="0"/>
              <a:t>. Волокна мають циліндричну форму, тонкі, але довгі (до 10 см). При  дослідженні їх  під світловим мікроскопом виявляється чітке чергування світлих та темних смужок, розміщених впоперек волокна.  Скорочення цієї тканини відбувається свідомо. Вона є основою для скелетних м</a:t>
            </a:r>
            <a:r>
              <a:rPr lang="ru-RU" dirty="0" smtClean="0"/>
              <a:t>’</a:t>
            </a:r>
            <a:r>
              <a:rPr lang="uk-UA" dirty="0" smtClean="0"/>
              <a:t>язів. Крім того, вона входить до складу язика,  бере участь в утворенні стінки порожнини рота, глотки, частини стінки стравоходу, прямої кишки та діафрагми.</a:t>
            </a:r>
          </a:p>
          <a:p>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320040"/>
            <a:ext cx="7372672" cy="732696"/>
          </a:xfrm>
        </p:spPr>
        <p:txBody>
          <a:bodyPr/>
          <a:lstStyle/>
          <a:p>
            <a:r>
              <a:rPr lang="uk-UA" dirty="0" smtClean="0"/>
              <a:t>Завдання </a:t>
            </a:r>
            <a:endParaRPr lang="uk-UA" dirty="0"/>
          </a:p>
        </p:txBody>
      </p:sp>
      <p:sp>
        <p:nvSpPr>
          <p:cNvPr id="6" name="Содержимое 5"/>
          <p:cNvSpPr>
            <a:spLocks noGrp="1"/>
          </p:cNvSpPr>
          <p:nvPr>
            <p:ph idx="1"/>
          </p:nvPr>
        </p:nvSpPr>
        <p:spPr>
          <a:xfrm>
            <a:off x="323528" y="1268760"/>
            <a:ext cx="7704856" cy="5400600"/>
          </a:xfrm>
        </p:spPr>
        <p:txBody>
          <a:bodyPr>
            <a:normAutofit/>
          </a:bodyPr>
          <a:lstStyle/>
          <a:p>
            <a:r>
              <a:rPr lang="uk-UA" dirty="0" smtClean="0"/>
              <a:t>Під час розвитку тканини молоді клітини </a:t>
            </a:r>
            <a:r>
              <a:rPr lang="uk-UA" dirty="0" err="1" smtClean="0"/>
              <a:t>мітотично</a:t>
            </a:r>
            <a:r>
              <a:rPr lang="uk-UA" dirty="0" smtClean="0"/>
              <a:t> діляться, набувають витягнутої форми, шикуються в ланцюжки та зливаються. Так формується багатоядерна циліндрична структура, яка утворює волокна</a:t>
            </a:r>
          </a:p>
          <a:p>
            <a:r>
              <a:rPr lang="uk-UA" dirty="0" smtClean="0"/>
              <a:t>А нервової тканини</a:t>
            </a:r>
          </a:p>
          <a:p>
            <a:r>
              <a:rPr lang="uk-UA" dirty="0" smtClean="0"/>
              <a:t>Б </a:t>
            </a:r>
            <a:r>
              <a:rPr lang="uk-UA" dirty="0" err="1" smtClean="0"/>
              <a:t>непосмугованої</a:t>
            </a:r>
            <a:r>
              <a:rPr lang="uk-UA" dirty="0" smtClean="0"/>
              <a:t> м</a:t>
            </a:r>
            <a:r>
              <a:rPr lang="en-US" dirty="0" smtClean="0"/>
              <a:t>’</a:t>
            </a:r>
            <a:r>
              <a:rPr lang="uk-UA" dirty="0" err="1" smtClean="0"/>
              <a:t>язової</a:t>
            </a:r>
            <a:r>
              <a:rPr lang="uk-UA" dirty="0" smtClean="0"/>
              <a:t> тканини</a:t>
            </a:r>
          </a:p>
          <a:p>
            <a:r>
              <a:rPr lang="uk-UA" dirty="0" smtClean="0"/>
              <a:t>В посмугованої м</a:t>
            </a:r>
            <a:r>
              <a:rPr lang="en-US" dirty="0" smtClean="0"/>
              <a:t>’</a:t>
            </a:r>
            <a:r>
              <a:rPr lang="uk-UA" dirty="0" err="1" smtClean="0"/>
              <a:t>язової</a:t>
            </a:r>
            <a:r>
              <a:rPr lang="uk-UA" dirty="0" smtClean="0"/>
              <a:t> тканини</a:t>
            </a:r>
          </a:p>
          <a:p>
            <a:r>
              <a:rPr lang="uk-UA" dirty="0" smtClean="0"/>
              <a:t>Г епітеліальної тканини</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“що</a:t>
            </a:r>
            <a:r>
              <a:rPr lang="uk-UA" dirty="0" smtClean="0"/>
              <a:t> або хто є людина?”, </a:t>
            </a:r>
            <a:endParaRPr lang="uk-UA" dirty="0"/>
          </a:p>
        </p:txBody>
      </p:sp>
      <p:sp>
        <p:nvSpPr>
          <p:cNvPr id="3" name="Содержимое 2"/>
          <p:cNvSpPr>
            <a:spLocks noGrp="1"/>
          </p:cNvSpPr>
          <p:nvPr>
            <p:ph idx="1"/>
          </p:nvPr>
        </p:nvSpPr>
        <p:spPr/>
        <p:txBody>
          <a:bodyPr>
            <a:normAutofit fontScale="92500" lnSpcReduction="10000"/>
          </a:bodyPr>
          <a:lstStyle/>
          <a:p>
            <a:r>
              <a:rPr lang="uk-UA" dirty="0" smtClean="0"/>
              <a:t>Пропонуються різні варіанти відповідей:</a:t>
            </a:r>
          </a:p>
          <a:p>
            <a:pPr lvl="0"/>
            <a:r>
              <a:rPr lang="uk-UA" dirty="0" smtClean="0"/>
              <a:t>людина – політична тварина;</a:t>
            </a:r>
          </a:p>
          <a:p>
            <a:pPr lvl="0"/>
            <a:r>
              <a:rPr lang="uk-UA" dirty="0" smtClean="0"/>
              <a:t>людина – релігійна тварина;</a:t>
            </a:r>
          </a:p>
          <a:p>
            <a:pPr lvl="0"/>
            <a:r>
              <a:rPr lang="uk-UA" dirty="0" smtClean="0"/>
              <a:t>людина – етична тварина;</a:t>
            </a:r>
          </a:p>
          <a:p>
            <a:pPr lvl="0"/>
            <a:r>
              <a:rPr lang="uk-UA" dirty="0" smtClean="0"/>
              <a:t>людина – тварина, яка здатна виготовляти знаряддя праці. </a:t>
            </a:r>
          </a:p>
          <a:p>
            <a:r>
              <a:rPr lang="ru-RU" sz="3200" b="1" dirty="0" err="1" smtClean="0"/>
              <a:t>людина</a:t>
            </a:r>
            <a:r>
              <a:rPr lang="ru-RU" sz="3200" b="1" dirty="0" smtClean="0"/>
              <a:t> – </a:t>
            </a:r>
            <a:r>
              <a:rPr lang="ru-RU" sz="3200" b="1" dirty="0" err="1" smtClean="0"/>
              <a:t>це</a:t>
            </a:r>
            <a:r>
              <a:rPr lang="ru-RU" sz="3200" b="1" dirty="0" smtClean="0"/>
              <a:t> </a:t>
            </a:r>
            <a:r>
              <a:rPr lang="ru-RU" sz="3200" b="1" dirty="0" err="1" smtClean="0"/>
              <a:t>істота</a:t>
            </a:r>
            <a:r>
              <a:rPr lang="ru-RU" sz="3200" b="1" dirty="0" smtClean="0"/>
              <a:t>, яку не </a:t>
            </a:r>
            <a:r>
              <a:rPr lang="ru-RU" sz="3200" b="1" dirty="0" err="1" smtClean="0"/>
              <a:t>можна</a:t>
            </a:r>
            <a:r>
              <a:rPr lang="ru-RU" sz="3200" b="1" dirty="0" smtClean="0"/>
              <a:t> </a:t>
            </a:r>
            <a:r>
              <a:rPr lang="ru-RU" sz="3200" b="1" dirty="0" err="1" smtClean="0"/>
              <a:t>тільки</a:t>
            </a:r>
            <a:r>
              <a:rPr lang="ru-RU" sz="3200" b="1" dirty="0" smtClean="0"/>
              <a:t>  </a:t>
            </a:r>
            <a:r>
              <a:rPr lang="ru-RU" sz="3200" b="1" dirty="0" err="1" smtClean="0"/>
              <a:t>обмежувати</a:t>
            </a:r>
            <a:r>
              <a:rPr lang="ru-RU" sz="3200" b="1" dirty="0" smtClean="0"/>
              <a:t> </a:t>
            </a:r>
            <a:r>
              <a:rPr lang="ru-RU" sz="3200" b="1" dirty="0" err="1" smtClean="0"/>
              <a:t>її</a:t>
            </a:r>
            <a:r>
              <a:rPr lang="ru-RU" sz="3200" b="1" dirty="0" smtClean="0"/>
              <a:t> </a:t>
            </a:r>
            <a:r>
              <a:rPr lang="ru-RU" sz="3200" b="1" dirty="0" err="1" smtClean="0"/>
              <a:t>біологічною</a:t>
            </a:r>
            <a:r>
              <a:rPr lang="ru-RU" sz="3200" b="1" dirty="0" smtClean="0"/>
              <a:t> </a:t>
            </a:r>
            <a:r>
              <a:rPr lang="ru-RU" sz="3200" b="1" dirty="0" err="1" smtClean="0"/>
              <a:t>сутністю</a:t>
            </a:r>
            <a:r>
              <a:rPr lang="ru-RU" b="1" dirty="0" smtClean="0"/>
              <a:t>. </a:t>
            </a:r>
            <a:r>
              <a:rPr lang="ru-RU" b="1" dirty="0" smtClean="0">
                <a:solidFill>
                  <a:srgbClr val="FF0000"/>
                </a:solidFill>
              </a:rPr>
              <a:t>Людина </a:t>
            </a:r>
            <a:r>
              <a:rPr lang="ru-RU" b="1" dirty="0" err="1" smtClean="0">
                <a:solidFill>
                  <a:srgbClr val="FF0000"/>
                </a:solidFill>
              </a:rPr>
              <a:t>є</a:t>
            </a:r>
            <a:r>
              <a:rPr lang="ru-RU" b="1" dirty="0" smtClean="0">
                <a:solidFill>
                  <a:srgbClr val="FF0000"/>
                </a:solidFill>
              </a:rPr>
              <a:t> продуктом не </a:t>
            </a:r>
            <a:r>
              <a:rPr lang="ru-RU" b="1" dirty="0" err="1" smtClean="0">
                <a:solidFill>
                  <a:srgbClr val="FF0000"/>
                </a:solidFill>
              </a:rPr>
              <a:t>лише</a:t>
            </a:r>
            <a:r>
              <a:rPr lang="ru-RU" b="1" dirty="0" smtClean="0">
                <a:solidFill>
                  <a:srgbClr val="FF0000"/>
                </a:solidFill>
              </a:rPr>
              <a:t> </a:t>
            </a:r>
            <a:r>
              <a:rPr lang="ru-RU" b="1" dirty="0" err="1" smtClean="0">
                <a:solidFill>
                  <a:srgbClr val="FF0000"/>
                </a:solidFill>
              </a:rPr>
              <a:t>органічної</a:t>
            </a:r>
            <a:r>
              <a:rPr lang="ru-RU" b="1" dirty="0" smtClean="0">
                <a:solidFill>
                  <a:srgbClr val="FF0000"/>
                </a:solidFill>
              </a:rPr>
              <a:t>, </a:t>
            </a:r>
            <a:r>
              <a:rPr lang="ru-RU" b="1" dirty="0" err="1" smtClean="0">
                <a:solidFill>
                  <a:srgbClr val="FF0000"/>
                </a:solidFill>
              </a:rPr>
              <a:t>але</a:t>
            </a:r>
            <a:r>
              <a:rPr lang="ru-RU" b="1" dirty="0" smtClean="0">
                <a:solidFill>
                  <a:srgbClr val="FF0000"/>
                </a:solidFill>
              </a:rPr>
              <a:t> </a:t>
            </a:r>
            <a:r>
              <a:rPr lang="ru-RU" b="1" dirty="0" err="1" smtClean="0">
                <a:solidFill>
                  <a:srgbClr val="FF0000"/>
                </a:solidFill>
              </a:rPr>
              <a:t>і</a:t>
            </a:r>
            <a:r>
              <a:rPr lang="ru-RU" b="1" dirty="0" smtClean="0">
                <a:solidFill>
                  <a:srgbClr val="FF0000"/>
                </a:solidFill>
              </a:rPr>
              <a:t> </a:t>
            </a:r>
            <a:r>
              <a:rPr lang="ru-RU" b="1" dirty="0" err="1" smtClean="0">
                <a:solidFill>
                  <a:srgbClr val="FF0000"/>
                </a:solidFill>
              </a:rPr>
              <a:t>культурної</a:t>
            </a:r>
            <a:r>
              <a:rPr lang="ru-RU" b="1" dirty="0" smtClean="0">
                <a:solidFill>
                  <a:srgbClr val="FF0000"/>
                </a:solidFill>
              </a:rPr>
              <a:t> </a:t>
            </a:r>
            <a:r>
              <a:rPr lang="ru-RU" b="1" dirty="0" err="1" smtClean="0">
                <a:solidFill>
                  <a:srgbClr val="FF0000"/>
                </a:solidFill>
              </a:rPr>
              <a:t>еволюції</a:t>
            </a:r>
            <a:r>
              <a:rPr lang="ru-RU" b="1" dirty="0" smtClean="0">
                <a:solidFill>
                  <a:srgbClr val="FF0000"/>
                </a:solidFill>
              </a:rPr>
              <a:t>. </a:t>
            </a:r>
            <a:r>
              <a:rPr lang="ru-RU" b="1" dirty="0" err="1" smtClean="0">
                <a:solidFill>
                  <a:srgbClr val="FF0000"/>
                </a:solidFill>
              </a:rPr>
              <a:t>Подвійна</a:t>
            </a:r>
            <a:r>
              <a:rPr lang="ru-RU" b="1" dirty="0" smtClean="0">
                <a:solidFill>
                  <a:srgbClr val="FF0000"/>
                </a:solidFill>
              </a:rPr>
              <a:t> природа </a:t>
            </a:r>
            <a:r>
              <a:rPr lang="ru-RU" b="1" dirty="0" err="1" smtClean="0">
                <a:solidFill>
                  <a:srgbClr val="FF0000"/>
                </a:solidFill>
              </a:rPr>
              <a:t>людини</a:t>
            </a:r>
            <a:r>
              <a:rPr lang="ru-RU" b="1" dirty="0" smtClean="0">
                <a:solidFill>
                  <a:srgbClr val="FF0000"/>
                </a:solidFill>
              </a:rPr>
              <a:t> </a:t>
            </a:r>
            <a:r>
              <a:rPr lang="ru-RU" b="1" dirty="0" err="1" smtClean="0">
                <a:solidFill>
                  <a:srgbClr val="FF0000"/>
                </a:solidFill>
              </a:rPr>
              <a:t>є</a:t>
            </a:r>
            <a:r>
              <a:rPr lang="ru-RU" b="1" dirty="0" smtClean="0">
                <a:solidFill>
                  <a:srgbClr val="FF0000"/>
                </a:solidFill>
              </a:rPr>
              <a:t> </a:t>
            </a:r>
            <a:r>
              <a:rPr lang="ru-RU" b="1" dirty="0" err="1" smtClean="0">
                <a:solidFill>
                  <a:srgbClr val="FF0000"/>
                </a:solidFill>
              </a:rPr>
              <a:t>наслідком</a:t>
            </a:r>
            <a:r>
              <a:rPr lang="uk-UA" b="1" dirty="0" smtClean="0">
                <a:solidFill>
                  <a:srgbClr val="FF0000"/>
                </a:solidFill>
              </a:rPr>
              <a:t> також </a:t>
            </a:r>
            <a:r>
              <a:rPr lang="ru-RU" b="1" dirty="0" smtClean="0">
                <a:solidFill>
                  <a:srgbClr val="FF0000"/>
                </a:solidFill>
              </a:rPr>
              <a:t> </a:t>
            </a:r>
            <a:r>
              <a:rPr lang="ru-RU" b="1" dirty="0" err="1" smtClean="0">
                <a:solidFill>
                  <a:srgbClr val="FF0000"/>
                </a:solidFill>
              </a:rPr>
              <a:t>її</a:t>
            </a:r>
            <a:r>
              <a:rPr lang="ru-RU" b="1" dirty="0" smtClean="0">
                <a:solidFill>
                  <a:srgbClr val="FF0000"/>
                </a:solidFill>
              </a:rPr>
              <a:t> </a:t>
            </a:r>
            <a:r>
              <a:rPr lang="ru-RU" b="1" dirty="0" err="1" smtClean="0">
                <a:solidFill>
                  <a:srgbClr val="FF0000"/>
                </a:solidFill>
              </a:rPr>
              <a:t>еволюційного</a:t>
            </a:r>
            <a:r>
              <a:rPr lang="ru-RU" b="1" dirty="0" smtClean="0">
                <a:solidFill>
                  <a:srgbClr val="FF0000"/>
                </a:solidFill>
              </a:rPr>
              <a:t> </a:t>
            </a:r>
            <a:r>
              <a:rPr lang="ru-RU" b="1" dirty="0" err="1" smtClean="0">
                <a:solidFill>
                  <a:srgbClr val="FF0000"/>
                </a:solidFill>
              </a:rPr>
              <a:t>розвитку</a:t>
            </a:r>
            <a:r>
              <a:rPr lang="ru-RU" b="1" dirty="0" smtClean="0">
                <a:solidFill>
                  <a:srgbClr val="FF0000"/>
                </a:solidFill>
              </a:rPr>
              <a:t>. </a:t>
            </a:r>
            <a:endParaRPr lang="uk-UA" b="1" dirty="0" smtClean="0">
              <a:solidFill>
                <a:srgbClr val="FF0000"/>
              </a:solidFill>
            </a:endParaRPr>
          </a:p>
          <a:p>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7239000" cy="1143000"/>
          </a:xfrm>
        </p:spPr>
        <p:txBody>
          <a:bodyPr/>
          <a:lstStyle/>
          <a:p>
            <a:r>
              <a:rPr lang="uk-UA" dirty="0" smtClean="0"/>
              <a:t>   М</a:t>
            </a:r>
            <a:r>
              <a:rPr lang="en-US" dirty="0" smtClean="0"/>
              <a:t>’</a:t>
            </a:r>
            <a:r>
              <a:rPr lang="uk-UA" dirty="0" err="1" smtClean="0"/>
              <a:t>язова</a:t>
            </a:r>
            <a:r>
              <a:rPr lang="uk-UA" dirty="0" smtClean="0"/>
              <a:t> тканина</a:t>
            </a:r>
            <a:endParaRPr lang="uk-UA" dirty="0"/>
          </a:p>
        </p:txBody>
      </p:sp>
      <p:sp>
        <p:nvSpPr>
          <p:cNvPr id="3" name="Содержимое 2"/>
          <p:cNvSpPr>
            <a:spLocks noGrp="1"/>
          </p:cNvSpPr>
          <p:nvPr>
            <p:ph idx="1"/>
          </p:nvPr>
        </p:nvSpPr>
        <p:spPr>
          <a:xfrm>
            <a:off x="323528" y="1556792"/>
            <a:ext cx="7848872" cy="5301208"/>
          </a:xfrm>
        </p:spPr>
        <p:txBody>
          <a:bodyPr>
            <a:normAutofit/>
          </a:bodyPr>
          <a:lstStyle/>
          <a:p>
            <a:r>
              <a:rPr lang="uk-UA" dirty="0" smtClean="0"/>
              <a:t> Поперечно-посмугована серцева тканина розвивається з </a:t>
            </a:r>
            <a:r>
              <a:rPr lang="uk-UA" dirty="0" err="1" smtClean="0"/>
              <a:t>прекардіальної</a:t>
            </a:r>
            <a:r>
              <a:rPr lang="uk-UA" dirty="0" smtClean="0"/>
              <a:t> мезодерми, складається з прямокутних м</a:t>
            </a:r>
            <a:r>
              <a:rPr lang="ru-RU" dirty="0" smtClean="0"/>
              <a:t>’</a:t>
            </a:r>
            <a:r>
              <a:rPr lang="uk-UA" dirty="0" err="1" smtClean="0"/>
              <a:t>язових</a:t>
            </a:r>
            <a:r>
              <a:rPr lang="uk-UA" dirty="0" smtClean="0"/>
              <a:t> клітин. Послідовно поєднані </a:t>
            </a:r>
            <a:r>
              <a:rPr lang="uk-UA" dirty="0" err="1" smtClean="0"/>
              <a:t>кардіоміоцити</a:t>
            </a:r>
            <a:r>
              <a:rPr lang="uk-UA" dirty="0" smtClean="0"/>
              <a:t> утворюють розгалужені волокна, формуючи загальну сітку. Завдяки цьому збудження від однієї клітини поширюється на весь серцевий м’яз, викликаючи скорочення всіх м’язових клітин, що забезпечує одночасне і узгоджене скорочення передсердь чи шлуночків. Однак скорочення цієї тканини відбувається мимовільно.</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a:t>
            </a:r>
            <a:r>
              <a:rPr lang="en-US" dirty="0" smtClean="0"/>
              <a:t>’</a:t>
            </a:r>
            <a:r>
              <a:rPr lang="uk-UA" dirty="0" err="1" smtClean="0"/>
              <a:t>язова</a:t>
            </a:r>
            <a:r>
              <a:rPr lang="uk-UA" dirty="0" smtClean="0"/>
              <a:t> тканина</a:t>
            </a:r>
            <a:endParaRPr lang="uk-UA" dirty="0"/>
          </a:p>
        </p:txBody>
      </p:sp>
      <p:sp>
        <p:nvSpPr>
          <p:cNvPr id="3" name="Содержимое 2"/>
          <p:cNvSpPr>
            <a:spLocks noGrp="1"/>
          </p:cNvSpPr>
          <p:nvPr>
            <p:ph idx="1"/>
          </p:nvPr>
        </p:nvSpPr>
        <p:spPr>
          <a:xfrm>
            <a:off x="179512" y="1484784"/>
            <a:ext cx="7992888" cy="4970952"/>
          </a:xfrm>
        </p:spPr>
        <p:txBody>
          <a:bodyPr>
            <a:normAutofit lnSpcReduction="10000"/>
          </a:bodyPr>
          <a:lstStyle/>
          <a:p>
            <a:r>
              <a:rPr lang="uk-UA" dirty="0" smtClean="0"/>
              <a:t>Гладенькі м</a:t>
            </a:r>
            <a:r>
              <a:rPr lang="ru-RU" dirty="0" smtClean="0"/>
              <a:t>’</a:t>
            </a:r>
            <a:r>
              <a:rPr lang="uk-UA" dirty="0" smtClean="0"/>
              <a:t>язи складаються з  дрібних клітин, що мають веретеноподібну форму (довжина цих клітин не перевищує 0,1 мм). Гладенькі м’язи позбавлені смугастості. Гладенькі м’язи розміщуються в стінках порожнистих внутрішніх органів (шлунка, тонкої та товстої кишки, сечового міхура, кровоносних судин). Скорочення та розслаблення цих м</a:t>
            </a:r>
            <a:r>
              <a:rPr lang="ru-RU" dirty="0" smtClean="0"/>
              <a:t>’</a:t>
            </a:r>
            <a:r>
              <a:rPr lang="uk-UA" dirty="0" smtClean="0"/>
              <a:t>язів супроводжуються змінами об</a:t>
            </a:r>
            <a:r>
              <a:rPr lang="ru-RU" dirty="0" smtClean="0"/>
              <a:t>’</a:t>
            </a:r>
            <a:r>
              <a:rPr lang="uk-UA" dirty="0" err="1" smtClean="0"/>
              <a:t>єму</a:t>
            </a:r>
            <a:r>
              <a:rPr lang="uk-UA" dirty="0" smtClean="0"/>
              <a:t> цих органів. Скорочення гладеньких м</a:t>
            </a:r>
            <a:r>
              <a:rPr lang="ru-RU" dirty="0" smtClean="0"/>
              <a:t>’</a:t>
            </a:r>
            <a:r>
              <a:rPr lang="uk-UA" dirty="0" smtClean="0"/>
              <a:t>язів розвивається значно повільніше порівняно з поперечно-посмугованими волокнами і відбувається мимовільно.</a:t>
            </a:r>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20040"/>
            <a:ext cx="6981852" cy="180002"/>
          </a:xfrm>
        </p:spPr>
        <p:txBody>
          <a:bodyPr>
            <a:normAutofit fontScale="90000"/>
          </a:bodyPr>
          <a:lstStyle/>
          <a:p>
            <a:r>
              <a:rPr lang="uk-UA" dirty="0" smtClean="0"/>
              <a:t>М</a:t>
            </a:r>
            <a:r>
              <a:rPr lang="en-US" dirty="0" smtClean="0"/>
              <a:t>’</a:t>
            </a:r>
            <a:r>
              <a:rPr lang="uk-UA" dirty="0" smtClean="0"/>
              <a:t>язові тканини</a:t>
            </a:r>
            <a:endParaRPr lang="uk-UA" dirty="0"/>
          </a:p>
        </p:txBody>
      </p:sp>
      <p:pic>
        <p:nvPicPr>
          <p:cNvPr id="1026" name="Picture 2" descr="F:\ANAT_edited\47.1a.jpg"/>
          <p:cNvPicPr>
            <a:picLocks noGrp="1" noChangeAspect="1" noChangeArrowheads="1"/>
          </p:cNvPicPr>
          <p:nvPr>
            <p:ph idx="1"/>
          </p:nvPr>
        </p:nvPicPr>
        <p:blipFill>
          <a:blip r:embed="rId2" cstate="print"/>
          <a:srcRect/>
          <a:stretch>
            <a:fillRect/>
          </a:stretch>
        </p:blipFill>
        <p:spPr bwMode="auto">
          <a:xfrm>
            <a:off x="785786" y="642918"/>
            <a:ext cx="6941474" cy="623916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465754"/>
          </a:xfrm>
        </p:spPr>
        <p:txBody>
          <a:bodyPr>
            <a:normAutofit fontScale="90000"/>
          </a:bodyPr>
          <a:lstStyle/>
          <a:p>
            <a:r>
              <a:rPr lang="uk-UA" dirty="0" smtClean="0"/>
              <a:t>Нервова тканина</a:t>
            </a:r>
            <a:endParaRPr lang="uk-UA" dirty="0"/>
          </a:p>
        </p:txBody>
      </p:sp>
      <p:sp>
        <p:nvSpPr>
          <p:cNvPr id="3" name="Содержимое 2"/>
          <p:cNvSpPr>
            <a:spLocks noGrp="1"/>
          </p:cNvSpPr>
          <p:nvPr>
            <p:ph idx="1"/>
          </p:nvPr>
        </p:nvSpPr>
        <p:spPr>
          <a:xfrm>
            <a:off x="0" y="908720"/>
            <a:ext cx="8100392" cy="5949280"/>
          </a:xfrm>
        </p:spPr>
        <p:txBody>
          <a:bodyPr>
            <a:normAutofit fontScale="92500" lnSpcReduction="10000"/>
          </a:bodyPr>
          <a:lstStyle/>
          <a:p>
            <a:r>
              <a:rPr lang="uk-UA" b="1" dirty="0" smtClean="0"/>
              <a:t> Нервова тканина  </a:t>
            </a:r>
            <a:r>
              <a:rPr lang="uk-UA" dirty="0" smtClean="0"/>
              <a:t>розвивається з ектодерми, являє собою комплекси з нейронів і </a:t>
            </a:r>
            <a:r>
              <a:rPr lang="uk-UA" dirty="0" err="1" smtClean="0"/>
              <a:t>гліальних</a:t>
            </a:r>
            <a:r>
              <a:rPr lang="uk-UA" dirty="0" smtClean="0"/>
              <a:t> клітин. Нервовій тканині властиві </a:t>
            </a:r>
            <a:r>
              <a:rPr lang="uk-UA" dirty="0" smtClean="0">
                <a:solidFill>
                  <a:srgbClr val="FF0000"/>
                </a:solidFill>
              </a:rPr>
              <a:t>збудливість і провідність</a:t>
            </a:r>
            <a:r>
              <a:rPr lang="uk-UA" dirty="0" smtClean="0"/>
              <a:t>. Збудження – процес, що виникає в нервовій системі у відповідь на подразнення. Здатність нервової тканини до збудження – збудливість. Здатність до проведення збудження – провідність. </a:t>
            </a:r>
          </a:p>
          <a:p>
            <a:r>
              <a:rPr lang="uk-UA" dirty="0" smtClean="0"/>
              <a:t>Основною структурно-функціональною одиницею нервової тканини є </a:t>
            </a:r>
            <a:r>
              <a:rPr lang="uk-UA" dirty="0" smtClean="0">
                <a:solidFill>
                  <a:srgbClr val="FF0000"/>
                </a:solidFill>
              </a:rPr>
              <a:t>нейрон.</a:t>
            </a:r>
            <a:r>
              <a:rPr lang="uk-UA" dirty="0" smtClean="0"/>
              <a:t> Нейрон – клітина з тілом кулястої форми , що має діаметр 20-80 мкм, і відростками (короткими дендритами і довгим нейритом або аксоном). Нейрон, що має один відросток називається уніполярним, нейрон з двома відростками – біполярним, нейрон з багатьма відростками – </a:t>
            </a:r>
            <a:r>
              <a:rPr lang="uk-UA" dirty="0" err="1" smtClean="0"/>
              <a:t>мультиполярним</a:t>
            </a:r>
            <a:r>
              <a:rPr lang="uk-UA" dirty="0" smtClean="0"/>
              <a:t>. Нейрони поєднуються один з одним відростками; місця їхнього поєднання називають </a:t>
            </a:r>
            <a:r>
              <a:rPr lang="uk-UA" dirty="0" err="1" smtClean="0"/>
              <a:t>синапсами</a:t>
            </a:r>
            <a:r>
              <a:rPr lang="uk-UA" dirty="0" smtClean="0"/>
              <a:t>.</a:t>
            </a: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0040"/>
            <a:ext cx="7372672" cy="660688"/>
          </a:xfrm>
        </p:spPr>
        <p:txBody>
          <a:bodyPr/>
          <a:lstStyle/>
          <a:p>
            <a:r>
              <a:rPr lang="uk-UA" dirty="0" smtClean="0"/>
              <a:t>Нервова тканина</a:t>
            </a:r>
            <a:endParaRPr lang="uk-UA" dirty="0"/>
          </a:p>
        </p:txBody>
      </p:sp>
      <p:sp>
        <p:nvSpPr>
          <p:cNvPr id="3" name="Содержимое 2"/>
          <p:cNvSpPr>
            <a:spLocks noGrp="1"/>
          </p:cNvSpPr>
          <p:nvPr>
            <p:ph idx="1"/>
          </p:nvPr>
        </p:nvSpPr>
        <p:spPr>
          <a:xfrm>
            <a:off x="0" y="1124744"/>
            <a:ext cx="8316416" cy="5733256"/>
          </a:xfrm>
        </p:spPr>
        <p:txBody>
          <a:bodyPr/>
          <a:lstStyle/>
          <a:p>
            <a:r>
              <a:rPr lang="uk-UA" dirty="0" err="1" smtClean="0"/>
              <a:t>Нейроглія</a:t>
            </a:r>
            <a:r>
              <a:rPr lang="uk-UA" dirty="0" smtClean="0"/>
              <a:t> – сукупність допоміжних клітин нервової тканини. </a:t>
            </a:r>
            <a:r>
              <a:rPr lang="uk-UA" dirty="0" err="1" smtClean="0"/>
              <a:t>Нейроглія</a:t>
            </a:r>
            <a:r>
              <a:rPr lang="uk-UA" dirty="0" smtClean="0"/>
              <a:t> заповнює простори між нейронами і оточуючими них капілярами, бере участь в метаболізмі нейронів. Клітини </a:t>
            </a:r>
            <a:r>
              <a:rPr lang="uk-UA" dirty="0" err="1" smtClean="0"/>
              <a:t>нейроглії</a:t>
            </a:r>
            <a:r>
              <a:rPr lang="uk-UA" dirty="0" smtClean="0"/>
              <a:t> виконують живильну, опорну, захисну, секреторну функції. </a:t>
            </a:r>
            <a:r>
              <a:rPr lang="uk-UA" dirty="0" err="1" smtClean="0"/>
              <a:t>Нейроглія</a:t>
            </a:r>
            <a:r>
              <a:rPr lang="uk-UA" dirty="0" smtClean="0"/>
              <a:t> в центральній нервовій системі складає 40% об’єму.  Клітини </a:t>
            </a:r>
            <a:r>
              <a:rPr lang="uk-UA" dirty="0" err="1" smtClean="0"/>
              <a:t>нейроглії</a:t>
            </a:r>
            <a:r>
              <a:rPr lang="uk-UA" dirty="0" smtClean="0"/>
              <a:t> зберігають здатність до поділу, тоді як нейрони цю здатність втрачають. Розрізняють </a:t>
            </a:r>
            <a:r>
              <a:rPr lang="uk-UA" dirty="0" err="1" smtClean="0"/>
              <a:t>макроглію</a:t>
            </a:r>
            <a:r>
              <a:rPr lang="uk-UA" dirty="0" smtClean="0"/>
              <a:t> та </a:t>
            </a:r>
            <a:r>
              <a:rPr lang="uk-UA" dirty="0" err="1" smtClean="0"/>
              <a:t>мікроглію</a:t>
            </a:r>
            <a:r>
              <a:rPr lang="uk-UA" dirty="0" smtClean="0"/>
              <a:t>.</a:t>
            </a:r>
          </a:p>
          <a:p>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7444680" cy="692696"/>
          </a:xfrm>
        </p:spPr>
        <p:txBody>
          <a:bodyPr>
            <a:normAutofit/>
          </a:bodyPr>
          <a:lstStyle/>
          <a:p>
            <a:r>
              <a:rPr lang="uk-UA" dirty="0" smtClean="0"/>
              <a:t>Будова нервової тканини</a:t>
            </a:r>
            <a:endParaRPr lang="uk-UA" dirty="0"/>
          </a:p>
        </p:txBody>
      </p:sp>
      <p:pic>
        <p:nvPicPr>
          <p:cNvPr id="5" name="Рисунок 4" descr="Нейроглия"/>
          <p:cNvPicPr/>
          <p:nvPr/>
        </p:nvPicPr>
        <p:blipFill>
          <a:blip r:embed="rId2" cstate="print"/>
          <a:srcRect/>
          <a:stretch>
            <a:fillRect/>
          </a:stretch>
        </p:blipFill>
        <p:spPr bwMode="auto">
          <a:xfrm>
            <a:off x="5148064" y="3977680"/>
            <a:ext cx="3347864" cy="2880320"/>
          </a:xfrm>
          <a:prstGeom prst="rect">
            <a:avLst/>
          </a:prstGeom>
          <a:noFill/>
          <a:ln w="9525">
            <a:noFill/>
            <a:miter lim="800000"/>
            <a:headEnd/>
            <a:tailEnd/>
          </a:ln>
        </p:spPr>
      </p:pic>
      <p:pic>
        <p:nvPicPr>
          <p:cNvPr id="7" name="Содержимое 6" descr="Розділ 1.11. НЕРВОВА ТКАНИНА">
            <a:hlinkClick r:id="rId3" tgtFrame="&quot;_blank&quot;"/>
          </p:cNvPr>
          <p:cNvPicPr>
            <a:picLocks noGrp="1"/>
          </p:cNvPicPr>
          <p:nvPr>
            <p:ph idx="1"/>
          </p:nvPr>
        </p:nvPicPr>
        <p:blipFill>
          <a:blip r:embed="rId4" cstate="print"/>
          <a:srcRect/>
          <a:stretch>
            <a:fillRect/>
          </a:stretch>
        </p:blipFill>
        <p:spPr bwMode="auto">
          <a:xfrm>
            <a:off x="0" y="692696"/>
            <a:ext cx="5868144" cy="3096344"/>
          </a:xfrm>
          <a:prstGeom prst="rect">
            <a:avLst/>
          </a:prstGeom>
          <a:noFill/>
          <a:ln w="9525">
            <a:noFill/>
            <a:miter lim="800000"/>
            <a:headEnd/>
            <a:tailEnd/>
          </a:ln>
        </p:spPr>
      </p:pic>
      <p:pic>
        <p:nvPicPr>
          <p:cNvPr id="8" name="Рисунок 7" descr="Нервова тканина - Анатомія людини - Навчальні матеріали онлайн">
            <a:hlinkClick r:id="rId5" tgtFrame="&quot;_blank&quot;"/>
          </p:cNvPr>
          <p:cNvPicPr/>
          <p:nvPr/>
        </p:nvPicPr>
        <p:blipFill>
          <a:blip r:embed="rId6" cstate="print"/>
          <a:srcRect/>
          <a:stretch>
            <a:fillRect/>
          </a:stretch>
        </p:blipFill>
        <p:spPr bwMode="auto">
          <a:xfrm>
            <a:off x="6012160" y="1052736"/>
            <a:ext cx="3131840" cy="2664296"/>
          </a:xfrm>
          <a:prstGeom prst="rect">
            <a:avLst/>
          </a:prstGeom>
          <a:noFill/>
          <a:ln w="9525">
            <a:noFill/>
            <a:miter lim="800000"/>
            <a:headEnd/>
            <a:tailEnd/>
          </a:ln>
        </p:spPr>
      </p:pic>
      <p:pic>
        <p:nvPicPr>
          <p:cNvPr id="9" name="Рисунок 8" descr="Пз: нейроглия">
            <a:hlinkClick r:id="rId7" tgtFrame="&quot;_blank&quot;"/>
          </p:cNvPr>
          <p:cNvPicPr/>
          <p:nvPr/>
        </p:nvPicPr>
        <p:blipFill>
          <a:blip r:embed="rId8" cstate="print"/>
          <a:srcRect/>
          <a:stretch>
            <a:fillRect/>
          </a:stretch>
        </p:blipFill>
        <p:spPr bwMode="auto">
          <a:xfrm>
            <a:off x="683568" y="4077072"/>
            <a:ext cx="3420422" cy="252462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2</a:t>
            </a:r>
            <a:endParaRPr lang="uk-UA" dirty="0"/>
          </a:p>
        </p:txBody>
      </p:sp>
      <p:sp>
        <p:nvSpPr>
          <p:cNvPr id="3" name="Содержимое 2"/>
          <p:cNvSpPr>
            <a:spLocks noGrp="1"/>
          </p:cNvSpPr>
          <p:nvPr>
            <p:ph idx="1"/>
          </p:nvPr>
        </p:nvSpPr>
        <p:spPr/>
        <p:txBody>
          <a:bodyPr/>
          <a:lstStyle/>
          <a:p>
            <a:pPr lvl="0"/>
            <a:r>
              <a:rPr lang="uk-UA" dirty="0"/>
              <a:t>Чи правильне твердження:</a:t>
            </a:r>
          </a:p>
          <a:p>
            <a:r>
              <a:rPr lang="uk-UA" dirty="0"/>
              <a:t>Дендрити сприймають збудження і проводять їх до тіла нервової клітини?</a:t>
            </a:r>
          </a:p>
          <a:p>
            <a:r>
              <a:rPr lang="uk-UA" dirty="0" smtClean="0"/>
              <a:t>А </a:t>
            </a:r>
            <a:r>
              <a:rPr lang="uk-UA" dirty="0"/>
              <a:t>Так. </a:t>
            </a:r>
            <a:r>
              <a:rPr lang="uk-UA" dirty="0" smtClean="0"/>
              <a:t>Б </a:t>
            </a:r>
            <a:r>
              <a:rPr lang="uk-UA" dirty="0"/>
              <a:t>Ні.</a:t>
            </a:r>
          </a:p>
          <a:p>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органи</a:t>
            </a:r>
            <a:endParaRPr lang="uk-UA" dirty="0"/>
          </a:p>
        </p:txBody>
      </p:sp>
      <p:sp>
        <p:nvSpPr>
          <p:cNvPr id="3" name="Содержимое 2"/>
          <p:cNvSpPr>
            <a:spLocks noGrp="1"/>
          </p:cNvSpPr>
          <p:nvPr>
            <p:ph idx="1"/>
          </p:nvPr>
        </p:nvSpPr>
        <p:spPr>
          <a:xfrm>
            <a:off x="0" y="1556792"/>
            <a:ext cx="9144000" cy="5301208"/>
          </a:xfrm>
          <a:solidFill>
            <a:schemeClr val="bg1"/>
          </a:solidFill>
        </p:spPr>
        <p:txBody>
          <a:bodyPr>
            <a:normAutofit/>
          </a:bodyPr>
          <a:lstStyle/>
          <a:p>
            <a:r>
              <a:rPr lang="uk-UA" dirty="0" smtClean="0"/>
              <a:t> Тканини утворюють органи. </a:t>
            </a:r>
            <a:r>
              <a:rPr lang="uk-UA" dirty="0" smtClean="0">
                <a:solidFill>
                  <a:srgbClr val="FF0000"/>
                </a:solidFill>
              </a:rPr>
              <a:t>Органом називають більш-менш відокремлену частину організму, яка має певну будову, складається з комплексу тканин, виконує конкретну функцію або тісно пов’язану групу функцій і  характеризується відповідною топологією (наприклад, орган зору, слуху, виділення тощо). </a:t>
            </a:r>
            <a:r>
              <a:rPr lang="uk-UA" dirty="0" smtClean="0"/>
              <a:t>Кожному органу властиві своя форма та будова. В утворенні органа беруть участь різні за будовою та фізіологічною функцією тканини. Структурними елементами багатьох органів є паренхіма (специфічна тканина) і строма, яка складається з пухкої сполучної тканини. Такі органи називають паренхіматозними (печінка, селезінка тощо).</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20040"/>
            <a:ext cx="7124728" cy="608630"/>
          </a:xfrm>
        </p:spPr>
        <p:txBody>
          <a:bodyPr/>
          <a:lstStyle/>
          <a:p>
            <a:r>
              <a:rPr lang="ru-RU" dirty="0" err="1" smtClean="0"/>
              <a:t>Тканини</a:t>
            </a:r>
            <a:r>
              <a:rPr lang="ru-RU" dirty="0" smtClean="0"/>
              <a:t> та </a:t>
            </a:r>
            <a:r>
              <a:rPr lang="ru-RU" dirty="0" err="1" smtClean="0"/>
              <a:t>органи</a:t>
            </a:r>
            <a:endParaRPr lang="uk-U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57224" y="851444"/>
            <a:ext cx="6000792" cy="593019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0040"/>
            <a:ext cx="7444680" cy="516672"/>
          </a:xfrm>
        </p:spPr>
        <p:txBody>
          <a:bodyPr>
            <a:normAutofit fontScale="90000"/>
          </a:bodyPr>
          <a:lstStyle/>
          <a:p>
            <a:r>
              <a:rPr lang="uk-UA" dirty="0" smtClean="0"/>
              <a:t>Системи органів</a:t>
            </a:r>
            <a:endParaRPr lang="uk-UA" dirty="0"/>
          </a:p>
        </p:txBody>
      </p:sp>
      <p:sp>
        <p:nvSpPr>
          <p:cNvPr id="3" name="Содержимое 2"/>
          <p:cNvSpPr>
            <a:spLocks noGrp="1"/>
          </p:cNvSpPr>
          <p:nvPr>
            <p:ph idx="1"/>
          </p:nvPr>
        </p:nvSpPr>
        <p:spPr>
          <a:xfrm>
            <a:off x="0" y="1052736"/>
            <a:ext cx="9144000" cy="5403000"/>
          </a:xfrm>
          <a:solidFill>
            <a:schemeClr val="bg1"/>
          </a:solidFill>
        </p:spPr>
        <p:txBody>
          <a:bodyPr/>
          <a:lstStyle/>
          <a:p>
            <a:r>
              <a:rPr lang="uk-UA" dirty="0" smtClean="0"/>
              <a:t>Група органів, що об’єднана виконанням спільної функцій, має назву система органів. В організмі людини розрізняють:  </a:t>
            </a:r>
            <a:r>
              <a:rPr lang="uk-UA" b="1" dirty="0" smtClean="0"/>
              <a:t>опорно-рухову, травну, кровоносну, дихальну, видільну, нервову, систему органів чуттів, ендокринну (або систему залоз внутрішньої секреції), репродуктивну (систему органів розмноження).</a:t>
            </a:r>
            <a:r>
              <a:rPr lang="uk-UA" dirty="0" smtClean="0"/>
              <a:t>  </a:t>
            </a:r>
          </a:p>
          <a:p>
            <a:r>
              <a:rPr lang="uk-UA" dirty="0" smtClean="0"/>
              <a:t>Об’єднання в системи має дещо умовний характер, адже всі системи в цілісному організмі тісно взаємопов’язані між собою.</a:t>
            </a:r>
          </a:p>
          <a:p>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79512" y="476672"/>
            <a:ext cx="7848872" cy="6381328"/>
          </a:xfrm>
        </p:spPr>
        <p:txBody>
          <a:bodyPr/>
          <a:lstStyle/>
          <a:p>
            <a:r>
              <a:rPr lang="uk-UA" sz="3600" dirty="0" smtClean="0"/>
              <a:t>Дослідження людини як біологічного виду </a:t>
            </a:r>
            <a:r>
              <a:rPr lang="en-US" sz="3600" dirty="0" smtClean="0"/>
              <a:t>Homo sapiens </a:t>
            </a:r>
            <a:r>
              <a:rPr lang="uk-UA" sz="3600" dirty="0" smtClean="0"/>
              <a:t>свідчать про значну її подібність з представниками антропоїдів на органному, клітинному, субклітинному та молекулярному рівнях. </a:t>
            </a:r>
            <a:endParaRPr lang="en-US" sz="3600" dirty="0" smtClean="0"/>
          </a:p>
          <a:p>
            <a:r>
              <a:rPr lang="uk-UA" sz="3600" dirty="0" smtClean="0"/>
              <a:t>І тому  </a:t>
            </a:r>
            <a:r>
              <a:rPr lang="uk-UA" sz="3600" dirty="0" smtClean="0">
                <a:solidFill>
                  <a:srgbClr val="FF0000"/>
                </a:solidFill>
              </a:rPr>
              <a:t>біологія людини </a:t>
            </a:r>
            <a:r>
              <a:rPr lang="uk-UA" sz="3600" dirty="0" smtClean="0"/>
              <a:t>вивчає цей об’єкт , використовуючи методичні підходи </a:t>
            </a:r>
            <a:r>
              <a:rPr lang="uk-UA" sz="3600" b="1" dirty="0" smtClean="0">
                <a:solidFill>
                  <a:srgbClr val="FF0000"/>
                </a:solidFill>
              </a:rPr>
              <a:t>різних біологічних наук.</a:t>
            </a:r>
          </a:p>
          <a:p>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2"/>
            <a:ext cx="8143900" cy="5956321"/>
          </a:xfrm>
        </p:spPr>
        <p:txBody>
          <a:bodyPr>
            <a:normAutofit fontScale="92500" lnSpcReduction="10000"/>
          </a:bodyPr>
          <a:lstStyle/>
          <a:p>
            <a:r>
              <a:rPr lang="en-US" dirty="0" smtClean="0"/>
              <a:t>    </a:t>
            </a:r>
            <a:r>
              <a:rPr lang="uk-UA" dirty="0" smtClean="0"/>
              <a:t>Особливості форми та будови тіла, його органів та систем вивчає </a:t>
            </a:r>
            <a:r>
              <a:rPr lang="uk-UA" b="1" dirty="0" smtClean="0">
                <a:solidFill>
                  <a:srgbClr val="FF0000"/>
                </a:solidFill>
              </a:rPr>
              <a:t>анатомія людини</a:t>
            </a:r>
            <a:r>
              <a:rPr lang="uk-UA" dirty="0" smtClean="0"/>
              <a:t>.</a:t>
            </a:r>
          </a:p>
          <a:p>
            <a:r>
              <a:rPr lang="uk-UA" dirty="0" smtClean="0"/>
              <a:t>    Вивчення функціонування органів і систем органів людини, а також життєдіяльності цілісного організму  – є завданням науки </a:t>
            </a:r>
            <a:r>
              <a:rPr lang="uk-UA" dirty="0" smtClean="0">
                <a:solidFill>
                  <a:srgbClr val="FF0000"/>
                </a:solidFill>
              </a:rPr>
              <a:t>-  </a:t>
            </a:r>
            <a:r>
              <a:rPr lang="uk-UA" b="1" dirty="0" smtClean="0">
                <a:solidFill>
                  <a:srgbClr val="FF0000"/>
                </a:solidFill>
              </a:rPr>
              <a:t>фізіології людини</a:t>
            </a:r>
            <a:r>
              <a:rPr lang="uk-UA" dirty="0" smtClean="0"/>
              <a:t>.</a:t>
            </a:r>
          </a:p>
          <a:p>
            <a:r>
              <a:rPr lang="uk-UA" dirty="0" smtClean="0"/>
              <a:t>    Особливе місце займають </a:t>
            </a:r>
            <a:r>
              <a:rPr lang="uk-UA" b="1" dirty="0" smtClean="0">
                <a:solidFill>
                  <a:srgbClr val="FF0000"/>
                </a:solidFill>
              </a:rPr>
              <a:t>біохімія та генетика </a:t>
            </a:r>
            <a:r>
              <a:rPr lang="uk-UA" dirty="0" smtClean="0"/>
              <a:t>людини. Розвиток суспільства сьогодні  супроводжується стрімким розвитком ще однієї науки </a:t>
            </a:r>
            <a:r>
              <a:rPr lang="uk-UA" dirty="0" smtClean="0">
                <a:solidFill>
                  <a:srgbClr val="FF0000"/>
                </a:solidFill>
              </a:rPr>
              <a:t>– </a:t>
            </a:r>
            <a:r>
              <a:rPr lang="uk-UA" b="1" dirty="0" smtClean="0">
                <a:solidFill>
                  <a:srgbClr val="FF0000"/>
                </a:solidFill>
              </a:rPr>
              <a:t>екології людини</a:t>
            </a:r>
            <a:r>
              <a:rPr lang="uk-UA" dirty="0" smtClean="0"/>
              <a:t>, яка досліджує впливи на людину природних та соціальних факторів оточуючого середовища. </a:t>
            </a:r>
          </a:p>
          <a:p>
            <a:r>
              <a:rPr lang="uk-UA" dirty="0" smtClean="0"/>
              <a:t>     </a:t>
            </a:r>
            <a:r>
              <a:rPr lang="uk-UA" dirty="0" smtClean="0">
                <a:solidFill>
                  <a:srgbClr val="FF0000"/>
                </a:solidFill>
              </a:rPr>
              <a:t>Людина є об</a:t>
            </a:r>
            <a:r>
              <a:rPr lang="ru-RU" dirty="0" smtClean="0">
                <a:solidFill>
                  <a:srgbClr val="FF0000"/>
                </a:solidFill>
              </a:rPr>
              <a:t>’</a:t>
            </a:r>
            <a:r>
              <a:rPr lang="uk-UA" dirty="0" err="1" smtClean="0">
                <a:solidFill>
                  <a:srgbClr val="FF0000"/>
                </a:solidFill>
              </a:rPr>
              <a:t>єктом</a:t>
            </a:r>
            <a:r>
              <a:rPr lang="uk-UA" dirty="0" smtClean="0">
                <a:solidFill>
                  <a:srgbClr val="FF0000"/>
                </a:solidFill>
              </a:rPr>
              <a:t> медицини </a:t>
            </a:r>
            <a:r>
              <a:rPr lang="uk-UA" dirty="0" smtClean="0"/>
              <a:t>– науки,  яка спрямована на охорону здоров</a:t>
            </a:r>
            <a:r>
              <a:rPr lang="ru-RU" dirty="0" smtClean="0"/>
              <a:t>’</a:t>
            </a:r>
            <a:r>
              <a:rPr lang="uk-UA" dirty="0" smtClean="0"/>
              <a:t>я людини, запобігання хворобам і лікування хворих.  Саме розробка методів запобігання  захворюванням становить одне з найголовніших завдань такої важливої галузі медичної науки, </a:t>
            </a:r>
            <a:r>
              <a:rPr lang="uk-UA" dirty="0" smtClean="0">
                <a:solidFill>
                  <a:srgbClr val="FF0000"/>
                </a:solidFill>
              </a:rPr>
              <a:t>як гігієна</a:t>
            </a:r>
            <a:r>
              <a:rPr lang="uk-UA" dirty="0" smtClean="0"/>
              <a:t>.</a:t>
            </a:r>
          </a:p>
          <a:p>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ЗАГАЛЬНІ ВІДОМОСТІ ПРО ТІЛО ЛЮДИНИ</a:t>
            </a:r>
            <a:br>
              <a:rPr lang="uk-UA" dirty="0" smtClean="0"/>
            </a:br>
            <a:endParaRPr lang="uk-UA" dirty="0"/>
          </a:p>
        </p:txBody>
      </p:sp>
      <p:sp>
        <p:nvSpPr>
          <p:cNvPr id="3" name="Содержимое 2"/>
          <p:cNvSpPr>
            <a:spLocks noGrp="1"/>
          </p:cNvSpPr>
          <p:nvPr>
            <p:ph idx="1"/>
          </p:nvPr>
        </p:nvSpPr>
        <p:spPr>
          <a:xfrm>
            <a:off x="0" y="1142984"/>
            <a:ext cx="8143900" cy="5715016"/>
          </a:xfrm>
        </p:spPr>
        <p:txBody>
          <a:bodyPr>
            <a:normAutofit fontScale="92500" lnSpcReduction="20000"/>
          </a:bodyPr>
          <a:lstStyle/>
          <a:p>
            <a:r>
              <a:rPr lang="uk-UA" dirty="0" smtClean="0"/>
              <a:t>Розглядаючи  будову клітин, що складають тканини організму людини, ми не знаходимо принципових відмінностей між людиною і будь-яким представником царства Тварини на клітинному та субклітинному рівнях організації живої матерії. </a:t>
            </a:r>
            <a:r>
              <a:rPr lang="uk-UA" b="1" dirty="0" smtClean="0"/>
              <a:t>Клітини організму людини оточені тоненькою мембраною - </a:t>
            </a:r>
            <a:r>
              <a:rPr lang="uk-UA" b="1" dirty="0" err="1" smtClean="0"/>
              <a:t>плазмалемою</a:t>
            </a:r>
            <a:r>
              <a:rPr lang="uk-UA" b="1" dirty="0" smtClean="0"/>
              <a:t>. Вона  оточує цитоплазму. В клітинах є ядро, або декілька ядер (поперечно посмуговані м’язові волокна). Є клітини, в яких ядра відсутні (зрілі еритроцити ссавців позбавлені ядер). В цитоплазмі клітин є  ендоплазматична сітка, комплекс Гольджі, </a:t>
            </a:r>
            <a:r>
              <a:rPr lang="uk-UA" b="1" dirty="0" err="1" smtClean="0"/>
              <a:t>лізосоми</a:t>
            </a:r>
            <a:r>
              <a:rPr lang="uk-UA" b="1" dirty="0" smtClean="0"/>
              <a:t>, </a:t>
            </a:r>
            <a:r>
              <a:rPr lang="uk-UA" b="1" dirty="0" err="1" smtClean="0"/>
              <a:t>мікротільця</a:t>
            </a:r>
            <a:r>
              <a:rPr lang="uk-UA" b="1" dirty="0" smtClean="0"/>
              <a:t>, мітохондрії, рибосоми, клітинний центр, </a:t>
            </a:r>
            <a:r>
              <a:rPr lang="uk-UA" b="1" dirty="0" err="1" smtClean="0"/>
              <a:t>мікротрубочки</a:t>
            </a:r>
            <a:r>
              <a:rPr lang="uk-UA" b="1" dirty="0" smtClean="0"/>
              <a:t> та тоненькі </a:t>
            </a:r>
            <a:r>
              <a:rPr lang="uk-UA" b="1" dirty="0" err="1" smtClean="0"/>
              <a:t>мікрофіламенти</a:t>
            </a:r>
            <a:r>
              <a:rPr lang="uk-UA" b="1" dirty="0" smtClean="0"/>
              <a:t>. В клітинах людини відбуваються універсальні (властиві всім живим організмам) </a:t>
            </a:r>
            <a:r>
              <a:rPr lang="uk-UA" b="1" dirty="0" err="1" smtClean="0"/>
              <a:t>анаболічні</a:t>
            </a:r>
            <a:r>
              <a:rPr lang="uk-UA" b="1" dirty="0" smtClean="0"/>
              <a:t> (</a:t>
            </a:r>
            <a:r>
              <a:rPr lang="uk-UA" b="1" dirty="0" err="1" smtClean="0"/>
              <a:t>біосинтетичні</a:t>
            </a:r>
            <a:r>
              <a:rPr lang="uk-UA" b="1" dirty="0" smtClean="0"/>
              <a:t>) та </a:t>
            </a:r>
            <a:r>
              <a:rPr lang="uk-UA" b="1" dirty="0" err="1" smtClean="0"/>
              <a:t>катаболічні</a:t>
            </a:r>
            <a:r>
              <a:rPr lang="uk-UA" b="1" dirty="0" smtClean="0"/>
              <a:t> (енергетичні) процеси, що забезпечують обмін речовин.  </a:t>
            </a:r>
          </a:p>
          <a:p>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Тканини</a:t>
            </a:r>
            <a:endParaRPr lang="uk-UA" dirty="0"/>
          </a:p>
        </p:txBody>
      </p:sp>
      <p:sp>
        <p:nvSpPr>
          <p:cNvPr id="3" name="Содержимое 2"/>
          <p:cNvSpPr>
            <a:spLocks noGrp="1"/>
          </p:cNvSpPr>
          <p:nvPr>
            <p:ph idx="1"/>
          </p:nvPr>
        </p:nvSpPr>
        <p:spPr/>
        <p:txBody>
          <a:bodyPr>
            <a:normAutofit fontScale="92500" lnSpcReduction="20000"/>
          </a:bodyPr>
          <a:lstStyle/>
          <a:p>
            <a:r>
              <a:rPr lang="uk-UA" dirty="0" smtClean="0"/>
              <a:t>Клітини, які подібні за будовою, функціями та походженням, об’єднуються разом з міжклітинною речовиною та іншими структурами у </a:t>
            </a:r>
            <a:r>
              <a:rPr lang="uk-UA" b="1" dirty="0" smtClean="0">
                <a:solidFill>
                  <a:srgbClr val="FF0000"/>
                </a:solidFill>
              </a:rPr>
              <a:t>тканини</a:t>
            </a:r>
            <a:r>
              <a:rPr lang="uk-UA" dirty="0" smtClean="0"/>
              <a:t>, які виконують в організмі певну роль.</a:t>
            </a:r>
          </a:p>
          <a:p>
            <a:r>
              <a:rPr lang="uk-UA" dirty="0" smtClean="0"/>
              <a:t> </a:t>
            </a:r>
            <a:r>
              <a:rPr lang="uk-UA" sz="3200" b="1" dirty="0" smtClean="0"/>
              <a:t>Розрізняють 4 основні типи тканин: 1)епітеліальну,</a:t>
            </a:r>
          </a:p>
          <a:p>
            <a:r>
              <a:rPr lang="uk-UA" sz="3200" b="1" dirty="0" smtClean="0"/>
              <a:t>2)тканини внутрішнього середовища (кров, лімфу,сполучні, та скелетні)</a:t>
            </a:r>
          </a:p>
          <a:p>
            <a:r>
              <a:rPr lang="uk-UA" sz="3200" b="1" dirty="0" smtClean="0"/>
              <a:t> м’язову та </a:t>
            </a:r>
          </a:p>
          <a:p>
            <a:r>
              <a:rPr lang="uk-UA" sz="3200" b="1" dirty="0" smtClean="0"/>
              <a:t> нервову. </a:t>
            </a:r>
            <a:endParaRPr lang="uk-UA"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0040"/>
            <a:ext cx="7444680" cy="372656"/>
          </a:xfrm>
        </p:spPr>
        <p:txBody>
          <a:bodyPr>
            <a:normAutofit fontScale="90000"/>
          </a:bodyPr>
          <a:lstStyle/>
          <a:p>
            <a:r>
              <a:rPr lang="uk-UA" dirty="0" smtClean="0"/>
              <a:t>Епітеліальні тканини</a:t>
            </a:r>
            <a:endParaRPr lang="uk-UA" dirty="0"/>
          </a:p>
        </p:txBody>
      </p:sp>
      <p:sp>
        <p:nvSpPr>
          <p:cNvPr id="3" name="Содержимое 2"/>
          <p:cNvSpPr>
            <a:spLocks noGrp="1"/>
          </p:cNvSpPr>
          <p:nvPr>
            <p:ph idx="1"/>
          </p:nvPr>
        </p:nvSpPr>
        <p:spPr>
          <a:xfrm>
            <a:off x="0" y="836712"/>
            <a:ext cx="9144000" cy="6021288"/>
          </a:xfrm>
          <a:solidFill>
            <a:schemeClr val="bg1"/>
          </a:solidFill>
        </p:spPr>
        <p:txBody>
          <a:bodyPr>
            <a:normAutofit fontScale="62500" lnSpcReduction="20000"/>
          </a:bodyPr>
          <a:lstStyle/>
          <a:p>
            <a:r>
              <a:rPr lang="uk-UA" sz="3200" b="1" dirty="0" smtClean="0"/>
              <a:t>Епітеліальна тканина вкриває тіло організму та вистилає його порожнини, складає основний функціональний компонент більшості залоз. Під час ембріонального розвитку епітелій утворюється раніше інших тканин з </a:t>
            </a:r>
            <a:r>
              <a:rPr lang="uk-UA" sz="3200" b="1" dirty="0" smtClean="0">
                <a:solidFill>
                  <a:srgbClr val="FF0000"/>
                </a:solidFill>
              </a:rPr>
              <a:t>усіх трьох зародкових шарів</a:t>
            </a:r>
            <a:r>
              <a:rPr lang="uk-UA" sz="3200" b="1" dirty="0" smtClean="0"/>
              <a:t>. </a:t>
            </a:r>
          </a:p>
          <a:p>
            <a:r>
              <a:rPr lang="uk-UA" sz="3200" b="1" dirty="0" smtClean="0"/>
              <a:t>Особливості будови епітеліальних тканин полягають у тому, що:</a:t>
            </a:r>
          </a:p>
          <a:p>
            <a:pPr lvl="0"/>
            <a:r>
              <a:rPr lang="uk-UA" sz="3200" b="1" dirty="0" smtClean="0"/>
              <a:t>клітини щільно з’єднані між собою, міжклітинної речовини дуже мало;</a:t>
            </a:r>
          </a:p>
          <a:p>
            <a:pPr lvl="0"/>
            <a:r>
              <a:rPr lang="uk-UA" sz="3200" b="1" dirty="0" smtClean="0"/>
              <a:t>клітини епітелію завжди розміщені на базальній мембрані;</a:t>
            </a:r>
          </a:p>
          <a:p>
            <a:pPr lvl="0"/>
            <a:r>
              <a:rPr lang="uk-UA" sz="3200" b="1" dirty="0" smtClean="0"/>
              <a:t>клітини епітелію можуть утворювати один шар і багато шарів залежно від функції, яку він виконує;</a:t>
            </a:r>
          </a:p>
          <a:p>
            <a:pPr lvl="0"/>
            <a:r>
              <a:rPr lang="uk-UA" sz="3200" b="1" dirty="0" smtClean="0"/>
              <a:t>клітини епітеліальних тканин можуть відрізнятись за формою (плоскі, кубічні, циліндричні) і за структурою ( наявність війок у миготливого епітелію, наявність добре розвиненого ендоплазматичної сітки та комплексу Гольджі у залозистого епітелію).</a:t>
            </a:r>
          </a:p>
          <a:p>
            <a:r>
              <a:rPr lang="uk-UA" sz="3200" b="1" dirty="0" smtClean="0"/>
              <a:t> Особливості будови епітеліальних клітин пов’язані з виконанням ними різних функцій: </a:t>
            </a:r>
            <a:r>
              <a:rPr lang="uk-UA" sz="3800" b="1" dirty="0" smtClean="0">
                <a:solidFill>
                  <a:srgbClr val="FF0000"/>
                </a:solidFill>
              </a:rPr>
              <a:t>захисної, обмінної та секреторної.</a:t>
            </a:r>
          </a:p>
          <a:p>
            <a:r>
              <a:rPr lang="uk-UA" sz="3200" b="1" dirty="0" smtClean="0"/>
              <a:t> Важливою властивістю епітеліальних тканин  є їх здатність до </a:t>
            </a:r>
            <a:r>
              <a:rPr lang="uk-UA" sz="3200" b="1" dirty="0" smtClean="0">
                <a:solidFill>
                  <a:srgbClr val="FF0000"/>
                </a:solidFill>
              </a:rPr>
              <a:t>регенерації.</a:t>
            </a:r>
          </a:p>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699248" cy="836712"/>
          </a:xfrm>
        </p:spPr>
        <p:txBody>
          <a:bodyPr>
            <a:normAutofit/>
          </a:bodyPr>
          <a:lstStyle/>
          <a:p>
            <a:r>
              <a:rPr lang="ru-RU" dirty="0" err="1" smtClean="0"/>
              <a:t>Еп</a:t>
            </a:r>
            <a:r>
              <a:rPr lang="uk-UA" dirty="0" err="1" smtClean="0"/>
              <a:t>ітеліальні</a:t>
            </a:r>
            <a:r>
              <a:rPr lang="uk-UA" dirty="0" smtClean="0"/>
              <a:t> тканини</a:t>
            </a:r>
            <a:endParaRPr lang="uk-UA" dirty="0"/>
          </a:p>
        </p:txBody>
      </p:sp>
      <p:pic>
        <p:nvPicPr>
          <p:cNvPr id="4" name="Содержимое 3" descr="Схема строения различных видов эпителия (по Котовскому). А - однослойный цилиндрический эпителий; Б - однослойный кубический эпителий; В - однослойный плоский эпителий; Г - многорядный эпителий; Д - многослойный плоский неороговевающий эпителий; Е - многослойный плоский ороговевающий эпителий; Ж - переходный эпителий при растянутой стенке органа; Ж1 - при спавшейся стенке органа [1978 Краев А В - Анатомия человека Том 1]"/>
          <p:cNvPicPr>
            <a:picLocks noGrp="1"/>
          </p:cNvPicPr>
          <p:nvPr>
            <p:ph sz="half" idx="1"/>
          </p:nvPr>
        </p:nvPicPr>
        <p:blipFill>
          <a:blip r:embed="rId2" cstate="print"/>
          <a:stretch>
            <a:fillRect/>
          </a:stretch>
        </p:blipFill>
        <p:spPr bwMode="auto">
          <a:xfrm>
            <a:off x="0" y="1268760"/>
            <a:ext cx="4716016" cy="4680520"/>
          </a:xfrm>
          <a:prstGeom prst="rect">
            <a:avLst/>
          </a:prstGeom>
          <a:noFill/>
          <a:ln w="9525">
            <a:noFill/>
            <a:miter lim="800000"/>
            <a:headEnd/>
            <a:tailEnd/>
          </a:ln>
        </p:spPr>
      </p:pic>
      <p:sp>
        <p:nvSpPr>
          <p:cNvPr id="5" name="Содержимое 4"/>
          <p:cNvSpPr>
            <a:spLocks noGrp="1"/>
          </p:cNvSpPr>
          <p:nvPr>
            <p:ph sz="half" idx="2"/>
          </p:nvPr>
        </p:nvSpPr>
        <p:spPr>
          <a:xfrm>
            <a:off x="4644008" y="1340768"/>
            <a:ext cx="4499992" cy="4785395"/>
          </a:xfrm>
          <a:solidFill>
            <a:schemeClr val="bg1"/>
          </a:solidFill>
        </p:spPr>
        <p:txBody>
          <a:bodyPr>
            <a:normAutofit lnSpcReduction="10000"/>
          </a:bodyPr>
          <a:lstStyle/>
          <a:p>
            <a:r>
              <a:rPr lang="uk-UA" dirty="0" smtClean="0"/>
              <a:t>Одношарові епітелії</a:t>
            </a:r>
          </a:p>
          <a:p>
            <a:r>
              <a:rPr lang="uk-UA" dirty="0" smtClean="0"/>
              <a:t>А – циліндричний епітелій</a:t>
            </a:r>
          </a:p>
          <a:p>
            <a:r>
              <a:rPr lang="uk-UA" dirty="0" smtClean="0"/>
              <a:t>Б - кубічний епітелій</a:t>
            </a:r>
          </a:p>
          <a:p>
            <a:r>
              <a:rPr lang="uk-UA" dirty="0" smtClean="0"/>
              <a:t>В – плоский епітелій</a:t>
            </a:r>
          </a:p>
          <a:p>
            <a:r>
              <a:rPr lang="uk-UA" dirty="0" smtClean="0"/>
              <a:t>Г – багаторядний </a:t>
            </a:r>
          </a:p>
          <a:p>
            <a:r>
              <a:rPr lang="uk-UA" dirty="0" smtClean="0"/>
              <a:t>Багатошарові епітелії</a:t>
            </a:r>
          </a:p>
          <a:p>
            <a:r>
              <a:rPr lang="uk-UA" dirty="0" smtClean="0"/>
              <a:t>Д плоский </a:t>
            </a:r>
            <a:r>
              <a:rPr lang="uk-UA" dirty="0" err="1" smtClean="0"/>
              <a:t>незроговілий</a:t>
            </a:r>
            <a:endParaRPr lang="uk-UA" dirty="0" smtClean="0"/>
          </a:p>
          <a:p>
            <a:r>
              <a:rPr lang="uk-UA" dirty="0" smtClean="0"/>
              <a:t>Е – плоский зроговілий</a:t>
            </a:r>
          </a:p>
          <a:p>
            <a:r>
              <a:rPr lang="uk-UA" dirty="0" smtClean="0"/>
              <a:t>Ж перехідний</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696200" cy="2780928"/>
          </a:xfrm>
        </p:spPr>
        <p:txBody>
          <a:bodyPr>
            <a:normAutofit/>
          </a:bodyPr>
          <a:lstStyle/>
          <a:p>
            <a:r>
              <a:rPr lang="uk-UA" sz="2700" dirty="0" smtClean="0"/>
              <a:t>Епітеліальні тканини</a:t>
            </a:r>
            <a:br>
              <a:rPr lang="uk-UA" sz="2700" dirty="0" smtClean="0"/>
            </a:br>
            <a:r>
              <a:rPr lang="uk-UA" sz="2700" dirty="0" smtClean="0"/>
              <a:t>А – багатошаровий </a:t>
            </a:r>
            <a:r>
              <a:rPr lang="uk-UA" sz="2700" dirty="0" err="1" smtClean="0"/>
              <a:t>незроговілий</a:t>
            </a:r>
            <a:r>
              <a:rPr lang="uk-UA" sz="2700" dirty="0" smtClean="0"/>
              <a:t/>
            </a:r>
            <a:br>
              <a:rPr lang="uk-UA" sz="2700" dirty="0" smtClean="0"/>
            </a:br>
            <a:r>
              <a:rPr lang="uk-UA" sz="2700" dirty="0" smtClean="0"/>
              <a:t>Б – залозистий епітелій</a:t>
            </a:r>
            <a:br>
              <a:rPr lang="uk-UA" sz="2700" dirty="0" smtClean="0"/>
            </a:br>
            <a:r>
              <a:rPr lang="uk-UA" sz="2700" dirty="0" smtClean="0"/>
              <a:t>В – одношаровий багаторядний миготливий </a:t>
            </a:r>
            <a:r>
              <a:rPr lang="uk-UA" sz="2700" dirty="0" err="1" smtClean="0"/>
              <a:t>епітелй</a:t>
            </a:r>
            <a:r>
              <a:rPr lang="uk-UA" dirty="0" smtClean="0"/>
              <a:t/>
            </a:r>
            <a:br>
              <a:rPr lang="uk-UA" dirty="0" smtClean="0"/>
            </a:br>
            <a:endParaRPr lang="uk-UA" dirty="0"/>
          </a:p>
        </p:txBody>
      </p:sp>
      <p:pic>
        <p:nvPicPr>
          <p:cNvPr id="8" name="Содержимое 7" descr="ГДЗ / ВІДПОВІДЬ Зошит Біологія 8 клас Сало Т Сторінка 4 ...">
            <a:hlinkClick r:id="rId2" tgtFrame="&quot;_blank&quot;"/>
          </p:cNvPr>
          <p:cNvPicPr>
            <a:picLocks noGrp="1"/>
          </p:cNvPicPr>
          <p:nvPr>
            <p:ph idx="1"/>
          </p:nvPr>
        </p:nvPicPr>
        <p:blipFill>
          <a:blip r:embed="rId3" cstate="print"/>
          <a:stretch>
            <a:fillRect/>
          </a:stretch>
        </p:blipFill>
        <p:spPr bwMode="auto">
          <a:xfrm>
            <a:off x="0" y="2348880"/>
            <a:ext cx="8820472" cy="381642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188</TotalTime>
  <Words>1648</Words>
  <Application>Microsoft Office PowerPoint</Application>
  <PresentationFormat>Экран (4:3)</PresentationFormat>
  <Paragraphs>119</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Изящная</vt:lpstr>
      <vt:lpstr>Біологія людини</vt:lpstr>
      <vt:lpstr>“що або хто є людина?”, </vt:lpstr>
      <vt:lpstr>Презентация PowerPoint</vt:lpstr>
      <vt:lpstr>Презентация PowerPoint</vt:lpstr>
      <vt:lpstr>ЗАГАЛЬНІ ВІДОМОСТІ ПРО ТІЛО ЛЮДИНИ </vt:lpstr>
      <vt:lpstr>Тканини</vt:lpstr>
      <vt:lpstr>Епітеліальні тканини</vt:lpstr>
      <vt:lpstr>Епітеліальні тканини</vt:lpstr>
      <vt:lpstr>Епітеліальні тканини А – багатошаровий незроговілий Б – залозистий епітелій В – одношаровий багаторядний миготливий епітелй </vt:lpstr>
      <vt:lpstr>Завдання </vt:lpstr>
      <vt:lpstr>Тканини внутрішнього середовища</vt:lpstr>
      <vt:lpstr>Завдання 1</vt:lpstr>
      <vt:lpstr>Тканини внутрішнього середовища</vt:lpstr>
      <vt:lpstr>Трофічні тканини</vt:lpstr>
      <vt:lpstr>Функції тканин внутрішнього середовища</vt:lpstr>
      <vt:lpstr>Види сполучної тканини</vt:lpstr>
      <vt:lpstr>Завдання </vt:lpstr>
      <vt:lpstr>М’язова тканина</vt:lpstr>
      <vt:lpstr>Завдання </vt:lpstr>
      <vt:lpstr>   М’язова тканина</vt:lpstr>
      <vt:lpstr>М’язова тканина</vt:lpstr>
      <vt:lpstr>М’язові тканини</vt:lpstr>
      <vt:lpstr>Нервова тканина</vt:lpstr>
      <vt:lpstr>Нервова тканина</vt:lpstr>
      <vt:lpstr>Будова нервової тканини</vt:lpstr>
      <vt:lpstr>Завдання 2</vt:lpstr>
      <vt:lpstr>органи</vt:lpstr>
      <vt:lpstr>Тканини та органи</vt:lpstr>
      <vt:lpstr>Системи органів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Біологія людини</dc:title>
  <dc:creator>Homework</dc:creator>
  <cp:lastModifiedBy>Admin</cp:lastModifiedBy>
  <cp:revision>30</cp:revision>
  <dcterms:created xsi:type="dcterms:W3CDTF">2014-02-11T12:17:06Z</dcterms:created>
  <dcterms:modified xsi:type="dcterms:W3CDTF">2020-04-28T09:54:59Z</dcterms:modified>
</cp:coreProperties>
</file>