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258" r:id="rId4"/>
    <p:sldId id="301" r:id="rId5"/>
    <p:sldId id="284" r:id="rId6"/>
    <p:sldId id="285" r:id="rId7"/>
    <p:sldId id="300" r:id="rId8"/>
    <p:sldId id="259" r:id="rId9"/>
    <p:sldId id="302" r:id="rId10"/>
    <p:sldId id="260" r:id="rId11"/>
    <p:sldId id="280" r:id="rId12"/>
    <p:sldId id="281" r:id="rId13"/>
    <p:sldId id="298" r:id="rId14"/>
    <p:sldId id="261" r:id="rId15"/>
    <p:sldId id="283" r:id="rId16"/>
    <p:sldId id="262" r:id="rId17"/>
    <p:sldId id="282" r:id="rId18"/>
    <p:sldId id="306" r:id="rId19"/>
    <p:sldId id="297" r:id="rId20"/>
    <p:sldId id="263" r:id="rId21"/>
    <p:sldId id="264" r:id="rId22"/>
    <p:sldId id="286" r:id="rId23"/>
    <p:sldId id="265" r:id="rId24"/>
    <p:sldId id="303" r:id="rId25"/>
    <p:sldId id="287" r:id="rId26"/>
    <p:sldId id="288" r:id="rId27"/>
    <p:sldId id="266" r:id="rId28"/>
    <p:sldId id="299" r:id="rId29"/>
    <p:sldId id="267" r:id="rId30"/>
    <p:sldId id="289" r:id="rId31"/>
    <p:sldId id="268" r:id="rId32"/>
    <p:sldId id="290" r:id="rId33"/>
    <p:sldId id="308" r:id="rId34"/>
    <p:sldId id="310" r:id="rId35"/>
    <p:sldId id="291" r:id="rId36"/>
    <p:sldId id="269" r:id="rId37"/>
    <p:sldId id="270" r:id="rId38"/>
    <p:sldId id="271" r:id="rId39"/>
    <p:sldId id="272" r:id="rId40"/>
    <p:sldId id="273" r:id="rId41"/>
    <p:sldId id="292" r:id="rId42"/>
    <p:sldId id="305" r:id="rId43"/>
    <p:sldId id="274" r:id="rId44"/>
    <p:sldId id="309" r:id="rId45"/>
    <p:sldId id="293" r:id="rId46"/>
    <p:sldId id="275" r:id="rId47"/>
    <p:sldId id="276" r:id="rId48"/>
    <p:sldId id="294" r:id="rId49"/>
    <p:sldId id="304" r:id="rId50"/>
    <p:sldId id="277" r:id="rId51"/>
    <p:sldId id="295" r:id="rId52"/>
    <p:sldId id="307" r:id="rId53"/>
    <p:sldId id="278" r:id="rId54"/>
    <p:sldId id="279" r:id="rId55"/>
    <p:sldId id="296" r:id="rId5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1F1A9-8B7D-4932-8E46-CE092C5F338A}" type="datetimeFigureOut">
              <a:rPr lang="uk-UA" smtClean="0"/>
              <a:t>18.05.2020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14E45-DBE7-4FE5-9C9F-FC8A7FEE3A1D}" type="slidenum">
              <a:rPr lang="uk-UA" smtClean="0"/>
              <a:t>‹#›</a:t>
            </a:fld>
            <a:endParaRPr lang="uk-UA"/>
          </a:p>
        </p:txBody>
      </p:sp>
    </p:spTree>
    <p:extLst>
      <p:ext uri="{BB962C8B-B14F-4D97-AF65-F5344CB8AC3E}">
        <p14:creationId xmlns:p14="http://schemas.microsoft.com/office/powerpoint/2010/main" val="252145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4B14E45-DBE7-4FE5-9C9F-FC8A7FEE3A1D}" type="slidenum">
              <a:rPr lang="uk-UA" smtClean="0"/>
              <a:t>13</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205A05-D4C9-4A79-AE8A-BFC923BDAFD5}" type="datetimeFigureOut">
              <a:rPr lang="uk-UA" smtClean="0"/>
              <a:pPr/>
              <a:t>18.05.2020</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800B644-AEC7-496B-85AF-6A2C8D252031}"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3205A05-D4C9-4A79-AE8A-BFC923BDAFD5}" type="datetimeFigureOut">
              <a:rPr lang="uk-UA" smtClean="0"/>
              <a:pPr/>
              <a:t>18.05.2020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7800B644-AEC7-496B-85AF-6A2C8D25203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23205A05-D4C9-4A79-AE8A-BFC923BDAFD5}" type="datetimeFigureOut">
              <a:rPr lang="uk-UA" smtClean="0"/>
              <a:pPr/>
              <a:t>18.05.2020</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800B644-AEC7-496B-85AF-6A2C8D252031}"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6430BBF-056C-4C40-B2BB-7698E2B1FCD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3205A05-D4C9-4A79-AE8A-BFC923BDAFD5}" type="datetimeFigureOut">
              <a:rPr lang="uk-UA" smtClean="0"/>
              <a:pPr/>
              <a:t>18.05.2020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7800B644-AEC7-496B-85AF-6A2C8D25203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205A05-D4C9-4A79-AE8A-BFC923BDAFD5}" type="datetimeFigureOut">
              <a:rPr lang="uk-UA" smtClean="0"/>
              <a:pPr/>
              <a:t>18.05.2020</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extLst/>
          </a:lstStyle>
          <a:p>
            <a:fld id="{7800B644-AEC7-496B-85AF-6A2C8D252031}"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3205A05-D4C9-4A79-AE8A-BFC923BDAFD5}" type="datetimeFigureOut">
              <a:rPr lang="uk-UA" smtClean="0"/>
              <a:pPr/>
              <a:t>18.05.2020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7800B644-AEC7-496B-85AF-6A2C8D25203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3205A05-D4C9-4A79-AE8A-BFC923BDAFD5}" type="datetimeFigureOut">
              <a:rPr lang="uk-UA" smtClean="0"/>
              <a:pPr/>
              <a:t>18.05.2020</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7800B644-AEC7-496B-85AF-6A2C8D25203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3205A05-D4C9-4A79-AE8A-BFC923BDAFD5}" type="datetimeFigureOut">
              <a:rPr lang="uk-UA" smtClean="0"/>
              <a:pPr/>
              <a:t>18.05.2020</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7800B644-AEC7-496B-85AF-6A2C8D25203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23205A05-D4C9-4A79-AE8A-BFC923BDAFD5}" type="datetimeFigureOut">
              <a:rPr lang="uk-UA" smtClean="0"/>
              <a:pPr/>
              <a:t>18.05.2020</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extLst/>
          </a:lstStyle>
          <a:p>
            <a:fld id="{7800B644-AEC7-496B-85AF-6A2C8D25203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3205A05-D4C9-4A79-AE8A-BFC923BDAFD5}" type="datetimeFigureOut">
              <a:rPr lang="uk-UA" smtClean="0"/>
              <a:pPr/>
              <a:t>18.05.2020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7800B644-AEC7-496B-85AF-6A2C8D25203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23205A05-D4C9-4A79-AE8A-BFC923BDAFD5}" type="datetimeFigureOut">
              <a:rPr lang="uk-UA" smtClean="0"/>
              <a:pPr/>
              <a:t>18.05.2020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7800B644-AEC7-496B-85AF-6A2C8D252031}" type="slidenum">
              <a:rPr lang="uk-UA" smtClean="0"/>
              <a:pPr/>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205A05-D4C9-4A79-AE8A-BFC923BDAFD5}" type="datetimeFigureOut">
              <a:rPr lang="uk-UA" smtClean="0"/>
              <a:pPr/>
              <a:t>18.05.2020</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800B644-AEC7-496B-85AF-6A2C8D25203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s://www.google.com.ua/url?sa=i&amp;url=https://history.vn.ua/pidruchniki/matyash-biology-8-class-2016-ua/44.php&amp;psig=AOvVaw23I6XJNYaPRjFJvus1tPMH&amp;ust=1588949221324000&amp;source=images&amp;cd=vfe&amp;ved=0CAIQjRxqFwoTCLCy06j_oekCFQAAAAAdAAAAABA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ua/url?sa=i&amp;url=http://8next.com/bl/3907-bl_049.html&amp;psig=AOvVaw1qdlUI-YXqxf00Pf8gBdKX&amp;ust=1588947374803000&amp;source=images&amp;cd=vfe&amp;ved=0CAIQjRxqFwoTCJCN7bX4oekCFQAAAAAdAAAAABAO"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a/url?sa=i&amp;url=https://www.slideshare.net/khodoralla/ss-14169554&amp;psig=AOvVaw1i_3ImRxso9I5u_3nWZDlX&amp;ust=1588947594606000&amp;source=images&amp;cd=vfe&amp;ved=0CAIQjRxqFwoTCJiowpj5oekCFQAAAAAdAAAAABAD"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www.google.com.ua/url?sa=i&amp;url=https://www.slideshare.net/khodoralla/ss-14169554&amp;psig=AOvVaw26rc9T7kLxtxPbx4MJy7cd&amp;ust=1588947693360000&amp;source=images&amp;cd=vfe&amp;ved=0CAIQjRxqFwoTCNDwy9X5oekCFQAAAAAdAAAAABA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714348" y="1071546"/>
            <a:ext cx="8429652" cy="2330467"/>
          </a:xfrm>
        </p:spPr>
        <p:txBody>
          <a:bodyPr/>
          <a:lstStyle/>
          <a:p>
            <a:r>
              <a:rPr lang="uk-UA" smtClean="0"/>
              <a:t>ОРГАНИ ЧУТТІВ, </a:t>
            </a:r>
            <a:r>
              <a:rPr lang="uk-UA" dirty="0" smtClean="0"/>
              <a:t>СЕНСОРНІ СИСТЕМИ (АНАЛІЗАТОРИ)</a:t>
            </a:r>
            <a:br>
              <a:rPr lang="uk-UA" dirty="0" smtClean="0"/>
            </a:b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696200" cy="836712"/>
          </a:xfrm>
        </p:spPr>
        <p:txBody>
          <a:bodyPr>
            <a:normAutofit/>
          </a:bodyPr>
          <a:lstStyle/>
          <a:p>
            <a:r>
              <a:rPr lang="ru-RU" dirty="0" err="1" smtClean="0"/>
              <a:t>Дотик</a:t>
            </a:r>
            <a:endParaRPr lang="uk-UA" dirty="0"/>
          </a:p>
        </p:txBody>
      </p:sp>
      <p:sp>
        <p:nvSpPr>
          <p:cNvPr id="3" name="Содержимое 2"/>
          <p:cNvSpPr>
            <a:spLocks noGrp="1"/>
          </p:cNvSpPr>
          <p:nvPr>
            <p:ph idx="1"/>
          </p:nvPr>
        </p:nvSpPr>
        <p:spPr>
          <a:xfrm>
            <a:off x="0" y="980728"/>
            <a:ext cx="9144000" cy="5877272"/>
          </a:xfrm>
          <a:solidFill>
            <a:schemeClr val="bg1"/>
          </a:solidFill>
        </p:spPr>
        <p:txBody>
          <a:bodyPr>
            <a:noAutofit/>
          </a:bodyPr>
          <a:lstStyle/>
          <a:p>
            <a:r>
              <a:rPr lang="uk-UA" sz="2000" dirty="0" smtClean="0"/>
              <a:t>Відчуття дотику сприймається сенсорними рецепторами шкіри або глибших тканин. Ці рецептори передають сигнали по нервових шляхах до спинного та головного мозку. Деякі рецептори вкриті сполучнотканинною капсулою, інші перебувають у вільному стані. </a:t>
            </a:r>
            <a:r>
              <a:rPr lang="uk-UA" sz="2000" b="1" dirty="0" smtClean="0">
                <a:solidFill>
                  <a:srgbClr val="FF0000"/>
                </a:solidFill>
              </a:rPr>
              <a:t>Вільні рецептори тактильної  чутливості локалізовані  в епідермісі. </a:t>
            </a:r>
            <a:r>
              <a:rPr lang="uk-UA" sz="2000" b="1" dirty="0" err="1" smtClean="0">
                <a:solidFill>
                  <a:srgbClr val="FF0000"/>
                </a:solidFill>
              </a:rPr>
              <a:t>Інкапсульовані</a:t>
            </a:r>
            <a:r>
              <a:rPr lang="uk-UA" sz="2000" b="1" dirty="0" smtClean="0">
                <a:solidFill>
                  <a:srgbClr val="FF0000"/>
                </a:solidFill>
              </a:rPr>
              <a:t> нервові закінчення також забезпечують тактильну чутливість наявні у дермі шкіри долонь, </a:t>
            </a:r>
            <a:r>
              <a:rPr lang="uk-UA" sz="2000" b="1" dirty="0" err="1" smtClean="0">
                <a:solidFill>
                  <a:srgbClr val="FF0000"/>
                </a:solidFill>
              </a:rPr>
              <a:t>підошв</a:t>
            </a:r>
            <a:r>
              <a:rPr lang="uk-UA" sz="2000" b="1" dirty="0" smtClean="0">
                <a:solidFill>
                  <a:srgbClr val="FF0000"/>
                </a:solidFill>
              </a:rPr>
              <a:t>, губ тощо.  </a:t>
            </a:r>
            <a:r>
              <a:rPr lang="uk-UA" sz="2000" dirty="0" smtClean="0"/>
              <a:t>Рецептори на дотик та тиск на шкіру та глибші тканини є </a:t>
            </a:r>
            <a:r>
              <a:rPr lang="uk-UA" sz="2000" dirty="0" err="1" smtClean="0"/>
              <a:t>інкапсульованими</a:t>
            </a:r>
            <a:r>
              <a:rPr lang="uk-UA" sz="2000" dirty="0" smtClean="0"/>
              <a:t> (тільця Руфіні). Тільця Руфіні є також у суглобових капсулах. Тільця </a:t>
            </a:r>
            <a:r>
              <a:rPr lang="uk-UA" sz="2000" dirty="0" err="1" smtClean="0"/>
              <a:t>Фатера-Пачіні</a:t>
            </a:r>
            <a:r>
              <a:rPr lang="uk-UA" sz="2000" dirty="0" smtClean="0"/>
              <a:t> розміщені у глибоких шарах шкіри, а також у суглобах та м’язах, паренхімі внутрішніх органів, являють собою великі </a:t>
            </a:r>
            <a:r>
              <a:rPr lang="uk-UA" sz="2000" dirty="0" err="1" smtClean="0"/>
              <a:t>інкапсульовані</a:t>
            </a:r>
            <a:r>
              <a:rPr lang="uk-UA" sz="2000" dirty="0" smtClean="0"/>
              <a:t> рецептори, які реагують на вібрацію та зміни тиску.</a:t>
            </a:r>
          </a:p>
          <a:p>
            <a:r>
              <a:rPr lang="uk-UA" sz="2000" dirty="0" smtClean="0"/>
              <a:t>У дермі шкіри є два типи рецепторів , які відповідають за температурну чутливість. </a:t>
            </a:r>
          </a:p>
          <a:p>
            <a:r>
              <a:rPr lang="uk-UA" sz="2000" dirty="0" smtClean="0"/>
              <a:t>У м’язах є особливі рецептори (</a:t>
            </a:r>
            <a:r>
              <a:rPr lang="uk-UA" sz="2000" dirty="0" err="1" smtClean="0"/>
              <a:t>пропріорецептори</a:t>
            </a:r>
            <a:r>
              <a:rPr lang="uk-UA" sz="2000" dirty="0" smtClean="0"/>
              <a:t>), що сприймають розтягування м’язів і мають велике значення в процесах регуляції їх скорочення.</a:t>
            </a:r>
          </a:p>
          <a:p>
            <a:endParaRPr lang="uk-UA"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223963" y="188913"/>
            <a:ext cx="7920037" cy="1143000"/>
          </a:xfrm>
        </p:spPr>
        <p:txBody>
          <a:bodyPr/>
          <a:lstStyle/>
          <a:p>
            <a:pPr eaLnBrk="1" hangingPunct="1"/>
            <a:r>
              <a:rPr lang="uk-UA" smtClean="0">
                <a:solidFill>
                  <a:srgbClr val="660066"/>
                </a:solidFill>
              </a:rPr>
              <a:t>Вільні нервові закінчення</a:t>
            </a:r>
            <a:endParaRPr lang="ru-RU" smtClean="0">
              <a:solidFill>
                <a:srgbClr val="660066"/>
              </a:solidFill>
            </a:endParaRPr>
          </a:p>
        </p:txBody>
      </p:sp>
      <p:pic>
        <p:nvPicPr>
          <p:cNvPr id="40963" name="Picture 4" descr="Vertical section of free nerve ending in the skin - human - micrograph.jpg"/>
          <p:cNvPicPr>
            <a:picLocks noGrp="1" noChangeAspect="1" noChangeArrowheads="1"/>
          </p:cNvPicPr>
          <p:nvPr>
            <p:ph sz="half" idx="4294967295"/>
          </p:nvPr>
        </p:nvPicPr>
        <p:blipFill>
          <a:blip r:embed="rId2" cstate="print"/>
          <a:srcRect/>
          <a:stretch>
            <a:fillRect/>
          </a:stretch>
        </p:blipFill>
        <p:spPr>
          <a:xfrm>
            <a:off x="827584" y="1556792"/>
            <a:ext cx="5651500" cy="4248150"/>
          </a:xfrm>
          <a:noFill/>
          <a:ln w="38100">
            <a:solidFill>
              <a:srgbClr val="660066"/>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0" y="188913"/>
            <a:ext cx="9036050" cy="739757"/>
          </a:xfrm>
        </p:spPr>
        <p:txBody>
          <a:bodyPr/>
          <a:lstStyle/>
          <a:p>
            <a:pPr eaLnBrk="1" hangingPunct="1"/>
            <a:r>
              <a:rPr lang="uk-UA" dirty="0" smtClean="0">
                <a:solidFill>
                  <a:srgbClr val="660066"/>
                </a:solidFill>
              </a:rPr>
              <a:t>Рецептори дотику</a:t>
            </a:r>
            <a:endParaRPr lang="ru-RU" dirty="0" smtClean="0">
              <a:solidFill>
                <a:srgbClr val="660066"/>
              </a:solidFill>
            </a:endParaRPr>
          </a:p>
        </p:txBody>
      </p:sp>
      <p:pic>
        <p:nvPicPr>
          <p:cNvPr id="44035" name="Picture 4" descr="Skin%20receptor"/>
          <p:cNvPicPr>
            <a:picLocks noGrp="1" noChangeAspect="1" noChangeArrowheads="1"/>
          </p:cNvPicPr>
          <p:nvPr>
            <p:ph idx="1"/>
          </p:nvPr>
        </p:nvPicPr>
        <p:blipFill>
          <a:blip r:embed="rId2" cstate="print"/>
          <a:srcRect/>
          <a:stretch>
            <a:fillRect/>
          </a:stretch>
        </p:blipFill>
        <p:spPr>
          <a:xfrm>
            <a:off x="683568" y="1063639"/>
            <a:ext cx="8208020" cy="5841492"/>
          </a:xfrm>
          <a:noFill/>
          <a:ln w="38100">
            <a:solidFill>
              <a:srgbClr val="660066"/>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4000" dirty="0" smtClean="0"/>
              <a:t>       </a:t>
            </a:r>
            <a:r>
              <a:rPr lang="uk-UA" sz="4000" dirty="0" err="1" smtClean="0"/>
              <a:t>Інтрафузальне</a:t>
            </a:r>
            <a:r>
              <a:rPr lang="uk-UA" sz="4000" dirty="0" smtClean="0"/>
              <a:t> м</a:t>
            </a:r>
            <a:r>
              <a:rPr lang="en-US" sz="4000" dirty="0" smtClean="0"/>
              <a:t>’</a:t>
            </a:r>
            <a:r>
              <a:rPr lang="uk-UA" sz="4000" dirty="0" err="1" smtClean="0"/>
              <a:t>язове</a:t>
            </a:r>
            <a:r>
              <a:rPr lang="uk-UA" sz="4000" dirty="0" smtClean="0"/>
              <a:t> волокно</a:t>
            </a:r>
            <a:r>
              <a:rPr lang="en-US" sz="4000" dirty="0" smtClean="0"/>
              <a:t> </a:t>
            </a:r>
            <a:r>
              <a:rPr lang="uk-UA" sz="4000" dirty="0" smtClean="0"/>
              <a:t>(</a:t>
            </a:r>
            <a:r>
              <a:rPr lang="uk-UA" sz="4000" dirty="0" err="1" smtClean="0"/>
              <a:t>пропріорецептор</a:t>
            </a:r>
            <a:r>
              <a:rPr lang="uk-UA" sz="4000" dirty="0" smtClean="0"/>
              <a:t>)</a:t>
            </a:r>
            <a:endParaRPr lang="ru-RU" sz="4000" dirty="0" smtClean="0"/>
          </a:p>
        </p:txBody>
      </p:sp>
      <p:sp>
        <p:nvSpPr>
          <p:cNvPr id="26627" name="Rectangle 4"/>
          <p:cNvSpPr>
            <a:spLocks noGrp="1" noChangeArrowheads="1"/>
          </p:cNvSpPr>
          <p:nvPr>
            <p:ph type="body" sz="half" idx="4294967295"/>
          </p:nvPr>
        </p:nvSpPr>
        <p:spPr>
          <a:xfrm>
            <a:off x="4143372" y="1643050"/>
            <a:ext cx="5000628" cy="4483113"/>
          </a:xfrm>
          <a:solidFill>
            <a:schemeClr val="bg1"/>
          </a:solidFill>
        </p:spPr>
        <p:txBody>
          <a:bodyPr>
            <a:normAutofit/>
          </a:bodyPr>
          <a:lstStyle/>
          <a:p>
            <a:pPr eaLnBrk="1" hangingPunct="1">
              <a:buFontTx/>
              <a:buNone/>
            </a:pPr>
            <a:r>
              <a:rPr lang="uk-UA" sz="2400" dirty="0" err="1" smtClean="0"/>
              <a:t>інтрафузальне</a:t>
            </a:r>
            <a:r>
              <a:rPr lang="uk-UA" sz="2400" dirty="0" smtClean="0"/>
              <a:t> м</a:t>
            </a:r>
            <a:r>
              <a:rPr lang="en-US" sz="2400" dirty="0" smtClean="0"/>
              <a:t>’</a:t>
            </a:r>
            <a:r>
              <a:rPr lang="uk-UA" sz="2400" dirty="0" err="1" smtClean="0"/>
              <a:t>язове</a:t>
            </a:r>
            <a:r>
              <a:rPr lang="uk-UA" sz="2400" dirty="0" smtClean="0"/>
              <a:t> волокно з ядрами, що </a:t>
            </a:r>
            <a:r>
              <a:rPr lang="uk-UA" sz="2400" dirty="0" err="1" smtClean="0"/>
              <a:t>роміщені</a:t>
            </a:r>
            <a:r>
              <a:rPr lang="uk-UA" sz="2400" dirty="0" smtClean="0"/>
              <a:t> ланцюжком; гама-кущисте нервове закінчення;</a:t>
            </a:r>
          </a:p>
          <a:p>
            <a:pPr eaLnBrk="1" hangingPunct="1">
              <a:buFontTx/>
              <a:buNone/>
            </a:pPr>
            <a:r>
              <a:rPr lang="uk-UA" sz="2400" dirty="0" err="1" smtClean="0"/>
              <a:t>інтрафузальне</a:t>
            </a:r>
            <a:r>
              <a:rPr lang="uk-UA" sz="2400" dirty="0" smtClean="0"/>
              <a:t> м</a:t>
            </a:r>
            <a:r>
              <a:rPr lang="en-US" sz="2400" dirty="0" smtClean="0"/>
              <a:t>’</a:t>
            </a:r>
            <a:r>
              <a:rPr lang="uk-UA" sz="2400" dirty="0" err="1" smtClean="0"/>
              <a:t>язове</a:t>
            </a:r>
            <a:r>
              <a:rPr lang="uk-UA" sz="2400" dirty="0" smtClean="0"/>
              <a:t> волокно з ядрами, що розміщені в сумці;</a:t>
            </a:r>
          </a:p>
          <a:p>
            <a:pPr eaLnBrk="1" hangingPunct="1">
              <a:buFontTx/>
              <a:buNone/>
            </a:pPr>
            <a:r>
              <a:rPr lang="uk-UA" sz="2400" dirty="0" smtClean="0"/>
              <a:t>аферентні нервові волокна;</a:t>
            </a:r>
          </a:p>
          <a:p>
            <a:pPr eaLnBrk="1" hangingPunct="1">
              <a:buFontTx/>
              <a:buNone/>
            </a:pPr>
            <a:r>
              <a:rPr lang="uk-UA" sz="2400" dirty="0" smtClean="0"/>
              <a:t>еферентні гама-нервові волокна;</a:t>
            </a:r>
          </a:p>
          <a:p>
            <a:pPr eaLnBrk="1" hangingPunct="1">
              <a:buFontTx/>
              <a:buNone/>
            </a:pPr>
            <a:r>
              <a:rPr lang="uk-UA" sz="2400" dirty="0" smtClean="0"/>
              <a:t>сполучнотканинна капсула</a:t>
            </a:r>
          </a:p>
        </p:txBody>
      </p:sp>
      <p:pic>
        <p:nvPicPr>
          <p:cNvPr id="26628" name="Picture 6" descr="imidg1058"/>
          <p:cNvPicPr>
            <a:picLocks noChangeAspect="1" noChangeArrowheads="1"/>
          </p:cNvPicPr>
          <p:nvPr/>
        </p:nvPicPr>
        <p:blipFill>
          <a:blip r:embed="rId3" cstate="print"/>
          <a:srcRect/>
          <a:stretch>
            <a:fillRect/>
          </a:stretch>
        </p:blipFill>
        <p:spPr bwMode="auto">
          <a:xfrm>
            <a:off x="571472" y="1371600"/>
            <a:ext cx="344805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696200" cy="785794"/>
          </a:xfrm>
        </p:spPr>
        <p:txBody>
          <a:bodyPr/>
          <a:lstStyle/>
          <a:p>
            <a:r>
              <a:rPr lang="uk-UA" dirty="0" smtClean="0"/>
              <a:t>Смак</a:t>
            </a:r>
            <a:endParaRPr lang="uk-UA" dirty="0"/>
          </a:p>
        </p:txBody>
      </p:sp>
      <p:sp>
        <p:nvSpPr>
          <p:cNvPr id="3" name="Содержимое 2"/>
          <p:cNvSpPr>
            <a:spLocks noGrp="1"/>
          </p:cNvSpPr>
          <p:nvPr>
            <p:ph idx="1"/>
          </p:nvPr>
        </p:nvSpPr>
        <p:spPr>
          <a:xfrm>
            <a:off x="0" y="785794"/>
            <a:ext cx="9144000" cy="6072206"/>
          </a:xfrm>
          <a:solidFill>
            <a:schemeClr val="bg1"/>
          </a:solidFill>
        </p:spPr>
        <p:txBody>
          <a:bodyPr>
            <a:normAutofit fontScale="77500" lnSpcReduction="20000"/>
          </a:bodyPr>
          <a:lstStyle/>
          <a:p>
            <a:r>
              <a:rPr lang="uk-UA" dirty="0" smtClean="0"/>
              <a:t>Смакові рецепторні клітини входять до складу келихоподібних утворень – смакових бруньок, які зібрані головним чином у смакові сосочки язика. Смакові бруньки складаються з групи смакових рецепторних клітин і підтримуючих клітин. Від верхівки рецепторної клітини відходять тонкі волоски, які контактують зі слиною, що проникає крізь смакові пори.</a:t>
            </a:r>
          </a:p>
          <a:p>
            <a:r>
              <a:rPr lang="uk-UA" dirty="0" smtClean="0"/>
              <a:t> Речовини, що потрапили до ротової порожнини і розчинилися у слині, взаємодіють з рецепторами поверхні смакових волосків, що спричиняє утворення нервового імпульсу, який по нервових шляхах надходить до кори головного мозку. </a:t>
            </a:r>
          </a:p>
          <a:p>
            <a:r>
              <a:rPr lang="uk-UA" dirty="0" smtClean="0"/>
              <a:t>Окремі бруньки можна виявити також на піднебінні, горлі і навіть надгортаннику. </a:t>
            </a:r>
          </a:p>
          <a:p>
            <a:r>
              <a:rPr lang="uk-UA" dirty="0" smtClean="0"/>
              <a:t>Смакові бруньки різних частин язика сприймають переважно один з чотирьох основних смакових відчуттів – </a:t>
            </a:r>
            <a:r>
              <a:rPr lang="uk-UA" b="1" dirty="0" smtClean="0">
                <a:solidFill>
                  <a:srgbClr val="FF0000"/>
                </a:solidFill>
              </a:rPr>
              <a:t>солодкий, гіркий, кислий та солоний.</a:t>
            </a:r>
            <a:r>
              <a:rPr lang="uk-UA" dirty="0" smtClean="0"/>
              <a:t> </a:t>
            </a:r>
          </a:p>
          <a:p>
            <a:r>
              <a:rPr lang="uk-UA" b="1" dirty="0" smtClean="0">
                <a:solidFill>
                  <a:srgbClr val="FF0000"/>
                </a:solidFill>
              </a:rPr>
              <a:t>Гіркий смак сприймається лише сосочками, що лежать на задній частині спинки язика, солодкий сприймається сосочками, що лежать на кінчику язика, солоний – сосочками, що лежать на кінчику язика та бічних краях язика, що ближче до кінчика, тоді як кислий смак сприймається сосочками, що містяться на бічних краях язика ближче до кореня.  </a:t>
            </a:r>
            <a:r>
              <a:rPr lang="uk-UA" dirty="0" smtClean="0"/>
              <a:t>Багато інших, слабших, смакових відчуттів утворюються завдяки комбінації цих основних видів смаку з іншими відчуттями зокрема, запахом. </a:t>
            </a:r>
          </a:p>
          <a:p>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381000"/>
            <a:ext cx="8686800" cy="887760"/>
          </a:xfrm>
        </p:spPr>
        <p:txBody>
          <a:bodyPr/>
          <a:lstStyle/>
          <a:p>
            <a:pPr eaLnBrk="1" hangingPunct="1">
              <a:defRPr/>
            </a:pPr>
            <a:r>
              <a:rPr lang="uk-UA" dirty="0" smtClean="0"/>
              <a:t>Смакова брунька</a:t>
            </a:r>
            <a:endParaRPr lang="ru-RU" dirty="0" smtClean="0"/>
          </a:p>
        </p:txBody>
      </p:sp>
      <p:sp>
        <p:nvSpPr>
          <p:cNvPr id="96268" name="Rectangle 12"/>
          <p:cNvSpPr>
            <a:spLocks noGrp="1" noChangeArrowheads="1"/>
          </p:cNvSpPr>
          <p:nvPr>
            <p:ph type="body" sz="half" idx="1"/>
          </p:nvPr>
        </p:nvSpPr>
        <p:spPr>
          <a:xfrm>
            <a:off x="0" y="1484784"/>
            <a:ext cx="5364088" cy="5184576"/>
          </a:xfrm>
        </p:spPr>
        <p:txBody>
          <a:bodyPr>
            <a:normAutofit/>
          </a:bodyPr>
          <a:lstStyle/>
          <a:p>
            <a:pPr eaLnBrk="1" hangingPunct="1">
              <a:buFont typeface="Wingdings" pitchFamily="2" charset="2"/>
              <a:buNone/>
              <a:defRPr/>
            </a:pPr>
            <a:r>
              <a:rPr lang="uk-UA" sz="2800" b="1" dirty="0" smtClean="0"/>
              <a:t>1.Рецепторні клітини, що мають на апікальній поверхні </a:t>
            </a:r>
            <a:r>
              <a:rPr lang="uk-UA" sz="2800" b="1" dirty="0" err="1" smtClean="0"/>
              <a:t>мікроворсинки</a:t>
            </a:r>
            <a:r>
              <a:rPr lang="uk-UA" sz="2800" b="1" dirty="0" smtClean="0"/>
              <a:t>, адсорбент, на базальному боці – нервові закінчення</a:t>
            </a:r>
          </a:p>
          <a:p>
            <a:pPr eaLnBrk="1" hangingPunct="1">
              <a:buFont typeface="Wingdings" pitchFamily="2" charset="2"/>
              <a:buNone/>
              <a:defRPr/>
            </a:pPr>
            <a:r>
              <a:rPr lang="uk-UA" sz="2800" b="1" dirty="0" smtClean="0"/>
              <a:t>2. Підтримуючі </a:t>
            </a:r>
            <a:r>
              <a:rPr lang="uk-UA" sz="2800" b="1" dirty="0" err="1" smtClean="0"/>
              <a:t>епітеліоцити</a:t>
            </a:r>
            <a:endParaRPr lang="uk-UA" sz="2800" b="1" dirty="0" smtClean="0"/>
          </a:p>
          <a:p>
            <a:pPr eaLnBrk="1" hangingPunct="1">
              <a:buFont typeface="Wingdings" pitchFamily="2" charset="2"/>
              <a:buNone/>
              <a:defRPr/>
            </a:pPr>
            <a:r>
              <a:rPr lang="uk-UA" sz="2800" b="1" dirty="0" smtClean="0"/>
              <a:t>3. Базальні </a:t>
            </a:r>
            <a:r>
              <a:rPr lang="uk-UA" sz="2800" b="1" dirty="0" err="1" smtClean="0"/>
              <a:t>епітеліоцити</a:t>
            </a:r>
            <a:endParaRPr lang="ru-RU" sz="2800" b="1" dirty="0" smtClean="0"/>
          </a:p>
        </p:txBody>
      </p:sp>
      <p:pic>
        <p:nvPicPr>
          <p:cNvPr id="52228" name="Picture 11" descr="SA402066"/>
          <p:cNvPicPr>
            <a:picLocks noGrp="1" noChangeAspect="1" noChangeArrowheads="1"/>
          </p:cNvPicPr>
          <p:nvPr>
            <p:ph sz="half" idx="2"/>
          </p:nvPr>
        </p:nvPicPr>
        <p:blipFill>
          <a:blip r:embed="rId2" cstate="print"/>
          <a:srcRect/>
          <a:stretch>
            <a:fillRect/>
          </a:stretch>
        </p:blipFill>
        <p:spPr>
          <a:xfrm>
            <a:off x="5652120" y="319555"/>
            <a:ext cx="3168351" cy="5795496"/>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372656"/>
          </a:xfrm>
        </p:spPr>
        <p:txBody>
          <a:bodyPr>
            <a:normAutofit fontScale="90000"/>
          </a:bodyPr>
          <a:lstStyle/>
          <a:p>
            <a:r>
              <a:rPr lang="uk-UA" dirty="0" smtClean="0"/>
              <a:t>нюх</a:t>
            </a:r>
            <a:endParaRPr lang="uk-UA" dirty="0"/>
          </a:p>
        </p:txBody>
      </p:sp>
      <p:sp>
        <p:nvSpPr>
          <p:cNvPr id="3" name="Содержимое 2"/>
          <p:cNvSpPr>
            <a:spLocks noGrp="1"/>
          </p:cNvSpPr>
          <p:nvPr>
            <p:ph idx="1"/>
          </p:nvPr>
        </p:nvSpPr>
        <p:spPr>
          <a:xfrm>
            <a:off x="0" y="764704"/>
            <a:ext cx="9144000" cy="5691032"/>
          </a:xfrm>
          <a:solidFill>
            <a:schemeClr val="bg1"/>
          </a:solidFill>
        </p:spPr>
        <p:txBody>
          <a:bodyPr>
            <a:normAutofit fontScale="92500"/>
          </a:bodyPr>
          <a:lstStyle/>
          <a:p>
            <a:r>
              <a:rPr lang="uk-UA" dirty="0" smtClean="0"/>
              <a:t>Нюх у людини розвинений краще, ніж смак, - він дає змогу розрізняти понад 10000 нюхових відчуттів. Оскільки кількість структур, чутливих до пахучих речовин, з віком зменшується, діти зазвичай розрізняють більше запахів, ніж дорослі.  Нюхові рецепторні клітини розміщені у верхній частині носової порожнини у так званому нюховому епітелії. </a:t>
            </a:r>
            <a:r>
              <a:rPr lang="uk-UA" b="1" dirty="0" smtClean="0">
                <a:solidFill>
                  <a:srgbClr val="FF0000"/>
                </a:solidFill>
              </a:rPr>
              <a:t>Кожна нюхова рецепторна клітина закінчується  розширенням – нюховою булавою, від якого відходить 6-20 нюхових волосків. </a:t>
            </a:r>
            <a:r>
              <a:rPr lang="uk-UA" dirty="0" smtClean="0"/>
              <a:t>Відростки цих клітин досягають нюхових цибулин, через які здійснюється зв’язок  з нюховими ділянками головного мозку.  Молекули пахучих речовин розчиняються у слизу носової порожнини, подразнюють волосоподібні відростки, що призводить до утворення нервових імпульсів. Останні по провідникових шляхах надходять до кори головного мозку.</a:t>
            </a:r>
          </a:p>
          <a:p>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381000"/>
            <a:ext cx="8229600" cy="1371600"/>
          </a:xfrm>
        </p:spPr>
        <p:txBody>
          <a:bodyPr/>
          <a:lstStyle/>
          <a:p>
            <a:pPr eaLnBrk="1" hangingPunct="1">
              <a:defRPr/>
            </a:pPr>
            <a:r>
              <a:rPr lang="uk-UA" smtClean="0"/>
              <a:t>Нюховий епітелій</a:t>
            </a:r>
            <a:endParaRPr lang="ru-RU" smtClean="0"/>
          </a:p>
        </p:txBody>
      </p:sp>
      <p:sp>
        <p:nvSpPr>
          <p:cNvPr id="63494" name="Rectangle 6"/>
          <p:cNvSpPr>
            <a:spLocks noGrp="1" noChangeArrowheads="1"/>
          </p:cNvSpPr>
          <p:nvPr>
            <p:ph type="body" sz="half" idx="4294967295"/>
          </p:nvPr>
        </p:nvSpPr>
        <p:spPr>
          <a:xfrm>
            <a:off x="0" y="1981200"/>
            <a:ext cx="4038600" cy="4114800"/>
          </a:xfrm>
        </p:spPr>
        <p:txBody>
          <a:bodyPr/>
          <a:lstStyle/>
          <a:p>
            <a:pPr eaLnBrk="1" hangingPunct="1">
              <a:buFont typeface="Wingdings" pitchFamily="2" charset="2"/>
              <a:buNone/>
              <a:defRPr/>
            </a:pPr>
            <a:r>
              <a:rPr lang="uk-UA" sz="2400" smtClean="0"/>
              <a:t>Рецепторна клітина має ЕПС, мітохондрії, КГ, крім центрального має короткий периферичний відросток, що закінчується потовщенням – нюховою булавою.</a:t>
            </a:r>
          </a:p>
          <a:p>
            <a:pPr eaLnBrk="1" hangingPunct="1">
              <a:buFont typeface="Wingdings" pitchFamily="2" charset="2"/>
              <a:buNone/>
              <a:defRPr/>
            </a:pPr>
            <a:r>
              <a:rPr lang="uk-UA" sz="2400" smtClean="0"/>
              <a:t>Реєструють 25-35 первинних запахів</a:t>
            </a:r>
            <a:endParaRPr lang="ru-RU" sz="2400" smtClean="0"/>
          </a:p>
        </p:txBody>
      </p:sp>
      <p:pic>
        <p:nvPicPr>
          <p:cNvPr id="50180" name="Picture 5" descr="Рис. 20.1."/>
          <p:cNvPicPr>
            <a:picLocks noChangeAspect="1" noChangeArrowheads="1"/>
          </p:cNvPicPr>
          <p:nvPr/>
        </p:nvPicPr>
        <p:blipFill>
          <a:blip r:embed="rId2" cstate="print"/>
          <a:srcRect/>
          <a:stretch>
            <a:fillRect/>
          </a:stretch>
        </p:blipFill>
        <p:spPr bwMode="auto">
          <a:xfrm>
            <a:off x="4643438" y="1844675"/>
            <a:ext cx="4173537"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3 </a:t>
            </a:r>
            <a:endParaRPr lang="uk-UA" dirty="0"/>
          </a:p>
        </p:txBody>
      </p:sp>
      <p:sp>
        <p:nvSpPr>
          <p:cNvPr id="3" name="Содержимое 2"/>
          <p:cNvSpPr>
            <a:spLocks noGrp="1"/>
          </p:cNvSpPr>
          <p:nvPr>
            <p:ph idx="1"/>
          </p:nvPr>
        </p:nvSpPr>
        <p:spPr/>
        <p:txBody>
          <a:bodyPr>
            <a:normAutofit/>
          </a:bodyPr>
          <a:lstStyle/>
          <a:p>
            <a:r>
              <a:rPr lang="uk-UA" dirty="0" smtClean="0"/>
              <a:t>Для того, щоб запах речовини був сприйнятий аналізатором, вона має:</a:t>
            </a:r>
          </a:p>
          <a:p>
            <a:r>
              <a:rPr lang="uk-UA" dirty="0" smtClean="0"/>
              <a:t>А бути проковтнутою</a:t>
            </a:r>
          </a:p>
          <a:p>
            <a:r>
              <a:rPr lang="uk-UA" dirty="0" smtClean="0"/>
              <a:t>Б розчинитися в слизу, який виділяє слизова оболонка носової порожнини</a:t>
            </a:r>
          </a:p>
          <a:p>
            <a:r>
              <a:rPr lang="uk-UA" dirty="0" smtClean="0"/>
              <a:t>В розчинитися в слизу, який виділяє слизова оболонка глотки</a:t>
            </a:r>
          </a:p>
          <a:p>
            <a:r>
              <a:rPr lang="uk-UA" dirty="0" smtClean="0"/>
              <a:t>Г потрапити на ніздрі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20040"/>
            <a:ext cx="7481918" cy="680068"/>
          </a:xfrm>
        </p:spPr>
        <p:txBody>
          <a:bodyPr/>
          <a:lstStyle/>
          <a:p>
            <a:r>
              <a:rPr lang="uk-UA" dirty="0" smtClean="0"/>
              <a:t>Орган зору</a:t>
            </a:r>
            <a:endParaRPr lang="uk-UA" dirty="0"/>
          </a:p>
        </p:txBody>
      </p:sp>
      <p:pic>
        <p:nvPicPr>
          <p:cNvPr id="1026" name="Picture 2" descr="F:\ANAT_edited\45.20a.jpg"/>
          <p:cNvPicPr>
            <a:picLocks noGrp="1" noChangeAspect="1" noChangeArrowheads="1"/>
          </p:cNvPicPr>
          <p:nvPr>
            <p:ph idx="1"/>
          </p:nvPr>
        </p:nvPicPr>
        <p:blipFill>
          <a:blip r:embed="rId2" cstate="print"/>
          <a:srcRect/>
          <a:stretch>
            <a:fillRect/>
          </a:stretch>
        </p:blipFill>
        <p:spPr bwMode="auto">
          <a:xfrm>
            <a:off x="0" y="1351966"/>
            <a:ext cx="8786842" cy="52845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Подразливість і рецептори</a:t>
            </a:r>
            <a:endParaRPr lang="uk-UA" dirty="0"/>
          </a:p>
        </p:txBody>
      </p:sp>
      <p:sp>
        <p:nvSpPr>
          <p:cNvPr id="3" name="Содержимое 2"/>
          <p:cNvSpPr>
            <a:spLocks noGrp="1"/>
          </p:cNvSpPr>
          <p:nvPr>
            <p:ph idx="1"/>
          </p:nvPr>
        </p:nvSpPr>
        <p:spPr>
          <a:xfrm>
            <a:off x="0" y="1484784"/>
            <a:ext cx="8172400" cy="5373216"/>
          </a:xfrm>
        </p:spPr>
        <p:txBody>
          <a:bodyPr>
            <a:normAutofit/>
          </a:bodyPr>
          <a:lstStyle/>
          <a:p>
            <a:r>
              <a:rPr lang="ru-RU" sz="3200" dirty="0" err="1" smtClean="0"/>
              <a:t>Однією</a:t>
            </a:r>
            <a:r>
              <a:rPr lang="ru-RU" sz="3200" dirty="0" smtClean="0"/>
              <a:t> </a:t>
            </a:r>
            <a:r>
              <a:rPr lang="ru-RU" sz="3200" dirty="0" err="1" smtClean="0"/>
              <a:t>з</a:t>
            </a:r>
            <a:r>
              <a:rPr lang="ru-RU" sz="3200" dirty="0" smtClean="0"/>
              <a:t> </a:t>
            </a:r>
            <a:r>
              <a:rPr lang="ru-RU" sz="3200" dirty="0" err="1" smtClean="0"/>
              <a:t>найважливіших</a:t>
            </a:r>
            <a:r>
              <a:rPr lang="ru-RU" sz="3200" dirty="0" smtClean="0"/>
              <a:t>  </a:t>
            </a:r>
            <a:r>
              <a:rPr lang="ru-RU" sz="3200" dirty="0" err="1" smtClean="0"/>
              <a:t>загальних</a:t>
            </a:r>
            <a:r>
              <a:rPr lang="ru-RU" sz="3200" dirty="0" smtClean="0"/>
              <a:t> </a:t>
            </a:r>
            <a:r>
              <a:rPr lang="ru-RU" sz="3200" dirty="0" err="1" smtClean="0"/>
              <a:t>властивостей</a:t>
            </a:r>
            <a:r>
              <a:rPr lang="ru-RU" sz="3200" dirty="0" smtClean="0"/>
              <a:t> живого </a:t>
            </a:r>
            <a:r>
              <a:rPr lang="ru-RU" sz="3200" dirty="0" err="1" smtClean="0"/>
              <a:t>є</a:t>
            </a:r>
            <a:r>
              <a:rPr lang="ru-RU" sz="3200" dirty="0" smtClean="0"/>
              <a:t> </a:t>
            </a:r>
            <a:r>
              <a:rPr lang="ru-RU" sz="3200" b="1" dirty="0" err="1" smtClean="0">
                <a:solidFill>
                  <a:srgbClr val="FF0000"/>
                </a:solidFill>
              </a:rPr>
              <a:t>подразливість</a:t>
            </a:r>
            <a:r>
              <a:rPr lang="ru-RU" sz="3200" b="1" dirty="0" smtClean="0">
                <a:solidFill>
                  <a:srgbClr val="FF0000"/>
                </a:solidFill>
              </a:rPr>
              <a:t>. </a:t>
            </a:r>
            <a:endParaRPr lang="en-US" sz="3200" b="1" dirty="0" smtClean="0">
              <a:solidFill>
                <a:srgbClr val="FF0000"/>
              </a:solidFill>
            </a:endParaRPr>
          </a:p>
          <a:p>
            <a:r>
              <a:rPr lang="ru-RU" sz="3200" dirty="0" err="1" smtClean="0"/>
              <a:t>Сприйняття</a:t>
            </a:r>
            <a:r>
              <a:rPr lang="ru-RU" sz="3200" dirty="0" smtClean="0"/>
              <a:t> </a:t>
            </a:r>
            <a:r>
              <a:rPr lang="ru-RU" sz="3200" dirty="0" err="1" smtClean="0"/>
              <a:t>подразника</a:t>
            </a:r>
            <a:r>
              <a:rPr lang="ru-RU" sz="3200" dirty="0" smtClean="0"/>
              <a:t> </a:t>
            </a:r>
            <a:r>
              <a:rPr lang="ru-RU" sz="3200" dirty="0" err="1" smtClean="0"/>
              <a:t>починається</a:t>
            </a:r>
            <a:r>
              <a:rPr lang="ru-RU" sz="3200" dirty="0" smtClean="0"/>
              <a:t> </a:t>
            </a:r>
            <a:r>
              <a:rPr lang="ru-RU" sz="3200" dirty="0" err="1" smtClean="0"/>
              <a:t>з</a:t>
            </a:r>
            <a:r>
              <a:rPr lang="ru-RU" sz="3200" dirty="0" smtClean="0"/>
              <a:t> рецепторного </a:t>
            </a:r>
            <a:r>
              <a:rPr lang="ru-RU" sz="3200" dirty="0" err="1" smtClean="0"/>
              <a:t>апарат</a:t>
            </a:r>
            <a:r>
              <a:rPr lang="uk-UA" sz="3200" dirty="0" smtClean="0"/>
              <a:t>а</a:t>
            </a:r>
            <a:r>
              <a:rPr lang="ru-RU" sz="3200" dirty="0" smtClean="0"/>
              <a:t>. </a:t>
            </a:r>
            <a:endParaRPr lang="en-US" sz="3200" dirty="0" smtClean="0"/>
          </a:p>
          <a:p>
            <a:r>
              <a:rPr lang="ru-RU" sz="3200" dirty="0" err="1" smtClean="0"/>
              <a:t>Рецептори</a:t>
            </a:r>
            <a:r>
              <a:rPr lang="ru-RU" sz="3200" dirty="0" smtClean="0"/>
              <a:t> </a:t>
            </a:r>
            <a:r>
              <a:rPr lang="ru-RU" sz="3200" dirty="0" err="1" smtClean="0"/>
              <a:t>містяться</a:t>
            </a:r>
            <a:r>
              <a:rPr lang="ru-RU" sz="3200" dirty="0" smtClean="0"/>
              <a:t> в </a:t>
            </a:r>
            <a:r>
              <a:rPr lang="ru-RU" sz="3200" dirty="0" err="1" smtClean="0"/>
              <a:t>усіх</a:t>
            </a:r>
            <a:r>
              <a:rPr lang="ru-RU" sz="3200" dirty="0" smtClean="0"/>
              <a:t> органах </a:t>
            </a:r>
            <a:r>
              <a:rPr lang="ru-RU" sz="3200" dirty="0" err="1" smtClean="0"/>
              <a:t>і</a:t>
            </a:r>
            <a:r>
              <a:rPr lang="ru-RU" sz="3200" dirty="0" smtClean="0"/>
              <a:t> тканинах, </a:t>
            </a:r>
            <a:r>
              <a:rPr lang="ru-RU" sz="3200" dirty="0" err="1" smtClean="0"/>
              <a:t>частина</a:t>
            </a:r>
            <a:r>
              <a:rPr lang="ru-RU" sz="3200" dirty="0" smtClean="0"/>
              <a:t> </a:t>
            </a:r>
            <a:r>
              <a:rPr lang="ru-RU" sz="3200" dirty="0" err="1" smtClean="0"/>
              <a:t>з</a:t>
            </a:r>
            <a:r>
              <a:rPr lang="ru-RU" sz="3200" dirty="0" smtClean="0"/>
              <a:t> них </a:t>
            </a:r>
            <a:r>
              <a:rPr lang="ru-RU" sz="3200" dirty="0" err="1" smtClean="0"/>
              <a:t>зосереджена</a:t>
            </a:r>
            <a:r>
              <a:rPr lang="ru-RU" sz="3200" dirty="0" smtClean="0"/>
              <a:t> в </a:t>
            </a:r>
            <a:r>
              <a:rPr lang="ru-RU" sz="3200" dirty="0" err="1" smtClean="0"/>
              <a:t>спеціальних</a:t>
            </a:r>
            <a:r>
              <a:rPr lang="ru-RU" sz="3200" dirty="0" smtClean="0"/>
              <a:t> органах: </a:t>
            </a:r>
            <a:r>
              <a:rPr lang="ru-RU" sz="3200" b="1" dirty="0" err="1" smtClean="0">
                <a:solidFill>
                  <a:srgbClr val="FF0000"/>
                </a:solidFill>
              </a:rPr>
              <a:t>зору</a:t>
            </a:r>
            <a:r>
              <a:rPr lang="ru-RU" sz="3200" b="1" dirty="0" smtClean="0">
                <a:solidFill>
                  <a:srgbClr val="FF0000"/>
                </a:solidFill>
              </a:rPr>
              <a:t>, слуху, нюху, смаку, </a:t>
            </a:r>
            <a:r>
              <a:rPr lang="ru-RU" sz="3200" b="1" dirty="0" err="1" smtClean="0">
                <a:solidFill>
                  <a:srgbClr val="FF0000"/>
                </a:solidFill>
              </a:rPr>
              <a:t>дотику</a:t>
            </a:r>
            <a:r>
              <a:rPr lang="ru-RU" sz="3200" b="1" dirty="0" smtClean="0">
                <a:solidFill>
                  <a:srgbClr val="FF0000"/>
                </a:solidFill>
              </a:rPr>
              <a:t>. </a:t>
            </a:r>
            <a:endParaRPr lang="uk-UA" sz="3200"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Будова ока і зір</a:t>
            </a:r>
            <a:br>
              <a:rPr lang="uk-UA" dirty="0" smtClean="0"/>
            </a:br>
            <a:endParaRPr lang="uk-UA" dirty="0"/>
          </a:p>
        </p:txBody>
      </p:sp>
      <p:sp>
        <p:nvSpPr>
          <p:cNvPr id="3" name="Содержимое 2"/>
          <p:cNvSpPr>
            <a:spLocks noGrp="1"/>
          </p:cNvSpPr>
          <p:nvPr>
            <p:ph idx="1"/>
          </p:nvPr>
        </p:nvSpPr>
        <p:spPr>
          <a:xfrm>
            <a:off x="251520" y="980728"/>
            <a:ext cx="8892480" cy="5877272"/>
          </a:xfrm>
          <a:solidFill>
            <a:schemeClr val="bg1"/>
          </a:solidFill>
        </p:spPr>
        <p:txBody>
          <a:bodyPr>
            <a:normAutofit/>
          </a:bodyPr>
          <a:lstStyle/>
          <a:p>
            <a:r>
              <a:rPr lang="uk-UA" sz="2800" dirty="0" smtClean="0"/>
              <a:t>З п’яти видів чуття, </a:t>
            </a:r>
            <a:r>
              <a:rPr lang="uk-UA" sz="2800" b="1" dirty="0" smtClean="0">
                <a:solidFill>
                  <a:srgbClr val="FF0000"/>
                </a:solidFill>
              </a:rPr>
              <a:t>зір вважається найбільш спеціалізованим і найскладнішим – це результат сенсорного сприйняття і його психічного опрацювання</a:t>
            </a:r>
            <a:r>
              <a:rPr lang="uk-UA" sz="2800" dirty="0" smtClean="0"/>
              <a:t>. Світлові промені, що крізь зіницю потрапляють на сітківку задньої частини ока, створюють тут двовимірне зображення. Це зображення перетворюється на електричні імпульси, які по зоровому нерву ока передаються до відповідної ділянки головного мозку переважно до його потиличних часток, де створюються зорові образи. Око міститься в очній ямці черепа. </a:t>
            </a:r>
            <a:endParaRPr lang="uk-UA"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456363"/>
          </a:xfrm>
          <a:solidFill>
            <a:schemeClr val="bg1"/>
          </a:solidFill>
        </p:spPr>
        <p:txBody>
          <a:bodyPr>
            <a:normAutofit fontScale="92500" lnSpcReduction="10000"/>
          </a:bodyPr>
          <a:lstStyle/>
          <a:p>
            <a:r>
              <a:rPr lang="uk-UA" dirty="0" smtClean="0"/>
              <a:t> Очне яблуко має </a:t>
            </a:r>
            <a:r>
              <a:rPr lang="uk-UA" b="1" dirty="0" smtClean="0">
                <a:solidFill>
                  <a:srgbClr val="FF0000"/>
                </a:solidFill>
              </a:rPr>
              <a:t>три</a:t>
            </a:r>
            <a:r>
              <a:rPr lang="uk-UA" dirty="0" smtClean="0"/>
              <a:t> оболонки. </a:t>
            </a:r>
            <a:r>
              <a:rPr lang="uk-UA" b="1" dirty="0" smtClean="0">
                <a:solidFill>
                  <a:srgbClr val="FF0000"/>
                </a:solidFill>
              </a:rPr>
              <a:t>Склера</a:t>
            </a:r>
            <a:r>
              <a:rPr lang="uk-UA" dirty="0" smtClean="0"/>
              <a:t> – зовнішня оболонка. Це щільна капсула, яка містить колагенові волокна. Функції склери – захист ока від пошкоджень і збереження форми. Рогівка – передня прозора частина склери. Завдяки викривленій поверхні  у рогівці відбувається найбільш значне заломлення світлового променя. </a:t>
            </a:r>
          </a:p>
          <a:p>
            <a:r>
              <a:rPr lang="uk-UA" b="1" dirty="0" smtClean="0">
                <a:solidFill>
                  <a:srgbClr val="FF0000"/>
                </a:solidFill>
              </a:rPr>
              <a:t>Судинна оболонка </a:t>
            </a:r>
            <a:r>
              <a:rPr lang="uk-UA" dirty="0" smtClean="0"/>
              <a:t>– середня оболонка, пронизана судинами, які постачають сітківку кров’ю. Судинна оболонка спереду переходить у війчасте тіло. За рогівкою розташовується райдужна оболонка – м’язова діафрагма, яка має всередині отвір – зіницю. Діаметр зіниці змінюється завдяки наявності колових м’язів, які звужують зіницю і радіальних м’язів, які її розширюють. Клітини райдужної оболонки містять пігменти, які визначають колір очей.</a:t>
            </a:r>
          </a:p>
          <a:p>
            <a:r>
              <a:rPr lang="uk-UA" b="1" dirty="0" smtClean="0">
                <a:solidFill>
                  <a:srgbClr val="FF0000"/>
                </a:solidFill>
              </a:rPr>
              <a:t>  Сітківка </a:t>
            </a:r>
            <a:r>
              <a:rPr lang="uk-UA" dirty="0" smtClean="0"/>
              <a:t>внутрішня оболонка, яка містить </a:t>
            </a:r>
            <a:r>
              <a:rPr lang="uk-UA" dirty="0" err="1" smtClean="0"/>
              <a:t>фоторецепторні</a:t>
            </a:r>
            <a:r>
              <a:rPr lang="uk-UA" dirty="0" smtClean="0"/>
              <a:t> клітини (палички та колбочки). Саме сюди потрапляють світлові промені та формується зображення.</a:t>
            </a: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0" y="0"/>
            <a:ext cx="8229600" cy="908720"/>
          </a:xfrm>
        </p:spPr>
        <p:txBody>
          <a:bodyPr>
            <a:normAutofit/>
          </a:bodyPr>
          <a:lstStyle/>
          <a:p>
            <a:pPr eaLnBrk="1" hangingPunct="1">
              <a:defRPr/>
            </a:pPr>
            <a:r>
              <a:rPr lang="uk-UA" dirty="0" smtClean="0"/>
              <a:t>Будова ока</a:t>
            </a:r>
            <a:endParaRPr lang="ru-RU" dirty="0" smtClean="0"/>
          </a:p>
        </p:txBody>
      </p:sp>
      <p:sp>
        <p:nvSpPr>
          <p:cNvPr id="107526" name="Rectangle 6"/>
          <p:cNvSpPr>
            <a:spLocks noGrp="1" noChangeArrowheads="1"/>
          </p:cNvSpPr>
          <p:nvPr>
            <p:ph type="body" sz="half" idx="4294967295"/>
          </p:nvPr>
        </p:nvSpPr>
        <p:spPr>
          <a:xfrm>
            <a:off x="0" y="1988840"/>
            <a:ext cx="3563888" cy="4107160"/>
          </a:xfrm>
        </p:spPr>
        <p:txBody>
          <a:bodyPr/>
          <a:lstStyle/>
          <a:p>
            <a:pPr eaLnBrk="1" hangingPunct="1">
              <a:buNone/>
              <a:defRPr/>
            </a:pPr>
            <a:r>
              <a:rPr lang="uk-UA" sz="2400" dirty="0" smtClean="0"/>
              <a:t>Передня частина ока:</a:t>
            </a:r>
          </a:p>
          <a:p>
            <a:pPr eaLnBrk="1" hangingPunct="1">
              <a:buFont typeface="Wingdings" pitchFamily="2" charset="2"/>
              <a:buNone/>
              <a:defRPr/>
            </a:pPr>
            <a:r>
              <a:rPr lang="uk-UA" sz="2400" dirty="0" smtClean="0"/>
              <a:t>рогівка, кришталик, райдужна оболонка,</a:t>
            </a:r>
          </a:p>
          <a:p>
            <a:pPr eaLnBrk="1" hangingPunct="1">
              <a:buFont typeface="Wingdings" pitchFamily="2" charset="2"/>
              <a:buNone/>
              <a:defRPr/>
            </a:pPr>
            <a:r>
              <a:rPr lang="uk-UA" sz="2400" dirty="0" smtClean="0"/>
              <a:t>війчасте тіло, </a:t>
            </a:r>
          </a:p>
          <a:p>
            <a:pPr eaLnBrk="1" hangingPunct="1">
              <a:buFont typeface="Wingdings" pitchFamily="2" charset="2"/>
              <a:buNone/>
              <a:defRPr/>
            </a:pPr>
            <a:r>
              <a:rPr lang="uk-UA" sz="2400" dirty="0" smtClean="0"/>
              <a:t>Передня та задня </a:t>
            </a:r>
          </a:p>
          <a:p>
            <a:pPr eaLnBrk="1" hangingPunct="1">
              <a:buFont typeface="Wingdings" pitchFamily="2" charset="2"/>
              <a:buNone/>
              <a:defRPr/>
            </a:pPr>
            <a:r>
              <a:rPr lang="uk-UA" sz="2400" dirty="0" smtClean="0"/>
              <a:t>камери, скловидне </a:t>
            </a:r>
          </a:p>
          <a:p>
            <a:pPr eaLnBrk="1" hangingPunct="1">
              <a:buFont typeface="Wingdings" pitchFamily="2" charset="2"/>
              <a:buNone/>
              <a:defRPr/>
            </a:pPr>
            <a:r>
              <a:rPr lang="uk-UA" sz="2400" dirty="0" smtClean="0"/>
              <a:t>тіло.</a:t>
            </a:r>
          </a:p>
          <a:p>
            <a:pPr eaLnBrk="1" hangingPunct="1">
              <a:buFont typeface="Wingdings" pitchFamily="2" charset="2"/>
              <a:buNone/>
              <a:defRPr/>
            </a:pPr>
            <a:r>
              <a:rPr lang="uk-UA" sz="2400" dirty="0" smtClean="0"/>
              <a:t>Задня частина ока - сітківка</a:t>
            </a:r>
            <a:endParaRPr lang="ru-RU" sz="2400" dirty="0" smtClean="0"/>
          </a:p>
        </p:txBody>
      </p:sp>
      <p:pic>
        <p:nvPicPr>
          <p:cNvPr id="10244" name="Picture 5" descr="imidg1103"/>
          <p:cNvPicPr>
            <a:picLocks noChangeAspect="1" noChangeArrowheads="1"/>
          </p:cNvPicPr>
          <p:nvPr/>
        </p:nvPicPr>
        <p:blipFill>
          <a:blip r:embed="rId2" cstate="print"/>
          <a:srcRect/>
          <a:stretch>
            <a:fillRect/>
          </a:stretch>
        </p:blipFill>
        <p:spPr bwMode="auto">
          <a:xfrm>
            <a:off x="3224270" y="1268760"/>
            <a:ext cx="591973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680068"/>
          </a:xfrm>
        </p:spPr>
        <p:txBody>
          <a:bodyPr/>
          <a:lstStyle/>
          <a:p>
            <a:r>
              <a:rPr lang="uk-UA" dirty="0" smtClean="0"/>
              <a:t>Будова ока</a:t>
            </a:r>
            <a:endParaRPr lang="uk-UA" dirty="0"/>
          </a:p>
        </p:txBody>
      </p:sp>
      <p:sp>
        <p:nvSpPr>
          <p:cNvPr id="3" name="Содержимое 2"/>
          <p:cNvSpPr>
            <a:spLocks noGrp="1"/>
          </p:cNvSpPr>
          <p:nvPr>
            <p:ph idx="1"/>
          </p:nvPr>
        </p:nvSpPr>
        <p:spPr>
          <a:xfrm>
            <a:off x="0" y="1071546"/>
            <a:ext cx="9144000" cy="5786454"/>
          </a:xfrm>
          <a:solidFill>
            <a:schemeClr val="bg1"/>
          </a:solidFill>
        </p:spPr>
        <p:txBody>
          <a:bodyPr>
            <a:normAutofit fontScale="92500" lnSpcReduction="10000"/>
          </a:bodyPr>
          <a:lstStyle/>
          <a:p>
            <a:r>
              <a:rPr lang="uk-UA" dirty="0" smtClean="0"/>
              <a:t>Райдужна оболонка поділяє простір, заповнений водянистою вологою на передню та задню камери. Водяниста волога забезпечує тканини ока киснем, глюкозою та білками. Водяниста волога утворюється війчастим тілом. </a:t>
            </a:r>
          </a:p>
          <a:p>
            <a:r>
              <a:rPr lang="uk-UA" dirty="0" smtClean="0"/>
              <a:t>Кришталик – прозоре позбавлене судин тіло, що має форму двоопуклої лінзи розташовується позаду від райдужної оболонки проти зіниці.  Разом з рогівкою та </a:t>
            </a:r>
            <a:r>
              <a:rPr lang="uk-UA" dirty="0" err="1" smtClean="0"/>
              <a:t>внутрішньо-</a:t>
            </a:r>
            <a:r>
              <a:rPr lang="uk-UA" dirty="0" smtClean="0"/>
              <a:t> очними рідинами заломлює промені світла, що потрапляють до ока і фокусує їх на сітківці. </a:t>
            </a:r>
          </a:p>
          <a:p>
            <a:r>
              <a:rPr lang="uk-UA" dirty="0" smtClean="0"/>
              <a:t>За кришталиком і війчастим тілом є велика порожнина, яка заповнена драглистою прозорою речовиною – склистим тілом.  </a:t>
            </a:r>
          </a:p>
          <a:p>
            <a:r>
              <a:rPr lang="uk-UA" dirty="0" smtClean="0"/>
              <a:t>Війчасте тіло продукує склисте тіло і водянисту вологу, які забезпечують постійний внутрішньо очний тиск, потрібний для підтримання постійної форми очного яблука.</a:t>
            </a:r>
          </a:p>
          <a:p>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562074"/>
          </a:xfrm>
        </p:spPr>
        <p:txBody>
          <a:bodyPr>
            <a:normAutofit fontScale="90000"/>
          </a:bodyPr>
          <a:lstStyle/>
          <a:p>
            <a:r>
              <a:rPr lang="uk-UA" dirty="0" smtClean="0"/>
              <a:t>Завдання 4 </a:t>
            </a:r>
            <a:endParaRPr lang="uk-UA" dirty="0"/>
          </a:p>
        </p:txBody>
      </p:sp>
      <p:sp>
        <p:nvSpPr>
          <p:cNvPr id="3" name="Содержимое 2"/>
          <p:cNvSpPr>
            <a:spLocks noGrp="1"/>
          </p:cNvSpPr>
          <p:nvPr>
            <p:ph idx="1"/>
          </p:nvPr>
        </p:nvSpPr>
        <p:spPr>
          <a:xfrm>
            <a:off x="142844" y="1000108"/>
            <a:ext cx="8543956" cy="5572164"/>
          </a:xfrm>
          <a:solidFill>
            <a:schemeClr val="bg1"/>
          </a:solidFill>
        </p:spPr>
        <p:txBody>
          <a:bodyPr>
            <a:normAutofit/>
          </a:bodyPr>
          <a:lstStyle/>
          <a:p>
            <a:r>
              <a:rPr lang="uk-UA" sz="2800" dirty="0" smtClean="0"/>
              <a:t>Яка із наведених послідовностей розміщення структурних елементів ока, починаючи з найвіддаленішої від джерела світла є правильною:</a:t>
            </a:r>
          </a:p>
          <a:p>
            <a:r>
              <a:rPr lang="uk-UA" sz="2800" dirty="0" smtClean="0"/>
              <a:t>А сітківка-склисте тіло-власне судинна оболонка </a:t>
            </a:r>
            <a:r>
              <a:rPr lang="uk-UA" sz="2800" dirty="0" err="1" smtClean="0"/>
              <a:t>-рогівка</a:t>
            </a:r>
            <a:endParaRPr lang="uk-UA" sz="2800" dirty="0" smtClean="0"/>
          </a:p>
          <a:p>
            <a:r>
              <a:rPr lang="uk-UA" sz="2800" dirty="0" smtClean="0"/>
              <a:t>Б склисте тіло - сітківка-склера-власне судинна оболонка</a:t>
            </a:r>
          </a:p>
          <a:p>
            <a:r>
              <a:rPr lang="uk-UA" sz="2800" dirty="0" smtClean="0"/>
              <a:t>В сітківка-склера-власне судинна оболонка-рогівка</a:t>
            </a:r>
          </a:p>
          <a:p>
            <a:r>
              <a:rPr lang="uk-UA" sz="2800" dirty="0" smtClean="0"/>
              <a:t>Г склера-власне судинна оболонка-сітківка-склисте тіло.</a:t>
            </a:r>
            <a:endParaRPr lang="uk-UA"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midg1104"/>
          <p:cNvPicPr>
            <a:picLocks noChangeAspect="1" noChangeArrowheads="1"/>
          </p:cNvPicPr>
          <p:nvPr/>
        </p:nvPicPr>
        <p:blipFill>
          <a:blip r:embed="rId2" cstate="print"/>
          <a:srcRect/>
          <a:stretch>
            <a:fillRect/>
          </a:stretch>
        </p:blipFill>
        <p:spPr bwMode="auto">
          <a:xfrm>
            <a:off x="1331913" y="1412875"/>
            <a:ext cx="6858000" cy="4962525"/>
          </a:xfrm>
          <a:prstGeom prst="rect">
            <a:avLst/>
          </a:prstGeom>
          <a:noFill/>
          <a:ln w="9525">
            <a:noFill/>
            <a:miter lim="800000"/>
            <a:headEnd/>
            <a:tailEnd/>
          </a:ln>
        </p:spPr>
      </p:pic>
      <p:sp>
        <p:nvSpPr>
          <p:cNvPr id="108550" name="Rectangle 6"/>
          <p:cNvSpPr>
            <a:spLocks noGrp="1" noChangeArrowheads="1"/>
          </p:cNvSpPr>
          <p:nvPr>
            <p:ph type="title"/>
          </p:nvPr>
        </p:nvSpPr>
        <p:spPr>
          <a:xfrm>
            <a:off x="539750" y="0"/>
            <a:ext cx="8229600" cy="1371600"/>
          </a:xfrm>
        </p:spPr>
        <p:txBody>
          <a:bodyPr/>
          <a:lstStyle/>
          <a:p>
            <a:pPr eaLnBrk="1" hangingPunct="1">
              <a:defRPr/>
            </a:pPr>
            <a:r>
              <a:rPr lang="uk-UA" sz="4000" smtClean="0"/>
              <a:t>Будова ока. Оболонки очного яблука.</a:t>
            </a:r>
            <a:endParaRPr lang="ru-RU" sz="4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381000"/>
            <a:ext cx="8229600" cy="1371600"/>
          </a:xfrm>
        </p:spPr>
        <p:txBody>
          <a:bodyPr/>
          <a:lstStyle/>
          <a:p>
            <a:pPr eaLnBrk="1" hangingPunct="1">
              <a:defRPr/>
            </a:pPr>
            <a:r>
              <a:rPr lang="uk-UA" smtClean="0"/>
              <a:t>Середня  оболонка</a:t>
            </a:r>
            <a:endParaRPr lang="ru-RU" smtClean="0"/>
          </a:p>
        </p:txBody>
      </p:sp>
      <p:sp>
        <p:nvSpPr>
          <p:cNvPr id="20483" name="Rectangle 3"/>
          <p:cNvSpPr>
            <a:spLocks noGrp="1" noChangeArrowheads="1"/>
          </p:cNvSpPr>
          <p:nvPr>
            <p:ph type="body" sz="half" idx="4294967295"/>
          </p:nvPr>
        </p:nvSpPr>
        <p:spPr>
          <a:xfrm>
            <a:off x="0" y="1981200"/>
            <a:ext cx="4038600" cy="4114800"/>
          </a:xfrm>
        </p:spPr>
        <p:txBody>
          <a:bodyPr/>
          <a:lstStyle/>
          <a:p>
            <a:pPr eaLnBrk="1" hangingPunct="1">
              <a:buFont typeface="Wingdings" pitchFamily="2" charset="2"/>
              <a:buNone/>
              <a:defRPr/>
            </a:pPr>
            <a:r>
              <a:rPr lang="uk-UA" smtClean="0"/>
              <a:t>Складається з райдужної оболонки (9), війчастого (ціліарного тіла) (5) і власне судинної оболонки (4)</a:t>
            </a:r>
            <a:endParaRPr lang="ru-RU" smtClean="0"/>
          </a:p>
        </p:txBody>
      </p:sp>
      <p:pic>
        <p:nvPicPr>
          <p:cNvPr id="15364" name="Picture 12" descr="gs103"/>
          <p:cNvPicPr>
            <a:picLocks noChangeAspect="1" noChangeArrowheads="1"/>
          </p:cNvPicPr>
          <p:nvPr/>
        </p:nvPicPr>
        <p:blipFill>
          <a:blip r:embed="rId2" cstate="print"/>
          <a:srcRect/>
          <a:stretch>
            <a:fillRect/>
          </a:stretch>
        </p:blipFill>
        <p:spPr bwMode="auto">
          <a:xfrm>
            <a:off x="4572000" y="1962150"/>
            <a:ext cx="4032250" cy="382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320040"/>
            <a:ext cx="7481918" cy="608630"/>
          </a:xfrm>
        </p:spPr>
        <p:txBody>
          <a:bodyPr/>
          <a:lstStyle/>
          <a:p>
            <a:r>
              <a:rPr lang="uk-UA" dirty="0" smtClean="0"/>
              <a:t>Оптична система ока</a:t>
            </a:r>
            <a:endParaRPr lang="uk-UA" dirty="0"/>
          </a:p>
        </p:txBody>
      </p:sp>
      <p:sp>
        <p:nvSpPr>
          <p:cNvPr id="3" name="Содержимое 2"/>
          <p:cNvSpPr>
            <a:spLocks noGrp="1"/>
          </p:cNvSpPr>
          <p:nvPr>
            <p:ph idx="1"/>
          </p:nvPr>
        </p:nvSpPr>
        <p:spPr>
          <a:xfrm>
            <a:off x="179512" y="1052736"/>
            <a:ext cx="8964488" cy="5805264"/>
          </a:xfrm>
          <a:solidFill>
            <a:schemeClr val="bg1"/>
          </a:solidFill>
        </p:spPr>
        <p:txBody>
          <a:bodyPr>
            <a:normAutofit fontScale="92500"/>
          </a:bodyPr>
          <a:lstStyle/>
          <a:p>
            <a:pPr>
              <a:buNone/>
            </a:pPr>
            <a:r>
              <a:rPr lang="uk-UA" dirty="0" smtClean="0"/>
              <a:t> Оптична система ока  складається з </a:t>
            </a:r>
            <a:r>
              <a:rPr lang="uk-UA" dirty="0" smtClean="0">
                <a:solidFill>
                  <a:srgbClr val="FF0000"/>
                </a:solidFill>
              </a:rPr>
              <a:t>кришталика</a:t>
            </a:r>
            <a:r>
              <a:rPr lang="uk-UA" dirty="0" smtClean="0"/>
              <a:t>, </a:t>
            </a:r>
            <a:r>
              <a:rPr lang="uk-UA" dirty="0" smtClean="0">
                <a:solidFill>
                  <a:srgbClr val="FF0000"/>
                </a:solidFill>
              </a:rPr>
              <a:t>склистого тіла та водянистої вологи передньої та задньої камер ока</a:t>
            </a:r>
            <a:r>
              <a:rPr lang="uk-UA" dirty="0" smtClean="0"/>
              <a:t>. </a:t>
            </a:r>
          </a:p>
          <a:p>
            <a:r>
              <a:rPr lang="uk-UA" dirty="0" smtClean="0"/>
              <a:t>Пристосування ока до отримання чітких зображень предметів, що знаходяться на різних відстанях від ока, одержало назву </a:t>
            </a:r>
            <a:r>
              <a:rPr lang="uk-UA" b="1" dirty="0" smtClean="0">
                <a:solidFill>
                  <a:srgbClr val="FF0000"/>
                </a:solidFill>
              </a:rPr>
              <a:t>акомодація</a:t>
            </a:r>
            <a:r>
              <a:rPr lang="uk-UA" dirty="0" smtClean="0"/>
              <a:t>.  </a:t>
            </a:r>
          </a:p>
          <a:p>
            <a:r>
              <a:rPr lang="uk-UA" dirty="0" smtClean="0"/>
              <a:t>У людини найголовніший механізм, що забезпечує акомодацію – це зміна кривизни кришталика. Війчасті м’язи очного яблука автоматично реагують на відстань до предмета, змінюючи опуклість кришталика; цим змінюється кут проходження променів світла і забезпечується фокусування зображення на сітківці. Світло проходить через рогівку та кришталик, фокусуючись на сітківці, та формуючи перевернене зображення. У зоровій зоні кори зображення трансформується на пряме і формуються зорові відчуття.</a:t>
            </a:r>
          </a:p>
          <a:p>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0" y="214290"/>
            <a:ext cx="8229600" cy="1143008"/>
          </a:xfrm>
        </p:spPr>
        <p:txBody>
          <a:bodyPr>
            <a:normAutofit fontScale="90000"/>
          </a:bodyPr>
          <a:lstStyle/>
          <a:p>
            <a:pPr eaLnBrk="1" hangingPunct="1">
              <a:defRPr/>
            </a:pPr>
            <a:r>
              <a:rPr lang="uk-UA" dirty="0" err="1" smtClean="0"/>
              <a:t>Ціліарне</a:t>
            </a:r>
            <a:r>
              <a:rPr lang="uk-UA" dirty="0" smtClean="0"/>
              <a:t> (війчасте)тіло і кришталик</a:t>
            </a:r>
            <a:endParaRPr lang="ru-RU" dirty="0" smtClean="0"/>
          </a:p>
        </p:txBody>
      </p:sp>
      <p:pic>
        <p:nvPicPr>
          <p:cNvPr id="20483" name="Picture 4" descr="imidg1106"/>
          <p:cNvPicPr>
            <a:picLocks noChangeAspect="1" noChangeArrowheads="1"/>
          </p:cNvPicPr>
          <p:nvPr/>
        </p:nvPicPr>
        <p:blipFill>
          <a:blip r:embed="rId2" cstate="print"/>
          <a:srcRect/>
          <a:stretch>
            <a:fillRect/>
          </a:stretch>
        </p:blipFill>
        <p:spPr bwMode="auto">
          <a:xfrm>
            <a:off x="1500166" y="1685925"/>
            <a:ext cx="5429250"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320040"/>
            <a:ext cx="7696200" cy="608630"/>
          </a:xfrm>
        </p:spPr>
        <p:txBody>
          <a:bodyPr/>
          <a:lstStyle/>
          <a:p>
            <a:r>
              <a:rPr lang="uk-UA" dirty="0" smtClean="0"/>
              <a:t>Будова сітківки</a:t>
            </a:r>
            <a:endParaRPr lang="uk-UA" dirty="0"/>
          </a:p>
        </p:txBody>
      </p:sp>
      <p:sp>
        <p:nvSpPr>
          <p:cNvPr id="3" name="Содержимое 2"/>
          <p:cNvSpPr>
            <a:spLocks noGrp="1"/>
          </p:cNvSpPr>
          <p:nvPr>
            <p:ph idx="1"/>
          </p:nvPr>
        </p:nvSpPr>
        <p:spPr>
          <a:xfrm>
            <a:off x="0" y="857232"/>
            <a:ext cx="9144000" cy="6000768"/>
          </a:xfrm>
          <a:solidFill>
            <a:schemeClr val="bg1"/>
          </a:solidFill>
        </p:spPr>
        <p:txBody>
          <a:bodyPr>
            <a:normAutofit fontScale="92500" lnSpcReduction="20000"/>
          </a:bodyPr>
          <a:lstStyle/>
          <a:p>
            <a:endParaRPr lang="uk-UA" dirty="0" smtClean="0">
              <a:solidFill>
                <a:srgbClr val="FF0000"/>
              </a:solidFill>
            </a:endParaRPr>
          </a:p>
          <a:p>
            <a:r>
              <a:rPr lang="uk-UA" dirty="0" smtClean="0"/>
              <a:t>Частина ока, що сприймає світло, – це сітківка, яка містить фоторецептори палички і колбочки. </a:t>
            </a:r>
          </a:p>
          <a:p>
            <a:r>
              <a:rPr lang="uk-UA" dirty="0" smtClean="0"/>
              <a:t>Фоторецептори безпосередньо приєднані до шару пігментний клітин, який вистилає зсередини судинну оболонку. </a:t>
            </a:r>
          </a:p>
          <a:p>
            <a:r>
              <a:rPr lang="uk-UA" dirty="0" smtClean="0"/>
              <a:t>З фоторецепторами пов’язані біполярні нейрони, які проводять імпульси від колбочок та паличок до біполярних нейронів. </a:t>
            </a:r>
          </a:p>
          <a:p>
            <a:r>
              <a:rPr lang="uk-UA" dirty="0" smtClean="0"/>
              <a:t>Від біполярних нейронів сигнали потрапляють до наступного шару нервових клітин (</a:t>
            </a:r>
            <a:r>
              <a:rPr lang="uk-UA" dirty="0" err="1" smtClean="0"/>
              <a:t>гангліозних</a:t>
            </a:r>
            <a:r>
              <a:rPr lang="uk-UA" dirty="0" smtClean="0"/>
              <a:t>). Аксони нервових клітин цього шару разом утворюють зоровий нерв. Місце виходу зорового нерва із сітківки позбавлене фоторецепторів і називається </a:t>
            </a:r>
            <a:r>
              <a:rPr lang="uk-UA" dirty="0" smtClean="0">
                <a:solidFill>
                  <a:srgbClr val="FF0000"/>
                </a:solidFill>
              </a:rPr>
              <a:t>сліпою плямою.</a:t>
            </a:r>
            <a:r>
              <a:rPr lang="uk-UA" dirty="0" smtClean="0"/>
              <a:t>  Частина сітківки, яка знаходиться безпосередньо проти зіниці складається лише з колбочок і має назву </a:t>
            </a:r>
            <a:r>
              <a:rPr lang="uk-UA" dirty="0" smtClean="0">
                <a:solidFill>
                  <a:srgbClr val="FF0000"/>
                </a:solidFill>
              </a:rPr>
              <a:t>жовтої плями</a:t>
            </a:r>
            <a:r>
              <a:rPr lang="uk-UA" dirty="0" smtClean="0"/>
              <a:t>. По периферії  від жовтої плями знаходяться ті частини сітківки, в яких є колбочки і палички. Ще більш віддалені зони сітківки містять лише палички. </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20040"/>
            <a:ext cx="7372672" cy="588680"/>
          </a:xfrm>
        </p:spPr>
        <p:txBody>
          <a:bodyPr/>
          <a:lstStyle/>
          <a:p>
            <a:r>
              <a:rPr lang="uk-UA" dirty="0" smtClean="0"/>
              <a:t>Рецептори</a:t>
            </a:r>
            <a:endParaRPr lang="uk-UA" dirty="0"/>
          </a:p>
        </p:txBody>
      </p:sp>
      <p:sp>
        <p:nvSpPr>
          <p:cNvPr id="3" name="Содержимое 2"/>
          <p:cNvSpPr>
            <a:spLocks noGrp="1"/>
          </p:cNvSpPr>
          <p:nvPr>
            <p:ph idx="1"/>
          </p:nvPr>
        </p:nvSpPr>
        <p:spPr>
          <a:xfrm>
            <a:off x="0" y="908720"/>
            <a:ext cx="9144000" cy="5949280"/>
          </a:xfrm>
          <a:solidFill>
            <a:schemeClr val="bg1"/>
          </a:solidFill>
        </p:spPr>
        <p:txBody>
          <a:bodyPr>
            <a:normAutofit/>
          </a:bodyPr>
          <a:lstStyle/>
          <a:p>
            <a:r>
              <a:rPr lang="ru-RU" sz="2800" dirty="0" err="1" smtClean="0"/>
              <a:t>Залежно</a:t>
            </a:r>
            <a:r>
              <a:rPr lang="ru-RU" sz="2800" dirty="0" smtClean="0"/>
              <a:t> </a:t>
            </a:r>
            <a:r>
              <a:rPr lang="ru-RU" sz="2800" dirty="0" err="1" smtClean="0"/>
              <a:t>від</a:t>
            </a:r>
            <a:r>
              <a:rPr lang="ru-RU" sz="2800" dirty="0" smtClean="0"/>
              <a:t> </a:t>
            </a:r>
            <a:r>
              <a:rPr lang="ru-RU" sz="2800" dirty="0" err="1" smtClean="0"/>
              <a:t>розташування</a:t>
            </a:r>
            <a:r>
              <a:rPr lang="ru-RU" sz="2800" dirty="0" smtClean="0"/>
              <a:t> </a:t>
            </a:r>
            <a:r>
              <a:rPr lang="ru-RU" sz="2800" dirty="0" err="1" smtClean="0"/>
              <a:t>рецептори</a:t>
            </a:r>
            <a:r>
              <a:rPr lang="ru-RU" sz="2800" dirty="0" smtClean="0"/>
              <a:t>  </a:t>
            </a:r>
            <a:r>
              <a:rPr lang="ru-RU" sz="2800" dirty="0" err="1" smtClean="0"/>
              <a:t>поділяють</a:t>
            </a:r>
            <a:r>
              <a:rPr lang="ru-RU" sz="2800" dirty="0" smtClean="0"/>
              <a:t> на </a:t>
            </a:r>
            <a:r>
              <a:rPr lang="ru-RU" sz="2800" dirty="0" err="1" smtClean="0"/>
              <a:t>зовнішні</a:t>
            </a:r>
            <a:r>
              <a:rPr lang="ru-RU" sz="2800" dirty="0" smtClean="0"/>
              <a:t> (</a:t>
            </a:r>
            <a:r>
              <a:rPr lang="ru-RU" sz="2800" dirty="0" err="1" smtClean="0"/>
              <a:t>екстерорецептори</a:t>
            </a:r>
            <a:r>
              <a:rPr lang="ru-RU" sz="2800" dirty="0" smtClean="0"/>
              <a:t>) та </a:t>
            </a:r>
            <a:r>
              <a:rPr lang="ru-RU" sz="2800" dirty="0" err="1" smtClean="0"/>
              <a:t>внутрішні</a:t>
            </a:r>
            <a:r>
              <a:rPr lang="ru-RU" sz="2800" dirty="0" smtClean="0"/>
              <a:t> (</a:t>
            </a:r>
            <a:r>
              <a:rPr lang="ru-RU" sz="2800" dirty="0" err="1" smtClean="0"/>
              <a:t>інтерорецептори</a:t>
            </a:r>
            <a:r>
              <a:rPr lang="ru-RU" sz="2800" dirty="0" smtClean="0"/>
              <a:t>).</a:t>
            </a:r>
            <a:endParaRPr lang="en-US" sz="2800" dirty="0" smtClean="0"/>
          </a:p>
          <a:p>
            <a:r>
              <a:rPr lang="ru-RU" sz="2800" dirty="0" smtClean="0"/>
              <a:t> За природою </a:t>
            </a:r>
            <a:r>
              <a:rPr lang="ru-RU" sz="2800" dirty="0" err="1" smtClean="0"/>
              <a:t>подразника</a:t>
            </a:r>
            <a:r>
              <a:rPr lang="ru-RU" sz="2800" dirty="0" smtClean="0"/>
              <a:t> </a:t>
            </a:r>
            <a:r>
              <a:rPr lang="ru-RU" sz="2800" dirty="0" err="1" smtClean="0"/>
              <a:t>рецептори</a:t>
            </a:r>
            <a:r>
              <a:rPr lang="ru-RU" sz="2800" dirty="0" smtClean="0"/>
              <a:t> </a:t>
            </a:r>
            <a:r>
              <a:rPr lang="ru-RU" sz="2800" dirty="0" err="1" smtClean="0"/>
              <a:t>поділяють</a:t>
            </a:r>
            <a:r>
              <a:rPr lang="ru-RU" sz="2800" dirty="0" smtClean="0"/>
              <a:t> на </a:t>
            </a:r>
            <a:r>
              <a:rPr lang="ru-RU" sz="2800" b="1" dirty="0" err="1" smtClean="0">
                <a:solidFill>
                  <a:srgbClr val="FF0000"/>
                </a:solidFill>
              </a:rPr>
              <a:t>фоторецептори</a:t>
            </a:r>
            <a:r>
              <a:rPr lang="ru-RU" sz="2800" dirty="0" smtClean="0"/>
              <a:t> (</a:t>
            </a:r>
            <a:r>
              <a:rPr lang="ru-RU" sz="2800" dirty="0" err="1" smtClean="0"/>
              <a:t>рецептори</a:t>
            </a:r>
            <a:r>
              <a:rPr lang="ru-RU" sz="2800" dirty="0" smtClean="0"/>
              <a:t> </a:t>
            </a:r>
            <a:r>
              <a:rPr lang="ru-RU" sz="2800" dirty="0" err="1" smtClean="0"/>
              <a:t>сітківки</a:t>
            </a:r>
            <a:r>
              <a:rPr lang="ru-RU" sz="2800" dirty="0" smtClean="0"/>
              <a:t> ока); </a:t>
            </a:r>
            <a:r>
              <a:rPr lang="ru-RU" sz="2800" b="1" dirty="0" err="1" smtClean="0">
                <a:solidFill>
                  <a:srgbClr val="FF0000"/>
                </a:solidFill>
              </a:rPr>
              <a:t>механорецептори</a:t>
            </a:r>
            <a:r>
              <a:rPr lang="ru-RU" sz="2800" dirty="0" smtClean="0"/>
              <a:t> (</a:t>
            </a:r>
            <a:r>
              <a:rPr lang="ru-RU" sz="2800" dirty="0" err="1" smtClean="0"/>
              <a:t>рецептори</a:t>
            </a:r>
            <a:r>
              <a:rPr lang="ru-RU" sz="2800" dirty="0" smtClean="0"/>
              <a:t> слуху); </a:t>
            </a:r>
            <a:r>
              <a:rPr lang="ru-RU" sz="2800" b="1" dirty="0" err="1" smtClean="0">
                <a:solidFill>
                  <a:srgbClr val="FF0000"/>
                </a:solidFill>
              </a:rPr>
              <a:t>хеморецептори</a:t>
            </a:r>
            <a:r>
              <a:rPr lang="ru-RU" sz="2800" dirty="0" smtClean="0"/>
              <a:t> (</a:t>
            </a:r>
            <a:r>
              <a:rPr lang="ru-RU" sz="2800" dirty="0" err="1" smtClean="0"/>
              <a:t>рецептори</a:t>
            </a:r>
            <a:r>
              <a:rPr lang="ru-RU" sz="2800" dirty="0" smtClean="0"/>
              <a:t> нюху та смаку); </a:t>
            </a:r>
            <a:r>
              <a:rPr lang="ru-RU" sz="2800" b="1" dirty="0" err="1" smtClean="0">
                <a:solidFill>
                  <a:srgbClr val="FF0000"/>
                </a:solidFill>
              </a:rPr>
              <a:t>терморецептори</a:t>
            </a:r>
            <a:r>
              <a:rPr lang="ru-RU" sz="2800" dirty="0" smtClean="0"/>
              <a:t> (</a:t>
            </a:r>
            <a:r>
              <a:rPr lang="ru-RU" sz="2800" dirty="0" err="1" smtClean="0"/>
              <a:t>рецептори</a:t>
            </a:r>
            <a:r>
              <a:rPr lang="ru-RU" sz="2800" dirty="0" smtClean="0"/>
              <a:t> холоду, тепла). </a:t>
            </a:r>
            <a:endParaRPr lang="en-US" sz="2800" dirty="0" smtClean="0"/>
          </a:p>
          <a:p>
            <a:r>
              <a:rPr lang="ru-RU" sz="2800" dirty="0" smtClean="0"/>
              <a:t>Рецепторами </a:t>
            </a:r>
            <a:r>
              <a:rPr lang="ru-RU" sz="2800" dirty="0" err="1" smtClean="0"/>
              <a:t>слугують</a:t>
            </a:r>
            <a:r>
              <a:rPr lang="ru-RU" sz="2800" dirty="0" smtClean="0"/>
              <a:t> </a:t>
            </a:r>
            <a:r>
              <a:rPr lang="ru-RU" sz="2800" dirty="0" err="1" smtClean="0"/>
              <a:t>спеціальні</a:t>
            </a:r>
            <a:r>
              <a:rPr lang="ru-RU" sz="2800" dirty="0" smtClean="0"/>
              <a:t> </a:t>
            </a:r>
            <a:r>
              <a:rPr lang="ru-RU" sz="2800" dirty="0" err="1" smtClean="0"/>
              <a:t>чутливі</a:t>
            </a:r>
            <a:r>
              <a:rPr lang="ru-RU" sz="2800" dirty="0" smtClean="0"/>
              <a:t> </a:t>
            </a:r>
            <a:r>
              <a:rPr lang="ru-RU" sz="2800" dirty="0" err="1" smtClean="0"/>
              <a:t>утворення</a:t>
            </a:r>
            <a:r>
              <a:rPr lang="ru-RU" sz="2800" dirty="0" smtClean="0"/>
              <a:t> (</a:t>
            </a:r>
            <a:r>
              <a:rPr lang="ru-RU" sz="2800" dirty="0" err="1" smtClean="0"/>
              <a:t>нервові</a:t>
            </a:r>
            <a:r>
              <a:rPr lang="ru-RU" sz="2800" dirty="0" smtClean="0"/>
              <a:t> </a:t>
            </a:r>
            <a:r>
              <a:rPr lang="ru-RU" sz="2800" dirty="0" err="1" smtClean="0"/>
              <a:t>закінчення</a:t>
            </a:r>
            <a:r>
              <a:rPr lang="ru-RU" sz="2800" dirty="0" smtClean="0"/>
              <a:t> </a:t>
            </a:r>
            <a:r>
              <a:rPr lang="ru-RU" sz="2800" dirty="0" err="1" smtClean="0"/>
              <a:t>або</a:t>
            </a:r>
            <a:r>
              <a:rPr lang="ru-RU" sz="2800" dirty="0" smtClean="0"/>
              <a:t> </a:t>
            </a:r>
            <a:r>
              <a:rPr lang="ru-RU" sz="2800" dirty="0" err="1" smtClean="0"/>
              <a:t>видозмінені</a:t>
            </a:r>
            <a:r>
              <a:rPr lang="ru-RU" sz="2800" dirty="0" smtClean="0"/>
              <a:t> </a:t>
            </a:r>
            <a:r>
              <a:rPr lang="ru-RU" sz="2800" dirty="0" err="1" smtClean="0"/>
              <a:t>епітеліальні</a:t>
            </a:r>
            <a:r>
              <a:rPr lang="ru-RU" sz="2800" dirty="0" smtClean="0"/>
              <a:t> </a:t>
            </a:r>
            <a:r>
              <a:rPr lang="ru-RU" sz="2800" dirty="0" err="1" smtClean="0"/>
              <a:t>клітини</a:t>
            </a:r>
            <a:r>
              <a:rPr lang="ru-RU" sz="2800" dirty="0" smtClean="0"/>
              <a:t>, </a:t>
            </a:r>
            <a:r>
              <a:rPr lang="ru-RU" sz="2800" dirty="0" err="1" smtClean="0"/>
              <a:t>з</a:t>
            </a:r>
            <a:r>
              <a:rPr lang="ru-RU" sz="2800" dirty="0" smtClean="0"/>
              <a:t> </a:t>
            </a:r>
            <a:r>
              <a:rPr lang="ru-RU" sz="2800" dirty="0" err="1" smtClean="0"/>
              <a:t>якими</a:t>
            </a:r>
            <a:r>
              <a:rPr lang="ru-RU" sz="2800" dirty="0" smtClean="0"/>
              <a:t> </a:t>
            </a:r>
            <a:r>
              <a:rPr lang="ru-RU" sz="2800" dirty="0" err="1" smtClean="0"/>
              <a:t>сполучені</a:t>
            </a:r>
            <a:r>
              <a:rPr lang="ru-RU" sz="2800" dirty="0" smtClean="0"/>
              <a:t> </a:t>
            </a:r>
            <a:r>
              <a:rPr lang="ru-RU" sz="2800" dirty="0" err="1" smtClean="0"/>
              <a:t>нервові</a:t>
            </a:r>
            <a:r>
              <a:rPr lang="ru-RU" sz="2800" dirty="0" smtClean="0"/>
              <a:t> </a:t>
            </a:r>
            <a:r>
              <a:rPr lang="ru-RU" sz="2800" dirty="0" err="1" smtClean="0"/>
              <a:t>закінчення</a:t>
            </a:r>
            <a:r>
              <a:rPr lang="ru-RU" sz="2800" dirty="0" smtClean="0"/>
              <a:t> </a:t>
            </a:r>
            <a:r>
              <a:rPr lang="ru-RU" sz="2800" dirty="0" err="1" smtClean="0"/>
              <a:t>тощо</a:t>
            </a:r>
            <a:r>
              <a:rPr lang="ru-RU" sz="2800" dirty="0" smtClean="0"/>
              <a:t>). </a:t>
            </a:r>
            <a:endParaRPr lang="uk-UA"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2" name="Rectangle 12"/>
          <p:cNvSpPr>
            <a:spLocks noGrp="1" noChangeArrowheads="1"/>
          </p:cNvSpPr>
          <p:nvPr>
            <p:ph type="title" idx="4294967295"/>
          </p:nvPr>
        </p:nvSpPr>
        <p:spPr>
          <a:xfrm>
            <a:off x="0" y="381000"/>
            <a:ext cx="8229600" cy="619108"/>
          </a:xfrm>
        </p:spPr>
        <p:txBody>
          <a:bodyPr/>
          <a:lstStyle/>
          <a:p>
            <a:pPr eaLnBrk="1" hangingPunct="1">
              <a:defRPr/>
            </a:pPr>
            <a:r>
              <a:rPr lang="uk-UA" dirty="0" smtClean="0"/>
              <a:t>Клітинна організація сітківки</a:t>
            </a:r>
            <a:endParaRPr lang="ru-RU" dirty="0" smtClean="0"/>
          </a:p>
        </p:txBody>
      </p:sp>
      <p:pic>
        <p:nvPicPr>
          <p:cNvPr id="26627" name="Picture 17" descr="imidg1110"/>
          <p:cNvPicPr>
            <a:picLocks noChangeAspect="1" noChangeArrowheads="1"/>
          </p:cNvPicPr>
          <p:nvPr/>
        </p:nvPicPr>
        <p:blipFill>
          <a:blip r:embed="rId2" cstate="print"/>
          <a:srcRect/>
          <a:stretch>
            <a:fillRect/>
          </a:stretch>
        </p:blipFill>
        <p:spPr bwMode="auto">
          <a:xfrm>
            <a:off x="571471" y="1048606"/>
            <a:ext cx="7429553" cy="5739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751506"/>
          </a:xfrm>
        </p:spPr>
        <p:txBody>
          <a:bodyPr/>
          <a:lstStyle/>
          <a:p>
            <a:r>
              <a:rPr lang="uk-UA" dirty="0" smtClean="0"/>
              <a:t>Палички та колбочки</a:t>
            </a:r>
            <a:endParaRPr lang="uk-UA" dirty="0"/>
          </a:p>
        </p:txBody>
      </p:sp>
      <p:sp>
        <p:nvSpPr>
          <p:cNvPr id="3" name="Содержимое 2"/>
          <p:cNvSpPr>
            <a:spLocks noGrp="1"/>
          </p:cNvSpPr>
          <p:nvPr>
            <p:ph idx="1"/>
          </p:nvPr>
        </p:nvSpPr>
        <p:spPr>
          <a:xfrm>
            <a:off x="0" y="1142984"/>
            <a:ext cx="8858280" cy="5715016"/>
          </a:xfrm>
          <a:solidFill>
            <a:schemeClr val="bg1"/>
          </a:solidFill>
        </p:spPr>
        <p:txBody>
          <a:bodyPr>
            <a:normAutofit fontScale="85000" lnSpcReduction="10000"/>
          </a:bodyPr>
          <a:lstStyle/>
          <a:p>
            <a:r>
              <a:rPr lang="uk-UA" dirty="0" smtClean="0"/>
              <a:t>Палички дають змогу відрізняти світло від темряви, визначати форму та переміщення об’єкта, а також забезпечують сутінковий зір. У сітківці людини міститься 130 </a:t>
            </a:r>
            <a:r>
              <a:rPr lang="uk-UA" dirty="0" err="1" smtClean="0"/>
              <a:t>млн</a:t>
            </a:r>
            <a:r>
              <a:rPr lang="uk-UA" dirty="0" smtClean="0"/>
              <a:t> паличок. Палички містять зоровий пігмент – </a:t>
            </a:r>
            <a:r>
              <a:rPr lang="uk-UA" dirty="0" smtClean="0">
                <a:solidFill>
                  <a:srgbClr val="FF0000"/>
                </a:solidFill>
              </a:rPr>
              <a:t>родопсин</a:t>
            </a:r>
            <a:r>
              <a:rPr lang="uk-UA" dirty="0" smtClean="0"/>
              <a:t>. На світлі внаслідок фотохімічної реакції, він розпадається, а в темряві поновлюється протягом 30 </a:t>
            </a:r>
            <a:r>
              <a:rPr lang="uk-UA" dirty="0" err="1" smtClean="0"/>
              <a:t>сек</a:t>
            </a:r>
            <a:r>
              <a:rPr lang="uk-UA" dirty="0" smtClean="0"/>
              <a:t> з продуктів власного розщеплення. </a:t>
            </a:r>
            <a:r>
              <a:rPr lang="uk-UA" dirty="0" smtClean="0">
                <a:solidFill>
                  <a:srgbClr val="FF0000"/>
                </a:solidFill>
              </a:rPr>
              <a:t>Для утворення родопсину необхідний вітамін А</a:t>
            </a:r>
            <a:r>
              <a:rPr lang="uk-UA" dirty="0" smtClean="0"/>
              <a:t>. </a:t>
            </a:r>
          </a:p>
          <a:p>
            <a:r>
              <a:rPr lang="uk-UA" dirty="0" smtClean="0"/>
              <a:t>Колбочки містять інші зорові пігменти, один з яких </a:t>
            </a:r>
            <a:r>
              <a:rPr lang="uk-UA" dirty="0" err="1" smtClean="0">
                <a:solidFill>
                  <a:srgbClr val="FF0000"/>
                </a:solidFill>
              </a:rPr>
              <a:t>йодопсин</a:t>
            </a:r>
            <a:r>
              <a:rPr lang="uk-UA" dirty="0" smtClean="0"/>
              <a:t> і забезпечують зір при денному освітленні, а також кольоровий зір. </a:t>
            </a:r>
            <a:r>
              <a:rPr lang="uk-UA" dirty="0" smtClean="0">
                <a:solidFill>
                  <a:srgbClr val="FF0000"/>
                </a:solidFill>
              </a:rPr>
              <a:t>Є три типи колбочок – </a:t>
            </a:r>
            <a:r>
              <a:rPr lang="uk-UA" dirty="0" err="1" smtClean="0">
                <a:solidFill>
                  <a:srgbClr val="FF0000"/>
                </a:solidFill>
              </a:rPr>
              <a:t>„червоні”</a:t>
            </a:r>
            <a:r>
              <a:rPr lang="uk-UA" dirty="0" smtClean="0">
                <a:solidFill>
                  <a:srgbClr val="FF0000"/>
                </a:solidFill>
              </a:rPr>
              <a:t>, </a:t>
            </a:r>
            <a:r>
              <a:rPr lang="uk-UA" dirty="0" err="1" smtClean="0">
                <a:solidFill>
                  <a:srgbClr val="FF0000"/>
                </a:solidFill>
              </a:rPr>
              <a:t>„зелені”</a:t>
            </a:r>
            <a:r>
              <a:rPr lang="uk-UA" dirty="0" smtClean="0">
                <a:solidFill>
                  <a:srgbClr val="FF0000"/>
                </a:solidFill>
              </a:rPr>
              <a:t> і </a:t>
            </a:r>
            <a:r>
              <a:rPr lang="uk-UA" dirty="0" err="1" smtClean="0">
                <a:solidFill>
                  <a:srgbClr val="FF0000"/>
                </a:solidFill>
              </a:rPr>
              <a:t>„сині”</a:t>
            </a:r>
            <a:r>
              <a:rPr lang="uk-UA" dirty="0" smtClean="0">
                <a:solidFill>
                  <a:srgbClr val="FF0000"/>
                </a:solidFill>
              </a:rPr>
              <a:t>.  </a:t>
            </a:r>
            <a:r>
              <a:rPr lang="uk-UA" dirty="0" smtClean="0"/>
              <a:t>Кольоровий зір пояснюють з точки зору трьохкомпонентної теорії, згідно до положень якої відчуття різних кольорів та їхніх відтінків визначається ступенем подразнення кожного типа колбочок світлом, що відбивається від об’єкту. Наприклад, однакова стимуляція всіх колбочок створює відчуття білого кольору. Первинне розрізнення кольорів відбувається в сітківці, але кінцевий колір, який буде сприйнятий, визначається інтегративними функціями мозку.</a:t>
            </a:r>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0" y="381000"/>
            <a:ext cx="8229600" cy="1371600"/>
          </a:xfrm>
        </p:spPr>
        <p:txBody>
          <a:bodyPr/>
          <a:lstStyle/>
          <a:p>
            <a:pPr eaLnBrk="1" hangingPunct="1">
              <a:defRPr/>
            </a:pPr>
            <a:r>
              <a:rPr lang="uk-UA" smtClean="0"/>
              <a:t>Фоторецепторні клітини</a:t>
            </a:r>
            <a:endParaRPr lang="ru-RU" smtClean="0"/>
          </a:p>
        </p:txBody>
      </p:sp>
      <p:sp>
        <p:nvSpPr>
          <p:cNvPr id="102403" name="Rectangle 3"/>
          <p:cNvSpPr>
            <a:spLocks noGrp="1" noChangeArrowheads="1"/>
          </p:cNvSpPr>
          <p:nvPr>
            <p:ph type="body" sz="half" idx="4294967295"/>
          </p:nvPr>
        </p:nvSpPr>
        <p:spPr>
          <a:xfrm>
            <a:off x="0" y="1981200"/>
            <a:ext cx="4038600" cy="4114800"/>
          </a:xfrm>
        </p:spPr>
        <p:txBody>
          <a:bodyPr>
            <a:normAutofit lnSpcReduction="10000"/>
          </a:bodyPr>
          <a:lstStyle/>
          <a:p>
            <a:pPr eaLnBrk="1" hangingPunct="1">
              <a:lnSpc>
                <a:spcPct val="90000"/>
              </a:lnSpc>
              <a:buFont typeface="Wingdings" pitchFamily="2" charset="2"/>
              <a:buNone/>
              <a:defRPr/>
            </a:pPr>
            <a:r>
              <a:rPr lang="uk-UA" sz="2400" smtClean="0"/>
              <a:t>Палички складаються з зовнішнього сегмента, який має замкнені диски, що містять родопсин.</a:t>
            </a:r>
          </a:p>
          <a:p>
            <a:pPr eaLnBrk="1" hangingPunct="1">
              <a:lnSpc>
                <a:spcPct val="90000"/>
              </a:lnSpc>
              <a:buFont typeface="Wingdings" pitchFamily="2" charset="2"/>
              <a:buNone/>
              <a:defRPr/>
            </a:pPr>
            <a:r>
              <a:rPr lang="uk-UA" sz="2400" smtClean="0"/>
              <a:t>Зоровий пігмент складається з апопротеїну опсину, ковалентно поєднаного з хромофором (11-цис-ретиналь або 11 –цис дегідроретиналь)</a:t>
            </a:r>
            <a:endParaRPr lang="ru-RU" sz="2400" smtClean="0"/>
          </a:p>
          <a:p>
            <a:pPr eaLnBrk="1" hangingPunct="1">
              <a:lnSpc>
                <a:spcPct val="90000"/>
              </a:lnSpc>
              <a:defRPr/>
            </a:pPr>
            <a:endParaRPr lang="ru-RU" sz="2400" smtClean="0"/>
          </a:p>
        </p:txBody>
      </p:sp>
      <p:pic>
        <p:nvPicPr>
          <p:cNvPr id="28676" name="Picture 5" descr="RetinalRod"/>
          <p:cNvPicPr>
            <a:picLocks noChangeAspect="1" noChangeArrowheads="1"/>
          </p:cNvPicPr>
          <p:nvPr/>
        </p:nvPicPr>
        <p:blipFill>
          <a:blip r:embed="rId2" cstate="print"/>
          <a:srcRect/>
          <a:stretch>
            <a:fillRect/>
          </a:stretch>
        </p:blipFill>
        <p:spPr bwMode="auto">
          <a:xfrm>
            <a:off x="4730750" y="2133600"/>
            <a:ext cx="337820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5 </a:t>
            </a:r>
            <a:endParaRPr lang="uk-UA" dirty="0"/>
          </a:p>
        </p:txBody>
      </p:sp>
      <p:sp>
        <p:nvSpPr>
          <p:cNvPr id="3" name="Содержимое 2"/>
          <p:cNvSpPr>
            <a:spLocks noGrp="1"/>
          </p:cNvSpPr>
          <p:nvPr>
            <p:ph idx="1"/>
          </p:nvPr>
        </p:nvSpPr>
        <p:spPr/>
        <p:txBody>
          <a:bodyPr>
            <a:normAutofit/>
          </a:bodyPr>
          <a:lstStyle/>
          <a:p>
            <a:pPr hangingPunct="0"/>
            <a:r>
              <a:rPr lang="uk-UA" dirty="0" smtClean="0"/>
              <a:t>Палички сітківки забезпечують:</a:t>
            </a:r>
          </a:p>
          <a:p>
            <a:pPr hangingPunct="0"/>
            <a:r>
              <a:rPr lang="uk-UA" dirty="0" smtClean="0"/>
              <a:t>А денний зір</a:t>
            </a:r>
          </a:p>
          <a:p>
            <a:pPr hangingPunct="0"/>
            <a:r>
              <a:rPr lang="uk-UA" dirty="0" smtClean="0"/>
              <a:t>Б сутінковий зір</a:t>
            </a:r>
          </a:p>
          <a:p>
            <a:pPr hangingPunct="0"/>
            <a:r>
              <a:rPr lang="uk-UA" dirty="0" smtClean="0"/>
              <a:t>В кольоровий зір</a:t>
            </a:r>
          </a:p>
          <a:p>
            <a:pPr hangingPunct="0"/>
            <a:r>
              <a:rPr lang="uk-UA" dirty="0" smtClean="0"/>
              <a:t>Г акомодацію</a:t>
            </a:r>
          </a:p>
          <a:p>
            <a:pPr>
              <a:buNone/>
            </a:pPr>
            <a:endParaRPr lang="uk-UA"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6 </a:t>
            </a:r>
            <a:endParaRPr lang="uk-UA" dirty="0"/>
          </a:p>
        </p:txBody>
      </p:sp>
      <p:sp>
        <p:nvSpPr>
          <p:cNvPr id="3" name="Содержимое 2"/>
          <p:cNvSpPr>
            <a:spLocks noGrp="1"/>
          </p:cNvSpPr>
          <p:nvPr>
            <p:ph idx="1"/>
          </p:nvPr>
        </p:nvSpPr>
        <p:spPr/>
        <p:txBody>
          <a:bodyPr/>
          <a:lstStyle/>
          <a:p>
            <a:r>
              <a:rPr lang="uk-UA" dirty="0" smtClean="0"/>
              <a:t>Яка речовина міститься у паличках сітківки?</a:t>
            </a:r>
          </a:p>
          <a:p>
            <a:r>
              <a:rPr lang="uk-UA" dirty="0" smtClean="0"/>
              <a:t>А родопсин </a:t>
            </a:r>
          </a:p>
          <a:p>
            <a:r>
              <a:rPr lang="uk-UA" dirty="0" smtClean="0"/>
              <a:t>Б </a:t>
            </a:r>
            <a:r>
              <a:rPr lang="uk-UA" dirty="0" err="1" smtClean="0"/>
              <a:t>йодопсин</a:t>
            </a:r>
            <a:r>
              <a:rPr lang="uk-UA" dirty="0" smtClean="0"/>
              <a:t> </a:t>
            </a:r>
          </a:p>
          <a:p>
            <a:r>
              <a:rPr lang="uk-UA" dirty="0" smtClean="0"/>
              <a:t>В вітамін Д</a:t>
            </a:r>
          </a:p>
          <a:p>
            <a:r>
              <a:rPr lang="uk-UA" dirty="0" smtClean="0"/>
              <a:t>Г синій пігмент </a:t>
            </a:r>
          </a:p>
          <a:p>
            <a:pPr>
              <a:buNone/>
            </a:pPr>
            <a:r>
              <a:rPr lang="uk-UA" dirty="0" smtClean="0"/>
              <a:t> </a:t>
            </a:r>
          </a:p>
          <a:p>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2143108" y="381000"/>
            <a:ext cx="6086492" cy="1119174"/>
          </a:xfrm>
        </p:spPr>
        <p:txBody>
          <a:bodyPr>
            <a:normAutofit fontScale="90000"/>
          </a:bodyPr>
          <a:lstStyle/>
          <a:p>
            <a:pPr eaLnBrk="1" hangingPunct="1">
              <a:defRPr/>
            </a:pPr>
            <a:r>
              <a:rPr lang="uk-UA" dirty="0" err="1" smtClean="0"/>
              <a:t>Фоторецепторні</a:t>
            </a:r>
            <a:r>
              <a:rPr lang="uk-UA" dirty="0" smtClean="0"/>
              <a:t> клітини</a:t>
            </a:r>
            <a:endParaRPr lang="ru-RU" dirty="0" smtClean="0"/>
          </a:p>
        </p:txBody>
      </p:sp>
      <p:sp>
        <p:nvSpPr>
          <p:cNvPr id="66565" name="Rectangle 5"/>
          <p:cNvSpPr>
            <a:spLocks noGrp="1" noChangeArrowheads="1"/>
          </p:cNvSpPr>
          <p:nvPr>
            <p:ph type="body" sz="half" idx="4294967295"/>
          </p:nvPr>
        </p:nvSpPr>
        <p:spPr>
          <a:xfrm>
            <a:off x="4643438" y="2000240"/>
            <a:ext cx="4500562" cy="4095760"/>
          </a:xfrm>
          <a:solidFill>
            <a:schemeClr val="bg1"/>
          </a:solidFill>
        </p:spPr>
        <p:txBody>
          <a:bodyPr/>
          <a:lstStyle/>
          <a:p>
            <a:pPr eaLnBrk="1" hangingPunct="1">
              <a:lnSpc>
                <a:spcPct val="90000"/>
              </a:lnSpc>
              <a:buFont typeface="Wingdings" pitchFamily="2" charset="2"/>
              <a:buNone/>
              <a:defRPr/>
            </a:pPr>
            <a:r>
              <a:rPr lang="uk-UA" sz="2000" dirty="0" smtClean="0"/>
              <a:t>Колбочки також мають зовнішні та внутрішні сегменти. Внутрішній сегмент заповнений мітохондріями і містить базальне тільце, від якого до зовнішнього сегмента відходить 9 пар </a:t>
            </a:r>
            <a:r>
              <a:rPr lang="uk-UA" sz="2000" dirty="0" err="1" smtClean="0"/>
              <a:t>мікротрубочок</a:t>
            </a:r>
            <a:r>
              <a:rPr lang="uk-UA" sz="2000" dirty="0" smtClean="0"/>
              <a:t>.</a:t>
            </a:r>
          </a:p>
          <a:p>
            <a:pPr eaLnBrk="1" hangingPunct="1">
              <a:lnSpc>
                <a:spcPct val="90000"/>
              </a:lnSpc>
              <a:buFont typeface="Wingdings" pitchFamily="2" charset="2"/>
              <a:buNone/>
              <a:defRPr/>
            </a:pPr>
            <a:r>
              <a:rPr lang="uk-UA" sz="2000" dirty="0" smtClean="0"/>
              <a:t>Зорові пігменти мають різну спектральну чутливість 560,535 та 440 </a:t>
            </a:r>
            <a:r>
              <a:rPr lang="uk-UA" sz="2000" dirty="0" err="1" smtClean="0"/>
              <a:t>нм</a:t>
            </a:r>
            <a:r>
              <a:rPr lang="uk-UA" sz="2000" dirty="0" smtClean="0"/>
              <a:t> (червоний, зелений і синій), яка визначається первинною структурою </a:t>
            </a:r>
            <a:r>
              <a:rPr lang="uk-UA" sz="2000" dirty="0" err="1" smtClean="0"/>
              <a:t>апопротеїну</a:t>
            </a:r>
            <a:endParaRPr lang="ru-RU" sz="2000" dirty="0" smtClean="0"/>
          </a:p>
        </p:txBody>
      </p:sp>
      <p:pic>
        <p:nvPicPr>
          <p:cNvPr id="29700" name="Picture 8" descr="retina5"/>
          <p:cNvPicPr>
            <a:picLocks noGrp="1" noChangeAspect="1" noChangeArrowheads="1"/>
          </p:cNvPicPr>
          <p:nvPr>
            <p:ph sz="half" idx="4294967295"/>
          </p:nvPr>
        </p:nvPicPr>
        <p:blipFill>
          <a:blip r:embed="rId2" cstate="print"/>
          <a:srcRect/>
          <a:stretch>
            <a:fillRect/>
          </a:stretch>
        </p:blipFill>
        <p:spPr>
          <a:xfrm>
            <a:off x="0" y="0"/>
            <a:ext cx="1689100" cy="1989138"/>
          </a:xfrm>
          <a:noFill/>
        </p:spPr>
      </p:pic>
      <p:pic>
        <p:nvPicPr>
          <p:cNvPr id="29701" name="Picture 10" descr="imidg1111"/>
          <p:cNvPicPr>
            <a:picLocks noChangeAspect="1" noChangeArrowheads="1"/>
          </p:cNvPicPr>
          <p:nvPr/>
        </p:nvPicPr>
        <p:blipFill>
          <a:blip r:embed="rId3" cstate="print"/>
          <a:srcRect/>
          <a:stretch>
            <a:fillRect/>
          </a:stretch>
        </p:blipFill>
        <p:spPr bwMode="auto">
          <a:xfrm>
            <a:off x="0" y="2143116"/>
            <a:ext cx="4572031" cy="4501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20040"/>
            <a:ext cx="7410480" cy="822944"/>
          </a:xfrm>
        </p:spPr>
        <p:txBody>
          <a:bodyPr/>
          <a:lstStyle/>
          <a:p>
            <a:r>
              <a:rPr lang="uk-UA" dirty="0" smtClean="0"/>
              <a:t>Порушення зору</a:t>
            </a:r>
            <a:endParaRPr lang="uk-UA" dirty="0"/>
          </a:p>
        </p:txBody>
      </p:sp>
      <p:sp>
        <p:nvSpPr>
          <p:cNvPr id="3" name="Содержимое 2"/>
          <p:cNvSpPr>
            <a:spLocks noGrp="1"/>
          </p:cNvSpPr>
          <p:nvPr>
            <p:ph idx="1"/>
          </p:nvPr>
        </p:nvSpPr>
        <p:spPr>
          <a:xfrm>
            <a:off x="142844" y="1285860"/>
            <a:ext cx="7929618" cy="5572140"/>
          </a:xfrm>
        </p:spPr>
        <p:txBody>
          <a:bodyPr>
            <a:normAutofit/>
          </a:bodyPr>
          <a:lstStyle/>
          <a:p>
            <a:r>
              <a:rPr lang="uk-UA" b="1" dirty="0" smtClean="0">
                <a:solidFill>
                  <a:srgbClr val="FF0000"/>
                </a:solidFill>
              </a:rPr>
              <a:t>Короткозорість</a:t>
            </a:r>
            <a:r>
              <a:rPr lang="uk-UA" dirty="0" smtClean="0"/>
              <a:t> розвивається при надмірному збільшенні поздовжньої осі ока. Очне яблуко збільшене у розмірах, зображення предмета формується перед сітківкою, незважаючи на акомодацію. Використання ввігнутих лінз, які розсіюють промені, дозволяє перемістити зображення на сітківку. </a:t>
            </a:r>
          </a:p>
          <a:p>
            <a:r>
              <a:rPr lang="uk-UA" dirty="0" smtClean="0"/>
              <a:t>При скороченні осі очного яблука спостерігається </a:t>
            </a:r>
            <a:r>
              <a:rPr lang="uk-UA" b="1" dirty="0" smtClean="0">
                <a:solidFill>
                  <a:srgbClr val="FF0000"/>
                </a:solidFill>
              </a:rPr>
              <a:t>далекозорість</a:t>
            </a:r>
            <a:r>
              <a:rPr lang="uk-UA" dirty="0" smtClean="0"/>
              <a:t>. Зображення фокусується позаду сітківки.  Для виправлення потрібне двоопуклі лінзи.</a:t>
            </a:r>
          </a:p>
          <a:p>
            <a:endParaRPr lang="uk-U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Додаткові структури</a:t>
            </a:r>
            <a:endParaRPr lang="uk-UA" dirty="0"/>
          </a:p>
        </p:txBody>
      </p:sp>
      <p:sp>
        <p:nvSpPr>
          <p:cNvPr id="3" name="Содержимое 2"/>
          <p:cNvSpPr>
            <a:spLocks noGrp="1"/>
          </p:cNvSpPr>
          <p:nvPr>
            <p:ph idx="1"/>
          </p:nvPr>
        </p:nvSpPr>
        <p:spPr/>
        <p:txBody>
          <a:bodyPr/>
          <a:lstStyle/>
          <a:p>
            <a:r>
              <a:rPr lang="uk-UA" dirty="0" smtClean="0"/>
              <a:t>Функціонування очних яблук залежить від додаткових структур, які забезпечують їхню рухомість, зволоження та захист. </a:t>
            </a:r>
          </a:p>
          <a:p>
            <a:r>
              <a:rPr lang="uk-UA" dirty="0" smtClean="0"/>
              <a:t>Це орбітальні кістки очних ямок, м’язи очних яблук, брови, повіки, вії, сльозові залози і протоки. </a:t>
            </a:r>
          </a:p>
          <a:p>
            <a:r>
              <a:rPr lang="uk-UA" dirty="0" smtClean="0"/>
              <a:t>Зір порушується, якщо будь-яка з цих структур подразнена, інфікована або втратила форму чи функцію.</a:t>
            </a:r>
          </a:p>
          <a:p>
            <a:pPr>
              <a:buNone/>
            </a:pPr>
            <a:r>
              <a:rPr lang="uk-UA" dirty="0" smtClean="0"/>
              <a:t> </a:t>
            </a:r>
          </a:p>
          <a:p>
            <a:endParaRPr lang="uk-U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239000" cy="1143000"/>
          </a:xfrm>
        </p:spPr>
        <p:txBody>
          <a:bodyPr>
            <a:normAutofit fontScale="90000"/>
          </a:bodyPr>
          <a:lstStyle/>
          <a:p>
            <a:r>
              <a:rPr lang="uk-UA" dirty="0" smtClean="0"/>
              <a:t>Орган слуху</a:t>
            </a:r>
            <a:br>
              <a:rPr lang="uk-UA" dirty="0" smtClean="0"/>
            </a:br>
            <a:endParaRPr lang="uk-UA" dirty="0"/>
          </a:p>
        </p:txBody>
      </p:sp>
      <p:sp>
        <p:nvSpPr>
          <p:cNvPr id="3" name="Содержимое 2"/>
          <p:cNvSpPr>
            <a:spLocks noGrp="1"/>
          </p:cNvSpPr>
          <p:nvPr>
            <p:ph idx="1"/>
          </p:nvPr>
        </p:nvSpPr>
        <p:spPr>
          <a:xfrm>
            <a:off x="179512" y="836712"/>
            <a:ext cx="7920880" cy="6021288"/>
          </a:xfrm>
        </p:spPr>
        <p:txBody>
          <a:bodyPr>
            <a:normAutofit/>
          </a:bodyPr>
          <a:lstStyle/>
          <a:p>
            <a:r>
              <a:rPr lang="uk-UA" sz="3200" dirty="0" smtClean="0"/>
              <a:t>Орган слуху складається з трьох відділів: зовнішнього, середнього і внутрішнього. </a:t>
            </a:r>
            <a:r>
              <a:rPr lang="uk-UA" sz="3200" dirty="0" smtClean="0">
                <a:solidFill>
                  <a:srgbClr val="FF0000"/>
                </a:solidFill>
              </a:rPr>
              <a:t>Зовнішнє вухо</a:t>
            </a:r>
            <a:r>
              <a:rPr lang="uk-UA" sz="3200" dirty="0" smtClean="0"/>
              <a:t>, у якому є волосини і залози, що виробляють вушну сірку, що має захисну роль, служить для проведення звуку. </a:t>
            </a:r>
          </a:p>
          <a:p>
            <a:r>
              <a:rPr lang="uk-UA" sz="3200" dirty="0" smtClean="0">
                <a:solidFill>
                  <a:srgbClr val="FF0000"/>
                </a:solidFill>
              </a:rPr>
              <a:t>Середнє вухо </a:t>
            </a:r>
            <a:r>
              <a:rPr lang="uk-UA" sz="3200" dirty="0" smtClean="0"/>
              <a:t>передає механічні коливання, тоді як </a:t>
            </a:r>
          </a:p>
          <a:p>
            <a:r>
              <a:rPr lang="uk-UA" sz="3200" dirty="0" smtClean="0">
                <a:solidFill>
                  <a:srgbClr val="FF0000"/>
                </a:solidFill>
              </a:rPr>
              <a:t>внутрішнє вухо</a:t>
            </a:r>
            <a:r>
              <a:rPr lang="uk-UA" sz="3200" dirty="0" smtClean="0"/>
              <a:t> трансформує їх у нервові імпульси.</a:t>
            </a:r>
          </a:p>
          <a:p>
            <a:endParaRPr lang="uk-UA"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516672"/>
          </a:xfrm>
        </p:spPr>
        <p:txBody>
          <a:bodyPr>
            <a:normAutofit fontScale="90000"/>
          </a:bodyPr>
          <a:lstStyle/>
          <a:p>
            <a:r>
              <a:rPr lang="uk-UA" dirty="0" smtClean="0"/>
              <a:t>Зовнішнє вухо</a:t>
            </a:r>
            <a:endParaRPr lang="uk-UA" dirty="0"/>
          </a:p>
        </p:txBody>
      </p:sp>
      <p:sp>
        <p:nvSpPr>
          <p:cNvPr id="3" name="Содержимое 2"/>
          <p:cNvSpPr>
            <a:spLocks noGrp="1"/>
          </p:cNvSpPr>
          <p:nvPr>
            <p:ph idx="1"/>
          </p:nvPr>
        </p:nvSpPr>
        <p:spPr>
          <a:xfrm>
            <a:off x="179512" y="908720"/>
            <a:ext cx="8964488" cy="5949280"/>
          </a:xfrm>
          <a:solidFill>
            <a:schemeClr val="bg1"/>
          </a:solidFill>
        </p:spPr>
        <p:txBody>
          <a:bodyPr>
            <a:noAutofit/>
          </a:bodyPr>
          <a:lstStyle/>
          <a:p>
            <a:r>
              <a:rPr lang="uk-UA" sz="3200" dirty="0" smtClean="0"/>
              <a:t>Зовнішнє вухо складається з вушної раковини і зовнішнього слухового ходу. Вушна раковина – видима частина зовнішнього вуха, спрямовує звукові хвилі  до слухового ходу. У глибині слуховий хід затягнений тонкою перетинкою овальної форми. З боку середнього вуха, у середині барабанної перетинки, закріплена рукоятка молоточка – однієї з трьох слухових кісточок. Перетинка пружна, при ударі звукових хвиль вона без викривлення повторює ці коливання. </a:t>
            </a:r>
            <a:endParaRPr lang="uk-UA"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1 </a:t>
            </a:r>
            <a:endParaRPr lang="uk-UA" dirty="0"/>
          </a:p>
        </p:txBody>
      </p:sp>
      <p:sp>
        <p:nvSpPr>
          <p:cNvPr id="3" name="Содержимое 2"/>
          <p:cNvSpPr>
            <a:spLocks noGrp="1"/>
          </p:cNvSpPr>
          <p:nvPr>
            <p:ph idx="1"/>
          </p:nvPr>
        </p:nvSpPr>
        <p:spPr/>
        <p:txBody>
          <a:bodyPr>
            <a:normAutofit/>
          </a:bodyPr>
          <a:lstStyle/>
          <a:p>
            <a:pPr hangingPunct="0"/>
            <a:r>
              <a:rPr lang="uk-UA" dirty="0"/>
              <a:t>Що є </a:t>
            </a:r>
            <a:r>
              <a:rPr lang="uk-UA" dirty="0" smtClean="0"/>
              <a:t>рецептором</a:t>
            </a:r>
          </a:p>
          <a:p>
            <a:pPr hangingPunct="0">
              <a:buNone/>
            </a:pPr>
            <a:r>
              <a:rPr lang="uk-UA" dirty="0" smtClean="0"/>
              <a:t>А  око</a:t>
            </a:r>
            <a:endParaRPr lang="uk-UA" dirty="0"/>
          </a:p>
          <a:p>
            <a:pPr hangingPunct="0">
              <a:buNone/>
            </a:pPr>
            <a:r>
              <a:rPr lang="uk-UA" dirty="0" smtClean="0"/>
              <a:t>Б  вухо</a:t>
            </a:r>
            <a:endParaRPr lang="uk-UA" dirty="0"/>
          </a:p>
          <a:p>
            <a:pPr hangingPunct="0">
              <a:buNone/>
            </a:pPr>
            <a:r>
              <a:rPr lang="uk-UA" dirty="0" smtClean="0"/>
              <a:t>В  язик</a:t>
            </a:r>
            <a:endParaRPr lang="uk-UA" dirty="0"/>
          </a:p>
          <a:p>
            <a:pPr hangingPunct="0">
              <a:buNone/>
            </a:pPr>
            <a:r>
              <a:rPr lang="uk-UA" dirty="0" smtClean="0"/>
              <a:t>Г  доцентрові </a:t>
            </a:r>
            <a:r>
              <a:rPr lang="uk-UA" dirty="0"/>
              <a:t>нервові закінчення</a:t>
            </a:r>
          </a:p>
          <a:p>
            <a:pPr hangingPunct="0">
              <a:buNone/>
            </a:pPr>
            <a:r>
              <a:rPr lang="uk-UA" dirty="0"/>
              <a:t> </a:t>
            </a:r>
          </a:p>
          <a:p>
            <a:endParaRPr lang="uk-U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20040"/>
            <a:ext cx="7372672" cy="660688"/>
          </a:xfrm>
        </p:spPr>
        <p:txBody>
          <a:bodyPr/>
          <a:lstStyle/>
          <a:p>
            <a:r>
              <a:rPr lang="uk-UA" dirty="0" smtClean="0"/>
              <a:t>Середнє вухо</a:t>
            </a:r>
            <a:endParaRPr lang="uk-UA" dirty="0"/>
          </a:p>
        </p:txBody>
      </p:sp>
      <p:sp>
        <p:nvSpPr>
          <p:cNvPr id="3" name="Содержимое 2"/>
          <p:cNvSpPr>
            <a:spLocks noGrp="1"/>
          </p:cNvSpPr>
          <p:nvPr>
            <p:ph idx="1"/>
          </p:nvPr>
        </p:nvSpPr>
        <p:spPr>
          <a:xfrm>
            <a:off x="179512" y="980728"/>
            <a:ext cx="7516688" cy="5877272"/>
          </a:xfrm>
        </p:spPr>
        <p:txBody>
          <a:bodyPr>
            <a:normAutofit lnSpcReduction="10000"/>
          </a:bodyPr>
          <a:lstStyle/>
          <a:p>
            <a:r>
              <a:rPr lang="uk-UA" dirty="0" smtClean="0"/>
              <a:t>Середнє вухо – заповнена повітрям порожнина у скроневій кістці, між барабанною перетинкою і внутрішнім вухом. </a:t>
            </a:r>
          </a:p>
          <a:p>
            <a:r>
              <a:rPr lang="uk-UA" dirty="0" smtClean="0"/>
              <a:t> Три маленькі слухові кісточки – </a:t>
            </a:r>
            <a:r>
              <a:rPr lang="uk-UA" dirty="0" smtClean="0">
                <a:solidFill>
                  <a:srgbClr val="FF0000"/>
                </a:solidFill>
              </a:rPr>
              <a:t>молоточок, коваделко і стремінце</a:t>
            </a:r>
            <a:r>
              <a:rPr lang="uk-UA" dirty="0" smtClean="0"/>
              <a:t> – передають звукові коливання від барабанної перетинки до внутрішнього вуха. </a:t>
            </a:r>
            <a:r>
              <a:rPr lang="uk-UA" dirty="0" smtClean="0">
                <a:solidFill>
                  <a:srgbClr val="FF0000"/>
                </a:solidFill>
              </a:rPr>
              <a:t>Стремінце</a:t>
            </a:r>
            <a:r>
              <a:rPr lang="uk-UA" dirty="0" smtClean="0"/>
              <a:t> – це найменша кісточка в середньому вусі. Вона з’єднана з коваделком за допомогою суглоба і, подібно до двох інших слухових кісточок, утримується завдяки зв’язкам. Середнє вухо сполучається з носовою частиною горла за допомогою </a:t>
            </a:r>
            <a:r>
              <a:rPr lang="uk-UA" dirty="0" err="1" smtClean="0"/>
              <a:t>євстахієвої</a:t>
            </a:r>
            <a:r>
              <a:rPr lang="uk-UA" dirty="0" smtClean="0"/>
              <a:t> труби. Цей канал вирівнює тиск по обидва боки барабанної перетинки.</a:t>
            </a:r>
          </a:p>
          <a:p>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381000"/>
            <a:ext cx="8229600" cy="1371600"/>
          </a:xfrm>
        </p:spPr>
        <p:txBody>
          <a:bodyPr/>
          <a:lstStyle/>
          <a:p>
            <a:pPr eaLnBrk="1" hangingPunct="1">
              <a:defRPr/>
            </a:pPr>
            <a:r>
              <a:rPr lang="uk-UA" smtClean="0"/>
              <a:t>Будова середнього вуха</a:t>
            </a:r>
            <a:endParaRPr lang="ru-RU" smtClean="0"/>
          </a:p>
        </p:txBody>
      </p:sp>
      <p:pic>
        <p:nvPicPr>
          <p:cNvPr id="40963" name="Picture 10" descr="5"/>
          <p:cNvPicPr>
            <a:picLocks noGrp="1" noChangeAspect="1" noChangeArrowheads="1"/>
          </p:cNvPicPr>
          <p:nvPr>
            <p:ph sz="half" idx="4294967295"/>
          </p:nvPr>
        </p:nvPicPr>
        <p:blipFill>
          <a:blip r:embed="rId2" cstate="print"/>
          <a:srcRect/>
          <a:stretch>
            <a:fillRect/>
          </a:stretch>
        </p:blipFill>
        <p:spPr>
          <a:xfrm>
            <a:off x="0" y="1988840"/>
            <a:ext cx="4038600" cy="3057525"/>
          </a:xfrm>
          <a:noFill/>
        </p:spPr>
      </p:pic>
      <p:pic>
        <p:nvPicPr>
          <p:cNvPr id="40964" name="Picture 14" descr="phy12-6"/>
          <p:cNvPicPr>
            <a:picLocks noChangeAspect="1" noChangeArrowheads="1"/>
          </p:cNvPicPr>
          <p:nvPr/>
        </p:nvPicPr>
        <p:blipFill>
          <a:blip r:embed="rId3" cstate="print"/>
          <a:srcRect/>
          <a:stretch>
            <a:fillRect/>
          </a:stretch>
        </p:blipFill>
        <p:spPr bwMode="auto">
          <a:xfrm>
            <a:off x="4284663" y="1773238"/>
            <a:ext cx="4710112" cy="3173412"/>
          </a:xfrm>
          <a:prstGeom prst="rect">
            <a:avLst/>
          </a:prstGeom>
          <a:noFill/>
          <a:ln w="9525">
            <a:noFill/>
            <a:miter lim="800000"/>
            <a:headEnd/>
            <a:tailEnd/>
          </a:ln>
        </p:spPr>
      </p:pic>
      <p:pic>
        <p:nvPicPr>
          <p:cNvPr id="5" name="Рисунок 4" descr="Слухова сенсорна система - Підручник з Біології. 8 клас. Матяш ...">
            <a:hlinkClick r:id="rId4" tgtFrame="&quot;_blank&quot;"/>
          </p:cNvPr>
          <p:cNvPicPr/>
          <p:nvPr/>
        </p:nvPicPr>
        <p:blipFill>
          <a:blip r:embed="rId5" cstate="print"/>
          <a:srcRect/>
          <a:stretch>
            <a:fillRect/>
          </a:stretch>
        </p:blipFill>
        <p:spPr bwMode="auto">
          <a:xfrm>
            <a:off x="4499992" y="4653136"/>
            <a:ext cx="3096344" cy="191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7 </a:t>
            </a:r>
            <a:endParaRPr lang="uk-UA" dirty="0"/>
          </a:p>
        </p:txBody>
      </p:sp>
      <p:sp>
        <p:nvSpPr>
          <p:cNvPr id="3" name="Содержимое 2"/>
          <p:cNvSpPr>
            <a:spLocks noGrp="1"/>
          </p:cNvSpPr>
          <p:nvPr>
            <p:ph idx="1"/>
          </p:nvPr>
        </p:nvSpPr>
        <p:spPr/>
        <p:txBody>
          <a:bodyPr/>
          <a:lstStyle/>
          <a:p>
            <a:r>
              <a:rPr lang="uk-UA" dirty="0" smtClean="0"/>
              <a:t>Євстахієва труба з</a:t>
            </a:r>
            <a:r>
              <a:rPr lang="en-US" dirty="0" smtClean="0"/>
              <a:t>’</a:t>
            </a:r>
            <a:r>
              <a:rPr lang="uk-UA" dirty="0" err="1" smtClean="0"/>
              <a:t>єднує</a:t>
            </a:r>
            <a:r>
              <a:rPr lang="uk-UA" dirty="0" smtClean="0"/>
              <a:t> з носоглоткою:</a:t>
            </a:r>
          </a:p>
          <a:p>
            <a:r>
              <a:rPr lang="uk-UA" dirty="0" smtClean="0"/>
              <a:t>А барабанну перетинку</a:t>
            </a:r>
          </a:p>
          <a:p>
            <a:r>
              <a:rPr lang="uk-UA" dirty="0" smtClean="0"/>
              <a:t>Б завитку</a:t>
            </a:r>
          </a:p>
          <a:p>
            <a:r>
              <a:rPr lang="uk-UA" dirty="0" smtClean="0"/>
              <a:t>В зовнішній слуховий хід</a:t>
            </a:r>
          </a:p>
          <a:p>
            <a:r>
              <a:rPr lang="uk-UA" dirty="0" smtClean="0"/>
              <a:t>Г середнє вухо</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Внутрішнє вухо</a:t>
            </a:r>
            <a:endParaRPr lang="uk-UA" dirty="0"/>
          </a:p>
        </p:txBody>
      </p:sp>
      <p:sp>
        <p:nvSpPr>
          <p:cNvPr id="3" name="Содержимое 2"/>
          <p:cNvSpPr>
            <a:spLocks noGrp="1"/>
          </p:cNvSpPr>
          <p:nvPr>
            <p:ph idx="1"/>
          </p:nvPr>
        </p:nvSpPr>
        <p:spPr>
          <a:xfrm>
            <a:off x="179512" y="1484784"/>
            <a:ext cx="7992888" cy="5373216"/>
          </a:xfrm>
        </p:spPr>
        <p:txBody>
          <a:bodyPr>
            <a:normAutofit/>
          </a:bodyPr>
          <a:lstStyle/>
          <a:p>
            <a:r>
              <a:rPr lang="uk-UA" sz="2800" dirty="0" smtClean="0"/>
              <a:t>Внутрішнє вухо. Інша його назва – лабіринт – складається зі системи перетинчастих каналів, що мають кісткову основу. Орган слуху локалізується у </a:t>
            </a:r>
            <a:r>
              <a:rPr lang="uk-UA" sz="2800" dirty="0" err="1" smtClean="0"/>
              <a:t>слимакоподібної</a:t>
            </a:r>
            <a:r>
              <a:rPr lang="uk-UA" sz="2800" dirty="0" smtClean="0"/>
              <a:t> форми завитці. </a:t>
            </a:r>
          </a:p>
          <a:p>
            <a:r>
              <a:rPr lang="uk-UA" sz="2800" dirty="0" smtClean="0"/>
              <a:t>Відчуття рівноваги отримується від структур, розміщених у мішечках присінка та у півколових каналах.</a:t>
            </a:r>
          </a:p>
          <a:p>
            <a:endParaRPr lang="uk-UA"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8 </a:t>
            </a:r>
            <a:endParaRPr lang="uk-UA" dirty="0"/>
          </a:p>
        </p:txBody>
      </p:sp>
      <p:sp>
        <p:nvSpPr>
          <p:cNvPr id="3" name="Содержимое 2"/>
          <p:cNvSpPr>
            <a:spLocks noGrp="1"/>
          </p:cNvSpPr>
          <p:nvPr>
            <p:ph idx="1"/>
          </p:nvPr>
        </p:nvSpPr>
        <p:spPr/>
        <p:txBody>
          <a:bodyPr>
            <a:normAutofit/>
          </a:bodyPr>
          <a:lstStyle/>
          <a:p>
            <a:pPr hangingPunct="0"/>
            <a:r>
              <a:rPr lang="uk-UA" dirty="0" smtClean="0"/>
              <a:t>Внутрішнє вухо складається з:</a:t>
            </a:r>
          </a:p>
          <a:p>
            <a:pPr hangingPunct="0">
              <a:buNone/>
            </a:pPr>
            <a:r>
              <a:rPr lang="uk-UA" dirty="0" smtClean="0"/>
              <a:t>А завитки та вестибулярного апарата</a:t>
            </a:r>
          </a:p>
          <a:p>
            <a:pPr hangingPunct="0">
              <a:buNone/>
            </a:pPr>
            <a:r>
              <a:rPr lang="uk-UA" dirty="0" smtClean="0"/>
              <a:t>Б барабанної порожнини та завитки;</a:t>
            </a:r>
          </a:p>
          <a:p>
            <a:pPr hangingPunct="0">
              <a:buNone/>
            </a:pPr>
            <a:r>
              <a:rPr lang="uk-UA" dirty="0" smtClean="0"/>
              <a:t>В  слухових кісточок та </a:t>
            </a:r>
            <a:r>
              <a:rPr lang="uk-UA" dirty="0" err="1" smtClean="0"/>
              <a:t>кортієва</a:t>
            </a:r>
            <a:r>
              <a:rPr lang="uk-UA" dirty="0" smtClean="0"/>
              <a:t> органа</a:t>
            </a:r>
          </a:p>
          <a:p>
            <a:pPr hangingPunct="0">
              <a:buNone/>
            </a:pPr>
            <a:r>
              <a:rPr lang="uk-UA" dirty="0" smtClean="0"/>
              <a:t>Г  </a:t>
            </a:r>
            <a:r>
              <a:rPr lang="uk-UA" dirty="0" err="1" smtClean="0"/>
              <a:t>кортієва</a:t>
            </a:r>
            <a:r>
              <a:rPr lang="uk-UA" dirty="0" smtClean="0"/>
              <a:t> органа та вестибулярного апарата</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381000"/>
            <a:ext cx="8229600" cy="743744"/>
          </a:xfrm>
        </p:spPr>
        <p:txBody>
          <a:bodyPr/>
          <a:lstStyle/>
          <a:p>
            <a:pPr eaLnBrk="1" hangingPunct="1">
              <a:defRPr/>
            </a:pPr>
            <a:r>
              <a:rPr lang="uk-UA" dirty="0" smtClean="0"/>
              <a:t>Будова внутрішнього вуха</a:t>
            </a:r>
            <a:endParaRPr lang="ru-RU" dirty="0" smtClean="0"/>
          </a:p>
        </p:txBody>
      </p:sp>
      <p:pic>
        <p:nvPicPr>
          <p:cNvPr id="41987" name="Picture 11" descr="imidg1112"/>
          <p:cNvPicPr>
            <a:picLocks noChangeAspect="1" noChangeArrowheads="1"/>
          </p:cNvPicPr>
          <p:nvPr/>
        </p:nvPicPr>
        <p:blipFill>
          <a:blip r:embed="rId2" cstate="print"/>
          <a:srcRect/>
          <a:stretch>
            <a:fillRect/>
          </a:stretch>
        </p:blipFill>
        <p:spPr bwMode="auto">
          <a:xfrm>
            <a:off x="519834" y="1196752"/>
            <a:ext cx="8156622" cy="5556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20040"/>
            <a:ext cx="7481918" cy="537192"/>
          </a:xfrm>
        </p:spPr>
        <p:txBody>
          <a:bodyPr>
            <a:normAutofit fontScale="90000"/>
          </a:bodyPr>
          <a:lstStyle/>
          <a:p>
            <a:r>
              <a:rPr lang="uk-UA" dirty="0" smtClean="0"/>
              <a:t>Завитка</a:t>
            </a:r>
            <a:endParaRPr lang="uk-UA" dirty="0"/>
          </a:p>
        </p:txBody>
      </p:sp>
      <p:sp>
        <p:nvSpPr>
          <p:cNvPr id="3" name="Содержимое 2"/>
          <p:cNvSpPr>
            <a:spLocks noGrp="1"/>
          </p:cNvSpPr>
          <p:nvPr>
            <p:ph idx="1"/>
          </p:nvPr>
        </p:nvSpPr>
        <p:spPr>
          <a:xfrm>
            <a:off x="0" y="928670"/>
            <a:ext cx="9144000" cy="5527066"/>
          </a:xfrm>
          <a:solidFill>
            <a:schemeClr val="bg1"/>
          </a:solidFill>
        </p:spPr>
        <p:txBody>
          <a:bodyPr>
            <a:normAutofit fontScale="92500"/>
          </a:bodyPr>
          <a:lstStyle/>
          <a:p>
            <a:r>
              <a:rPr lang="uk-UA" dirty="0" smtClean="0"/>
              <a:t>Завитка  - спіральний канал довжиною 3,5 см. Перетинчастий канал завитки немов вставлений у кістковий, повторює його форму.</a:t>
            </a:r>
          </a:p>
          <a:p>
            <a:r>
              <a:rPr lang="uk-UA" dirty="0" smtClean="0"/>
              <a:t> Простір між кістковим каналом та перетинчастим заповнений рідиною – </a:t>
            </a:r>
            <a:r>
              <a:rPr lang="uk-UA" dirty="0" err="1" smtClean="0">
                <a:solidFill>
                  <a:srgbClr val="FF0000"/>
                </a:solidFill>
              </a:rPr>
              <a:t>перилімфою</a:t>
            </a:r>
            <a:r>
              <a:rPr lang="uk-UA" dirty="0" smtClean="0"/>
              <a:t>. </a:t>
            </a:r>
          </a:p>
          <a:p>
            <a:r>
              <a:rPr lang="uk-UA" dirty="0" smtClean="0"/>
              <a:t>Порожнина перетинчастого лабіринту заповнена </a:t>
            </a:r>
            <a:r>
              <a:rPr lang="uk-UA" dirty="0" smtClean="0">
                <a:solidFill>
                  <a:srgbClr val="FF0000"/>
                </a:solidFill>
              </a:rPr>
              <a:t>ендолімфою</a:t>
            </a:r>
            <a:r>
              <a:rPr lang="uk-UA" dirty="0" smtClean="0"/>
              <a:t>.  Звукові коливання від барабанної перетинки за допомогою слухових кісточок через овальне вікно передаються </a:t>
            </a:r>
            <a:r>
              <a:rPr lang="uk-UA" dirty="0" smtClean="0">
                <a:solidFill>
                  <a:srgbClr val="FF0000"/>
                </a:solidFill>
              </a:rPr>
              <a:t>рідині</a:t>
            </a:r>
            <a:r>
              <a:rPr lang="uk-UA" dirty="0" smtClean="0"/>
              <a:t>. Недалеко від </a:t>
            </a:r>
            <a:r>
              <a:rPr lang="uk-UA" dirty="0" smtClean="0">
                <a:solidFill>
                  <a:srgbClr val="FF0000"/>
                </a:solidFill>
              </a:rPr>
              <a:t>овального вікна</a:t>
            </a:r>
            <a:r>
              <a:rPr lang="uk-UA" dirty="0" smtClean="0"/>
              <a:t>, воно закрите основою стремінця, розташоване </a:t>
            </a:r>
            <a:r>
              <a:rPr lang="uk-UA" dirty="0" smtClean="0">
                <a:solidFill>
                  <a:srgbClr val="FF0000"/>
                </a:solidFill>
              </a:rPr>
              <a:t>кругле вікно</a:t>
            </a:r>
            <a:r>
              <a:rPr lang="uk-UA" dirty="0" smtClean="0"/>
              <a:t>, яке закрите еластичною мембраною. Саме завдяки такій будові рідина в каналах здатна коливатись. Коливання рідини сприймаються за допомогою рецепторів, які розміщені у (спіральному) </a:t>
            </a:r>
            <a:r>
              <a:rPr lang="uk-UA" dirty="0" err="1" smtClean="0"/>
              <a:t>кортієвому</a:t>
            </a:r>
            <a:r>
              <a:rPr lang="uk-UA" dirty="0" smtClean="0"/>
              <a:t> органі завитки. </a:t>
            </a:r>
            <a:endParaRPr lang="uk-U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751506"/>
          </a:xfrm>
        </p:spPr>
        <p:txBody>
          <a:bodyPr/>
          <a:lstStyle/>
          <a:p>
            <a:r>
              <a:rPr lang="uk-UA" dirty="0" smtClean="0"/>
              <a:t>Завитка</a:t>
            </a:r>
            <a:endParaRPr lang="uk-UA" dirty="0"/>
          </a:p>
        </p:txBody>
      </p:sp>
      <p:sp>
        <p:nvSpPr>
          <p:cNvPr id="3" name="Содержимое 2"/>
          <p:cNvSpPr>
            <a:spLocks noGrp="1"/>
          </p:cNvSpPr>
          <p:nvPr>
            <p:ph idx="1"/>
          </p:nvPr>
        </p:nvSpPr>
        <p:spPr>
          <a:xfrm>
            <a:off x="0" y="1142984"/>
            <a:ext cx="7696200" cy="5312752"/>
          </a:xfrm>
        </p:spPr>
        <p:txBody>
          <a:bodyPr>
            <a:normAutofit lnSpcReduction="10000"/>
          </a:bodyPr>
          <a:lstStyle/>
          <a:p>
            <a:r>
              <a:rPr lang="uk-UA" dirty="0" smtClean="0"/>
              <a:t>Канал завитки містить базальну мембрану, яка проходить по всій його довжині. Базальна мембрана складається з окремих волокон (слухових струн), розташований перпендикулярно її довжині. На цих волокнах розміщуються клітини двох типів. Одні клітини мають волоски (рецепторні клітини), інші - без волосків (опорні клітини). Саме на рецепторних клітинах є закінчення волокон слухового нерва. Над клітинами нависає покривна мембрана. Отже спіральний (</a:t>
            </a:r>
            <a:r>
              <a:rPr lang="uk-UA" dirty="0" err="1" smtClean="0"/>
              <a:t>кортіїв</a:t>
            </a:r>
            <a:r>
              <a:rPr lang="uk-UA" dirty="0" smtClean="0"/>
              <a:t>) орган складається з: </a:t>
            </a:r>
            <a:r>
              <a:rPr lang="uk-UA" b="1" dirty="0" smtClean="0">
                <a:solidFill>
                  <a:srgbClr val="FF0000"/>
                </a:solidFill>
              </a:rPr>
              <a:t>базальної мембрани, покривної мембрани, рецепторів та волокон слухового нерва.</a:t>
            </a:r>
          </a:p>
          <a:p>
            <a:endParaRPr lang="uk-U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uk-UA" smtClean="0"/>
              <a:t>Будова завитки</a:t>
            </a:r>
            <a:endParaRPr lang="ru-RU" smtClean="0"/>
          </a:p>
        </p:txBody>
      </p:sp>
      <p:pic>
        <p:nvPicPr>
          <p:cNvPr id="44035" name="Picture 4" descr="organ Corti"/>
          <p:cNvPicPr>
            <a:picLocks noGrp="1" noChangeAspect="1" noChangeArrowheads="1"/>
          </p:cNvPicPr>
          <p:nvPr>
            <p:ph idx="1"/>
          </p:nvPr>
        </p:nvPicPr>
        <p:blipFill>
          <a:blip r:embed="rId2" cstate="print"/>
          <a:srcRect/>
          <a:stretch>
            <a:fillRect/>
          </a:stretch>
        </p:blipFill>
        <p:spPr>
          <a:xfrm>
            <a:off x="827088" y="1511300"/>
            <a:ext cx="7129462" cy="5346700"/>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9 </a:t>
            </a:r>
            <a:endParaRPr lang="uk-UA" dirty="0"/>
          </a:p>
        </p:txBody>
      </p:sp>
      <p:sp>
        <p:nvSpPr>
          <p:cNvPr id="3" name="Содержимое 2"/>
          <p:cNvSpPr>
            <a:spLocks noGrp="1"/>
          </p:cNvSpPr>
          <p:nvPr>
            <p:ph idx="1"/>
          </p:nvPr>
        </p:nvSpPr>
        <p:spPr/>
        <p:txBody>
          <a:bodyPr/>
          <a:lstStyle/>
          <a:p>
            <a:r>
              <a:rPr lang="uk-UA" dirty="0" smtClean="0"/>
              <a:t>Апарат сприйняття звуку розміщений у:</a:t>
            </a:r>
          </a:p>
          <a:p>
            <a:r>
              <a:rPr lang="uk-UA" dirty="0" smtClean="0"/>
              <a:t>А  всіх відділах слуху</a:t>
            </a:r>
          </a:p>
          <a:p>
            <a:r>
              <a:rPr lang="uk-UA" dirty="0" smtClean="0"/>
              <a:t>Б  внутрішньому вусі</a:t>
            </a:r>
          </a:p>
          <a:p>
            <a:r>
              <a:rPr lang="uk-UA" dirty="0" smtClean="0"/>
              <a:t>В  середньому вусі</a:t>
            </a:r>
          </a:p>
          <a:p>
            <a:r>
              <a:rPr lang="uk-UA" dirty="0" smtClean="0"/>
              <a:t>Г  зовнішньому вусі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uk-UA" sz="4000" smtClean="0"/>
              <a:t>Загальна характеристика органів чуття</a:t>
            </a:r>
            <a:endParaRPr lang="ru-RU" sz="4000" smtClean="0"/>
          </a:p>
        </p:txBody>
      </p:sp>
      <p:sp>
        <p:nvSpPr>
          <p:cNvPr id="7171" name="Rectangle 3"/>
          <p:cNvSpPr>
            <a:spLocks noGrp="1" noChangeArrowheads="1"/>
          </p:cNvSpPr>
          <p:nvPr>
            <p:ph sz="half" idx="1"/>
          </p:nvPr>
        </p:nvSpPr>
        <p:spPr>
          <a:xfrm>
            <a:off x="0" y="1484784"/>
            <a:ext cx="5220072" cy="4641379"/>
          </a:xfrm>
        </p:spPr>
        <p:txBody>
          <a:bodyPr>
            <a:normAutofit fontScale="85000" lnSpcReduction="10000"/>
          </a:bodyPr>
          <a:lstStyle/>
          <a:p>
            <a:pPr eaLnBrk="1" hangingPunct="1">
              <a:lnSpc>
                <a:spcPct val="90000"/>
              </a:lnSpc>
              <a:buFont typeface="Wingdings" pitchFamily="2" charset="2"/>
              <a:buNone/>
              <a:defRPr/>
            </a:pPr>
            <a:r>
              <a:rPr lang="uk-UA" sz="3200" dirty="0" smtClean="0"/>
              <a:t>Органи чуття – периферичні частини аналізаторів, що містять спеціальні </a:t>
            </a:r>
            <a:r>
              <a:rPr lang="uk-UA" sz="3200" dirty="0" smtClean="0">
                <a:solidFill>
                  <a:srgbClr val="FF0000"/>
                </a:solidFill>
              </a:rPr>
              <a:t>рецепторні елементи</a:t>
            </a:r>
            <a:r>
              <a:rPr lang="uk-UA" sz="3200" dirty="0" smtClean="0"/>
              <a:t>, в яких сигнали перетворюються на нервові імпульси.</a:t>
            </a:r>
          </a:p>
          <a:p>
            <a:pPr eaLnBrk="1" hangingPunct="1">
              <a:lnSpc>
                <a:spcPct val="90000"/>
              </a:lnSpc>
              <a:buFont typeface="Wingdings" pitchFamily="2" charset="2"/>
              <a:buNone/>
              <a:defRPr/>
            </a:pPr>
            <a:r>
              <a:rPr lang="uk-UA" sz="3200" dirty="0" smtClean="0"/>
              <a:t>Рецептори: </a:t>
            </a:r>
            <a:r>
              <a:rPr lang="uk-UA" sz="3200" dirty="0" err="1" smtClean="0"/>
              <a:t>інтерорецептори</a:t>
            </a:r>
            <a:r>
              <a:rPr lang="uk-UA" sz="3200" dirty="0" smtClean="0"/>
              <a:t> (</a:t>
            </a:r>
            <a:r>
              <a:rPr lang="uk-UA" sz="3200" dirty="0" err="1" smtClean="0"/>
              <a:t>вісцеро-</a:t>
            </a:r>
            <a:r>
              <a:rPr lang="uk-UA" sz="3200" dirty="0" smtClean="0"/>
              <a:t>,</a:t>
            </a:r>
            <a:r>
              <a:rPr lang="uk-UA" sz="3200" dirty="0" err="1" smtClean="0"/>
              <a:t>пропріо-</a:t>
            </a:r>
            <a:r>
              <a:rPr lang="uk-UA" sz="3200" dirty="0" smtClean="0"/>
              <a:t> та </a:t>
            </a:r>
            <a:r>
              <a:rPr lang="uk-UA" sz="3200" dirty="0" err="1" smtClean="0"/>
              <a:t>вестибулорецептори</a:t>
            </a:r>
            <a:r>
              <a:rPr lang="uk-UA" sz="3200" dirty="0" smtClean="0"/>
              <a:t>).</a:t>
            </a:r>
          </a:p>
          <a:p>
            <a:pPr eaLnBrk="1" hangingPunct="1">
              <a:lnSpc>
                <a:spcPct val="90000"/>
              </a:lnSpc>
              <a:buFont typeface="Wingdings" pitchFamily="2" charset="2"/>
              <a:buNone/>
              <a:defRPr/>
            </a:pPr>
            <a:r>
              <a:rPr lang="uk-UA" sz="3200" dirty="0" err="1" smtClean="0">
                <a:solidFill>
                  <a:srgbClr val="FF0000"/>
                </a:solidFill>
              </a:rPr>
              <a:t>Екстерорецептори</a:t>
            </a:r>
            <a:r>
              <a:rPr lang="uk-UA" sz="3200" dirty="0" smtClean="0">
                <a:solidFill>
                  <a:srgbClr val="FF0000"/>
                </a:solidFill>
              </a:rPr>
              <a:t> (зорові, слухові, нюхові, смакові, дотикові)</a:t>
            </a:r>
          </a:p>
        </p:txBody>
      </p:sp>
      <p:pic>
        <p:nvPicPr>
          <p:cNvPr id="5" name="Содержимое 4" descr="Рецептори Рефлекси » Допомога учням">
            <a:hlinkClick r:id="rId2" tgtFrame="&quot;_blank&quot;"/>
          </p:cNvPr>
          <p:cNvPicPr>
            <a:picLocks noGrp="1"/>
          </p:cNvPicPr>
          <p:nvPr>
            <p:ph sz="half" idx="2"/>
          </p:nvPr>
        </p:nvPicPr>
        <p:blipFill>
          <a:blip r:embed="rId3" cstate="print"/>
          <a:srcRect/>
          <a:stretch>
            <a:fillRect/>
          </a:stretch>
        </p:blipFill>
        <p:spPr bwMode="auto">
          <a:xfrm>
            <a:off x="5220072" y="1700808"/>
            <a:ext cx="3923927"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20040"/>
            <a:ext cx="7553356" cy="680068"/>
          </a:xfrm>
        </p:spPr>
        <p:txBody>
          <a:bodyPr/>
          <a:lstStyle/>
          <a:p>
            <a:r>
              <a:rPr lang="uk-UA" dirty="0" smtClean="0"/>
              <a:t>Завитка</a:t>
            </a:r>
            <a:endParaRPr lang="uk-UA" dirty="0"/>
          </a:p>
        </p:txBody>
      </p:sp>
      <p:sp>
        <p:nvSpPr>
          <p:cNvPr id="3" name="Содержимое 2"/>
          <p:cNvSpPr>
            <a:spLocks noGrp="1"/>
          </p:cNvSpPr>
          <p:nvPr>
            <p:ph idx="1"/>
          </p:nvPr>
        </p:nvSpPr>
        <p:spPr>
          <a:xfrm>
            <a:off x="0" y="1214422"/>
            <a:ext cx="9144000" cy="5643578"/>
          </a:xfrm>
          <a:solidFill>
            <a:schemeClr val="bg1"/>
          </a:solidFill>
        </p:spPr>
        <p:txBody>
          <a:bodyPr>
            <a:normAutofit lnSpcReduction="10000"/>
          </a:bodyPr>
          <a:lstStyle/>
          <a:p>
            <a:r>
              <a:rPr lang="uk-UA" dirty="0" smtClean="0"/>
              <a:t>Здатність розрізняти висоту звуків  залежить від того, що звуки даної частоти викликають коливання базальної мембрани і збудження рецепторних клітин у певній ділянці </a:t>
            </a:r>
            <a:r>
              <a:rPr lang="uk-UA" dirty="0" err="1" smtClean="0"/>
              <a:t>кортієва</a:t>
            </a:r>
            <a:r>
              <a:rPr lang="uk-UA" dirty="0" smtClean="0"/>
              <a:t> органа. Збуджені клітини надсилають імпульси у відповідні ділянки слухової кори. По мірі віддалення від основи завитки і наближення її до верхівки  базальна мембрана стає все більш широкою і еластичною, і чутливість її змінюється таким чином, що </a:t>
            </a:r>
            <a:r>
              <a:rPr lang="uk-UA" b="1" dirty="0" smtClean="0">
                <a:solidFill>
                  <a:srgbClr val="FF0000"/>
                </a:solidFill>
              </a:rPr>
              <a:t>до верхівки доходять  тільки низькі звуки.  Тому звуки високої частоти стимулює чутливі клітини лише в основі завитки, а звуки низької частоти – лише в її верхівці</a:t>
            </a:r>
            <a:r>
              <a:rPr lang="uk-UA" dirty="0" smtClean="0"/>
              <a:t>. </a:t>
            </a:r>
          </a:p>
          <a:p>
            <a:r>
              <a:rPr lang="uk-UA" dirty="0" smtClean="0"/>
              <a:t>Слухова зона кори мозку інтегрує імпульси, які надходять з різних частин базальної мембрани, і в результаті виникає відчуття одного змішаного звука.</a:t>
            </a:r>
          </a:p>
          <a:p>
            <a:endParaRPr lang="uk-U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381000"/>
            <a:ext cx="8229600" cy="1371600"/>
          </a:xfrm>
        </p:spPr>
        <p:txBody>
          <a:bodyPr/>
          <a:lstStyle/>
          <a:p>
            <a:pPr eaLnBrk="1" hangingPunct="1">
              <a:defRPr/>
            </a:pPr>
            <a:r>
              <a:rPr lang="uk-UA" smtClean="0"/>
              <a:t>Слухові рецептори</a:t>
            </a:r>
            <a:endParaRPr lang="ru-RU" smtClean="0"/>
          </a:p>
        </p:txBody>
      </p:sp>
      <p:pic>
        <p:nvPicPr>
          <p:cNvPr id="46083" name="Picture 4" descr="imidg1113"/>
          <p:cNvPicPr>
            <a:picLocks noChangeAspect="1" noChangeArrowheads="1"/>
          </p:cNvPicPr>
          <p:nvPr/>
        </p:nvPicPr>
        <p:blipFill>
          <a:blip r:embed="rId2" cstate="print"/>
          <a:srcRect/>
          <a:stretch>
            <a:fillRect/>
          </a:stretch>
        </p:blipFill>
        <p:spPr bwMode="auto">
          <a:xfrm>
            <a:off x="5219700" y="1844675"/>
            <a:ext cx="3300413" cy="4392613"/>
          </a:xfrm>
          <a:prstGeom prst="rect">
            <a:avLst/>
          </a:prstGeom>
          <a:noFill/>
          <a:ln w="9525">
            <a:noFill/>
            <a:miter lim="800000"/>
            <a:headEnd/>
            <a:tailEnd/>
          </a:ln>
        </p:spPr>
      </p:pic>
      <p:pic>
        <p:nvPicPr>
          <p:cNvPr id="46084" name="Picture 5" descr="imidg1114"/>
          <p:cNvPicPr>
            <a:picLocks noChangeAspect="1" noChangeArrowheads="1"/>
          </p:cNvPicPr>
          <p:nvPr/>
        </p:nvPicPr>
        <p:blipFill>
          <a:blip r:embed="rId3" cstate="print"/>
          <a:srcRect/>
          <a:stretch>
            <a:fillRect/>
          </a:stretch>
        </p:blipFill>
        <p:spPr bwMode="auto">
          <a:xfrm>
            <a:off x="179388" y="1844675"/>
            <a:ext cx="4895850" cy="450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10 </a:t>
            </a:r>
            <a:endParaRPr lang="uk-UA" dirty="0"/>
          </a:p>
        </p:txBody>
      </p:sp>
      <p:sp>
        <p:nvSpPr>
          <p:cNvPr id="3" name="Содержимое 2"/>
          <p:cNvSpPr>
            <a:spLocks noGrp="1"/>
          </p:cNvSpPr>
          <p:nvPr>
            <p:ph idx="1"/>
          </p:nvPr>
        </p:nvSpPr>
        <p:spPr/>
        <p:txBody>
          <a:bodyPr>
            <a:normAutofit/>
          </a:bodyPr>
          <a:lstStyle/>
          <a:p>
            <a:pPr hangingPunct="0"/>
            <a:r>
              <a:rPr lang="uk-UA" dirty="0" smtClean="0"/>
              <a:t>Слухові рецептори належать до:</a:t>
            </a:r>
          </a:p>
          <a:p>
            <a:pPr hangingPunct="0">
              <a:buNone/>
            </a:pPr>
            <a:r>
              <a:rPr lang="uk-UA" dirty="0" smtClean="0"/>
              <a:t>   А </a:t>
            </a:r>
            <a:r>
              <a:rPr lang="uk-UA" dirty="0" err="1" smtClean="0"/>
              <a:t>інтерорецепторів</a:t>
            </a:r>
            <a:endParaRPr lang="uk-UA" dirty="0" smtClean="0"/>
          </a:p>
          <a:p>
            <a:pPr hangingPunct="0"/>
            <a:r>
              <a:rPr lang="uk-UA" dirty="0" smtClean="0"/>
              <a:t>Б  механорецепторів</a:t>
            </a:r>
          </a:p>
          <a:p>
            <a:pPr hangingPunct="0">
              <a:buNone/>
            </a:pPr>
            <a:r>
              <a:rPr lang="uk-UA" dirty="0" smtClean="0"/>
              <a:t>   В  фоторецепторів</a:t>
            </a:r>
          </a:p>
          <a:p>
            <a:pPr hangingPunct="0"/>
            <a:r>
              <a:rPr lang="uk-UA" dirty="0" smtClean="0"/>
              <a:t>Г  терморецепторів</a:t>
            </a:r>
          </a:p>
          <a:p>
            <a:pPr hangingPunct="0">
              <a:buNone/>
            </a:pPr>
            <a:r>
              <a:rPr lang="uk-UA" dirty="0" smtClean="0"/>
              <a:t> </a:t>
            </a:r>
          </a:p>
          <a:p>
            <a:endParaRPr lang="uk-U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751506"/>
          </a:xfrm>
        </p:spPr>
        <p:txBody>
          <a:bodyPr/>
          <a:lstStyle/>
          <a:p>
            <a:r>
              <a:rPr lang="uk-UA" dirty="0" smtClean="0"/>
              <a:t>Вестибулярний апарат</a:t>
            </a:r>
            <a:endParaRPr lang="uk-UA" dirty="0"/>
          </a:p>
        </p:txBody>
      </p:sp>
      <p:sp>
        <p:nvSpPr>
          <p:cNvPr id="3" name="Содержимое 2"/>
          <p:cNvSpPr>
            <a:spLocks noGrp="1"/>
          </p:cNvSpPr>
          <p:nvPr>
            <p:ph idx="1"/>
          </p:nvPr>
        </p:nvSpPr>
        <p:spPr>
          <a:xfrm>
            <a:off x="0" y="1142984"/>
            <a:ext cx="9144000" cy="5715016"/>
          </a:xfrm>
          <a:solidFill>
            <a:schemeClr val="bg1"/>
          </a:solidFill>
        </p:spPr>
        <p:txBody>
          <a:bodyPr>
            <a:normAutofit lnSpcReduction="10000"/>
          </a:bodyPr>
          <a:lstStyle/>
          <a:p>
            <a:r>
              <a:rPr lang="uk-UA" dirty="0" smtClean="0"/>
              <a:t>Вестибулярний апарат. Система трьох півколових каналів та двох мішечків присінка (овального і круглого) утворюють вестибулярний апарат. </a:t>
            </a:r>
          </a:p>
          <a:p>
            <a:r>
              <a:rPr lang="uk-UA" dirty="0" smtClean="0"/>
              <a:t>Мішечки присінка мають чутливі ділянки – плями.  Плями контролюють положення голови стосовно землі.  Волосоподібні вирости чутливих клітин втоплені у драглисту субстанцію (отолітову мембрану). Верхня частина цієї мембрани має вкраплені в неї кристалики кальцію гідрокарбонату – отоліти. Якщо нахилити голову, під дією земного тяжіння отоліти потрапляють на певну групу клітин, подразнюючи їх, в них виникає збудження, яке передається до центральної нервової системи. Овальний мішечок реагує на рухи голови у вертикальному напрямі. Круглий мішечок реагує на нахили голови вбік. </a:t>
            </a:r>
            <a:endParaRPr lang="uk-U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537192"/>
          </a:xfrm>
        </p:spPr>
        <p:txBody>
          <a:bodyPr>
            <a:normAutofit fontScale="90000"/>
          </a:bodyPr>
          <a:lstStyle/>
          <a:p>
            <a:r>
              <a:rPr lang="uk-UA" dirty="0" smtClean="0"/>
              <a:t>півколові канали</a:t>
            </a:r>
            <a:endParaRPr lang="uk-UA" dirty="0"/>
          </a:p>
        </p:txBody>
      </p:sp>
      <p:sp>
        <p:nvSpPr>
          <p:cNvPr id="3" name="Содержимое 2"/>
          <p:cNvSpPr>
            <a:spLocks noGrp="1"/>
          </p:cNvSpPr>
          <p:nvPr>
            <p:ph idx="1"/>
          </p:nvPr>
        </p:nvSpPr>
        <p:spPr>
          <a:xfrm>
            <a:off x="0" y="1000108"/>
            <a:ext cx="8429652" cy="5857892"/>
          </a:xfrm>
          <a:solidFill>
            <a:schemeClr val="bg1"/>
          </a:solidFill>
        </p:spPr>
        <p:txBody>
          <a:bodyPr>
            <a:normAutofit/>
          </a:bodyPr>
          <a:lstStyle/>
          <a:p>
            <a:r>
              <a:rPr lang="uk-UA" dirty="0" smtClean="0"/>
              <a:t>Півколові канали заповнені рідиною (ендолімфою). Кожний півколовий канал має розширення (ампулу), де містяться рецепторні клітини, які мають волоски. Кутове прискорення сприймається головним чином цими рецепторними клітинами.</a:t>
            </a:r>
          </a:p>
          <a:p>
            <a:r>
              <a:rPr lang="uk-UA" dirty="0" smtClean="0"/>
              <a:t>При усвідомленому визначенні положення тіла в просторі збудження від рецепторів вестибулярного апарату надходять до довгастого мозку, структур моста, а далі через зорові бугри до кори головного мозку. Вважається, що кіркові центри контролю рівноваги та положення тіла в просторі розміщені в тім’яній та скроневих частках мозку. </a:t>
            </a:r>
          </a:p>
          <a:p>
            <a:r>
              <a:rPr lang="uk-UA" dirty="0" smtClean="0"/>
              <a:t> </a:t>
            </a:r>
          </a:p>
          <a:p>
            <a:endParaRPr lang="uk-U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26" name="Picture 2" descr="F:\ANAT_edited\45.10a.jpg"/>
          <p:cNvPicPr>
            <a:picLocks noGrp="1" noChangeAspect="1" noChangeArrowheads="1"/>
          </p:cNvPicPr>
          <p:nvPr>
            <p:ph idx="1"/>
          </p:nvPr>
        </p:nvPicPr>
        <p:blipFill>
          <a:blip r:embed="rId2" cstate="print"/>
          <a:srcRect/>
          <a:stretch>
            <a:fillRect/>
          </a:stretch>
        </p:blipFill>
        <p:spPr bwMode="auto">
          <a:xfrm>
            <a:off x="357157" y="-18185"/>
            <a:ext cx="8643999" cy="687618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381000"/>
            <a:ext cx="8229600" cy="1371600"/>
          </a:xfrm>
        </p:spPr>
        <p:txBody>
          <a:bodyPr/>
          <a:lstStyle/>
          <a:p>
            <a:pPr eaLnBrk="1" hangingPunct="1">
              <a:defRPr/>
            </a:pPr>
            <a:r>
              <a:rPr lang="uk-UA" sz="4000" smtClean="0"/>
              <a:t>Загальна характеристика рецепторів</a:t>
            </a:r>
            <a:endParaRPr lang="ru-RU" sz="4000" smtClean="0"/>
          </a:p>
        </p:txBody>
      </p:sp>
      <p:sp>
        <p:nvSpPr>
          <p:cNvPr id="8195" name="Rectangle 3"/>
          <p:cNvSpPr>
            <a:spLocks noGrp="1" noChangeArrowheads="1"/>
          </p:cNvSpPr>
          <p:nvPr>
            <p:ph type="body" sz="half" idx="4294967295"/>
          </p:nvPr>
        </p:nvSpPr>
        <p:spPr>
          <a:xfrm>
            <a:off x="0" y="1981200"/>
            <a:ext cx="4038600" cy="4114800"/>
          </a:xfrm>
        </p:spPr>
        <p:txBody>
          <a:bodyPr/>
          <a:lstStyle/>
          <a:p>
            <a:pPr eaLnBrk="1" hangingPunct="1">
              <a:buFont typeface="Wingdings" pitchFamily="2" charset="2"/>
              <a:buNone/>
              <a:defRPr/>
            </a:pPr>
            <a:r>
              <a:rPr lang="uk-UA" sz="2800" smtClean="0"/>
              <a:t>Первинночутливі – </a:t>
            </a:r>
            <a:r>
              <a:rPr lang="uk-UA" sz="2800" b="1" smtClean="0"/>
              <a:t>нейросенсорні (органи зору та нюху)</a:t>
            </a:r>
          </a:p>
          <a:p>
            <a:pPr eaLnBrk="1" hangingPunct="1">
              <a:buFont typeface="Wingdings" pitchFamily="2" charset="2"/>
              <a:buNone/>
              <a:defRPr/>
            </a:pPr>
            <a:r>
              <a:rPr lang="uk-UA" sz="2800" smtClean="0"/>
              <a:t>Вторинночутливі –</a:t>
            </a:r>
            <a:r>
              <a:rPr lang="uk-UA" sz="2800" b="1" smtClean="0"/>
              <a:t>сенсороепітеліальні (органи слуху, смаку та рівноваги)</a:t>
            </a:r>
            <a:endParaRPr lang="ru-RU" sz="2800" b="1" smtClean="0"/>
          </a:p>
        </p:txBody>
      </p:sp>
      <p:pic>
        <p:nvPicPr>
          <p:cNvPr id="6148" name="Picture 6" descr="fig_05_1"/>
          <p:cNvPicPr>
            <a:picLocks noChangeAspect="1" noChangeArrowheads="1"/>
          </p:cNvPicPr>
          <p:nvPr/>
        </p:nvPicPr>
        <p:blipFill>
          <a:blip r:embed="rId2" cstate="print"/>
          <a:srcRect/>
          <a:stretch>
            <a:fillRect/>
          </a:stretch>
        </p:blipFill>
        <p:spPr bwMode="auto">
          <a:xfrm>
            <a:off x="3851275" y="1916113"/>
            <a:ext cx="529272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t>Первинночутливі</a:t>
            </a:r>
            <a:r>
              <a:rPr lang="uk-UA" dirty="0" smtClean="0"/>
              <a:t> і </a:t>
            </a:r>
            <a:r>
              <a:rPr lang="uk-UA" dirty="0" err="1" smtClean="0"/>
              <a:t>вторинночутливі</a:t>
            </a:r>
            <a:r>
              <a:rPr lang="uk-UA" dirty="0" smtClean="0"/>
              <a:t> рецептори</a:t>
            </a:r>
            <a:endParaRPr lang="uk-UA" dirty="0"/>
          </a:p>
        </p:txBody>
      </p:sp>
      <p:pic>
        <p:nvPicPr>
          <p:cNvPr id="5" name="Содержимое 4" descr="Орган смаку та нюху">
            <a:hlinkClick r:id="rId2" tgtFrame="&quot;_blank&quot;"/>
          </p:cNvPr>
          <p:cNvPicPr>
            <a:picLocks noGrp="1"/>
          </p:cNvPicPr>
          <p:nvPr>
            <p:ph sz="half" idx="1"/>
          </p:nvPr>
        </p:nvPicPr>
        <p:blipFill>
          <a:blip r:embed="rId3" cstate="print"/>
          <a:srcRect/>
          <a:stretch>
            <a:fillRect/>
          </a:stretch>
        </p:blipFill>
        <p:spPr bwMode="auto">
          <a:xfrm>
            <a:off x="0" y="1628800"/>
            <a:ext cx="4860032" cy="5229200"/>
          </a:xfrm>
          <a:prstGeom prst="rect">
            <a:avLst/>
          </a:prstGeom>
          <a:noFill/>
          <a:ln w="9525">
            <a:noFill/>
            <a:miter lim="800000"/>
            <a:headEnd/>
            <a:tailEnd/>
          </a:ln>
        </p:spPr>
      </p:pic>
      <p:pic>
        <p:nvPicPr>
          <p:cNvPr id="6" name="Содержимое 5" descr="Орган смаку та нюху">
            <a:hlinkClick r:id="rId4" tgtFrame="&quot;_blank&quot;"/>
          </p:cNvPr>
          <p:cNvPicPr>
            <a:picLocks noGrp="1"/>
          </p:cNvPicPr>
          <p:nvPr>
            <p:ph sz="half" idx="2"/>
          </p:nvPr>
        </p:nvPicPr>
        <p:blipFill>
          <a:blip r:embed="rId5" cstate="print"/>
          <a:srcRect/>
          <a:stretch>
            <a:fillRect/>
          </a:stretch>
        </p:blipFill>
        <p:spPr bwMode="auto">
          <a:xfrm>
            <a:off x="4716016" y="1628800"/>
            <a:ext cx="4427984" cy="46805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20040"/>
            <a:ext cx="7481918" cy="608630"/>
          </a:xfrm>
        </p:spPr>
        <p:txBody>
          <a:bodyPr/>
          <a:lstStyle/>
          <a:p>
            <a:r>
              <a:rPr lang="uk-UA" dirty="0" smtClean="0"/>
              <a:t>Аналізатори</a:t>
            </a:r>
            <a:endParaRPr lang="uk-UA" dirty="0"/>
          </a:p>
        </p:txBody>
      </p:sp>
      <p:sp>
        <p:nvSpPr>
          <p:cNvPr id="3" name="Содержимое 2"/>
          <p:cNvSpPr>
            <a:spLocks noGrp="1"/>
          </p:cNvSpPr>
          <p:nvPr>
            <p:ph idx="1"/>
          </p:nvPr>
        </p:nvSpPr>
        <p:spPr>
          <a:xfrm>
            <a:off x="0" y="857232"/>
            <a:ext cx="9144000" cy="5598504"/>
          </a:xfrm>
          <a:solidFill>
            <a:schemeClr val="bg1"/>
          </a:solidFill>
        </p:spPr>
        <p:txBody>
          <a:bodyPr>
            <a:normAutofit/>
          </a:bodyPr>
          <a:lstStyle/>
          <a:p>
            <a:r>
              <a:rPr lang="uk-UA" dirty="0" smtClean="0"/>
              <a:t>Сигнали від рецепторів по нервових шляхах надходять до певних ділянок кори великих півкуль, де і відбувається аналіз та переробка одержаної інформації та створення певного відчуття.</a:t>
            </a:r>
            <a:endParaRPr lang="en-US" dirty="0" smtClean="0"/>
          </a:p>
          <a:p>
            <a:r>
              <a:rPr lang="uk-UA" dirty="0" smtClean="0"/>
              <a:t> Комплекс, що складається з </a:t>
            </a:r>
            <a:r>
              <a:rPr lang="uk-UA" b="1" dirty="0" smtClean="0">
                <a:solidFill>
                  <a:srgbClr val="FF0000"/>
                </a:solidFill>
              </a:rPr>
              <a:t>рецептора, нервового шляху та відповідної ділянки кори головного мозку</a:t>
            </a:r>
            <a:r>
              <a:rPr lang="uk-UA" dirty="0" smtClean="0"/>
              <a:t>, </a:t>
            </a:r>
            <a:r>
              <a:rPr lang="uk-UA" b="1" dirty="0" smtClean="0"/>
              <a:t>І.П.Павлов назвав </a:t>
            </a:r>
            <a:r>
              <a:rPr lang="uk-UA" b="1" dirty="0" smtClean="0">
                <a:solidFill>
                  <a:srgbClr val="FF0000"/>
                </a:solidFill>
              </a:rPr>
              <a:t>аналізатором</a:t>
            </a:r>
            <a:r>
              <a:rPr lang="uk-UA" dirty="0" smtClean="0"/>
              <a:t>. </a:t>
            </a:r>
          </a:p>
          <a:p>
            <a:r>
              <a:rPr lang="uk-UA" b="1" dirty="0" smtClean="0">
                <a:solidFill>
                  <a:srgbClr val="00B050"/>
                </a:solidFill>
              </a:rPr>
              <a:t>Периферична ланка аналізатора </a:t>
            </a:r>
            <a:r>
              <a:rPr lang="uk-UA" dirty="0" smtClean="0"/>
              <a:t>– </a:t>
            </a:r>
            <a:r>
              <a:rPr lang="uk-UA" dirty="0" smtClean="0">
                <a:solidFill>
                  <a:srgbClr val="FF0000"/>
                </a:solidFill>
              </a:rPr>
              <a:t>це</a:t>
            </a:r>
            <a:r>
              <a:rPr lang="uk-UA" dirty="0" smtClean="0"/>
              <a:t> </a:t>
            </a:r>
            <a:r>
              <a:rPr lang="uk-UA" dirty="0" smtClean="0">
                <a:solidFill>
                  <a:srgbClr val="FF0000"/>
                </a:solidFill>
              </a:rPr>
              <a:t>рецептори;</a:t>
            </a:r>
            <a:r>
              <a:rPr lang="uk-UA" dirty="0" smtClean="0"/>
              <a:t> </a:t>
            </a:r>
            <a:r>
              <a:rPr lang="uk-UA" b="1" dirty="0" smtClean="0">
                <a:solidFill>
                  <a:srgbClr val="00B050"/>
                </a:solidFill>
              </a:rPr>
              <a:t>провідникова ланка </a:t>
            </a:r>
            <a:r>
              <a:rPr lang="uk-UA" dirty="0" smtClean="0"/>
              <a:t>– </a:t>
            </a:r>
            <a:r>
              <a:rPr lang="uk-UA" dirty="0" smtClean="0">
                <a:solidFill>
                  <a:srgbClr val="FF0000"/>
                </a:solidFill>
              </a:rPr>
              <a:t>це нервові шляхи</a:t>
            </a:r>
            <a:r>
              <a:rPr lang="uk-UA" dirty="0" smtClean="0"/>
              <a:t>; </a:t>
            </a:r>
            <a:r>
              <a:rPr lang="uk-UA" b="1" dirty="0" smtClean="0">
                <a:solidFill>
                  <a:srgbClr val="00B050"/>
                </a:solidFill>
              </a:rPr>
              <a:t>центральна ланка</a:t>
            </a:r>
            <a:r>
              <a:rPr lang="uk-UA" dirty="0" smtClean="0"/>
              <a:t> – </a:t>
            </a:r>
            <a:r>
              <a:rPr lang="uk-UA" dirty="0" smtClean="0">
                <a:solidFill>
                  <a:srgbClr val="FF0000"/>
                </a:solidFill>
              </a:rPr>
              <a:t>це нервові центри</a:t>
            </a:r>
            <a:r>
              <a:rPr lang="uk-UA" dirty="0" smtClean="0"/>
              <a:t>. </a:t>
            </a:r>
          </a:p>
          <a:p>
            <a:r>
              <a:rPr lang="uk-UA" dirty="0" smtClean="0"/>
              <a:t>Усі частини аналізатора діють як єдине ціле.</a:t>
            </a:r>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2 </a:t>
            </a:r>
            <a:endParaRPr lang="uk-UA" dirty="0"/>
          </a:p>
        </p:txBody>
      </p:sp>
      <p:sp>
        <p:nvSpPr>
          <p:cNvPr id="3" name="Содержимое 2"/>
          <p:cNvSpPr>
            <a:spLocks noGrp="1"/>
          </p:cNvSpPr>
          <p:nvPr>
            <p:ph idx="1"/>
          </p:nvPr>
        </p:nvSpPr>
        <p:spPr/>
        <p:txBody>
          <a:bodyPr/>
          <a:lstStyle/>
          <a:p>
            <a:r>
              <a:rPr lang="uk-UA" dirty="0" smtClean="0"/>
              <a:t>Який з названих елементів не належить до сенсорної системи:</a:t>
            </a:r>
          </a:p>
          <a:p>
            <a:r>
              <a:rPr lang="uk-UA" dirty="0" smtClean="0"/>
              <a:t>А  рецептори</a:t>
            </a:r>
          </a:p>
          <a:p>
            <a:r>
              <a:rPr lang="uk-UA" dirty="0" smtClean="0"/>
              <a:t>Б  доцентрові нейрони</a:t>
            </a:r>
          </a:p>
          <a:p>
            <a:r>
              <a:rPr lang="uk-UA" dirty="0" smtClean="0"/>
              <a:t>В  відцентрові нейрони</a:t>
            </a:r>
          </a:p>
          <a:p>
            <a:r>
              <a:rPr lang="uk-UA" dirty="0" smtClean="0"/>
              <a:t>Г ділянка кори півкуль</a:t>
            </a: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138</TotalTime>
  <Words>2919</Words>
  <Application>Microsoft Office PowerPoint</Application>
  <PresentationFormat>Экран (4:3)</PresentationFormat>
  <Paragraphs>196</Paragraphs>
  <Slides>55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Изящная</vt:lpstr>
      <vt:lpstr>ОРГАНИ ЧУТТІВ, СЕНСОРНІ СИСТЕМИ (АНАЛІЗАТОРИ) </vt:lpstr>
      <vt:lpstr>Подразливість і рецептори</vt:lpstr>
      <vt:lpstr>Рецептори</vt:lpstr>
      <vt:lpstr>Завдання 1 </vt:lpstr>
      <vt:lpstr>Загальна характеристика органів чуття</vt:lpstr>
      <vt:lpstr>Загальна характеристика рецепторів</vt:lpstr>
      <vt:lpstr>Первинночутливі і вторинночутливі рецептори</vt:lpstr>
      <vt:lpstr>Аналізатори</vt:lpstr>
      <vt:lpstr>Завдання 2 </vt:lpstr>
      <vt:lpstr>Дотик</vt:lpstr>
      <vt:lpstr>Вільні нервові закінчення</vt:lpstr>
      <vt:lpstr>Рецептори дотику</vt:lpstr>
      <vt:lpstr>       Інтрафузальне м’язове волокно (пропріорецептор)</vt:lpstr>
      <vt:lpstr>Смак</vt:lpstr>
      <vt:lpstr>Смакова брунька</vt:lpstr>
      <vt:lpstr>нюх</vt:lpstr>
      <vt:lpstr>Нюховий епітелій</vt:lpstr>
      <vt:lpstr>Завдання 3 </vt:lpstr>
      <vt:lpstr>Орган зору</vt:lpstr>
      <vt:lpstr>Будова ока і зір </vt:lpstr>
      <vt:lpstr>Презентация PowerPoint</vt:lpstr>
      <vt:lpstr>Будова ока</vt:lpstr>
      <vt:lpstr>Будова ока</vt:lpstr>
      <vt:lpstr>Завдання 4 </vt:lpstr>
      <vt:lpstr>Будова ока. Оболонки очного яблука.</vt:lpstr>
      <vt:lpstr>Середня  оболонка</vt:lpstr>
      <vt:lpstr>Оптична система ока</vt:lpstr>
      <vt:lpstr>Ціліарне (війчасте)тіло і кришталик</vt:lpstr>
      <vt:lpstr>Будова сітківки</vt:lpstr>
      <vt:lpstr>Клітинна організація сітківки</vt:lpstr>
      <vt:lpstr>Палички та колбочки</vt:lpstr>
      <vt:lpstr>Фоторецепторні клітини</vt:lpstr>
      <vt:lpstr>Завдання 5 </vt:lpstr>
      <vt:lpstr>Завдання 6 </vt:lpstr>
      <vt:lpstr>Фоторецепторні клітини</vt:lpstr>
      <vt:lpstr>Порушення зору</vt:lpstr>
      <vt:lpstr>Додаткові структури</vt:lpstr>
      <vt:lpstr>Орган слуху </vt:lpstr>
      <vt:lpstr>Зовнішнє вухо</vt:lpstr>
      <vt:lpstr>Середнє вухо</vt:lpstr>
      <vt:lpstr>Будова середнього вуха</vt:lpstr>
      <vt:lpstr>Завдання 7 </vt:lpstr>
      <vt:lpstr>Внутрішнє вухо</vt:lpstr>
      <vt:lpstr>Завдання 8 </vt:lpstr>
      <vt:lpstr>Будова внутрішнього вуха</vt:lpstr>
      <vt:lpstr>Завитка</vt:lpstr>
      <vt:lpstr>Завитка</vt:lpstr>
      <vt:lpstr>Будова завитки</vt:lpstr>
      <vt:lpstr>Завдання 9 </vt:lpstr>
      <vt:lpstr>Завитка</vt:lpstr>
      <vt:lpstr>Слухові рецептори</vt:lpstr>
      <vt:lpstr>Завдання 10 </vt:lpstr>
      <vt:lpstr>Вестибулярний апарат</vt:lpstr>
      <vt:lpstr>півколові канали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 ЧУТТІВ, СЕНСОРНІ СИСТЕМИ (АНАЛІЗАТОРИ)</dc:title>
  <dc:creator>C2-411-Note</dc:creator>
  <cp:lastModifiedBy>Admin</cp:lastModifiedBy>
  <cp:revision>31</cp:revision>
  <dcterms:created xsi:type="dcterms:W3CDTF">2014-03-28T11:16:48Z</dcterms:created>
  <dcterms:modified xsi:type="dcterms:W3CDTF">2020-05-18T14:40:00Z</dcterms:modified>
</cp:coreProperties>
</file>