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77"/>
  </p:notesMasterIdLst>
  <p:sldIdLst>
    <p:sldId id="330" r:id="rId2"/>
    <p:sldId id="331" r:id="rId3"/>
    <p:sldId id="333" r:id="rId4"/>
    <p:sldId id="332"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32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1"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5" r:id="rId69"/>
    <p:sldId id="326" r:id="rId70"/>
    <p:sldId id="327" r:id="rId71"/>
    <p:sldId id="328" r:id="rId72"/>
    <p:sldId id="323" r:id="rId73"/>
    <p:sldId id="324" r:id="rId74"/>
    <p:sldId id="334" r:id="rId75"/>
    <p:sldId id="335" r:id="rId7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CCFF"/>
    <a:srgbClr val="00FFFF"/>
    <a:srgbClr val="99FF66"/>
    <a:srgbClr val="0A0AE4"/>
    <a:srgbClr val="FF00FF"/>
    <a:srgbClr val="ACFF25"/>
    <a:srgbClr val="FF66CC"/>
    <a:srgbClr val="D7E73D"/>
    <a:srgbClr val="D0F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4DAF1C-4BD1-4ECA-8A58-7A74006964C2}" type="datetimeFigureOut">
              <a:rPr lang="ru-RU" smtClean="0"/>
              <a:t>24.11.2014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088B87-D960-4A60-9EAD-479EF9B59F3F}" type="slidenum">
              <a:rPr lang="ru-RU" smtClean="0"/>
              <a:t>‹#›</a:t>
            </a:fld>
            <a:endParaRPr lang="ru-RU" dirty="0"/>
          </a:p>
        </p:txBody>
      </p:sp>
    </p:spTree>
    <p:extLst>
      <p:ext uri="{BB962C8B-B14F-4D97-AF65-F5344CB8AC3E}">
        <p14:creationId xmlns:p14="http://schemas.microsoft.com/office/powerpoint/2010/main" val="1668830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8088B87-D960-4A60-9EAD-479EF9B59F3F}" type="slidenum">
              <a:rPr lang="ru-RU" smtClean="0"/>
              <a:t>22</a:t>
            </a:fld>
            <a:endParaRPr lang="ru-RU" dirty="0"/>
          </a:p>
        </p:txBody>
      </p:sp>
    </p:spTree>
    <p:extLst>
      <p:ext uri="{BB962C8B-B14F-4D97-AF65-F5344CB8AC3E}">
        <p14:creationId xmlns:p14="http://schemas.microsoft.com/office/powerpoint/2010/main" val="2031085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24.11.2014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24.11.2014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24.11.2014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24.11.2014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24.11.2014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24.11.2014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24.11.2014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24.11.2014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24.11.2014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24.11.2014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24.11.2014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24.11.2014</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36.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9.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0.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41.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8.jpg"/><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4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jpeg"/><Relationship Id="rId1" Type="http://schemas.openxmlformats.org/officeDocument/2006/relationships/slideLayout" Target="../slideLayouts/slideLayout2.xml"/><Relationship Id="rId4" Type="http://schemas.openxmlformats.org/officeDocument/2006/relationships/image" Target="../media/image94.jpg"/></Relationships>
</file>

<file path=ppt/slides/_rels/slide46.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9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50.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10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105.jpg"/><Relationship Id="rId1" Type="http://schemas.openxmlformats.org/officeDocument/2006/relationships/slideLayout" Target="../slideLayouts/slideLayout2.xml"/><Relationship Id="rId4" Type="http://schemas.openxmlformats.org/officeDocument/2006/relationships/image" Target="../media/image107.jpg"/></Relationships>
</file>

<file path=ppt/slides/_rels/slide55.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image" Target="../media/image110.jpeg"/><Relationship Id="rId1" Type="http://schemas.openxmlformats.org/officeDocument/2006/relationships/slideLayout" Target="../slideLayouts/slideLayout2.xml"/><Relationship Id="rId4" Type="http://schemas.openxmlformats.org/officeDocument/2006/relationships/image" Target="../media/image112.jpg"/></Relationships>
</file>

<file path=ppt/slides/_rels/slide57.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113.jpg"/><Relationship Id="rId1" Type="http://schemas.openxmlformats.org/officeDocument/2006/relationships/slideLayout" Target="../slideLayouts/slideLayout2.xml"/><Relationship Id="rId4" Type="http://schemas.openxmlformats.org/officeDocument/2006/relationships/image" Target="../media/image115.jpg"/></Relationships>
</file>

<file path=ppt/slides/_rels/slide58.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g"/><Relationship Id="rId1" Type="http://schemas.openxmlformats.org/officeDocument/2006/relationships/slideLayout" Target="../slideLayouts/slideLayout2.xml"/><Relationship Id="rId4" Type="http://schemas.openxmlformats.org/officeDocument/2006/relationships/image" Target="../media/image118.jpg"/></Relationships>
</file>

<file path=ppt/slides/_rels/slide59.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60.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12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8.jpg"/><Relationship Id="rId2" Type="http://schemas.openxmlformats.org/officeDocument/2006/relationships/image" Target="../media/image127.jpg"/><Relationship Id="rId1" Type="http://schemas.openxmlformats.org/officeDocument/2006/relationships/slideLayout" Target="../slideLayouts/slideLayout2.xml"/><Relationship Id="rId4" Type="http://schemas.openxmlformats.org/officeDocument/2006/relationships/image" Target="../media/image129.jpg"/></Relationships>
</file>

<file path=ppt/slides/_rels/slide65.xml.rels><?xml version="1.0" encoding="UTF-8" standalone="yes"?>
<Relationships xmlns="http://schemas.openxmlformats.org/package/2006/relationships"><Relationship Id="rId2" Type="http://schemas.openxmlformats.org/officeDocument/2006/relationships/image" Target="../media/image13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13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13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5.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13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8.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9.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0.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35.jpg"/><Relationship Id="rId2" Type="http://schemas.openxmlformats.org/officeDocument/2006/relationships/image" Target="../media/image142.jpe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114.jpg"/></Relationships>
</file>

<file path=ppt/slides/_rels/slide75.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44.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7344816" cy="2376264"/>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l">
              <a:buNone/>
            </a:pPr>
            <a:r>
              <a:rPr lang="uk-UA" sz="4000" dirty="0" smtClean="0">
                <a:ln w="11430">
                  <a:solidFill>
                    <a:schemeClr val="accent6">
                      <a:lumMod val="50000"/>
                    </a:schemeClr>
                  </a:solidFill>
                </a:ln>
                <a:solidFill>
                  <a:schemeClr val="accent6">
                    <a:lumMod val="50000"/>
                  </a:schemeClr>
                </a:solidFill>
                <a:effectLst>
                  <a:outerShdw blurRad="50800" dist="39000" dir="5460000" algn="tl">
                    <a:srgbClr val="000000">
                      <a:alpha val="38000"/>
                    </a:srgbClr>
                  </a:outerShdw>
                </a:effectLst>
              </a:rPr>
              <a:t>Різноманітність комах. Роль комах у екосистемах, їх значення для людини</a:t>
            </a:r>
            <a:endParaRPr lang="ru-RU" sz="4000" dirty="0">
              <a:ln w="11430">
                <a:solidFill>
                  <a:schemeClr val="accent6">
                    <a:lumMod val="50000"/>
                  </a:schemeClr>
                </a:solidFill>
              </a:ln>
              <a:solidFill>
                <a:schemeClr val="accent6">
                  <a:lumMod val="50000"/>
                </a:schemeClr>
              </a:solidFill>
              <a:effectLst>
                <a:outerShdw blurRad="50800" dist="39000" dir="5460000" algn="tl">
                  <a:srgbClr val="000000">
                    <a:alpha val="38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69964">
            <a:off x="310038" y="2888379"/>
            <a:ext cx="2802308" cy="1601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3558" y="3263292"/>
            <a:ext cx="1158240" cy="10607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61303">
            <a:off x="4860032" y="3079908"/>
            <a:ext cx="1921403" cy="15179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91456">
            <a:off x="7020272" y="3429000"/>
            <a:ext cx="1835843" cy="137511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07840">
            <a:off x="274381" y="4883618"/>
            <a:ext cx="1763688" cy="11757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49441">
            <a:off x="2637678" y="4699573"/>
            <a:ext cx="2338851" cy="158493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347045">
            <a:off x="5292081" y="4905291"/>
            <a:ext cx="1692404" cy="176406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77041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956372"/>
            <a:ext cx="6512511" cy="1696764"/>
          </a:xfrm>
        </p:spPr>
        <p:txBody>
          <a:bodyPr/>
          <a:lstStyle/>
          <a:p>
            <a:pPr marL="0" indent="0" algn="l">
              <a:buNone/>
            </a:pPr>
            <a:r>
              <a:rPr lang="uk-UA" sz="24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Медоносна бджола махає крилами зі швидкістю 11400 разів на хвилину. Саме це створює характерне бджолине дзижчання</a:t>
            </a:r>
            <a:endParaRPr lang="ru-RU" sz="240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88640"/>
            <a:ext cx="3024336" cy="2049458"/>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4581128"/>
            <a:ext cx="3024336" cy="1994309"/>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052736"/>
            <a:ext cx="2466975" cy="1847850"/>
          </a:xfrm>
          <a:prstGeom prst="rect">
            <a:avLst/>
          </a:prstGeom>
        </p:spPr>
      </p:pic>
    </p:spTree>
    <p:extLst>
      <p:ext uri="{BB962C8B-B14F-4D97-AF65-F5344CB8AC3E}">
        <p14:creationId xmlns:p14="http://schemas.microsoft.com/office/powerpoint/2010/main" val="30774272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355651"/>
            <a:ext cx="4968552" cy="1584176"/>
          </a:xfrm>
        </p:spPr>
        <p:txBody>
          <a:bodyPr/>
          <a:lstStyle/>
          <a:p>
            <a:pPr marL="0" indent="0" algn="l">
              <a:buNone/>
            </a:pP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У світі налічується близько 20 тис. видів бджіл. Палеонтологія стверджує, що бджоли в такому вигляді, як вони представлені тепер, з</a:t>
            </a:r>
            <a:r>
              <a:rPr lang="en-US"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явилися 40 млн. років тому</a:t>
            </a:r>
            <a:endParaRPr lang="ru-RU" sz="200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404664"/>
            <a:ext cx="2619375" cy="1743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3717032"/>
            <a:ext cx="2466975" cy="184785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244" y="4221088"/>
            <a:ext cx="2466975" cy="1847850"/>
          </a:xfrm>
          <a:prstGeom prst="rect">
            <a:avLst/>
          </a:prstGeom>
        </p:spPr>
      </p:pic>
    </p:spTree>
    <p:extLst>
      <p:ext uri="{BB962C8B-B14F-4D97-AF65-F5344CB8AC3E}">
        <p14:creationId xmlns:p14="http://schemas.microsoft.com/office/powerpoint/2010/main" val="355508233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Круглая лента лицом вверх 4"/>
          <p:cNvSpPr/>
          <p:nvPr/>
        </p:nvSpPr>
        <p:spPr>
          <a:xfrm>
            <a:off x="755576" y="692696"/>
            <a:ext cx="7056784" cy="3888432"/>
          </a:xfrm>
          <a:prstGeom prst="ellipseRibbon2">
            <a:avLst>
              <a:gd name="adj1" fmla="val 25000"/>
              <a:gd name="adj2" fmla="val 66325"/>
              <a:gd name="adj3" fmla="val 94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2191335" y="908720"/>
            <a:ext cx="4176464" cy="2554545"/>
          </a:xfrm>
          <a:prstGeom prst="rect">
            <a:avLst/>
          </a:prstGeom>
          <a:noFill/>
        </p:spPr>
        <p:txBody>
          <a:bodyPr wrap="square" rtlCol="0">
            <a:spAutoFit/>
          </a:bodyPr>
          <a:lstStyle/>
          <a:p>
            <a:r>
              <a:rPr lang="uk-UA" sz="2000" b="1"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Чи знаєте ви, що бджола може відлетіти від вулика майже на 8 км і безпомилково знайти дорогу назад? Однак такі великі перельоти небезпечні для життя бджіл, і невигідні з точки зору продуктивності її роботи.</a:t>
            </a:r>
            <a:endParaRPr lang="ru-RU" sz="2000"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3356991"/>
            <a:ext cx="3093653" cy="22382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304110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654953"/>
            <a:ext cx="5544616" cy="3672408"/>
          </a:xfrm>
        </p:spPr>
        <p:txBody>
          <a:bodyPr/>
          <a:lstStyle/>
          <a:p>
            <a:pPr marL="0" indent="0" algn="l">
              <a:buNone/>
            </a:pPr>
            <a:r>
              <a:rPr lang="uk-UA" sz="2000" u="sng"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Клас:</a:t>
            </a:r>
            <a: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комахи</a:t>
            </a:r>
            <a:b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br>
            <a:r>
              <a:rPr lang="uk-UA" sz="2000" u="sng"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Родина:</a:t>
            </a: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a:t>
            </a:r>
            <a: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твердокрилі</a:t>
            </a: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a:r>
            <a:b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br>
            <a:r>
              <a:rPr lang="uk-UA" sz="2000" u="sng"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Ареал проживання: </a:t>
            </a:r>
            <a: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весь світ, крім Антарктиди</a:t>
            </a: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a:r>
            <a:b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br>
            <a:r>
              <a:rPr lang="uk-UA" sz="2000" u="sng"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Довжина тіла: </a:t>
            </a:r>
            <a: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4 – 7 мм</a:t>
            </a:r>
            <a:b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br>
            <a:r>
              <a:rPr lang="uk-UA" sz="2000" u="sng"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Вага</a:t>
            </a:r>
            <a:r>
              <a:rPr lang="uk-UA" sz="2000" i="1" u="sng"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0,06 г</a:t>
            </a:r>
            <a:b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br>
            <a:r>
              <a:rPr lang="uk-UA" sz="2000" u="sng"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Харчування:</a:t>
            </a: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a:t>
            </a:r>
            <a: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червці, білокрилки, павутинні кліщики, личинки і лялечки листоїдів, яйця та личинки клопів, гусениць метеликів і т. д.</a:t>
            </a:r>
            <a:b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br>
            <a:r>
              <a:rPr lang="uk-UA" sz="2000" u="sng"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Тривалість життя:</a:t>
            </a: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a:t>
            </a:r>
            <a: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до 1 року</a:t>
            </a:r>
            <a:endParaRPr lang="ru-RU" sz="2000"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3911" y="188640"/>
            <a:ext cx="3168352" cy="3302517"/>
          </a:xfrm>
          <a:prstGeom prst="rect">
            <a:avLst/>
          </a:prstGeom>
        </p:spPr>
      </p:pic>
      <p:sp>
        <p:nvSpPr>
          <p:cNvPr id="5" name="TextBox 4"/>
          <p:cNvSpPr txBox="1"/>
          <p:nvPr/>
        </p:nvSpPr>
        <p:spPr>
          <a:xfrm>
            <a:off x="395536" y="219111"/>
            <a:ext cx="2376264" cy="1384995"/>
          </a:xfrm>
          <a:prstGeom prst="rect">
            <a:avLst/>
          </a:prstGeom>
          <a:noFill/>
        </p:spPr>
        <p:txBody>
          <a:bodyPr wrap="square" rtlCol="0">
            <a:spAutoFit/>
          </a:bodyPr>
          <a:lstStyle/>
          <a:p>
            <a:r>
              <a:rPr lang="uk-UA" sz="2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Божа корівка (сонечко)</a:t>
            </a:r>
            <a:endParaRPr lang="ru-RU" sz="28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39948795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147738"/>
            <a:ext cx="3816424" cy="2433389"/>
          </a:xfrm>
        </p:spPr>
        <p:txBody>
          <a:bodyPr/>
          <a:lstStyle/>
          <a:p>
            <a:pPr marL="0" indent="0" algn="l">
              <a:buNone/>
            </a:pPr>
            <a:r>
              <a:rPr lang="ru-RU"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Коли </a:t>
            </a:r>
            <a:r>
              <a:rPr lang="ru-RU" sz="200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божа корівка піддається нападу, вона може впирснути пахнючу рідину з колінних суглобів своїх ніг. Запах попереджає птахів і хижаків, що сонечко отруйне.</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4149080"/>
            <a:ext cx="3780421" cy="2520280"/>
          </a:xfrm>
          <a:prstGeom prst="ellipse">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404664"/>
            <a:ext cx="2619375" cy="1743075"/>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1624458"/>
            <a:ext cx="2495550" cy="1838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057811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764704"/>
            <a:ext cx="4032448" cy="2736304"/>
          </a:xfrm>
        </p:spPr>
        <p:txBody>
          <a:bodyPr/>
          <a:lstStyle/>
          <a:p>
            <a:pPr marL="0" indent="0" algn="l">
              <a:buNone/>
            </a:pP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Крім стандартних червоних з чорними плямками, сонечка також бувають жовтими, помаранчевими, бордовими. Деякі сонечка повністю чорні, з яскраво-червоними плямами на крилах.</a:t>
            </a:r>
            <a:endParaRPr lang="ru-RU" sz="200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1916832"/>
            <a:ext cx="1944216" cy="1944216"/>
          </a:xfrm>
          <a:prstGeom prst="roundRect">
            <a:avLst>
              <a:gd name="adj" fmla="val 8693"/>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4005064"/>
            <a:ext cx="2664296" cy="2245193"/>
          </a:xfrm>
          <a:prstGeom prst="rect">
            <a:avLst/>
          </a:prstGeom>
        </p:spPr>
      </p:pic>
    </p:spTree>
    <p:extLst>
      <p:ext uri="{BB962C8B-B14F-4D97-AF65-F5344CB8AC3E}">
        <p14:creationId xmlns:p14="http://schemas.microsoft.com/office/powerpoint/2010/main" val="20122012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98605" y="620688"/>
            <a:ext cx="4104456" cy="3024336"/>
          </a:xfrm>
        </p:spPr>
        <p:txBody>
          <a:bodyPr/>
          <a:lstStyle/>
          <a:p>
            <a:pPr marL="0" indent="0" algn="l">
              <a:buNone/>
            </a:pPr>
            <a:r>
              <a:rPr lang="uk-UA" sz="2000" dirty="0" smtClean="0">
                <a:ln w="3175" cmpd="sng">
                  <a:solidFill>
                    <a:sysClr val="windowText" lastClr="000000"/>
                  </a:solidFill>
                  <a:prstDash val="solid"/>
                  <a:miter lim="800000"/>
                </a:ln>
                <a:solidFill>
                  <a:sysClr val="windowText" lastClr="000000"/>
                </a:solidFill>
                <a:effectLst>
                  <a:outerShdw blurRad="50800" algn="tl" rotWithShape="0">
                    <a:srgbClr val="000000"/>
                  </a:outerShdw>
                </a:effectLst>
              </a:rPr>
              <a:t>Є понад 5000 різних видів сонечок, які можна знайти в усьому світі. Ви можете зустріти сонечка в садах, полях, луках і т. д. Оскільки сонечка – це комахи, вони холоднокровні істоти.</a:t>
            </a:r>
            <a:endParaRPr lang="ru-RU" sz="2000" dirty="0">
              <a:ln w="3175" cmpd="sng">
                <a:solidFill>
                  <a:sysClr val="windowText" lastClr="000000"/>
                </a:solidFill>
                <a:prstDash val="solid"/>
                <a:miter lim="800000"/>
              </a:ln>
              <a:solidFill>
                <a:sysClr val="windowText" lastClr="000000"/>
              </a:solidFill>
              <a:effectLst>
                <a:outerShdw blurRad="50800" algn="tl" rotWithShape="0">
                  <a:srgbClr val="000000"/>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3140968"/>
            <a:ext cx="3543029" cy="2124447"/>
          </a:xfrm>
          <a:prstGeom prst="roundRect">
            <a:avLst>
              <a:gd name="adj" fmla="val 21305"/>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76672"/>
            <a:ext cx="2880320" cy="2160240"/>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02" y="3861048"/>
            <a:ext cx="3356992" cy="2578596"/>
          </a:xfrm>
          <a:prstGeom prst="rect">
            <a:avLst/>
          </a:prstGeom>
          <a:ln>
            <a:noFill/>
          </a:ln>
          <a:effectLst>
            <a:softEdge rad="112500"/>
          </a:effectLst>
        </p:spPr>
      </p:pic>
    </p:spTree>
    <p:extLst>
      <p:ext uri="{BB962C8B-B14F-4D97-AF65-F5344CB8AC3E}">
        <p14:creationId xmlns:p14="http://schemas.microsoft.com/office/powerpoint/2010/main" val="18260035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7864" y="2564904"/>
            <a:ext cx="3744416" cy="2376264"/>
          </a:xfrm>
        </p:spPr>
        <p:txBody>
          <a:bodyPr/>
          <a:lstStyle/>
          <a:p>
            <a:pPr marL="0" indent="0" algn="l">
              <a:buNone/>
            </a:pP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Сонечка всеїдні і харчуються попелицями, черв</a:t>
            </a:r>
            <a:r>
              <a:rPr lang="en-US"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яками та іншими шкідниками. Деякі сонечка також їдять траву і листя, гриби тощо.</a:t>
            </a:r>
            <a:endParaRPr lang="ru-RU" sz="200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318938"/>
            <a:ext cx="2857500" cy="1914525"/>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59" y="1361926"/>
            <a:ext cx="2619375" cy="174307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4606489"/>
            <a:ext cx="3111171" cy="20251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613731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60648"/>
            <a:ext cx="5472608" cy="3816424"/>
          </a:xfrm>
        </p:spPr>
        <p:txBody>
          <a:bodyPr/>
          <a:lstStyle/>
          <a:p>
            <a:pPr marL="0" indent="0" algn="l">
              <a:buNone/>
            </a:pP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У середині століття ці комахи були названі на честь Діви Марії, яка часто зображувалася на картинах в червоному плащі, тому й були широко відомі, як «Жук Богоматері». Сім чорних плям на крилах сонечка являють собою сім радощів і сім скорбот Матері Марії. «Жук Богоматері» був в кінцевому підсумку скорочений до «сонечко». Інші назви, під якими відомі сонечка – це «Божа корівка жуків» або «Леді жуків», «Леді </a:t>
            </a: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корова</a:t>
            </a: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a:t>
            </a: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і «Леді літа»</a:t>
            </a:r>
            <a:endParaRPr lang="ru-RU" sz="200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4289567"/>
            <a:ext cx="2619375" cy="1743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256664"/>
            <a:ext cx="2143125" cy="142875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836712"/>
            <a:ext cx="2114235" cy="1512168"/>
          </a:xfrm>
          <a:prstGeom prst="rect">
            <a:avLst/>
          </a:prstGeom>
        </p:spPr>
      </p:pic>
    </p:spTree>
    <p:extLst>
      <p:ext uri="{BB962C8B-B14F-4D97-AF65-F5344CB8AC3E}">
        <p14:creationId xmlns:p14="http://schemas.microsoft.com/office/powerpoint/2010/main" val="17880201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Выноска-облако 4"/>
          <p:cNvSpPr/>
          <p:nvPr/>
        </p:nvSpPr>
        <p:spPr>
          <a:xfrm>
            <a:off x="2015716" y="692696"/>
            <a:ext cx="6984776" cy="3744416"/>
          </a:xfrm>
          <a:prstGeom prst="cloudCallout">
            <a:avLst>
              <a:gd name="adj1" fmla="val -36837"/>
              <a:gd name="adj2" fmla="val 5523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dirty="0"/>
          </a:p>
        </p:txBody>
      </p:sp>
      <p:sp>
        <p:nvSpPr>
          <p:cNvPr id="6" name="TextBox 5"/>
          <p:cNvSpPr txBox="1"/>
          <p:nvPr/>
        </p:nvSpPr>
        <p:spPr>
          <a:xfrm>
            <a:off x="3131840" y="1196752"/>
            <a:ext cx="4752528" cy="1938992"/>
          </a:xfrm>
          <a:prstGeom prst="rect">
            <a:avLst/>
          </a:prstGeom>
          <a:noFill/>
        </p:spPr>
        <p:txBody>
          <a:bodyPr wrap="square" rtlCol="0">
            <a:spAutoFit/>
          </a:bodyPr>
          <a:lstStyle/>
          <a:p>
            <a:r>
              <a:rPr lang="uk-UA" sz="20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Чи знаєте ви, що кількість місць, схема маркування на крилах і колір допомагає у визначенні типу божої корівки? Не всі мають круглі плями на тілі, у деяких навіть є білі смуги замість чорних плям.</a:t>
            </a:r>
            <a:endParaRPr lang="ru-RU" sz="20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437112"/>
            <a:ext cx="2872660" cy="2160240"/>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640"/>
            <a:ext cx="2448272" cy="1685925"/>
          </a:xfrm>
          <a:prstGeom prst="rect">
            <a:avLst/>
          </a:prstGeom>
        </p:spPr>
      </p:pic>
    </p:spTree>
    <p:extLst>
      <p:ext uri="{BB962C8B-B14F-4D97-AF65-F5344CB8AC3E}">
        <p14:creationId xmlns:p14="http://schemas.microsoft.com/office/powerpoint/2010/main" val="6682089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755576" y="404664"/>
            <a:ext cx="7056784" cy="2376264"/>
          </a:xfrm>
        </p:spPr>
        <p:txBody>
          <a:bodyPr>
            <a:normAutofit lnSpcReduction="10000"/>
          </a:bodyPr>
          <a:lstStyle/>
          <a:p>
            <a:pPr marL="45720" indent="0">
              <a:buNone/>
            </a:pPr>
            <a:r>
              <a:rPr lang="uk-UA" b="1" dirty="0" smtClean="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Чим краще людина пізнає комах, тим більше питань у неї з</a:t>
            </a:r>
            <a:r>
              <a:rPr lang="en-US" b="1" dirty="0" smtClean="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a:t>
            </a:r>
            <a:r>
              <a:rPr lang="uk-UA" b="1" dirty="0" smtClean="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являється. Письменники-фантасти раз у раз «схрещують» людину з павуком або мухою, «винаходять» цивілізації комах, піддають Землю нападу гігантських жуків або павуків. Що ж дозволило цим крихіткам освоїти планету?</a:t>
            </a:r>
            <a:endPar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3633">
            <a:off x="399751" y="3136315"/>
            <a:ext cx="1960542" cy="16924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3676">
            <a:off x="2821146" y="3149316"/>
            <a:ext cx="2057127" cy="15075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0274">
            <a:off x="5411108" y="3171047"/>
            <a:ext cx="2098167" cy="1279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48264">
            <a:off x="474801" y="5013176"/>
            <a:ext cx="2244226" cy="16213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1110">
            <a:off x="3563888" y="4722282"/>
            <a:ext cx="2495550" cy="18383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82131">
            <a:off x="6787553" y="4989705"/>
            <a:ext cx="1759691" cy="1303475"/>
          </a:xfrm>
          <a:prstGeom prst="roundRect">
            <a:avLst>
              <a:gd name="adj" fmla="val 11920"/>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633170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2636912"/>
            <a:ext cx="6400800" cy="3474720"/>
          </a:xfrm>
        </p:spPr>
        <p:txBody>
          <a:bodyPr>
            <a:normAutofit/>
          </a:bodyPr>
          <a:lstStyle/>
          <a:p>
            <a:pPr marL="45720" indent="0">
              <a:buNone/>
            </a:pPr>
            <a:r>
              <a:rPr lang="uk-UA" sz="20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Клас:</a:t>
            </a:r>
            <a: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комахи</a:t>
            </a:r>
            <a:endParaRPr lang="uk-UA" sz="20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a:p>
            <a:pPr marL="45720" indent="0">
              <a:buNone/>
            </a:pPr>
            <a:r>
              <a:rPr lang="uk-UA" sz="20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Родина: лускокрилі</a:t>
            </a:r>
          </a:p>
          <a:p>
            <a:pPr marL="45720" indent="0">
              <a:buNone/>
            </a:pPr>
            <a:r>
              <a:rPr lang="uk-UA" sz="20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Ареал проживання: </a:t>
            </a:r>
            <a: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вся земна куля</a:t>
            </a:r>
            <a:endParaRPr lang="uk-UA" sz="20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a:p>
            <a:pPr marL="45720" indent="0">
              <a:buNone/>
            </a:pPr>
            <a:r>
              <a:rPr lang="uk-UA" sz="20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Довжина тіла: </a:t>
            </a:r>
            <a: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2,5 – 4 см</a:t>
            </a:r>
            <a:endParaRPr lang="uk-UA" sz="20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a:p>
            <a:pPr marL="45720" indent="0">
              <a:buNone/>
            </a:pPr>
            <a:r>
              <a:rPr lang="uk-UA" sz="20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Вага</a:t>
            </a:r>
            <a:r>
              <a:rPr lang="ru-RU" sz="20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a:t>
            </a:r>
            <a:r>
              <a:rPr lang="ru-RU"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0,001 – 1,5 г</a:t>
            </a:r>
            <a:endParaRPr lang="ru-RU" sz="20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a:p>
            <a:pPr marL="45720" indent="0">
              <a:buNone/>
            </a:pPr>
            <a:r>
              <a:rPr lang="uk-UA" sz="20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Харчування: </a:t>
            </a:r>
            <a: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квітковий нектар, сік дерев, що гниють, перезрілі фрукти, пилок</a:t>
            </a:r>
            <a:endParaRPr lang="uk-UA" sz="20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a:p>
            <a:pPr marL="45720" indent="0">
              <a:buNone/>
            </a:pPr>
            <a:r>
              <a:rPr lang="uk-UA" sz="20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Тривалість життя: </a:t>
            </a:r>
            <a: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2 -3 тижні</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34103"/>
            <a:ext cx="2654069" cy="199055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347864" y="234483"/>
            <a:ext cx="3096344" cy="707886"/>
          </a:xfrm>
          <a:prstGeom prst="rect">
            <a:avLst/>
          </a:prstGeom>
          <a:noFill/>
        </p:spPr>
        <p:txBody>
          <a:bodyPr wrap="square" rtlCol="0">
            <a:spAutoFit/>
          </a:bodyPr>
          <a:lstStyle/>
          <a:p>
            <a:r>
              <a:rPr lang="uk-UA" sz="4000" b="1" i="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Метелики</a:t>
            </a:r>
            <a:endParaRPr lang="ru-RU" sz="4000" i="1" u="sng"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1844824"/>
            <a:ext cx="3099544" cy="2311524"/>
          </a:xfrm>
          <a:prstGeom prst="rect">
            <a:avLst/>
          </a:prstGeom>
        </p:spPr>
      </p:pic>
    </p:spTree>
    <p:extLst>
      <p:ext uri="{BB962C8B-B14F-4D97-AF65-F5344CB8AC3E}">
        <p14:creationId xmlns:p14="http://schemas.microsoft.com/office/powerpoint/2010/main" val="20268527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476672"/>
            <a:ext cx="3816424" cy="4248472"/>
          </a:xfrm>
        </p:spPr>
        <p:txBody>
          <a:bodyPr>
            <a:noAutofit/>
          </a:bodyPr>
          <a:lstStyle/>
          <a:p>
            <a:pPr marL="45720" indent="0">
              <a:buNone/>
            </a:pPr>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Метелики народжуються, щоб померти, давши життя новому поколінню. Більшість з них живе всього кілька днів, за винятком Монарх, який може жити до шести місяців</a:t>
            </a:r>
            <a:endParaRPr lang="ru-RU" sz="24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332656"/>
            <a:ext cx="4405796" cy="273630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3861048"/>
            <a:ext cx="1876425" cy="2438400"/>
          </a:xfrm>
          <a:prstGeom prst="rect">
            <a:avLst/>
          </a:prstGeom>
        </p:spPr>
      </p:pic>
    </p:spTree>
    <p:extLst>
      <p:ext uri="{BB962C8B-B14F-4D97-AF65-F5344CB8AC3E}">
        <p14:creationId xmlns:p14="http://schemas.microsoft.com/office/powerpoint/2010/main" val="14190294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707904" y="1256581"/>
            <a:ext cx="4509120" cy="2016224"/>
          </a:xfrm>
        </p:spPr>
        <p:txBody>
          <a:bodyPr>
            <a:normAutofit/>
          </a:bodyPr>
          <a:lstStyle/>
          <a:p>
            <a:pPr marL="45720" indent="0">
              <a:buNone/>
            </a:pPr>
            <a:r>
              <a:rPr lang="uk-UA"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За своє коротке життя самка метелика може відкласти більше 1000 яєць.</a:t>
            </a:r>
            <a:endParaRPr lang="ru-RU" sz="2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232" y="476672"/>
            <a:ext cx="2466975" cy="184785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720" y="3645024"/>
            <a:ext cx="4349367" cy="2813497"/>
          </a:xfrm>
          <a:prstGeom prst="rect">
            <a:avLst/>
          </a:prstGeom>
        </p:spPr>
      </p:pic>
    </p:spTree>
    <p:extLst>
      <p:ext uri="{BB962C8B-B14F-4D97-AF65-F5344CB8AC3E}">
        <p14:creationId xmlns:p14="http://schemas.microsoft.com/office/powerpoint/2010/main" val="18510429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3568" y="1052736"/>
            <a:ext cx="6400800" cy="3474720"/>
          </a:xfrm>
        </p:spPr>
        <p:txBody>
          <a:bodyPr/>
          <a:lstStyle/>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Крім звичних для нас тропічних метеликів існують ще арктичні метелики. Вони непоказні на вигляд, крильця у них не яскраві, а білясті або майже прозорі, ніби скляні. Справжніми полярниками можна назвати кілька видів метеликів, які мешкають на канадському острові Королеви Єлизавети в 750 км від Північного полюса</a:t>
            </a:r>
            <a:endParaRPr lang="ru-RU"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725800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260648"/>
            <a:ext cx="5877272" cy="4209648"/>
          </a:xfrm>
        </p:spPr>
        <p:txBody>
          <a:bodyPr>
            <a:noAutofit/>
          </a:bodyPr>
          <a:lstStyle/>
          <a:p>
            <a:pPr marL="45720" indent="0">
              <a:buNone/>
            </a:pPr>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Навесні й улітку білани капустяні літають у городах і на полях. Сівши на капусту чи іншу рослину, адже нижній бік його крил зеленаво-жовтий, і це робить його подібним до листка. У метеликів добре розвинені органи чуттів – за допомогою складних очей вони розрізняють колір і форму предметів</a:t>
            </a:r>
            <a:endParaRPr lang="ru-RU" sz="24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1052736"/>
            <a:ext cx="2638425" cy="1733550"/>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147" y="4133346"/>
            <a:ext cx="2738500" cy="1821102"/>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4365104"/>
            <a:ext cx="2418938" cy="17918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70484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27584" y="836712"/>
            <a:ext cx="4221088" cy="3273544"/>
          </a:xfrm>
        </p:spPr>
        <p:txBody>
          <a:bodyPr>
            <a:normAutofit/>
          </a:bodyPr>
          <a:lstStyle/>
          <a:p>
            <a:pPr marL="45720" indent="0">
              <a:buNone/>
            </a:pPr>
            <a:r>
              <a:rPr lang="uk-UA"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У Стокгольмі є клініки, в яких пацієнти лікуються від стресів в оранжереях з квітами і метеликами.</a:t>
            </a:r>
            <a:endParaRPr lang="ru-RU" sz="2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412776"/>
            <a:ext cx="1828800" cy="152704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126" y="3717032"/>
            <a:ext cx="4085802" cy="2723868"/>
          </a:xfrm>
          <a:prstGeom prst="rect">
            <a:avLst/>
          </a:prstGeom>
        </p:spPr>
      </p:pic>
    </p:spTree>
    <p:extLst>
      <p:ext uri="{BB962C8B-B14F-4D97-AF65-F5344CB8AC3E}">
        <p14:creationId xmlns:p14="http://schemas.microsoft.com/office/powerpoint/2010/main" val="7408561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23928" y="3356992"/>
            <a:ext cx="4725144" cy="2880320"/>
          </a:xfrm>
        </p:spPr>
        <p:txBody>
          <a:bodyPr>
            <a:normAutofit/>
          </a:bodyPr>
          <a:lstStyle/>
          <a:p>
            <a:pPr marL="45720" indent="0">
              <a:buNone/>
            </a:pPr>
            <a:r>
              <a:rPr lang="uk-UA"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Якщо в Європі тільки насолоджуються красою метеликів, то в Китаї, Південній Америці  та Індії їх вміють готувати та із задоволенням їдять.</a:t>
            </a:r>
            <a:endParaRPr lang="ru-RU" sz="2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619" y="2609528"/>
            <a:ext cx="2880320" cy="216024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620688"/>
            <a:ext cx="2651787" cy="1988840"/>
          </a:xfrm>
          <a:prstGeom prst="rect">
            <a:avLst/>
          </a:prstGeom>
        </p:spPr>
      </p:pic>
    </p:spTree>
    <p:extLst>
      <p:ext uri="{BB962C8B-B14F-4D97-AF65-F5344CB8AC3E}">
        <p14:creationId xmlns:p14="http://schemas.microsoft.com/office/powerpoint/2010/main" val="32756942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3"/>
          <p:cNvSpPr/>
          <p:nvPr/>
        </p:nvSpPr>
        <p:spPr>
          <a:xfrm>
            <a:off x="-18473" y="0"/>
            <a:ext cx="5832648" cy="4608512"/>
          </a:xfrm>
          <a:prstGeom prst="verticalScroll">
            <a:avLst>
              <a:gd name="adj" fmla="val 1410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dirty="0"/>
          </a:p>
        </p:txBody>
      </p:sp>
      <p:sp>
        <p:nvSpPr>
          <p:cNvPr id="5" name="TextBox 4"/>
          <p:cNvSpPr txBox="1"/>
          <p:nvPr/>
        </p:nvSpPr>
        <p:spPr>
          <a:xfrm>
            <a:off x="1115616" y="764704"/>
            <a:ext cx="3384376" cy="3539430"/>
          </a:xfrm>
          <a:prstGeom prst="rect">
            <a:avLst/>
          </a:prstGeom>
          <a:noFill/>
        </p:spPr>
        <p:txBody>
          <a:bodyPr wrap="square" rtlCol="0">
            <a:spAutoFit/>
          </a:bodyPr>
          <a:lstStyle/>
          <a:p>
            <a:r>
              <a:rPr lang="uk-UA" sz="2800" b="1"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Чи знаєте ви, що у найбільшого нічного метелика в світі розмах крил більше 30 см. І його часто вважають за птаха.</a:t>
            </a:r>
            <a:endParaRPr lang="ru-RU" sz="2800"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74558">
            <a:off x="2948981" y="4428750"/>
            <a:ext cx="2619375" cy="174307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87598">
            <a:off x="4645667" y="1096418"/>
            <a:ext cx="2628900" cy="1743075"/>
          </a:xfrm>
          <a:prstGeom prst="rect">
            <a:avLst/>
          </a:prstGeom>
        </p:spPr>
      </p:pic>
    </p:spTree>
    <p:extLst>
      <p:ext uri="{BB962C8B-B14F-4D97-AF65-F5344CB8AC3E}">
        <p14:creationId xmlns:p14="http://schemas.microsoft.com/office/powerpoint/2010/main" val="9220395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2132856"/>
            <a:ext cx="6400800" cy="4392488"/>
          </a:xfrm>
        </p:spPr>
        <p:txBody>
          <a:bodyPr>
            <a:noAutofit/>
          </a:bodyPr>
          <a:lstStyle/>
          <a:p>
            <a:pPr marL="45720" indent="0">
              <a:buNone/>
            </a:pPr>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Клас:</a:t>
            </a:r>
            <a:r>
              <a:rPr lang="ru-RU"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a:t>
            </a:r>
            <a:r>
              <a:rPr lang="ru-RU" sz="24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комахи</a:t>
            </a:r>
          </a:p>
          <a:p>
            <a:pPr marL="45720" indent="0">
              <a:buNone/>
            </a:pPr>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Родина: </a:t>
            </a:r>
            <a:r>
              <a:rPr lang="uk-UA" sz="24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перетинчастокрилі </a:t>
            </a:r>
          </a:p>
          <a:p>
            <a:pPr marL="45720" indent="0">
              <a:buNone/>
            </a:pPr>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Ареал проживання: </a:t>
            </a:r>
            <a:r>
              <a:rPr lang="uk-UA" sz="24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весь світ, за винятком Антарктиди</a:t>
            </a:r>
          </a:p>
          <a:p>
            <a:pPr marL="45720" indent="0">
              <a:buNone/>
            </a:pPr>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Довжина тіла: </a:t>
            </a:r>
            <a:r>
              <a:rPr lang="uk-UA" sz="24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14 -29 мм</a:t>
            </a:r>
          </a:p>
          <a:p>
            <a:pPr marL="45720" indent="0">
              <a:buNone/>
            </a:pPr>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Вага: </a:t>
            </a:r>
            <a:r>
              <a:rPr lang="uk-UA" sz="24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0,008 г</a:t>
            </a:r>
          </a:p>
          <a:p>
            <a:pPr marL="45720" indent="0">
              <a:buNone/>
            </a:pPr>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Харчування: </a:t>
            </a:r>
            <a:r>
              <a:rPr lang="uk-UA" sz="24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сік рослини, падалиця попелиці та інших сисних комах, в період годування личинок – переважно комахами</a:t>
            </a:r>
          </a:p>
          <a:p>
            <a:pPr marL="45720" indent="0">
              <a:buNone/>
            </a:pPr>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Тривалість життя: </a:t>
            </a:r>
            <a:r>
              <a:rPr lang="uk-UA" sz="24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1 – 7 років</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4055"/>
            <a:ext cx="2952328" cy="1978660"/>
          </a:xfrm>
          <a:prstGeom prst="rect">
            <a:avLst/>
          </a:prstGeom>
        </p:spPr>
      </p:pic>
      <p:sp>
        <p:nvSpPr>
          <p:cNvPr id="5" name="TextBox 4"/>
          <p:cNvSpPr txBox="1"/>
          <p:nvPr/>
        </p:nvSpPr>
        <p:spPr>
          <a:xfrm>
            <a:off x="3635896" y="260648"/>
            <a:ext cx="4248472" cy="830997"/>
          </a:xfrm>
          <a:prstGeom prst="rect">
            <a:avLst/>
          </a:prstGeom>
          <a:noFill/>
        </p:spPr>
        <p:txBody>
          <a:bodyPr wrap="square" rtlCol="0">
            <a:spAutoFit/>
          </a:bodyPr>
          <a:lstStyle/>
          <a:p>
            <a:r>
              <a:rPr lang="uk-UA" sz="4800" b="1" i="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Мураха</a:t>
            </a:r>
            <a:endParaRPr lang="ru-RU" sz="4800" i="1" u="sng" dirty="0"/>
          </a:p>
        </p:txBody>
      </p:sp>
    </p:spTree>
    <p:extLst>
      <p:ext uri="{BB962C8B-B14F-4D97-AF65-F5344CB8AC3E}">
        <p14:creationId xmlns:p14="http://schemas.microsoft.com/office/powerpoint/2010/main" val="60190010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99592" y="2564904"/>
            <a:ext cx="4918856" cy="2592288"/>
          </a:xfrm>
        </p:spPr>
        <p:txBody>
          <a:bodyPr>
            <a:normAutofit fontScale="92500"/>
          </a:bodyPr>
          <a:lstStyle/>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Мурахи – один із найбільших існуючих видів комах на Землі. Були знайдені скам</a:t>
            </a:r>
            <a:r>
              <a:rPr lang="en-US"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янілі мурашки віком більш ніж 100 мільйонів років. Мурахи, яких ви бачите сьогодні, не дуже відмінні від мурашок, що мешкали на Землі понад 100 мільйонів років тому.</a:t>
            </a:r>
            <a:endParaRPr lang="ru-RU"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88640"/>
            <a:ext cx="3096344" cy="2309138"/>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4581128"/>
            <a:ext cx="2762250" cy="1657350"/>
          </a:xfrm>
          <a:prstGeom prst="rect">
            <a:avLst/>
          </a:prstGeom>
        </p:spPr>
      </p:pic>
    </p:spTree>
    <p:extLst>
      <p:ext uri="{BB962C8B-B14F-4D97-AF65-F5344CB8AC3E}">
        <p14:creationId xmlns:p14="http://schemas.microsoft.com/office/powerpoint/2010/main" val="22639310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552" y="332656"/>
            <a:ext cx="6957392" cy="3489568"/>
          </a:xfrm>
        </p:spPr>
        <p:txBody>
          <a:bodyPr/>
          <a:lstStyle/>
          <a:p>
            <a:pPr marL="45720" indent="0">
              <a:buNone/>
            </a:pPr>
            <a:r>
              <a:rPr lang="uk-UA" b="1" dirty="0" smtClean="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На землі і під землею, під водою і в повітрі – всюди нас оточують живі істоти. Ця презентація познайомить вас із цікавим світом живих істот, зі всіма його секретами та загадками. Як харчуються комахи, як захищаються від ворогів, ростять дитинчат, як пристосувалися до існування в найхолодніших і найбільш спекотних місцях планети.</a:t>
            </a:r>
            <a:endPar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429000"/>
            <a:ext cx="2283682" cy="1598578"/>
          </a:xfrm>
          <a:prstGeom prst="rect">
            <a:avLst/>
          </a:prstGeom>
          <a:solidFill>
            <a:srgbClr val="FFFFFF">
              <a:shade val="85000"/>
            </a:srgbClr>
          </a:solidFill>
          <a:ln w="88900" cap="sq">
            <a:solidFill>
              <a:srgbClr val="99FF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20408">
            <a:off x="2982291" y="3429001"/>
            <a:ext cx="2619375" cy="1743075"/>
          </a:xfrm>
          <a:prstGeom prst="rect">
            <a:avLst/>
          </a:prstGeom>
          <a:ln w="190500" cap="sq">
            <a:solidFill>
              <a:srgbClr val="ACFF25"/>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237">
            <a:off x="6012160" y="3501008"/>
            <a:ext cx="2231654" cy="1638871"/>
          </a:xfrm>
          <a:prstGeom prst="rect">
            <a:avLst/>
          </a:prstGeom>
          <a:ln w="190500" cap="sq">
            <a:solidFill>
              <a:srgbClr val="FFFF66"/>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36176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908720"/>
            <a:ext cx="3960440" cy="3096344"/>
          </a:xfrm>
        </p:spPr>
        <p:txBody>
          <a:bodyPr>
            <a:noAutofit/>
          </a:bodyPr>
          <a:lstStyle/>
          <a:p>
            <a:pPr marL="45720" indent="0">
              <a:buNone/>
            </a:pPr>
            <a:r>
              <a:rPr lang="uk-UA"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Мурашки майже всеїдні і нападають на будь-яку здобич, з якою можуть впоратися, не гребують вони і мертвими комахами.</a:t>
            </a:r>
            <a:endParaRPr lang="ru-RU" sz="2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548680"/>
            <a:ext cx="3384376" cy="2456090"/>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4221088"/>
            <a:ext cx="2951820" cy="196788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4077072"/>
            <a:ext cx="1950720" cy="1463040"/>
          </a:xfrm>
          <a:prstGeom prst="rect">
            <a:avLst/>
          </a:prstGeom>
        </p:spPr>
      </p:pic>
    </p:spTree>
    <p:extLst>
      <p:ext uri="{BB962C8B-B14F-4D97-AF65-F5344CB8AC3E}">
        <p14:creationId xmlns:p14="http://schemas.microsoft.com/office/powerpoint/2010/main" val="51634473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081255" y="476672"/>
            <a:ext cx="5256584" cy="4704641"/>
          </a:xfrm>
        </p:spPr>
        <p:txBody>
          <a:bodyPr>
            <a:normAutofit fontScale="92500"/>
          </a:bodyPr>
          <a:lstStyle/>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Не всі мурахи настільки працелюбні, як це прийнято вважати. Спостереження показали, що 80% мурах займають суспільно корисною працею – чистять житло, збирають корм; зате інші – б</a:t>
            </a:r>
            <a:r>
              <a:rPr lang="en-US"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ють байдики. Ситуація не змінилася навіть після того, як учені прибрали частину «працюючих» мурашок. У решти «трудяг» діяльність закипіла з подвоєною силою, а нероби так і залишилися не при справах. Можливим поясненням такої дивної поведінки останніх може слугувати або їх похилий вік, або патологічні лінощі </a:t>
            </a:r>
            <a:endParaRPr lang="ru-RU"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20" y="1484784"/>
            <a:ext cx="2867775" cy="215439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4949761"/>
            <a:ext cx="2762250" cy="1657350"/>
          </a:xfrm>
          <a:prstGeom prst="rect">
            <a:avLst/>
          </a:prstGeom>
        </p:spPr>
      </p:pic>
    </p:spTree>
    <p:extLst>
      <p:ext uri="{BB962C8B-B14F-4D97-AF65-F5344CB8AC3E}">
        <p14:creationId xmlns:p14="http://schemas.microsoft.com/office/powerpoint/2010/main" val="240188459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211960" y="332656"/>
            <a:ext cx="4392488" cy="5328592"/>
          </a:xfrm>
        </p:spPr>
        <p:txBody>
          <a:bodyPr>
            <a:noAutofit/>
          </a:bodyPr>
          <a:lstStyle/>
          <a:p>
            <a:pPr marL="45720" indent="0">
              <a:buNone/>
            </a:pPr>
            <a:r>
              <a:rPr lang="uk-UA" sz="20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Мурахи – активні хижаки, але разом із тим вони тримають і «домашню худобу». У її ролі виступає попелиця, причому поїдають мурашки не тільки її саму а й її виділення. Це не є формою паразитизму, оскільки без мурашиної турботи попелиця гине набагато раніше від інших хижаків. Мурахи пасуть попелиць на рослинах, що ростуть поблизу, оберігають їх. І на першу вимогу попелиця виділяє їм надлишки нектару. Щоб «видоїти» попелицю, мураха лоскоче вусиками її черевце.</a:t>
            </a:r>
            <a:endParaRPr lang="ru-RU" sz="20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92696"/>
            <a:ext cx="2644068" cy="2061547"/>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4077072"/>
            <a:ext cx="2950464" cy="1975104"/>
          </a:xfrm>
          <a:prstGeom prst="rect">
            <a:avLst/>
          </a:prstGeom>
          <a:ln>
            <a:noFill/>
          </a:ln>
          <a:effectLst>
            <a:softEdge rad="112500"/>
          </a:effectLst>
        </p:spPr>
      </p:pic>
    </p:spTree>
    <p:extLst>
      <p:ext uri="{BB962C8B-B14F-4D97-AF65-F5344CB8AC3E}">
        <p14:creationId xmlns:p14="http://schemas.microsoft.com/office/powerpoint/2010/main" val="357223520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5301208" cy="4785712"/>
          </a:xfrm>
        </p:spPr>
        <p:txBody>
          <a:bodyPr numCol="1">
            <a:normAutofit/>
          </a:bodyPr>
          <a:lstStyle/>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У мурашнику діє своя система покарань. Приміром, якщо здорова мураха - фуражер (займається пошуком їжі) кілька разів поспіль повертається в мурашник ні з чим, його «стратять» – вбивають і самого пускають на фураж. Цікаво, що зовсім по-іншому поводяться мурахи з тими, хто втратив працездатність внаслідок каліцтва. Їх годують до тих пір, поки ті в змозі просити їжу, тобто постукувати по певних ділянках голови здорового мурахи.</a:t>
            </a:r>
            <a:endParaRPr lang="ru-RU"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4941168"/>
            <a:ext cx="2424832" cy="1615251"/>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2736" y="260648"/>
            <a:ext cx="1851634" cy="1296144"/>
          </a:xfrm>
          <a:prstGeom prst="rect">
            <a:avLst/>
          </a:prstGeom>
        </p:spPr>
      </p:pic>
    </p:spTree>
    <p:extLst>
      <p:ext uri="{BB962C8B-B14F-4D97-AF65-F5344CB8AC3E}">
        <p14:creationId xmlns:p14="http://schemas.microsoft.com/office/powerpoint/2010/main" val="34335216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563888" y="2636912"/>
            <a:ext cx="4437112" cy="2841496"/>
          </a:xfrm>
        </p:spPr>
        <p:txBody>
          <a:bodyPr>
            <a:noAutofit/>
          </a:bodyPr>
          <a:lstStyle/>
          <a:p>
            <a:pPr marL="45720" indent="0">
              <a:buNone/>
            </a:pPr>
            <a:r>
              <a:rPr lang="uk-UA"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Мурахи ніколи не сплять. Мураха може підняти вантаж приблизно в 100 разів важче власної ваги.</a:t>
            </a:r>
            <a:endParaRPr lang="ru-RU" sz="2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807082"/>
            <a:ext cx="2808312" cy="2424363"/>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476672"/>
            <a:ext cx="2176986" cy="1872208"/>
          </a:xfrm>
          <a:prstGeom prst="rect">
            <a:avLst/>
          </a:prstGeom>
        </p:spPr>
      </p:pic>
    </p:spTree>
    <p:extLst>
      <p:ext uri="{BB962C8B-B14F-4D97-AF65-F5344CB8AC3E}">
        <p14:creationId xmlns:p14="http://schemas.microsoft.com/office/powerpoint/2010/main" val="351829234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259632" y="1700808"/>
            <a:ext cx="4896544" cy="2304256"/>
          </a:xfrm>
        </p:spPr>
        <p:txBody>
          <a:bodyPr>
            <a:normAutofit/>
          </a:bodyPr>
          <a:lstStyle/>
          <a:p>
            <a:pPr marL="45720" indent="0">
              <a:buNone/>
            </a:pPr>
            <a:r>
              <a:rPr lang="uk-UA"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У світі майже стільки ж видів мурах, скільки видів птахів, майже 9 тисяч.</a:t>
            </a:r>
            <a:endParaRPr lang="ru-RU" sz="2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872" y="3627969"/>
            <a:ext cx="3349303" cy="287578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5" y="260648"/>
            <a:ext cx="1848787" cy="252260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512" y="260648"/>
            <a:ext cx="1737360" cy="1158240"/>
          </a:xfrm>
          <a:prstGeom prst="rect">
            <a:avLst/>
          </a:prstGeom>
        </p:spPr>
      </p:pic>
    </p:spTree>
    <p:extLst>
      <p:ext uri="{BB962C8B-B14F-4D97-AF65-F5344CB8AC3E}">
        <p14:creationId xmlns:p14="http://schemas.microsoft.com/office/powerpoint/2010/main" val="41673758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92696"/>
            <a:ext cx="3960440" cy="3785652"/>
          </a:xfrm>
          <a:prstGeom prst="rect">
            <a:avLst/>
          </a:prstGeom>
          <a:noFill/>
        </p:spPr>
        <p:txBody>
          <a:bodyPr wrap="square" rtlCol="0">
            <a:spAutoFit/>
          </a:bodyPr>
          <a:lstStyle/>
          <a:p>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Один мурашник здатний захистити від шкідників 1 га лісу. За день мурашина сім</a:t>
            </a:r>
            <a:r>
              <a:rPr lang="en-US"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я знищує 1 кг комах-шкідників. Також мурашки розносять насіння рослин, роблять підземні ходи, сприяючи вентиляції грунту.</a:t>
            </a:r>
            <a:endParaRPr lang="ru-RU" sz="24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4581128"/>
            <a:ext cx="2808312" cy="2106234"/>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836712"/>
            <a:ext cx="2342009" cy="31226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99073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олна 3"/>
          <p:cNvSpPr/>
          <p:nvPr/>
        </p:nvSpPr>
        <p:spPr>
          <a:xfrm>
            <a:off x="395536" y="260648"/>
            <a:ext cx="6408712" cy="4824536"/>
          </a:xfrm>
          <a:prstGeom prst="wave">
            <a:avLst>
              <a:gd name="adj1" fmla="val 9058"/>
              <a:gd name="adj2" fmla="val -4856"/>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5" name="TextBox 4"/>
          <p:cNvSpPr txBox="1"/>
          <p:nvPr/>
        </p:nvSpPr>
        <p:spPr>
          <a:xfrm>
            <a:off x="1259632" y="1371210"/>
            <a:ext cx="4320480" cy="1938992"/>
          </a:xfrm>
          <a:prstGeom prst="rect">
            <a:avLst/>
          </a:prstGeom>
          <a:noFill/>
        </p:spPr>
        <p:txBody>
          <a:bodyPr wrap="square" rtlCol="0">
            <a:spAutoFit/>
          </a:bodyPr>
          <a:lstStyle/>
          <a:p>
            <a:r>
              <a:rPr lang="uk-UA" sz="2000" b="1"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Чи знаєте ви, що в Африці та Америці існують так звані войовничі мурахи, які вбивають все, що трапляється на їхньому шляху, і від яких рятуються втечею навіть леви?</a:t>
            </a:r>
            <a:endParaRPr lang="ru-RU" sz="2000"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65092">
            <a:off x="4519831" y="3704852"/>
            <a:ext cx="3519945" cy="2520280"/>
          </a:xfrm>
          <a:prstGeom prst="rect">
            <a:avLst/>
          </a:prstGeom>
        </p:spPr>
      </p:pic>
      <p:sp>
        <p:nvSpPr>
          <p:cNvPr id="7" name="Блок-схема: узел 6"/>
          <p:cNvSpPr/>
          <p:nvPr/>
        </p:nvSpPr>
        <p:spPr>
          <a:xfrm>
            <a:off x="4716016" y="3717032"/>
            <a:ext cx="432048" cy="432048"/>
          </a:xfrm>
          <a:prstGeom prst="flowChartConnector">
            <a:avLst/>
          </a:prstGeom>
          <a:solidFill>
            <a:srgbClr val="FFFF66"/>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18953084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485579" y="2492896"/>
            <a:ext cx="5637010" cy="3744416"/>
          </a:xfrm>
        </p:spPr>
        <p:txBody>
          <a:bodyPr>
            <a:normAutofit lnSpcReduction="10000"/>
          </a:bodyPr>
          <a:lstStyle/>
          <a:p>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Клас: </a:t>
            </a:r>
            <a:r>
              <a:rPr lang="uk-UA"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комахи</a:t>
            </a:r>
          </a:p>
          <a:p>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Родина: </a:t>
            </a:r>
            <a:r>
              <a:rPr lang="uk-UA"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твердокрилі</a:t>
            </a:r>
          </a:p>
          <a:p>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Ареал проживання: </a:t>
            </a:r>
            <a:r>
              <a:rPr lang="uk-UA"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Європа, Азія</a:t>
            </a:r>
          </a:p>
          <a:p>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Довжина тіла: </a:t>
            </a:r>
            <a:r>
              <a:rPr lang="uk-UA"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2,5 – 4 см</a:t>
            </a:r>
          </a:p>
          <a:p>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Вага: </a:t>
            </a:r>
            <a:r>
              <a:rPr lang="uk-UA"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0,9 г</a:t>
            </a:r>
          </a:p>
          <a:p>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Харчування: </a:t>
            </a:r>
            <a:r>
              <a:rPr lang="uk-UA"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листя дерев, переважно береза, клен, дуб</a:t>
            </a:r>
          </a:p>
          <a:p>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Тривалість життя: </a:t>
            </a:r>
            <a:r>
              <a:rPr lang="uk-UA"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у дорослій стадії (імаго) – 5 – 7 тижнів; личинка – 3 – 4 роки</a:t>
            </a:r>
            <a:endParaRPr lang="ru-RU"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58482"/>
            <a:ext cx="2952328" cy="2214246"/>
          </a:xfrm>
          <a:prstGeom prst="rect">
            <a:avLst/>
          </a:prstGeom>
          <a:ln>
            <a:noFill/>
          </a:ln>
          <a:effectLst>
            <a:softEdge rad="112500"/>
          </a:effectLst>
        </p:spPr>
      </p:pic>
      <p:sp>
        <p:nvSpPr>
          <p:cNvPr id="4" name="TextBox 3"/>
          <p:cNvSpPr txBox="1"/>
          <p:nvPr/>
        </p:nvSpPr>
        <p:spPr>
          <a:xfrm>
            <a:off x="3707904" y="260648"/>
            <a:ext cx="2808312" cy="923330"/>
          </a:xfrm>
          <a:prstGeom prst="rect">
            <a:avLst/>
          </a:prstGeom>
          <a:noFill/>
        </p:spPr>
        <p:txBody>
          <a:bodyPr wrap="square" rtlCol="0">
            <a:spAutoFit/>
          </a:bodyPr>
          <a:lstStyle/>
          <a:p>
            <a:r>
              <a:rPr lang="uk-UA" sz="5400" b="1" i="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Хрущ</a:t>
            </a:r>
            <a:endParaRPr lang="ru-RU" sz="5400" b="1" i="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1916832"/>
            <a:ext cx="2874844" cy="2160240"/>
          </a:xfrm>
          <a:prstGeom prst="rect">
            <a:avLst/>
          </a:prstGeom>
        </p:spPr>
      </p:pic>
    </p:spTree>
    <p:extLst>
      <p:ext uri="{BB962C8B-B14F-4D97-AF65-F5344CB8AC3E}">
        <p14:creationId xmlns:p14="http://schemas.microsoft.com/office/powerpoint/2010/main" val="42462450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332656"/>
            <a:ext cx="6336704" cy="6048672"/>
          </a:xfrm>
        </p:spPr>
        <p:txBody>
          <a:bodyPr>
            <a:normAutofit lnSpcReduction="10000"/>
          </a:bodyPr>
          <a:lstStyle/>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Якщо розглянути сам політ жука, можемо побачити, що при русі крила жука вниз створюється підйомна сила і додатково до неї, завдяки деякому повороту крила, створюється також сила тяги (штовхаюча сила). При цьому також відбувається засмоктування повітря в простір між надкрилом і крилом. У нижній мертвій точці крило жука розвертається і змінює кут атаки. Тепер при русі вгору крило витісняє повітря з простору під надкрилами. Причому отриманий таким чином струмінь повітря створює одночасно і підйому силу, і силу тяги, тому що цей струмінь спрямований під кутом вниз і назад. Таким чином виходить, що у хруща об</a:t>
            </a:r>
            <a:r>
              <a:rPr lang="en-US"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єднані махальний і реактивний політ. Можливо, це відкриття допоможе створити нові літальні апарати?</a:t>
            </a:r>
            <a:endParaRPr lang="ru-RU"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60648"/>
            <a:ext cx="2629189" cy="194421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4653136"/>
            <a:ext cx="2293123" cy="1620474"/>
          </a:xfrm>
          <a:prstGeom prst="rect">
            <a:avLst/>
          </a:prstGeom>
        </p:spPr>
      </p:pic>
    </p:spTree>
    <p:extLst>
      <p:ext uri="{BB962C8B-B14F-4D97-AF65-F5344CB8AC3E}">
        <p14:creationId xmlns:p14="http://schemas.microsoft.com/office/powerpoint/2010/main" val="10837183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99592" y="188640"/>
            <a:ext cx="7029400" cy="3705592"/>
          </a:xfrm>
        </p:spPr>
        <p:txBody>
          <a:bodyPr>
            <a:normAutofit fontScale="92500" lnSpcReduction="10000"/>
          </a:bodyPr>
          <a:lstStyle/>
          <a:p>
            <a:pPr marL="45720" indent="0">
              <a:buNone/>
            </a:pP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Комахи</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група</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членистоногих, яка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більш</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ніж</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за 400 млн.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років</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історичного</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розвитку</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дала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величезне</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різноманіття</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життєвих</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форм,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місць</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заселення</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і видового складу. Описано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приблизно</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мільйон</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видів</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різних</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комах,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що</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складає</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70–75%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усіх</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видів</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тварин</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які</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живуть</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на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Землі</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Припускають</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що</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комах на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Землі</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мільярд</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мільярдів</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Ці</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тварини</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населяють</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усі</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материки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від</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полярних</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широт до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тропічних</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лісів</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і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пустель</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від</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рівнин</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до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вічних</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снігів</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Комахи</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займають</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величезну</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кількість</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екологічних</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ніш</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це</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і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життя</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на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інших</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комахах</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і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живлення</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живими</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або</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мертвими</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рослинами</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і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перебування</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на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тілі</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або</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у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внутрішніх</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органах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вищих</a:t>
            </a:r>
            <a:r>
              <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ru-RU" b="1" dirty="0" err="1">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тварин</a:t>
            </a:r>
            <a:r>
              <a:rPr lang="ru-RU" dirty="0"/>
              <a:t>.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27478">
            <a:off x="467544" y="4293096"/>
            <a:ext cx="2247036" cy="1800200"/>
          </a:xfrm>
          <a:prstGeom prst="rect">
            <a:avLst/>
          </a:prstGeom>
          <a:solidFill>
            <a:srgbClr val="FFFFFF">
              <a:shade val="85000"/>
            </a:srgbClr>
          </a:solidFill>
          <a:ln w="190500" cap="rnd">
            <a:solidFill>
              <a:schemeClr val="accent4">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29252">
            <a:off x="3336780" y="4424097"/>
            <a:ext cx="2619375" cy="1743075"/>
          </a:xfrm>
          <a:prstGeom prst="rect">
            <a:avLst/>
          </a:prstGeom>
          <a:ln w="228600" cap="sq" cmpd="thickThin">
            <a:solidFill>
              <a:srgbClr val="00FFFF"/>
            </a:solidFill>
            <a:prstDash val="solid"/>
            <a:miter lim="800000"/>
          </a:ln>
          <a:effectLst>
            <a:innerShdw blurRad="76200">
              <a:srgbClr val="000000"/>
            </a:innerShdw>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2346">
            <a:off x="6588224" y="4436956"/>
            <a:ext cx="2293651" cy="1512480"/>
          </a:xfrm>
          <a:prstGeom prst="rect">
            <a:avLst/>
          </a:prstGeom>
          <a:solidFill>
            <a:srgbClr val="FFFFFF">
              <a:shade val="85000"/>
            </a:srgbClr>
          </a:solidFill>
          <a:ln w="88900" cap="sq">
            <a:solidFill>
              <a:srgbClr val="D0F99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5641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778975" y="244056"/>
            <a:ext cx="5949280" cy="4641696"/>
          </a:xfrm>
        </p:spPr>
        <p:txBody>
          <a:bodyPr>
            <a:normAutofit/>
          </a:bodyPr>
          <a:lstStyle/>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Згідно із законами фізики і аеродинаміки хрущ не те що літати, а й плазувати повинен з натугою. Маса тіла комахи дуже велика щодо площі крила, тобто його маса більше, ніж підйомна сила його крил. Якщо ми зуміємо визначити аеродинаміку польоту хруща, то виявимо, що або хрущ володіє якоюсь невідомою раніше науці підйомною силою, або знайдемо недосконалість у теорії технології польоту комах.</a:t>
            </a:r>
            <a:endParaRPr lang="ru-RU"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620688"/>
            <a:ext cx="2592288" cy="194421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4077072"/>
            <a:ext cx="2524125" cy="180975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4372841"/>
            <a:ext cx="2952328" cy="2168116"/>
          </a:xfrm>
          <a:prstGeom prst="rect">
            <a:avLst/>
          </a:prstGeom>
        </p:spPr>
      </p:pic>
    </p:spTree>
    <p:extLst>
      <p:ext uri="{BB962C8B-B14F-4D97-AF65-F5344CB8AC3E}">
        <p14:creationId xmlns:p14="http://schemas.microsoft.com/office/powerpoint/2010/main" val="24574513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ая прямоугольная выноска 3"/>
          <p:cNvSpPr/>
          <p:nvPr/>
        </p:nvSpPr>
        <p:spPr>
          <a:xfrm>
            <a:off x="611560" y="332656"/>
            <a:ext cx="5184576" cy="3816424"/>
          </a:xfrm>
          <a:prstGeom prst="wedgeRoundRectCallout">
            <a:avLst>
              <a:gd name="adj1" fmla="val -701"/>
              <a:gd name="adj2" fmla="val 79640"/>
              <a:gd name="adj3" fmla="val 16667"/>
            </a:avLst>
          </a:prstGeom>
          <a:solidFill>
            <a:srgbClr val="ACFF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6" name="TextBox 5"/>
          <p:cNvSpPr txBox="1"/>
          <p:nvPr/>
        </p:nvSpPr>
        <p:spPr>
          <a:xfrm>
            <a:off x="1134266" y="476672"/>
            <a:ext cx="4013797" cy="3416320"/>
          </a:xfrm>
          <a:prstGeom prst="rect">
            <a:avLst/>
          </a:prstGeom>
          <a:noFill/>
        </p:spPr>
        <p:txBody>
          <a:bodyPr wrap="square" rtlCol="0">
            <a:spAutoFit/>
          </a:bodyPr>
          <a:lstStyle/>
          <a:p>
            <a:r>
              <a:rPr lang="uk-UA" sz="2400" dirty="0" smtClean="0"/>
              <a:t>Чи знаєте ви, що вдень жуки зазвичай зариваються в грунт, а ввечері виповзають на поверхню й після заходу сонця літають із сильним шумом? Літають в основному самці, самки малорухомі.</a:t>
            </a:r>
            <a:endParaRPr lang="ru-RU" sz="2400"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62252">
            <a:off x="3838375" y="3777943"/>
            <a:ext cx="2619375" cy="1743075"/>
          </a:xfrm>
          <a:prstGeom prst="rect">
            <a:avLst/>
          </a:prstGeom>
          <a:ln>
            <a:noFill/>
          </a:ln>
          <a:effectLst>
            <a:outerShdw blurRad="292100" dist="139700" dir="2700000" algn="tl" rotWithShape="0">
              <a:srgbClr val="333333">
                <a:alpha val="65000"/>
              </a:srgbClr>
            </a:outerShdw>
          </a:effectLst>
        </p:spPr>
      </p:pic>
      <p:sp>
        <p:nvSpPr>
          <p:cNvPr id="8" name="Блок-схема: узел 7"/>
          <p:cNvSpPr/>
          <p:nvPr/>
        </p:nvSpPr>
        <p:spPr>
          <a:xfrm>
            <a:off x="3995936" y="3717032"/>
            <a:ext cx="432048" cy="432048"/>
          </a:xfrm>
          <a:prstGeom prst="flowChartConnector">
            <a:avLst/>
          </a:prstGeom>
          <a:solidFill>
            <a:srgbClr val="00FFFF"/>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38212">
            <a:off x="4983597" y="657020"/>
            <a:ext cx="2859212" cy="1937052"/>
          </a:xfrm>
          <a:prstGeom prst="rect">
            <a:avLst/>
          </a:prstGeom>
        </p:spPr>
      </p:pic>
      <p:sp>
        <p:nvSpPr>
          <p:cNvPr id="10" name="Блок-схема: узел 9"/>
          <p:cNvSpPr/>
          <p:nvPr/>
        </p:nvSpPr>
        <p:spPr>
          <a:xfrm>
            <a:off x="4932040" y="1052736"/>
            <a:ext cx="432048" cy="432048"/>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6702916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2564904"/>
            <a:ext cx="6400800" cy="3474720"/>
          </a:xfrm>
        </p:spPr>
        <p:txBody>
          <a:bodyPr>
            <a:noAutofit/>
          </a:bodyPr>
          <a:lstStyle/>
          <a:p>
            <a:pPr marL="45720" indent="0">
              <a:buNone/>
            </a:pPr>
            <a:r>
              <a:rPr lang="uk-UA" sz="23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Клас: </a:t>
            </a:r>
            <a:r>
              <a:rPr lang="uk-UA" sz="23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комахи</a:t>
            </a:r>
          </a:p>
          <a:p>
            <a:pPr marL="45720" indent="0">
              <a:buNone/>
            </a:pPr>
            <a:r>
              <a:rPr lang="uk-UA" sz="23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Родина: </a:t>
            </a:r>
            <a:r>
              <a:rPr lang="uk-UA" sz="23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перетинчастокрилі</a:t>
            </a:r>
          </a:p>
          <a:p>
            <a:pPr marL="45720" indent="0">
              <a:buNone/>
            </a:pPr>
            <a:r>
              <a:rPr lang="uk-UA" sz="23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Ареал проживання: </a:t>
            </a:r>
            <a:r>
              <a:rPr lang="uk-UA" sz="23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скрізь в усьому світі</a:t>
            </a:r>
          </a:p>
          <a:p>
            <a:pPr marL="45720" indent="0">
              <a:buNone/>
            </a:pPr>
            <a:r>
              <a:rPr lang="uk-UA" sz="23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Довжина тіла: </a:t>
            </a:r>
            <a:r>
              <a:rPr lang="uk-UA" sz="23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самка від 13 до 28 мм,   самець – від 7 до 24 мм</a:t>
            </a:r>
          </a:p>
          <a:p>
            <a:pPr marL="45720" indent="0">
              <a:buNone/>
            </a:pPr>
            <a:r>
              <a:rPr lang="uk-UA" sz="23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Вага: </a:t>
            </a:r>
            <a:r>
              <a:rPr lang="uk-UA" sz="23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0,3 – 3 г</a:t>
            </a:r>
          </a:p>
          <a:p>
            <a:pPr marL="45720" indent="0">
              <a:buNone/>
            </a:pPr>
            <a:r>
              <a:rPr lang="uk-UA" sz="23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Харчування: </a:t>
            </a:r>
            <a:r>
              <a:rPr lang="uk-UA" sz="23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пилок, нектар</a:t>
            </a:r>
          </a:p>
          <a:p>
            <a:pPr marL="45720" indent="0">
              <a:buNone/>
            </a:pPr>
            <a:r>
              <a:rPr lang="uk-UA" sz="23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Тривалість життя: </a:t>
            </a:r>
            <a:r>
              <a:rPr lang="uk-UA" sz="23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1 – 2 місяці</a:t>
            </a:r>
            <a:endParaRPr lang="ru-RU" sz="2300"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16632"/>
            <a:ext cx="2790310" cy="2232248"/>
          </a:xfrm>
          <a:prstGeom prst="rect">
            <a:avLst/>
          </a:prstGeom>
        </p:spPr>
      </p:pic>
      <p:sp>
        <p:nvSpPr>
          <p:cNvPr id="6" name="TextBox 5"/>
          <p:cNvSpPr txBox="1"/>
          <p:nvPr/>
        </p:nvSpPr>
        <p:spPr>
          <a:xfrm>
            <a:off x="3419872" y="188640"/>
            <a:ext cx="3528392" cy="830997"/>
          </a:xfrm>
          <a:prstGeom prst="rect">
            <a:avLst/>
          </a:prstGeom>
          <a:noFill/>
        </p:spPr>
        <p:txBody>
          <a:bodyPr wrap="square" rtlCol="0">
            <a:spAutoFit/>
          </a:bodyPr>
          <a:lstStyle/>
          <a:p>
            <a:r>
              <a:rPr lang="uk-UA" sz="4800" b="1" i="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Джміль</a:t>
            </a:r>
            <a:endParaRPr lang="ru-RU" sz="4800" b="1" i="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4082502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843808" y="1916832"/>
            <a:ext cx="5517232" cy="4497680"/>
          </a:xfrm>
        </p:spPr>
        <p:txBody>
          <a:bodyPr>
            <a:normAutofit/>
          </a:bodyPr>
          <a:lstStyle/>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Джмелі належать до родини бджіл. 300 видів і численні підвиди цього роду поширені в усьому світі. Більшість видів живуть у помірних кліматичних зонах Північної Півкулі, в арктичній зоні і високогір</a:t>
            </a:r>
            <a:r>
              <a:rPr lang="en-US"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ях Центральної і Південної Америки. В інших частинах земної кулі (Австралії, Південній Африці, Новій Зеландії та на Філіпінах) джмелі штучно виведені для запилення запилення культурних рослин.</a:t>
            </a:r>
            <a:endParaRPr lang="ru-RU"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260648"/>
            <a:ext cx="2119857" cy="1448569"/>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55" y="1268760"/>
            <a:ext cx="1729847" cy="158417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3789040"/>
            <a:ext cx="1219200" cy="1828800"/>
          </a:xfrm>
          <a:prstGeom prst="rect">
            <a:avLst/>
          </a:prstGeom>
        </p:spPr>
      </p:pic>
    </p:spTree>
    <p:extLst>
      <p:ext uri="{BB962C8B-B14F-4D97-AF65-F5344CB8AC3E}">
        <p14:creationId xmlns:p14="http://schemas.microsoft.com/office/powerpoint/2010/main" val="365293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88640"/>
            <a:ext cx="5949280" cy="4065632"/>
          </a:xfrm>
        </p:spPr>
        <p:txBody>
          <a:bodyPr>
            <a:normAutofit lnSpcReduction="10000"/>
          </a:bodyPr>
          <a:lstStyle/>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Зараз ми вже знаємо, що великі «груди» джмеля – м</a:t>
            </a:r>
            <a:r>
              <a:rPr lang="en-US"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язи, потрібні для вкрай швидких помахів крилами. Ними він забезпечує завихрення, що утримують комаху в повітрі, а коли відводить крильце вгору – повертає ребром, щоб зменшити опір. Виходить система, практично в 2 рази більш ефективна, ніж у літаків, які крилами не махають. Ось цього Ось цього Прандтль і не врахував, бо помітити поворот крильця можливо лише за допомогою високошвидкісної зйомки, проте ніяк не озброєним оком.</a:t>
            </a:r>
            <a:endParaRPr lang="ru-RU"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119" y="1556792"/>
            <a:ext cx="2456523" cy="18002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4351459"/>
            <a:ext cx="3024336" cy="2398907"/>
          </a:xfrm>
          <a:prstGeom prst="rect">
            <a:avLst/>
          </a:prstGeom>
          <a:ln>
            <a:noFill/>
          </a:ln>
          <a:effectLst>
            <a:softEdge rad="112500"/>
          </a:effectLst>
        </p:spPr>
      </p:pic>
    </p:spTree>
    <p:extLst>
      <p:ext uri="{BB962C8B-B14F-4D97-AF65-F5344CB8AC3E}">
        <p14:creationId xmlns:p14="http://schemas.microsoft.com/office/powerpoint/2010/main" val="3167323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75856" y="332656"/>
            <a:ext cx="4752528" cy="4392488"/>
          </a:xfrm>
        </p:spPr>
        <p:txBody>
          <a:bodyPr>
            <a:normAutofit/>
          </a:bodyPr>
          <a:lstStyle/>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Чому джміль літає? 80 років тому авторитетний дослідник і один з нечисленних засновників експериментальної аеродинаміки Людвіг Прандтль довів розрахунками, що джміль – реальний парадокс, тому як він літає, а літати не повинен, оскільки у нього надто дрібні крильця для того, щоб підняти  і утримати в повітрі велике тіло</a:t>
            </a:r>
            <a:endParaRPr lang="ru-RU"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32656"/>
            <a:ext cx="2850276" cy="236449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88" y="3429000"/>
            <a:ext cx="2743200" cy="3000375"/>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4293096"/>
            <a:ext cx="2304256" cy="2304256"/>
          </a:xfrm>
          <a:prstGeom prst="rect">
            <a:avLst/>
          </a:prstGeom>
        </p:spPr>
      </p:pic>
    </p:spTree>
    <p:extLst>
      <p:ext uri="{BB962C8B-B14F-4D97-AF65-F5344CB8AC3E}">
        <p14:creationId xmlns:p14="http://schemas.microsoft.com/office/powerpoint/2010/main" val="3006409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Горизонтальный свиток 3"/>
          <p:cNvSpPr/>
          <p:nvPr/>
        </p:nvSpPr>
        <p:spPr>
          <a:xfrm>
            <a:off x="467544" y="116632"/>
            <a:ext cx="5256584" cy="4968552"/>
          </a:xfrm>
          <a:prstGeom prst="horizontalScroll">
            <a:avLst>
              <a:gd name="adj" fmla="val 11698"/>
            </a:avLst>
          </a:prstGeom>
          <a:solidFill>
            <a:srgbClr val="D7E7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1115616" y="692696"/>
            <a:ext cx="3960440" cy="3785652"/>
          </a:xfrm>
          <a:prstGeom prst="rect">
            <a:avLst/>
          </a:prstGeom>
          <a:noFill/>
        </p:spPr>
        <p:txBody>
          <a:bodyPr wrap="square" rtlCol="0">
            <a:spAutoFit/>
          </a:bodyPr>
          <a:lstStyle/>
          <a:p>
            <a:r>
              <a:rPr lang="uk-UA" sz="2000" b="1"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Чи знаєте ви, що джмелі – дійсно хороші запилювачі вищих рослин? Вони активні й здатні літати при більш низьких температурах, ніж звичайні бджоли. Товста «хутряна шуба» і здатність регулювати температуру тіла швидкими помахами крил допомагають їм виживати в холодному і помірному кліматі</a:t>
            </a:r>
            <a:endParaRPr lang="ru-RU" sz="2000"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58658">
            <a:off x="4499992" y="3861048"/>
            <a:ext cx="3221706" cy="2147804"/>
          </a:xfrm>
          <a:prstGeom prst="rect">
            <a:avLst/>
          </a:prstGeom>
        </p:spPr>
      </p:pic>
      <p:sp>
        <p:nvSpPr>
          <p:cNvPr id="7" name="Блок-схема: узел 6"/>
          <p:cNvSpPr/>
          <p:nvPr/>
        </p:nvSpPr>
        <p:spPr>
          <a:xfrm>
            <a:off x="4572000" y="3699132"/>
            <a:ext cx="432048" cy="432048"/>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8639948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11560" y="2348880"/>
            <a:ext cx="6400800" cy="4320480"/>
          </a:xfrm>
        </p:spPr>
        <p:txBody>
          <a:bodyPr>
            <a:noAutofit/>
          </a:bodyPr>
          <a:lstStyle/>
          <a:p>
            <a:pPr marL="45720" indent="0">
              <a:buNone/>
            </a:pPr>
            <a:r>
              <a:rPr lang="uk-UA" sz="21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Клас: </a:t>
            </a:r>
            <a:r>
              <a:rPr lang="uk-UA" sz="21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комахи</a:t>
            </a:r>
          </a:p>
          <a:p>
            <a:pPr marL="45720" indent="0">
              <a:buNone/>
            </a:pPr>
            <a:r>
              <a:rPr lang="uk-UA" sz="21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Родина: </a:t>
            </a:r>
            <a:r>
              <a:rPr lang="uk-UA" sz="21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твердокрилі або жуки</a:t>
            </a:r>
          </a:p>
          <a:p>
            <a:pPr marL="45720" indent="0">
              <a:buNone/>
            </a:pPr>
            <a:r>
              <a:rPr lang="uk-UA" sz="21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Ареал проживання: </a:t>
            </a:r>
            <a:r>
              <a:rPr lang="uk-UA" sz="21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Європа, Австралія, Азія, Африка - берег Слонової кістки, Північна Америка, Центральна Америка</a:t>
            </a:r>
          </a:p>
          <a:p>
            <a:pPr marL="45720" indent="0">
              <a:buNone/>
            </a:pPr>
            <a:r>
              <a:rPr lang="uk-UA" sz="21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Довжина тіла: </a:t>
            </a:r>
            <a:r>
              <a:rPr lang="uk-UA" sz="21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8 – 12 мм</a:t>
            </a:r>
          </a:p>
          <a:p>
            <a:pPr marL="45720" indent="0">
              <a:buNone/>
            </a:pPr>
            <a:r>
              <a:rPr lang="uk-UA" sz="21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Вага: </a:t>
            </a:r>
            <a:r>
              <a:rPr lang="uk-UA" sz="21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0,144 – 0,160 г</a:t>
            </a:r>
          </a:p>
          <a:p>
            <a:pPr marL="45720" indent="0">
              <a:buNone/>
            </a:pPr>
            <a:r>
              <a:rPr lang="uk-UA" sz="21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Харчування: </a:t>
            </a:r>
            <a:r>
              <a:rPr lang="uk-UA" sz="21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листя пасльонових культур: картоплі, помідорів, баклажана, блекоти, рідше – тютюну</a:t>
            </a:r>
          </a:p>
          <a:p>
            <a:pPr marL="45720" indent="0">
              <a:buNone/>
            </a:pPr>
            <a:r>
              <a:rPr lang="uk-UA" sz="21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Тривалість життя: </a:t>
            </a:r>
            <a:r>
              <a:rPr lang="uk-UA" sz="21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1 рік</a:t>
            </a:r>
            <a:endParaRPr lang="ru-RU" sz="2100"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60648"/>
            <a:ext cx="2381250" cy="1924050"/>
          </a:xfrm>
          <a:prstGeom prst="rect">
            <a:avLst/>
          </a:prstGeom>
        </p:spPr>
      </p:pic>
      <p:sp>
        <p:nvSpPr>
          <p:cNvPr id="4" name="TextBox 3"/>
          <p:cNvSpPr txBox="1"/>
          <p:nvPr/>
        </p:nvSpPr>
        <p:spPr>
          <a:xfrm>
            <a:off x="3059832" y="260648"/>
            <a:ext cx="4392488" cy="1200329"/>
          </a:xfrm>
          <a:prstGeom prst="rect">
            <a:avLst/>
          </a:prstGeom>
          <a:noFill/>
        </p:spPr>
        <p:txBody>
          <a:bodyPr wrap="square" rtlCol="0">
            <a:spAutoFit/>
          </a:bodyPr>
          <a:lstStyle/>
          <a:p>
            <a:r>
              <a:rPr lang="uk-UA" sz="3600" b="1" i="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Колорадський жук</a:t>
            </a:r>
            <a:endParaRPr lang="ru-RU" sz="3600" i="1" u="sng" dirty="0"/>
          </a:p>
        </p:txBody>
      </p:sp>
    </p:spTree>
    <p:extLst>
      <p:ext uri="{BB962C8B-B14F-4D97-AF65-F5344CB8AC3E}">
        <p14:creationId xmlns:p14="http://schemas.microsoft.com/office/powerpoint/2010/main" val="30756772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3568" y="2708920"/>
            <a:ext cx="4941168" cy="3777600"/>
          </a:xfrm>
        </p:spPr>
        <p:txBody>
          <a:bodyPr>
            <a:normAutofit/>
          </a:bodyPr>
          <a:lstStyle/>
          <a:p>
            <a:pPr marL="45720" indent="0">
              <a:buNone/>
            </a:pPr>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Ще 50 років тому колорадського жука не було в нашій фауні. А менш ніж 100 років тому його не було і в фауні європейській. Тільки в 1824 році в Америці жук був описаний як новий для науки вид комахи.</a:t>
            </a:r>
            <a:endParaRPr lang="ru-RU" sz="24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404664"/>
            <a:ext cx="4156968" cy="207848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229" y="4725144"/>
            <a:ext cx="2520280" cy="1419758"/>
          </a:xfrm>
          <a:prstGeom prst="rect">
            <a:avLst/>
          </a:prstGeom>
        </p:spPr>
      </p:pic>
    </p:spTree>
    <p:extLst>
      <p:ext uri="{BB962C8B-B14F-4D97-AF65-F5344CB8AC3E}">
        <p14:creationId xmlns:p14="http://schemas.microsoft.com/office/powerpoint/2010/main" val="2357272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037012" y="1124744"/>
            <a:ext cx="5013176" cy="3201536"/>
          </a:xfrm>
        </p:spPr>
        <p:txBody>
          <a:bodyPr>
            <a:normAutofit fontScale="92500" lnSpcReduction="10000"/>
          </a:bodyPr>
          <a:lstStyle/>
          <a:p>
            <a:pPr marL="45720" indent="0">
              <a:buNone/>
            </a:pPr>
            <a:r>
              <a:rPr lang="uk-UA"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Паралельно з поширенням картоплі по території Америки з</a:t>
            </a:r>
            <a:r>
              <a:rPr lang="en-US"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r>
              <a:rPr lang="uk-UA"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являвся і жук, який її калічив. Найбільш значну шкоду картоплі було завдано в штаті Колорадо. Звідси жук і отримав назву колорадського.</a:t>
            </a:r>
            <a:endParaRPr lang="ru-RU" sz="2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2857500" cy="2219325"/>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6092" y="4509120"/>
            <a:ext cx="2660042" cy="1995924"/>
          </a:xfrm>
          <a:prstGeom prst="rect">
            <a:avLst/>
          </a:prstGeom>
        </p:spPr>
      </p:pic>
    </p:spTree>
    <p:extLst>
      <p:ext uri="{BB962C8B-B14F-4D97-AF65-F5344CB8AC3E}">
        <p14:creationId xmlns:p14="http://schemas.microsoft.com/office/powerpoint/2010/main" val="19693824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08920"/>
            <a:ext cx="6512511" cy="2808312"/>
          </a:xfrm>
        </p:spPr>
        <p:txBody>
          <a:bodyPr/>
          <a:lstStyle/>
          <a:p>
            <a:pPr marL="0" indent="0" algn="l">
              <a:buNone/>
            </a:pPr>
            <a:r>
              <a:rPr lang="uk-UA" sz="200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Клас: </a:t>
            </a:r>
            <a: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комахи</a:t>
            </a: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a:r>
            <a:b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b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Родина: </a:t>
            </a:r>
            <a: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перетинчастокрилі</a:t>
            </a: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a:r>
            <a:b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b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Ареал проживання: </a:t>
            </a:r>
            <a: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всі континенти, окрім Антарктиди</a:t>
            </a: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a:r>
            <a:b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b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Довжина тіла: </a:t>
            </a:r>
            <a: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від 2,1 мм до 39 мм</a:t>
            </a:r>
            <a:b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b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Вага: </a:t>
            </a:r>
            <a: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0,1 г</a:t>
            </a: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a:r>
            <a:b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b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Харчування: </a:t>
            </a:r>
            <a: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нектар і пилок</a:t>
            </a:r>
            <a:b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b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Тривалість життя: </a:t>
            </a:r>
            <a:r>
              <a:rPr lang="uk-UA" sz="20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25-60 днів</a:t>
            </a:r>
            <a:endParaRPr lang="ru-RU" sz="2000"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84938"/>
            <a:ext cx="3114600" cy="2335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3347864" y="260648"/>
            <a:ext cx="2808312" cy="646331"/>
          </a:xfrm>
          <a:prstGeom prst="rect">
            <a:avLst/>
          </a:prstGeom>
          <a:noFill/>
        </p:spPr>
        <p:txBody>
          <a:bodyPr wrap="square" rtlCol="0">
            <a:spAutoFit/>
          </a:bodyPr>
          <a:lstStyle/>
          <a:p>
            <a:r>
              <a:rPr lang="uk-UA" sz="3600" b="1" i="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Бджола</a:t>
            </a:r>
            <a:endParaRPr lang="ru-RU" sz="3600" b="1" i="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4383121"/>
            <a:ext cx="2466975" cy="1847850"/>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1252913"/>
            <a:ext cx="2438400" cy="18764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1117073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419872" y="404664"/>
            <a:ext cx="5013176" cy="3561576"/>
          </a:xfrm>
        </p:spPr>
        <p:txBody>
          <a:bodyPr>
            <a:normAutofit/>
          </a:bodyPr>
          <a:lstStyle/>
          <a:p>
            <a:pPr marL="45720" indent="0">
              <a:buNone/>
            </a:pPr>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Поступово колорадський жук досяг берегів Атлантичного океану і подолавши його на пароплавах, попав до Європи. У період Першої світової війни європейцям було не до захисту рослин, і небезпечний шкідник картоплі швидко освоївся на французькому узбережжі.</a:t>
            </a:r>
            <a:endParaRPr lang="ru-RU" sz="24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052736"/>
            <a:ext cx="2857500" cy="1743075"/>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4221088"/>
            <a:ext cx="2685678" cy="1772547"/>
          </a:xfrm>
          <a:prstGeom prst="rect">
            <a:avLst/>
          </a:prstGeom>
        </p:spPr>
      </p:pic>
    </p:spTree>
    <p:extLst>
      <p:ext uri="{BB962C8B-B14F-4D97-AF65-F5344CB8AC3E}">
        <p14:creationId xmlns:p14="http://schemas.microsoft.com/office/powerpoint/2010/main" val="24882430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915816" y="116632"/>
            <a:ext cx="5904656" cy="6264696"/>
          </a:xfrm>
        </p:spPr>
        <p:txBody>
          <a:bodyPr>
            <a:normAutofit/>
          </a:bodyPr>
          <a:lstStyle/>
          <a:p>
            <a:pPr marL="45720" indent="0">
              <a:buNone/>
            </a:pPr>
            <a:r>
              <a:rPr lang="uk-UA" sz="20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Жук досить швидко заселив одну за одною всі країни Центральної Європи. Просуваючись на схід по ходу переважаючих в літні місяці вітрів, долаючи всі перепони і витримуючи тотальний обробіток картопляних полів пестицидами, до кінця 40-х років ХХ ст. жук з</a:t>
            </a:r>
            <a:r>
              <a:rPr lang="en-US" sz="20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r>
              <a:rPr lang="uk-UA" sz="20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явився і на пострадянському просторі. Перші вогнища шкідливої комахи на нашій території були виявлені у Львівській області в 1949 році. Нарешті, в жаркі, вітряні дні травня 1958 р. з Угорщини та Чехословаччини відбувся масовий заліт колорадського жука в Закарпатську область. Відтоді, і почалося масове заселення, в буквальному сенсі, заморським гостем території Росії, України та інших країн. </a:t>
            </a:r>
            <a:endParaRPr lang="ru-RU" sz="20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64704"/>
            <a:ext cx="2466975" cy="1847850"/>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155969"/>
            <a:ext cx="2124075" cy="2152650"/>
          </a:xfrm>
          <a:prstGeom prst="rect">
            <a:avLst/>
          </a:prstGeom>
          <a:ln>
            <a:noFill/>
          </a:ln>
          <a:effectLst>
            <a:softEdge rad="112500"/>
          </a:effectLst>
        </p:spPr>
      </p:pic>
    </p:spTree>
    <p:extLst>
      <p:ext uri="{BB962C8B-B14F-4D97-AF65-F5344CB8AC3E}">
        <p14:creationId xmlns:p14="http://schemas.microsoft.com/office/powerpoint/2010/main" val="40273402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лако 3"/>
          <p:cNvSpPr/>
          <p:nvPr/>
        </p:nvSpPr>
        <p:spPr>
          <a:xfrm>
            <a:off x="179512" y="332656"/>
            <a:ext cx="7272808" cy="5184576"/>
          </a:xfrm>
          <a:prstGeom prst="cloud">
            <a:avLst/>
          </a:prstGeom>
          <a:solidFill>
            <a:srgbClr val="2FF3B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dirty="0"/>
          </a:p>
        </p:txBody>
      </p:sp>
      <p:sp>
        <p:nvSpPr>
          <p:cNvPr id="5" name="TextBox 4"/>
          <p:cNvSpPr txBox="1"/>
          <p:nvPr/>
        </p:nvSpPr>
        <p:spPr>
          <a:xfrm>
            <a:off x="1475656" y="1268760"/>
            <a:ext cx="4536504" cy="3416320"/>
          </a:xfrm>
          <a:prstGeom prst="rect">
            <a:avLst/>
          </a:prstGeom>
          <a:noFill/>
        </p:spPr>
        <p:txBody>
          <a:bodyPr wrap="square" rtlCol="0">
            <a:spAutoFit/>
          </a:bodyPr>
          <a:lstStyle/>
          <a:p>
            <a:r>
              <a:rPr lang="uk-UA" sz="2400" b="1" i="1" dirty="0" smtClean="0">
                <a:ln w="31550" cmpd="sng">
                  <a:solidFill>
                    <a:sysClr val="windowText" lastClr="000000"/>
                  </a:solidFill>
                  <a:prstDash val="solid"/>
                </a:ln>
                <a:solidFill>
                  <a:sysClr val="windowText" lastClr="000000"/>
                </a:solidFill>
                <a:effectLst>
                  <a:outerShdw blurRad="50800" dist="40000" dir="5400000" algn="tl" rotWithShape="0">
                    <a:srgbClr val="000000">
                      <a:shade val="5000"/>
                      <a:satMod val="120000"/>
                      <a:alpha val="33000"/>
                    </a:srgbClr>
                  </a:outerShdw>
                </a:effectLst>
              </a:rPr>
              <a:t>Чи знаєте ви, що самі жуки – прекрасні літуни? Правда, для того, щоб піднятися в повітря, їм необхідна спекотна погода – вранці і ввечері, і в похмурі та прохолодні дні жуки віддають перевагу пішим переходам.</a:t>
            </a:r>
            <a:endParaRPr lang="ru-RU" sz="2400" b="1" i="1" dirty="0">
              <a:ln w="31550" cmpd="sng">
                <a:solidFill>
                  <a:sysClr val="windowText" lastClr="000000"/>
                </a:solidFill>
                <a:prstDash val="solid"/>
              </a:ln>
              <a:solidFill>
                <a:sysClr val="windowText" lastClr="000000"/>
              </a:solidFill>
              <a:effectLst>
                <a:outerShdw blurRad="50800" dist="40000" dir="5400000" algn="tl" rotWithShape="0">
                  <a:srgbClr val="000000">
                    <a:shade val="5000"/>
                    <a:satMod val="120000"/>
                    <a:alpha val="33000"/>
                  </a:srgbClr>
                </a:outerShdw>
              </a:effectLst>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21986">
            <a:off x="6011982" y="2784121"/>
            <a:ext cx="2466975" cy="1847850"/>
          </a:xfrm>
          <a:prstGeom prst="rect">
            <a:avLst/>
          </a:prstGeom>
        </p:spPr>
      </p:pic>
      <p:sp>
        <p:nvSpPr>
          <p:cNvPr id="7" name="Блок-схема: узел 6"/>
          <p:cNvSpPr/>
          <p:nvPr/>
        </p:nvSpPr>
        <p:spPr>
          <a:xfrm>
            <a:off x="6012160" y="3068960"/>
            <a:ext cx="360040" cy="360040"/>
          </a:xfrm>
          <a:prstGeom prst="flowChartConnector">
            <a:avLst/>
          </a:prstGeom>
          <a:solidFill>
            <a:srgbClr val="FF00FF"/>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6135802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11560" y="2132856"/>
            <a:ext cx="6400800" cy="3474720"/>
          </a:xfrm>
        </p:spPr>
        <p:txBody>
          <a:bodyPr>
            <a:normAutofit fontScale="62500" lnSpcReduction="20000"/>
          </a:bodyPr>
          <a:lstStyle/>
          <a:p>
            <a:pPr marL="45720" indent="0">
              <a:buNone/>
            </a:pPr>
            <a:r>
              <a:rPr lang="uk-UA" sz="3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Клас: </a:t>
            </a:r>
            <a:r>
              <a:rPr lang="uk-UA" sz="38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комахи</a:t>
            </a:r>
          </a:p>
          <a:p>
            <a:pPr marL="45720" indent="0">
              <a:buNone/>
            </a:pPr>
            <a:r>
              <a:rPr lang="uk-UA" sz="3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Родина: </a:t>
            </a:r>
            <a:r>
              <a:rPr lang="uk-UA" sz="38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двокрилі</a:t>
            </a:r>
          </a:p>
          <a:p>
            <a:pPr marL="45720" indent="0">
              <a:buNone/>
            </a:pPr>
            <a:r>
              <a:rPr lang="uk-UA" sz="3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Ареал проживання: </a:t>
            </a:r>
            <a:r>
              <a:rPr lang="uk-UA" sz="38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весь світ</a:t>
            </a:r>
            <a:r>
              <a:rPr lang="ru-RU" sz="38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крім </a:t>
            </a:r>
            <a:r>
              <a:rPr lang="uk-UA" sz="38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Антарктиди</a:t>
            </a:r>
          </a:p>
          <a:p>
            <a:pPr marL="45720" indent="0">
              <a:buNone/>
            </a:pPr>
            <a:r>
              <a:rPr lang="uk-UA" sz="3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Довжина тіла: </a:t>
            </a:r>
            <a:r>
              <a:rPr lang="uk-UA" sz="38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6 – 8 мм</a:t>
            </a:r>
          </a:p>
          <a:p>
            <a:pPr marL="45720" indent="0">
              <a:buNone/>
            </a:pPr>
            <a:r>
              <a:rPr lang="uk-UA" sz="3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Вага: </a:t>
            </a:r>
            <a:r>
              <a:rPr lang="uk-UA" sz="38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0,1 – 0,85 г</a:t>
            </a:r>
          </a:p>
          <a:p>
            <a:pPr marL="45720" indent="0">
              <a:buNone/>
            </a:pPr>
            <a:r>
              <a:rPr lang="uk-UA" sz="3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Харчування: </a:t>
            </a:r>
            <a:r>
              <a:rPr lang="uk-UA" sz="38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різноманітна рідка їжа (деякі види п</a:t>
            </a:r>
            <a:r>
              <a:rPr lang="en-US" sz="38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r>
              <a:rPr lang="uk-UA" sz="3800" i="1"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ють</a:t>
            </a:r>
            <a:r>
              <a:rPr lang="uk-UA" sz="38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кров)</a:t>
            </a:r>
          </a:p>
          <a:p>
            <a:pPr marL="45720" indent="0">
              <a:buNone/>
            </a:pPr>
            <a:r>
              <a:rPr lang="uk-UA" sz="3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Тривалість життя: </a:t>
            </a:r>
            <a:r>
              <a:rPr lang="uk-UA" sz="3800"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1 – 3 місяці</a:t>
            </a:r>
          </a:p>
          <a:p>
            <a:pPr marL="45720" indent="0">
              <a:buNone/>
            </a:pPr>
            <a:endParaRPr lang="uk-UA" dirty="0" smtClean="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332655"/>
            <a:ext cx="2520280" cy="1991021"/>
          </a:xfrm>
          <a:prstGeom prst="rect">
            <a:avLst/>
          </a:prstGeom>
        </p:spPr>
      </p:pic>
      <p:sp>
        <p:nvSpPr>
          <p:cNvPr id="4" name="TextBox 3"/>
          <p:cNvSpPr txBox="1"/>
          <p:nvPr/>
        </p:nvSpPr>
        <p:spPr>
          <a:xfrm>
            <a:off x="484033" y="260648"/>
            <a:ext cx="3600400" cy="1107996"/>
          </a:xfrm>
          <a:prstGeom prst="rect">
            <a:avLst/>
          </a:prstGeom>
          <a:noFill/>
        </p:spPr>
        <p:txBody>
          <a:bodyPr wrap="square" rtlCol="0">
            <a:spAutoFit/>
          </a:bodyPr>
          <a:lstStyle/>
          <a:p>
            <a:r>
              <a:rPr lang="uk-UA" sz="6600" b="1" i="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муха</a:t>
            </a:r>
            <a:endParaRPr lang="ru-RU" sz="6600" b="1" i="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0298283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699792" y="116632"/>
            <a:ext cx="6021288" cy="4713704"/>
          </a:xfrm>
        </p:spPr>
        <p:txBody>
          <a:bodyPr>
            <a:noAutofit/>
          </a:bodyPr>
          <a:lstStyle/>
          <a:p>
            <a:pPr marL="45720" indent="0">
              <a:buNone/>
            </a:pPr>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Всім відомо, що мухи є переносниками зарази. Муха народжується і проводить більшу частину свого життя поблизу відходів та інших місць, сприятливих для розвитку бактерій. Домашні мухи зазвичай живуть біля місць, де вони велися, і все життя проводять у радіусі 100 м від нього. Однак з</a:t>
            </a:r>
            <a:r>
              <a:rPr lang="en-US"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ясувалося, що під дією вітру вони можуть переміщатися на відстань аж до 45 км.</a:t>
            </a:r>
            <a:endParaRPr lang="ru-RU" sz="24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56331">
            <a:off x="116283" y="1124744"/>
            <a:ext cx="2094464" cy="158417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28575">
            <a:off x="4572000" y="4377463"/>
            <a:ext cx="2053470" cy="199186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22795">
            <a:off x="367368" y="4523008"/>
            <a:ext cx="2486025" cy="1838325"/>
          </a:xfrm>
          <a:prstGeom prst="rect">
            <a:avLst/>
          </a:prstGeom>
        </p:spPr>
      </p:pic>
    </p:spTree>
    <p:extLst>
      <p:ext uri="{BB962C8B-B14F-4D97-AF65-F5344CB8AC3E}">
        <p14:creationId xmlns:p14="http://schemas.microsoft.com/office/powerpoint/2010/main" val="37426315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188640"/>
            <a:ext cx="5229200" cy="5937840"/>
          </a:xfrm>
        </p:spPr>
        <p:txBody>
          <a:bodyPr>
            <a:normAutofit lnSpcReduction="10000"/>
          </a:bodyPr>
          <a:lstStyle/>
          <a:p>
            <a:pPr marL="45720" indent="0">
              <a:buNone/>
            </a:pPr>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Кімнатних мух, на відміну від мурашок і термітів, не можна віднести до соціальних комах. Навіть найпростіша з усіх соціальних форм поведінки – догляд за потомством – невідома їм. Коли через 3 – 4 тижні після відкладення яєць з лялечок виведуться молоді мухи, їхні батьки давно вже будуть мертві. Кімнатні мухи живуть на волі не довше тижня. Мухам, що заповнюють наші квартири та хліви, лице в рідкісних щасливих випадках вдається прожити цілий місяць.</a:t>
            </a:r>
            <a:endParaRPr lang="ru-RU" sz="24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908720"/>
            <a:ext cx="2214880" cy="148844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79" y="4221088"/>
            <a:ext cx="3341171" cy="2088232"/>
          </a:xfrm>
          <a:prstGeom prst="rect">
            <a:avLst/>
          </a:prstGeom>
        </p:spPr>
      </p:pic>
    </p:spTree>
    <p:extLst>
      <p:ext uri="{BB962C8B-B14F-4D97-AF65-F5344CB8AC3E}">
        <p14:creationId xmlns:p14="http://schemas.microsoft.com/office/powerpoint/2010/main" val="36969201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251412"/>
            <a:ext cx="6408712" cy="5256584"/>
          </a:xfrm>
        </p:spPr>
        <p:txBody>
          <a:bodyPr>
            <a:noAutofit/>
          </a:bodyPr>
          <a:lstStyle/>
          <a:p>
            <a:pPr marL="45720" indent="0">
              <a:buNone/>
            </a:pPr>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Коли ви бачите, як муха потирає лапки одна об одну, </a:t>
            </a:r>
            <a:r>
              <a:rPr lang="uk-UA" sz="24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ц</a:t>
            </a:r>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е означає, що вона їх чистить, прибираючи з них те, що на них потрапило, зокрема різне сміття. Але наскільки небезпечним може бути це сміття! Це можуть бути бактерії тифу, туберкульозу, дизентерії. Мухи збирають ці бактерії на різних відходах і нечистотах. Потім, якщо вони раптом сядуть на нашу їжу, ці бактерії потраплять в неї, і ми можемо отримати інфекцію</a:t>
            </a:r>
            <a:endParaRPr lang="ru-RU" sz="24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2251">
            <a:off x="6732240" y="1988840"/>
            <a:ext cx="2250800" cy="18002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0907">
            <a:off x="1979712" y="4582950"/>
            <a:ext cx="2664296" cy="206903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27574">
            <a:off x="6156176" y="4561894"/>
            <a:ext cx="2344570" cy="1875656"/>
          </a:xfrm>
          <a:prstGeom prst="rect">
            <a:avLst/>
          </a:prstGeom>
        </p:spPr>
      </p:pic>
    </p:spTree>
    <p:extLst>
      <p:ext uri="{BB962C8B-B14F-4D97-AF65-F5344CB8AC3E}">
        <p14:creationId xmlns:p14="http://schemas.microsoft.com/office/powerpoint/2010/main" val="29388272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552" y="1943696"/>
            <a:ext cx="6885384" cy="3705592"/>
          </a:xfrm>
        </p:spPr>
        <p:txBody>
          <a:bodyPr>
            <a:noAutofit/>
          </a:bodyPr>
          <a:lstStyle/>
          <a:p>
            <a:pPr marL="45720" indent="0">
              <a:buNone/>
            </a:pPr>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Як муха розносить ці бактерії? Якщо розглянути муху в збільшуване скло, то можна помітити, що тіло у неї зовсім не гладеньке. Все її тіло, вусики і лапки покриті здибленими волосками. Язичок у мухи теж покритий клейкою рідиною. Це означає, що практично з будь-якого місця, куди сідає муха, вона збирає бруд, що прилипає до її тіла, лапок, язичка</a:t>
            </a:r>
            <a:endParaRPr lang="ru-RU" sz="24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371" y="116632"/>
            <a:ext cx="2724150" cy="16764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5013176"/>
            <a:ext cx="2705100" cy="168592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2226" y="35591"/>
            <a:ext cx="2571750" cy="1781175"/>
          </a:xfrm>
          <a:prstGeom prst="rect">
            <a:avLst/>
          </a:prstGeom>
        </p:spPr>
      </p:pic>
    </p:spTree>
    <p:extLst>
      <p:ext uri="{BB962C8B-B14F-4D97-AF65-F5344CB8AC3E}">
        <p14:creationId xmlns:p14="http://schemas.microsoft.com/office/powerpoint/2010/main" val="16821194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755576" y="332656"/>
            <a:ext cx="4392488" cy="4248472"/>
          </a:xfrm>
        </p:spPr>
        <p:txBody>
          <a:bodyPr>
            <a:normAutofit/>
          </a:bodyPr>
          <a:lstStyle/>
          <a:p>
            <a:pPr marL="45720" indent="0">
              <a:buNone/>
            </a:pPr>
            <a:r>
              <a:rPr lang="uk-UA"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Муха – одна з найдавніших комах. Знайдені </a:t>
            </a:r>
            <a:r>
              <a:rPr lang="uk-UA" sz="2800" b="1"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скам</a:t>
            </a:r>
            <a:r>
              <a:rPr lang="en-US"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r>
              <a:rPr lang="uk-UA" sz="2800" b="1"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янілі</a:t>
            </a:r>
            <a:r>
              <a:rPr lang="uk-UA"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залишки мух, яким мільйони років. У метеликів і мух смакові рецептори розташовані на лапках.</a:t>
            </a:r>
            <a:endParaRPr lang="ru-RU" sz="2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4437112"/>
            <a:ext cx="2857500" cy="16002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548680"/>
            <a:ext cx="2574957" cy="1710507"/>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3501008"/>
            <a:ext cx="2143125" cy="2143125"/>
          </a:xfrm>
          <a:prstGeom prst="rect">
            <a:avLst/>
          </a:prstGeom>
        </p:spPr>
      </p:pic>
    </p:spTree>
    <p:extLst>
      <p:ext uri="{BB962C8B-B14F-4D97-AF65-F5344CB8AC3E}">
        <p14:creationId xmlns:p14="http://schemas.microsoft.com/office/powerpoint/2010/main" val="6753987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ая выноска 5"/>
          <p:cNvSpPr/>
          <p:nvPr/>
        </p:nvSpPr>
        <p:spPr>
          <a:xfrm>
            <a:off x="827584" y="476672"/>
            <a:ext cx="5472608" cy="4032448"/>
          </a:xfrm>
          <a:prstGeom prst="wedgeRectCallout">
            <a:avLst>
              <a:gd name="adj1" fmla="val -29440"/>
              <a:gd name="adj2" fmla="val 56934"/>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971600" y="692696"/>
            <a:ext cx="5184576" cy="3170099"/>
          </a:xfrm>
          <a:prstGeom prst="rect">
            <a:avLst/>
          </a:prstGeom>
          <a:noFill/>
        </p:spPr>
        <p:txBody>
          <a:bodyPr wrap="square" rtlCol="0">
            <a:spAutoFit/>
          </a:bodyPr>
          <a:lstStyle/>
          <a:p>
            <a:r>
              <a:rPr lang="uk-UA" sz="2000" i="1"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Чи знаєте ви, як вдається мусі ходити по стелі? До смугастих грудей прикріплені три пари лапок. Кожна лапка складається із п</a:t>
            </a:r>
            <a:r>
              <a:rPr lang="en-US" sz="2000" i="1"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a:t>
            </a:r>
            <a:r>
              <a:rPr lang="uk-UA" sz="2000" i="1"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яти</a:t>
            </a:r>
            <a:r>
              <a:rPr lang="uk-UA" sz="2000" i="1"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 частин, остання з яких є ступнею. Муха ходить на двох кігтиках, розташовані на нижній частині ступні. Липкі подушечки під цими кігтиками дають мусі змогу з великою легкістю ходити по стелі або де-небудь ще догори головою!</a:t>
            </a:r>
            <a:endParaRPr lang="ru-RU" sz="2000" i="1"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34177">
            <a:off x="4650252" y="4071548"/>
            <a:ext cx="2888992" cy="2166744"/>
          </a:xfrm>
          <a:prstGeom prst="rect">
            <a:avLst/>
          </a:prstGeom>
        </p:spPr>
      </p:pic>
      <p:sp>
        <p:nvSpPr>
          <p:cNvPr id="9" name="Блок-схема: узел 8"/>
          <p:cNvSpPr/>
          <p:nvPr/>
        </p:nvSpPr>
        <p:spPr>
          <a:xfrm>
            <a:off x="4860032" y="3933056"/>
            <a:ext cx="432048" cy="432048"/>
          </a:xfrm>
          <a:prstGeom prst="flowChartConnector">
            <a:avLst/>
          </a:prstGeom>
          <a:solidFill>
            <a:srgbClr val="0A0AE4"/>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422017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728700"/>
            <a:ext cx="6512511" cy="1656184"/>
          </a:xfrm>
        </p:spPr>
        <p:txBody>
          <a:bodyPr/>
          <a:lstStyle/>
          <a:p>
            <a:pPr marL="0" indent="0" algn="l">
              <a:buNone/>
            </a:pP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Для отримання одного кілограма меду бджоли повинні зробити до </a:t>
            </a:r>
            <a:r>
              <a:rPr lang="uk-UA" sz="2000" dirty="0" smtClean="0">
                <a:ln w="12700">
                  <a:solidFill>
                    <a:sysClr val="windowText" lastClr="000000"/>
                  </a:solidFill>
                  <a:prstDash val="solid"/>
                </a:ln>
                <a:solidFill>
                  <a:schemeClr val="accent6">
                    <a:lumMod val="50000"/>
                  </a:schemeClr>
                </a:solidFill>
                <a:effectLst>
                  <a:outerShdw blurRad="41275" dist="20320" dir="1800000" algn="tl" rotWithShape="0">
                    <a:srgbClr val="000000">
                      <a:alpha val="40000"/>
                    </a:srgbClr>
                  </a:outerShdw>
                </a:effectLst>
              </a:rPr>
              <a:t>4500 вильотів і взяти нектар з 6-10 млн квіток. Сильна сім</a:t>
            </a:r>
            <a:r>
              <a:rPr lang="en-US" sz="2000" dirty="0" smtClean="0">
                <a:ln w="12700">
                  <a:solidFill>
                    <a:sysClr val="windowText" lastClr="000000"/>
                  </a:solidFill>
                  <a:prstDash val="solid"/>
                </a:ln>
                <a:solidFill>
                  <a:schemeClr val="accent6">
                    <a:lumMod val="50000"/>
                  </a:schemeClr>
                </a:solidFill>
                <a:effectLst>
                  <a:outerShdw blurRad="41275" dist="20320" dir="1800000" algn="tl" rotWithShape="0">
                    <a:srgbClr val="000000">
                      <a:alpha val="40000"/>
                    </a:srgbClr>
                  </a:outerShdw>
                </a:effectLst>
              </a:rPr>
              <a:t>’</a:t>
            </a:r>
            <a:r>
              <a:rPr lang="uk-UA" sz="2000" dirty="0" smtClean="0">
                <a:ln w="12700">
                  <a:solidFill>
                    <a:sysClr val="windowText" lastClr="000000"/>
                  </a:solidFill>
                  <a:prstDash val="solid"/>
                </a:ln>
                <a:solidFill>
                  <a:schemeClr val="accent6">
                    <a:lumMod val="50000"/>
                  </a:schemeClr>
                </a:solidFill>
                <a:effectLst>
                  <a:outerShdw blurRad="41275" dist="20320" dir="1800000" algn="tl" rotWithShape="0">
                    <a:srgbClr val="000000">
                      <a:alpha val="40000"/>
                    </a:srgbClr>
                  </a:outerShdw>
                </a:effectLst>
              </a:rPr>
              <a:t>я може зібрати в день 5-10 кг меду (10-20 кг нектару</a:t>
            </a: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endParaRPr lang="ru-RU" sz="200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2060848"/>
            <a:ext cx="2857500" cy="1600200"/>
          </a:xfrm>
          <a:prstGeom prst="ellipse">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348880"/>
            <a:ext cx="2609850" cy="1752600"/>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9737" y="4509120"/>
            <a:ext cx="2505075" cy="1819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971282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691680" y="2420888"/>
            <a:ext cx="6408712" cy="4176464"/>
          </a:xfrm>
        </p:spPr>
        <p:txBody>
          <a:bodyPr>
            <a:normAutofit/>
          </a:bodyPr>
          <a:lstStyle/>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Клас: </a:t>
            </a:r>
            <a:r>
              <a:rPr lang="uk-UA"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комахи</a:t>
            </a:r>
          </a:p>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Родина: </a:t>
            </a:r>
            <a:r>
              <a:rPr lang="uk-UA"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двокрилі</a:t>
            </a:r>
          </a:p>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Ареал проживання: </a:t>
            </a:r>
            <a:r>
              <a:rPr lang="uk-UA"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всі континенти, окрім Антарктиди та спекотних пустель</a:t>
            </a:r>
          </a:p>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Довжина тіла: </a:t>
            </a:r>
            <a:r>
              <a:rPr lang="uk-UA"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4 – 14 мм</a:t>
            </a:r>
          </a:p>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Вага: </a:t>
            </a:r>
            <a:r>
              <a:rPr lang="uk-UA"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в середньому 150 – 800 г</a:t>
            </a:r>
          </a:p>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Харчування: </a:t>
            </a:r>
            <a:r>
              <a:rPr lang="uk-UA"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водні мікроорганізми, кров хребетних, нектар квіткових рослин</a:t>
            </a:r>
          </a:p>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Тривалість життя: </a:t>
            </a:r>
            <a:r>
              <a:rPr lang="uk-UA"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2 – 3 тижні</a:t>
            </a:r>
            <a:endParaRPr lang="en-US"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39221"/>
            <a:ext cx="2592288" cy="2054267"/>
          </a:xfrm>
          <a:prstGeom prst="rect">
            <a:avLst/>
          </a:prstGeom>
        </p:spPr>
      </p:pic>
      <p:sp>
        <p:nvSpPr>
          <p:cNvPr id="4" name="TextBox 3"/>
          <p:cNvSpPr txBox="1"/>
          <p:nvPr/>
        </p:nvSpPr>
        <p:spPr>
          <a:xfrm>
            <a:off x="3217028" y="192491"/>
            <a:ext cx="4248472" cy="769441"/>
          </a:xfrm>
          <a:prstGeom prst="rect">
            <a:avLst/>
          </a:prstGeom>
          <a:noFill/>
        </p:spPr>
        <p:txBody>
          <a:bodyPr wrap="square" rtlCol="0">
            <a:spAutoFit/>
          </a:bodyPr>
          <a:lstStyle/>
          <a:p>
            <a:r>
              <a:rPr lang="uk-UA" sz="4400" b="1" i="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Комар</a:t>
            </a:r>
            <a:endParaRPr lang="ru-RU" sz="4400" b="1" i="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3138985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835696" y="1605767"/>
            <a:ext cx="5184576" cy="4248472"/>
          </a:xfrm>
        </p:spPr>
        <p:txBody>
          <a:bodyPr>
            <a:normAutofit/>
          </a:bodyPr>
          <a:lstStyle/>
          <a:p>
            <a:pPr marL="45720" indent="0">
              <a:buNone/>
            </a:pPr>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Комарі – одні з настирливих комах. У сирих місцях поблизу рік, озер, заболочених  ділянок в літні місяці комарі не дають ні хвилини спокою, нападаючи на тварин і людей. Найбільш численні кровососні в тайзі</a:t>
            </a:r>
            <a:endParaRPr lang="ru-RU" sz="24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412348"/>
            <a:ext cx="2952328" cy="192885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32656"/>
            <a:ext cx="2376264" cy="1589721"/>
          </a:xfrm>
          <a:prstGeom prst="rect">
            <a:avLst/>
          </a:prstGeom>
        </p:spPr>
      </p:pic>
    </p:spTree>
    <p:extLst>
      <p:ext uri="{BB962C8B-B14F-4D97-AF65-F5344CB8AC3E}">
        <p14:creationId xmlns:p14="http://schemas.microsoft.com/office/powerpoint/2010/main" val="6394363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16632"/>
            <a:ext cx="5013176" cy="4281656"/>
          </a:xfrm>
        </p:spPr>
        <p:txBody>
          <a:bodyPr>
            <a:normAutofit/>
          </a:bodyPr>
          <a:lstStyle/>
          <a:p>
            <a:pPr marL="45720" indent="0">
              <a:buNone/>
            </a:pPr>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Злими, надокучливими і нестерпними бувають тільки </a:t>
            </a:r>
            <a:r>
              <a:rPr lang="uk-UA" sz="2400" b="1"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комарихи</a:t>
            </a:r>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 самки комарів. Саме вони п</a:t>
            </a:r>
            <a:r>
              <a:rPr lang="en-US"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r>
              <a:rPr lang="uk-UA" sz="2400" b="1"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ють</a:t>
            </a:r>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по краплях нашу кров. Самців ми фактично не помічаємо. Вони взагалі не цікавляться людським тілом і харчуються тільки квітковим нектаром, як прекрасні і безневинні метелики</a:t>
            </a:r>
            <a:endParaRPr lang="ru-RU" sz="24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934" y="980728"/>
            <a:ext cx="2441496" cy="1732901"/>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4077072"/>
            <a:ext cx="3121152" cy="2078736"/>
          </a:xfrm>
          <a:prstGeom prst="rect">
            <a:avLst/>
          </a:prstGeom>
        </p:spPr>
      </p:pic>
    </p:spTree>
    <p:extLst>
      <p:ext uri="{BB962C8B-B14F-4D97-AF65-F5344CB8AC3E}">
        <p14:creationId xmlns:p14="http://schemas.microsoft.com/office/powerpoint/2010/main" val="28008111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563888" y="2132856"/>
            <a:ext cx="5085184" cy="4425672"/>
          </a:xfrm>
        </p:spPr>
        <p:txBody>
          <a:bodyPr>
            <a:normAutofit/>
          </a:bodyPr>
          <a:lstStyle/>
          <a:p>
            <a:pPr marL="45720" indent="0">
              <a:buNone/>
            </a:pPr>
            <a:r>
              <a:rPr lang="uk-UA" sz="32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Комарі переносять до 50 вірусних, бактеріальних і паразитичних захворювань, у тому числі малярію, туляремію, сибірку</a:t>
            </a:r>
            <a:endParaRPr lang="ru-RU" sz="32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260648"/>
            <a:ext cx="2520280" cy="1855981"/>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4077072"/>
            <a:ext cx="2232248" cy="1674186"/>
          </a:xfrm>
          <a:prstGeom prst="rect">
            <a:avLst/>
          </a:prstGeom>
          <a:ln>
            <a:noFill/>
          </a:ln>
          <a:effectLst>
            <a:softEdge rad="112500"/>
          </a:effectLst>
        </p:spPr>
      </p:pic>
    </p:spTree>
    <p:extLst>
      <p:ext uri="{BB962C8B-B14F-4D97-AF65-F5344CB8AC3E}">
        <p14:creationId xmlns:p14="http://schemas.microsoft.com/office/powerpoint/2010/main" val="23305143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03848" y="476672"/>
            <a:ext cx="5589240" cy="3345552"/>
          </a:xfrm>
        </p:spPr>
        <p:txBody>
          <a:bodyPr>
            <a:normAutofit/>
          </a:bodyPr>
          <a:lstStyle/>
          <a:p>
            <a:pPr marL="45720" indent="0">
              <a:buNone/>
            </a:pPr>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У боротьбі з комарами ефективно застосовуються пристрої, що імітують і значно підсилюють звук, який видають комарі-самці для приваблювання комарів-самок. Для заплідненої самки цей звук нестерпний. Вона відлітає від джерела звуку якнайдалі </a:t>
            </a:r>
            <a:endParaRPr lang="ru-RU" sz="24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76672"/>
            <a:ext cx="2759973" cy="203778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4653136"/>
            <a:ext cx="1705372" cy="1279029"/>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3717032"/>
            <a:ext cx="2736304" cy="2033850"/>
          </a:xfrm>
          <a:prstGeom prst="rect">
            <a:avLst/>
          </a:prstGeom>
        </p:spPr>
      </p:pic>
    </p:spTree>
    <p:extLst>
      <p:ext uri="{BB962C8B-B14F-4D97-AF65-F5344CB8AC3E}">
        <p14:creationId xmlns:p14="http://schemas.microsoft.com/office/powerpoint/2010/main" val="23864304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нутый угол 5"/>
          <p:cNvSpPr/>
          <p:nvPr/>
        </p:nvSpPr>
        <p:spPr>
          <a:xfrm>
            <a:off x="1318281" y="792305"/>
            <a:ext cx="4896544" cy="3672408"/>
          </a:xfrm>
          <a:prstGeom prst="foldedCorner">
            <a:avLst>
              <a:gd name="adj" fmla="val 19936"/>
            </a:avLst>
          </a:prstGeom>
          <a:solidFill>
            <a:srgbClr val="0DC1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475656" y="1124744"/>
            <a:ext cx="4320480" cy="2677656"/>
          </a:xfrm>
          <a:prstGeom prst="rect">
            <a:avLst/>
          </a:prstGeom>
          <a:noFill/>
        </p:spPr>
        <p:txBody>
          <a:bodyPr wrap="square" rtlCol="0">
            <a:spAutoFit/>
          </a:bodyPr>
          <a:lstStyle/>
          <a:p>
            <a:r>
              <a:rPr lang="uk-UA" sz="2400" b="1" i="1" dirty="0" smtClean="0">
                <a:ln w="1905"/>
                <a:solidFill>
                  <a:sysClr val="windowText" lastClr="000000"/>
                </a:solidFill>
                <a:effectLst>
                  <a:innerShdw blurRad="69850" dist="43180" dir="5400000">
                    <a:srgbClr val="000000">
                      <a:alpha val="65000"/>
                    </a:srgbClr>
                  </a:innerShdw>
                </a:effectLst>
              </a:rPr>
              <a:t>Чи знаєте ви, що комарі роблять 500 – 1000 помахів крилами в секунду? Рекорд належить комару</a:t>
            </a:r>
            <a:r>
              <a:rPr lang="en-US" sz="2400" b="1" i="1" dirty="0" smtClean="0">
                <a:ln w="1905"/>
                <a:solidFill>
                  <a:sysClr val="windowText" lastClr="000000"/>
                </a:solidFill>
                <a:effectLst>
                  <a:innerShdw blurRad="69850" dist="43180" dir="5400000">
                    <a:srgbClr val="000000">
                      <a:alpha val="65000"/>
                    </a:srgbClr>
                  </a:innerShdw>
                </a:effectLst>
              </a:rPr>
              <a:t> </a:t>
            </a:r>
            <a:r>
              <a:rPr lang="en-US" sz="2400" b="1" i="1" dirty="0" err="1" smtClean="0">
                <a:ln w="1905"/>
                <a:solidFill>
                  <a:sysClr val="windowText" lastClr="000000"/>
                </a:solidFill>
                <a:effectLst>
                  <a:innerShdw blurRad="69850" dist="43180" dir="5400000">
                    <a:srgbClr val="000000">
                      <a:alpha val="65000"/>
                    </a:srgbClr>
                  </a:innerShdw>
                </a:effectLst>
              </a:rPr>
              <a:t>Forcips</a:t>
            </a:r>
            <a:r>
              <a:rPr lang="uk-UA" sz="2400" b="1" i="1" dirty="0" smtClean="0">
                <a:ln w="1905"/>
                <a:solidFill>
                  <a:sysClr val="windowText" lastClr="000000"/>
                </a:solidFill>
                <a:effectLst>
                  <a:innerShdw blurRad="69850" dist="43180" dir="5400000">
                    <a:srgbClr val="000000">
                      <a:alpha val="65000"/>
                    </a:srgbClr>
                  </a:innerShdw>
                </a:effectLst>
              </a:rPr>
              <a:t>, крила якого здійснюють понад 2 тис. помахів на секунду</a:t>
            </a:r>
            <a:endParaRPr lang="ru-RU" sz="2400" b="1" i="1" dirty="0">
              <a:ln w="1905"/>
              <a:solidFill>
                <a:sysClr val="windowText" lastClr="000000"/>
              </a:solidFill>
              <a:effectLst>
                <a:innerShdw blurRad="69850" dist="43180" dir="5400000">
                  <a:srgbClr val="000000">
                    <a:alpha val="65000"/>
                  </a:srgbClr>
                </a:innerShdw>
              </a:effectLst>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73389">
            <a:off x="2307934" y="4161005"/>
            <a:ext cx="2917236" cy="1930524"/>
          </a:xfrm>
          <a:prstGeom prst="rect">
            <a:avLst/>
          </a:prstGeom>
        </p:spPr>
      </p:pic>
      <p:sp>
        <p:nvSpPr>
          <p:cNvPr id="10" name="Блок-схема: узел 9"/>
          <p:cNvSpPr/>
          <p:nvPr/>
        </p:nvSpPr>
        <p:spPr>
          <a:xfrm>
            <a:off x="2483768" y="4077072"/>
            <a:ext cx="360040" cy="387641"/>
          </a:xfrm>
          <a:prstGeom prst="flowChartConnector">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941588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907704" y="2110230"/>
            <a:ext cx="5688632" cy="4320480"/>
          </a:xfrm>
        </p:spPr>
        <p:txBody>
          <a:bodyPr>
            <a:normAutofit/>
          </a:bodyPr>
          <a:lstStyle/>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Клас: </a:t>
            </a:r>
            <a:r>
              <a:rPr lang="uk-UA"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комахи</a:t>
            </a:r>
          </a:p>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Родина: </a:t>
            </a:r>
            <a:r>
              <a:rPr lang="uk-UA"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лускокрилі</a:t>
            </a:r>
          </a:p>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Ареал проживання: </a:t>
            </a:r>
            <a:r>
              <a:rPr lang="uk-UA"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Євразія</a:t>
            </a:r>
          </a:p>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Довжина тіла: </a:t>
            </a:r>
            <a:r>
              <a:rPr lang="uk-UA"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5 – 8 см</a:t>
            </a:r>
          </a:p>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Вага: </a:t>
            </a:r>
            <a:r>
              <a:rPr lang="uk-UA"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2,5 – 5 г</a:t>
            </a:r>
          </a:p>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Харчування: </a:t>
            </a:r>
            <a:r>
              <a:rPr lang="uk-UA"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листя шовковиці (або тутового дерева); неповноцінні замінники їх – скорцонера, кульбаба, маклюра, паперове дерево та ін.</a:t>
            </a:r>
          </a:p>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Тривалість життя: </a:t>
            </a:r>
            <a:r>
              <a:rPr lang="uk-UA"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12 днів (метелик)</a:t>
            </a:r>
            <a:endParaRPr lang="ru-RU"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10030"/>
            <a:ext cx="2394761" cy="1800200"/>
          </a:xfrm>
          <a:prstGeom prst="rect">
            <a:avLst/>
          </a:prstGeom>
        </p:spPr>
      </p:pic>
      <p:sp>
        <p:nvSpPr>
          <p:cNvPr id="4" name="TextBox 3"/>
          <p:cNvSpPr txBox="1"/>
          <p:nvPr/>
        </p:nvSpPr>
        <p:spPr>
          <a:xfrm>
            <a:off x="2915816" y="310030"/>
            <a:ext cx="4680520" cy="646331"/>
          </a:xfrm>
          <a:prstGeom prst="rect">
            <a:avLst/>
          </a:prstGeom>
          <a:noFill/>
        </p:spPr>
        <p:txBody>
          <a:bodyPr wrap="square" rtlCol="0">
            <a:spAutoFit/>
          </a:bodyPr>
          <a:lstStyle/>
          <a:p>
            <a:r>
              <a:rPr lang="uk-UA" sz="3600" b="1" i="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Шовкопряд</a:t>
            </a:r>
            <a:endParaRPr lang="ru-RU" sz="3600" b="1" i="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1210130"/>
            <a:ext cx="2121024" cy="1725100"/>
          </a:xfrm>
          <a:prstGeom prst="rect">
            <a:avLst/>
          </a:prstGeom>
        </p:spPr>
      </p:pic>
    </p:spTree>
    <p:extLst>
      <p:ext uri="{BB962C8B-B14F-4D97-AF65-F5344CB8AC3E}">
        <p14:creationId xmlns:p14="http://schemas.microsoft.com/office/powerpoint/2010/main" val="37421230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699792" y="2348880"/>
            <a:ext cx="6336704" cy="4320480"/>
          </a:xfrm>
        </p:spPr>
        <p:txBody>
          <a:bodyPr>
            <a:normAutofit/>
          </a:bodyPr>
          <a:lstStyle/>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Секрети виготовлення шовку тривалий час охоронялися китайськими імператорами. Кожен, хто спробував вивезти шовковичних черв</a:t>
            </a:r>
            <a:r>
              <a:rPr lang="en-US"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ячків з країни або їхні яєчка, був негайно страчений. Незважаючи на це, шовківництво все ж поширилося спочатку до Японії, в Корею, а потім і в деякі інші країни. Зараз Китай готовий поділитися з кожним секретами шовковичного черв</a:t>
            </a:r>
            <a:r>
              <a:rPr lang="en-US"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ячка в статті про його геном, яка опублікована в Інтернеті</a:t>
            </a:r>
            <a:endParaRPr lang="ru-RU"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404662"/>
            <a:ext cx="2619375" cy="1743075"/>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068960"/>
            <a:ext cx="2342034" cy="2341240"/>
          </a:xfrm>
          <a:prstGeom prst="rect">
            <a:avLst/>
          </a:prstGeom>
        </p:spPr>
      </p:pic>
    </p:spTree>
    <p:extLst>
      <p:ext uri="{BB962C8B-B14F-4D97-AF65-F5344CB8AC3E}">
        <p14:creationId xmlns:p14="http://schemas.microsoft.com/office/powerpoint/2010/main" val="40440930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normAutofit/>
          </a:bodyPr>
          <a:lstStyle/>
          <a:p>
            <a:pPr marL="45720" indent="0">
              <a:buNone/>
            </a:pPr>
            <a:r>
              <a:rPr lang="uk-UA" sz="24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Цих білих пухнастих метеликів, що виробляють шовк, людина розводить уже понад 4000 років. Вони стали справжніми свійськими тваринами, втратили здатність літати і в природних умовах не зустрічаються.</a:t>
            </a:r>
            <a:endParaRPr lang="ru-RU" sz="24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429000"/>
            <a:ext cx="2529851" cy="2502877"/>
          </a:xfrm>
          <a:prstGeom prst="rect">
            <a:avLst/>
          </a:prstGeom>
        </p:spPr>
      </p:pic>
    </p:spTree>
    <p:extLst>
      <p:ext uri="{BB962C8B-B14F-4D97-AF65-F5344CB8AC3E}">
        <p14:creationId xmlns:p14="http://schemas.microsoft.com/office/powerpoint/2010/main" val="31541622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Гусениць, які вийшли з яєць, годують листям шовковиці в спеціальних приміщеннях. Гусениця, яка виросла, завиває кокон з тонкого волокна, яке утворюється з рідини, що виділяється через рот з </a:t>
            </a:r>
            <a:r>
              <a:rPr lang="uk-UA" b="1"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шовковидільних</a:t>
            </a: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волокон </a:t>
            </a: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і </a:t>
            </a: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розводять шовкопрядів</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284984"/>
            <a:ext cx="1905000" cy="2543175"/>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988" y="2852936"/>
            <a:ext cx="3381830" cy="2322190"/>
          </a:xfrm>
          <a:prstGeom prst="rect">
            <a:avLst/>
          </a:prstGeom>
        </p:spPr>
      </p:pic>
    </p:spTree>
    <p:extLst>
      <p:ext uri="{BB962C8B-B14F-4D97-AF65-F5344CB8AC3E}">
        <p14:creationId xmlns:p14="http://schemas.microsoft.com/office/powerpoint/2010/main" val="212356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412776"/>
            <a:ext cx="4464495" cy="2016224"/>
          </a:xfrm>
        </p:spPr>
        <p:txBody>
          <a:bodyPr/>
          <a:lstStyle/>
          <a:p>
            <a:pPr marL="0" indent="0" algn="l">
              <a:buNone/>
            </a:pP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По шорсткій поверхні бджола здатна тягнути вантаж, що перевищує в 320 разів вагу її тіла. Кінь везе вантаж, приблизно рівній вазі його власного тіла.</a:t>
            </a:r>
            <a:endParaRPr lang="ru-RU" sz="200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7" y="548680"/>
            <a:ext cx="3243027" cy="2304256"/>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3645024"/>
            <a:ext cx="3528392" cy="26327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1289488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731520"/>
            <a:ext cx="3573016" cy="4281656"/>
          </a:xfrm>
        </p:spPr>
        <p:txBody>
          <a:bodyPr/>
          <a:lstStyle/>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Усередині кокона гусениця скидає шкурку ї перетворюється на лялечку. Лялечок у коконі заморюють, нитку його розмотують і відповідно обробляють.</a:t>
            </a:r>
            <a:endParaRPr lang="ru-RU"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2708920"/>
            <a:ext cx="3655293" cy="3655293"/>
          </a:xfrm>
          <a:prstGeom prst="rect">
            <a:avLst/>
          </a:prstGeom>
        </p:spPr>
      </p:pic>
    </p:spTree>
    <p:extLst>
      <p:ext uri="{BB962C8B-B14F-4D97-AF65-F5344CB8AC3E}">
        <p14:creationId xmlns:p14="http://schemas.microsoft.com/office/powerpoint/2010/main" val="9535166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Шовкові нитки мають багато цінних властивостей: вони гарні, міцні, добре тримають тепло. Їх застосовують у медицині (при операціях для зшиття ран). Легку й міцну шовкову тканину використовують в авіації (для виготовлення парашутів, оболонок повітряних куль, стратостатів).</a:t>
            </a:r>
            <a:endParaRPr lang="ru-RU"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3645024"/>
            <a:ext cx="3751684" cy="2344803"/>
          </a:xfrm>
          <a:prstGeom prst="rect">
            <a:avLst/>
          </a:prstGeom>
        </p:spPr>
      </p:pic>
    </p:spTree>
    <p:extLst>
      <p:ext uri="{BB962C8B-B14F-4D97-AF65-F5344CB8AC3E}">
        <p14:creationId xmlns:p14="http://schemas.microsoft.com/office/powerpoint/2010/main" val="3785730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188640"/>
            <a:ext cx="6669360" cy="4641696"/>
          </a:xfrm>
        </p:spPr>
        <p:txBody>
          <a:bodyPr>
            <a:normAutofit lnSpcReduction="10000"/>
          </a:bodyPr>
          <a:lstStyle/>
          <a:p>
            <a:pPr marL="45720" indent="0">
              <a:buNone/>
            </a:pP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Генетики з Китаю порівняли геноми представників кожної з порід шовкопряда, узятих в різних районах Китаю та інших країн. Також вченими було проведено порівняння їх ДНК з ДНК диких родичів цих комах. В результаті дослідження з</a:t>
            </a:r>
            <a:r>
              <a:rPr lang="en-US"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r>
              <a:rPr lang="uk-UA"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ясувалося, що одомашнення шовкопряда відбулося без труднощів і за досить короткий період. Але поки неясно, в якому саме районі додумалися зібрати величезну кількість гусениць, утримувати в якості домашніх тварин, годувати їх свіжими листочками шовковиці, потім розмотувати кокони лялечок гусениць, прясти отримані нитки і робити з них чудові тканини</a:t>
            </a:r>
            <a:endParaRPr lang="ru-RU"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4581128"/>
            <a:ext cx="2143125" cy="2143125"/>
          </a:xfrm>
          <a:prstGeom prst="rect">
            <a:avLst/>
          </a:prstGeom>
        </p:spPr>
      </p:pic>
    </p:spTree>
    <p:extLst>
      <p:ext uri="{BB962C8B-B14F-4D97-AF65-F5344CB8AC3E}">
        <p14:creationId xmlns:p14="http://schemas.microsoft.com/office/powerpoint/2010/main" val="39217500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395536" y="188640"/>
            <a:ext cx="5400600" cy="4896544"/>
          </a:xfrm>
          <a:prstGeom prst="verticalScroll">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295636" y="908720"/>
            <a:ext cx="3600400" cy="3970318"/>
          </a:xfrm>
          <a:prstGeom prst="rect">
            <a:avLst/>
          </a:prstGeom>
          <a:noFill/>
        </p:spPr>
        <p:txBody>
          <a:bodyPr wrap="square" rtlCol="0">
            <a:spAutoFit/>
          </a:bodyPr>
          <a:lstStyle/>
          <a:p>
            <a:r>
              <a:rPr lang="uk-UA" b="1"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Чи знаєте ви, що генетики виявили: у шовкопряда в результаті </a:t>
            </a:r>
            <a:r>
              <a:rPr lang="uk-UA" b="1" i="1"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одомашення</a:t>
            </a:r>
            <a:r>
              <a:rPr lang="uk-UA" b="1" i="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помінялося 354 гена? Апетит гусениць значно збільшився і, відповідно, продуктивність нитки теж. Вони більше не скручуються в кільце, якщо хтось торкається до них. Метелики шовкопряда навіть перестали літати і ховатися від птахів – вони звикли, що їх охороняє людина.</a:t>
            </a:r>
            <a:endParaRPr lang="ru-RU"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77562">
            <a:off x="5004048" y="1127250"/>
            <a:ext cx="2381250" cy="2362200"/>
          </a:xfrm>
          <a:prstGeom prst="rect">
            <a:avLst/>
          </a:prstGeom>
        </p:spPr>
      </p:pic>
      <p:sp>
        <p:nvSpPr>
          <p:cNvPr id="7" name="Блок-схема: узел 6"/>
          <p:cNvSpPr/>
          <p:nvPr/>
        </p:nvSpPr>
        <p:spPr>
          <a:xfrm>
            <a:off x="4932040" y="1196752"/>
            <a:ext cx="288032" cy="288032"/>
          </a:xfrm>
          <a:prstGeom prst="flowChartConnector">
            <a:avLst/>
          </a:prstGeom>
          <a:solidFill>
            <a:srgbClr val="FF00FF"/>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143118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3568" y="260648"/>
            <a:ext cx="7632848" cy="3168352"/>
          </a:xfrm>
        </p:spPr>
        <p:txBody>
          <a:bodyPr>
            <a:normAutofit lnSpcReduction="10000"/>
          </a:bodyPr>
          <a:lstStyle/>
          <a:p>
            <a:pPr marL="45720" indent="0">
              <a:buNone/>
            </a:pPr>
            <a:r>
              <a:rPr lang="uk-UA" b="1" dirty="0" smtClean="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Комахи відіграють важливу роль у харчових ланцюгах екосистем, у </a:t>
            </a:r>
            <a:r>
              <a:rPr lang="uk-UA" b="1" dirty="0" err="1" smtClean="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колообігу</a:t>
            </a:r>
            <a:r>
              <a:rPr lang="uk-UA" b="1" dirty="0" smtClean="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 речовин, запилюванні рослин.</a:t>
            </a:r>
          </a:p>
          <a:p>
            <a:pPr marL="45720" indent="0">
              <a:buNone/>
            </a:pPr>
            <a:r>
              <a:rPr lang="uk-UA" b="1" dirty="0" smtClean="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rPr>
              <a:t>Корисні для людини види сприяють підвищенню врожаю, медоносна бджола дає мед та інші потрібні для людини речовини. Розводячи шовковичного шовкопряда, людина отримує шовк. Комахи можуть завдавати шкоди: зменшують урожай, псують продукти, переносять збудників хвороб</a:t>
            </a:r>
            <a:endParaRPr lang="ru-RU" b="1" dirty="0">
              <a:ln w="12700">
                <a:solidFill>
                  <a:schemeClr val="accent6">
                    <a:lumMod val="50000"/>
                  </a:schemeClr>
                </a:solidFill>
                <a:prstDash val="solid"/>
              </a:ln>
              <a:solidFill>
                <a:schemeClr val="accent6">
                  <a:lumMod val="50000"/>
                </a:schemeClr>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9471">
            <a:off x="187984" y="3419498"/>
            <a:ext cx="2198051" cy="1459287"/>
          </a:xfrm>
          <a:prstGeom prst="rect">
            <a:avLst/>
          </a:prstGeom>
          <a:solidFill>
            <a:srgbClr val="FFFFFF">
              <a:shade val="85000"/>
            </a:srgbClr>
          </a:solidFill>
          <a:ln w="88900" cap="sq">
            <a:solidFill>
              <a:srgbClr val="FF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12580">
            <a:off x="2809600" y="3430511"/>
            <a:ext cx="1442129" cy="1426753"/>
          </a:xfrm>
          <a:prstGeom prst="rect">
            <a:avLst/>
          </a:prstGeom>
          <a:solidFill>
            <a:srgbClr val="FFFFFF">
              <a:shade val="85000"/>
            </a:srgbClr>
          </a:solidFill>
          <a:ln w="88900" cap="sq">
            <a:solidFill>
              <a:srgbClr val="0A0AE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3392279"/>
            <a:ext cx="2088232" cy="1301469"/>
          </a:xfrm>
          <a:prstGeom prst="rect">
            <a:avLst/>
          </a:prstGeom>
          <a:ln w="190500" cap="sq">
            <a:solidFill>
              <a:srgbClr val="99FF66"/>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97658">
            <a:off x="7020272" y="3391613"/>
            <a:ext cx="1669728" cy="1111128"/>
          </a:xfrm>
          <a:prstGeom prst="snip2DiagRect">
            <a:avLst/>
          </a:prstGeom>
          <a:solidFill>
            <a:srgbClr val="FFFFFF">
              <a:shade val="85000"/>
            </a:srgbClr>
          </a:solidFill>
          <a:ln w="88900" cap="sq">
            <a:solidFill>
              <a:srgbClr val="00CC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57705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200800" cy="1800200"/>
          </a:xfrm>
        </p:spPr>
        <p:txBody>
          <a:bodyPr/>
          <a:lstStyle/>
          <a:p>
            <a:pPr marL="0" indent="0" algn="l">
              <a:buNone/>
            </a:pPr>
            <a:r>
              <a:rPr lang="uk-UA"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Найбільша війна у світі – війна людини з комахами</a:t>
            </a:r>
            <a:endParaRPr lang="ru-RU" sz="4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Box 3"/>
          <p:cNvSpPr txBox="1"/>
          <p:nvPr/>
        </p:nvSpPr>
        <p:spPr>
          <a:xfrm>
            <a:off x="4860032" y="1899961"/>
            <a:ext cx="2808312" cy="400110"/>
          </a:xfrm>
          <a:prstGeom prst="rect">
            <a:avLst/>
          </a:prstGeom>
          <a:noFill/>
        </p:spPr>
        <p:txBody>
          <a:bodyPr wrap="square" rtlCol="0">
            <a:spAutoFit/>
          </a:bodyPr>
          <a:lstStyle/>
          <a:p>
            <a:r>
              <a:rPr lang="uk-UA" sz="20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Л. О. Говард</a:t>
            </a:r>
            <a:endParaRPr lang="ru-RU" sz="20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094854"/>
            <a:ext cx="2052076" cy="1520056"/>
          </a:xfrm>
          <a:prstGeom prst="rect">
            <a:avLst/>
          </a:prstGeom>
          <a:solidFill>
            <a:srgbClr val="FFFFFF">
              <a:shade val="85000"/>
            </a:srgbClr>
          </a:solidFill>
          <a:ln w="88900" cap="sq">
            <a:solidFill>
              <a:srgbClr val="00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39281">
            <a:off x="3102986" y="3093812"/>
            <a:ext cx="2540372" cy="1906131"/>
          </a:xfrm>
          <a:prstGeom prst="rect">
            <a:avLst/>
          </a:prstGeom>
          <a:ln w="190500" cap="sq">
            <a:solidFill>
              <a:schemeClr val="tx1">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4188" y="3167378"/>
            <a:ext cx="2120907" cy="1590680"/>
          </a:xfrm>
          <a:prstGeom prst="rect">
            <a:avLst/>
          </a:prstGeom>
          <a:ln w="88900" cap="sq" cmpd="thickThin">
            <a:solidFill>
              <a:srgbClr val="FFFF66"/>
            </a:solidFill>
            <a:prstDash val="solid"/>
            <a:miter lim="800000"/>
          </a:ln>
          <a:effectLst>
            <a:innerShdw blurRad="76200">
              <a:srgbClr val="000000"/>
            </a:innerShdw>
          </a:effectLst>
        </p:spPr>
      </p:pic>
    </p:spTree>
    <p:extLst>
      <p:ext uri="{BB962C8B-B14F-4D97-AF65-F5344CB8AC3E}">
        <p14:creationId xmlns:p14="http://schemas.microsoft.com/office/powerpoint/2010/main" val="2503023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1840" y="404664"/>
            <a:ext cx="5328591" cy="3024336"/>
          </a:xfrm>
        </p:spPr>
        <p:txBody>
          <a:bodyPr/>
          <a:lstStyle/>
          <a:p>
            <a:pPr marL="0" indent="0" algn="l">
              <a:buNone/>
            </a:pPr>
            <a:r>
              <a:rPr lang="uk-UA" sz="2000" dirty="0" smtClean="0">
                <a:ln w="3175" cmpd="sng">
                  <a:solidFill>
                    <a:sysClr val="windowText" lastClr="000000"/>
                  </a:solidFill>
                  <a:prstDash val="solid"/>
                  <a:miter lim="800000"/>
                </a:ln>
                <a:solidFill>
                  <a:sysClr val="windowText" lastClr="000000"/>
                </a:solidFill>
                <a:effectLst>
                  <a:outerShdw blurRad="50800" algn="tl" rotWithShape="0">
                    <a:srgbClr val="000000"/>
                  </a:outerShdw>
                </a:effectLst>
              </a:rPr>
              <a:t>Бджолиний рій може важити до 7-8 кг. Він складається з 50-60 тис. бджіл, що мають у своїх зобиках 2-3 кг меду. Медовим запасом за похмурої погоди бджоли можуть харчуватися протягом 8 днів. Бджоли харчуються нектаром, використовуючи його як джерело енергії, а пилок – для отримання білків та інших поживних речовин.</a:t>
            </a:r>
            <a:endParaRPr lang="ru-RU" sz="2000" dirty="0">
              <a:ln w="3175" cmpd="sng">
                <a:solidFill>
                  <a:sysClr val="windowText" lastClr="000000"/>
                </a:solidFill>
                <a:prstDash val="solid"/>
                <a:miter lim="800000"/>
              </a:ln>
              <a:solidFill>
                <a:sysClr val="windowText" lastClr="000000"/>
              </a:solidFill>
              <a:effectLst>
                <a:outerShdw blurRad="50800" algn="tl" rotWithShape="0">
                  <a:srgbClr val="000000"/>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615" y="3717032"/>
            <a:ext cx="3744416" cy="2491738"/>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764704"/>
            <a:ext cx="2808312" cy="1750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808966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3573016"/>
            <a:ext cx="6512511" cy="2664296"/>
          </a:xfrm>
        </p:spPr>
        <p:txBody>
          <a:bodyPr/>
          <a:lstStyle/>
          <a:p>
            <a:pPr marL="0" indent="0" algn="l">
              <a:buNone/>
            </a:pPr>
            <a:r>
              <a:rPr lang="uk-UA" sz="2000"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Для отримання ложки меду (30 г) 200 бджіл повинні збирати нектар протягом дня. Приблизно стільки ж бджіл повинні займатися прийманням нектару і обробкою його у вулику. При цьому частина бджіл посилено вентилює гніздо, щоб швидше вийшло випаровування з нектару зайвої води.</a:t>
            </a:r>
            <a:endParaRPr lang="ru-RU" sz="200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85800"/>
            <a:ext cx="2771253" cy="2023120"/>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672316"/>
            <a:ext cx="2358008" cy="1532705"/>
          </a:xfrm>
          <a:prstGeom prst="roundRect">
            <a:avLst>
              <a:gd name="adj" fmla="val 4218"/>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2065186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Другая 1">
      <a:dk1>
        <a:srgbClr val="00B050"/>
      </a:dk1>
      <a:lt1>
        <a:sysClr val="window" lastClr="FFFFFF"/>
      </a:lt1>
      <a:dk2>
        <a:srgbClr val="2BF99C"/>
      </a:dk2>
      <a:lt2>
        <a:srgbClr val="92D050"/>
      </a:lt2>
      <a:accent1>
        <a:srgbClr val="2EF654"/>
      </a:accent1>
      <a:accent2>
        <a:srgbClr val="3AF62C"/>
      </a:accent2>
      <a:accent3>
        <a:srgbClr val="4ED31F"/>
      </a:accent3>
      <a:accent4>
        <a:srgbClr val="00A45A"/>
      </a:accent4>
      <a:accent5>
        <a:srgbClr val="B4EB29"/>
      </a:accent5>
      <a:accent6>
        <a:srgbClr val="51892B"/>
      </a:accent6>
      <a:hlink>
        <a:srgbClr val="55D35B"/>
      </a:hlink>
      <a:folHlink>
        <a:srgbClr val="1AC03A"/>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1187</TotalTime>
  <Words>3561</Words>
  <Application>Microsoft Office PowerPoint</Application>
  <PresentationFormat>Экран (4:3)</PresentationFormat>
  <Paragraphs>136</Paragraphs>
  <Slides>75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75</vt:i4>
      </vt:variant>
    </vt:vector>
  </HeadingPairs>
  <TitlesOfParts>
    <vt:vector size="76" baseType="lpstr">
      <vt:lpstr>Воздушный поток</vt:lpstr>
      <vt:lpstr>Різноманітність комах. Роль комах у екосистемах, їх значення для людини</vt:lpstr>
      <vt:lpstr>Презентация PowerPoint</vt:lpstr>
      <vt:lpstr>Презентация PowerPoint</vt:lpstr>
      <vt:lpstr>Презентация PowerPoint</vt:lpstr>
      <vt:lpstr>Клас: комахи Родина: перетинчастокрилі Ареал проживання: всі континенти, окрім Антарктиди Довжина тіла: від 2,1 мм до 39 мм Вага: 0,1 г Харчування: нектар і пилок Тривалість життя: 25-60 днів</vt:lpstr>
      <vt:lpstr>Для отримання одного кілограма меду бджоли повинні зробити до 4500 вильотів і взяти нектар з 6-10 млн квіток. Сильна сім’я може зібрати в день 5-10 кг меду (10-20 кг нектару)</vt:lpstr>
      <vt:lpstr>По шорсткій поверхні бджола здатна тягнути вантаж, що перевищує в 320 разів вагу її тіла. Кінь везе вантаж, приблизно рівній вазі його власного тіла.</vt:lpstr>
      <vt:lpstr>Бджолиний рій може важити до 7-8 кг. Він складається з 50-60 тис. бджіл, що мають у своїх зобиках 2-3 кг меду. Медовим запасом за похмурої погоди бджоли можуть харчуватися протягом 8 днів. Бджоли харчуються нектаром, використовуючи його як джерело енергії, а пилок – для отримання білків та інших поживних речовин.</vt:lpstr>
      <vt:lpstr>Для отримання ложки меду (30 г) 200 бджіл повинні збирати нектар протягом дня. Приблизно стільки ж бджіл повинні займатися прийманням нектару і обробкою його у вулику. При цьому частина бджіл посилено вентилює гніздо, щоб швидше вийшло випаровування з нектару зайвої води.</vt:lpstr>
      <vt:lpstr>Медоносна бджола махає крилами зі швидкістю 11400 разів на хвилину. Саме це створює характерне бджолине дзижчання</vt:lpstr>
      <vt:lpstr>У світі налічується близько 20 тис. видів бджіл. Палеонтологія стверджує, що бджоли в такому вигляді, як вони представлені тепер, з’явилися 40 млн. років тому</vt:lpstr>
      <vt:lpstr>Презентация PowerPoint</vt:lpstr>
      <vt:lpstr>Клас: комахи Родина: твердокрилі Ареал проживання: весь світ, крім Антарктиди Довжина тіла: 4 – 7 мм Вага: 0,06 г Харчування: червці, білокрилки, павутинні кліщики, личинки і лялечки листоїдів, яйця та личинки клопів, гусениць метеликів і т. д. Тривалість життя: до 1 року</vt:lpstr>
      <vt:lpstr>Коли божа корівка піддається нападу, вона може впирснути пахнючу рідину з колінних суглобів своїх ніг. Запах попереджає птахів і хижаків, що сонечко отруйне.</vt:lpstr>
      <vt:lpstr>Крім стандартних червоних з чорними плямками, сонечка також бувають жовтими, помаранчевими, бордовими. Деякі сонечка повністю чорні, з яскраво-червоними плямами на крилах.</vt:lpstr>
      <vt:lpstr>Є понад 5000 різних видів сонечок, які можна знайти в усьому світі. Ви можете зустріти сонечка в садах, полях, луках і т. д. Оскільки сонечка – це комахи, вони холоднокровні істоти.</vt:lpstr>
      <vt:lpstr>Сонечка всеїдні і харчуються попелицями, черв’яками та іншими шкідниками. Деякі сонечка також їдять траву і листя, гриби тощо.</vt:lpstr>
      <vt:lpstr>У середині століття ці комахи були названі на честь Діви Марії, яка часто зображувалася на картинах в червоному плащі, тому й були широко відомі, як «Жук Богоматері». Сім чорних плям на крилах сонечка являють собою сім радощів і сім скорбот Матері Марії. «Жук Богоматері» був в кінцевому підсумку скорочений до «сонечко». Інші назви, під якими відомі сонечка – це «Божа корівка жуків» або «Леді жуків», «Леді корова» і «Леді літа»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Найбільша війна у світі – війна людини з комахами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Клас: павукоподібні Родина: Ареал проживання: Довжина тіла: Вага</dc:title>
  <dc:creator>Уляна</dc:creator>
  <cp:lastModifiedBy>Уляна</cp:lastModifiedBy>
  <cp:revision>104</cp:revision>
  <dcterms:created xsi:type="dcterms:W3CDTF">2014-10-08T16:20:57Z</dcterms:created>
  <dcterms:modified xsi:type="dcterms:W3CDTF">2014-11-24T13:17:55Z</dcterms:modified>
</cp:coreProperties>
</file>