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83" r:id="rId5"/>
    <p:sldId id="258" r:id="rId6"/>
    <p:sldId id="273" r:id="rId7"/>
    <p:sldId id="259" r:id="rId8"/>
    <p:sldId id="274" r:id="rId9"/>
    <p:sldId id="260" r:id="rId10"/>
    <p:sldId id="261" r:id="rId11"/>
    <p:sldId id="275" r:id="rId12"/>
    <p:sldId id="279" r:id="rId13"/>
    <p:sldId id="262" r:id="rId14"/>
    <p:sldId id="263" r:id="rId15"/>
    <p:sldId id="264" r:id="rId16"/>
    <p:sldId id="265" r:id="rId17"/>
    <p:sldId id="277" r:id="rId18"/>
    <p:sldId id="289" r:id="rId19"/>
    <p:sldId id="266" r:id="rId20"/>
    <p:sldId id="284" r:id="rId21"/>
    <p:sldId id="267" r:id="rId22"/>
    <p:sldId id="282" r:id="rId23"/>
    <p:sldId id="268" r:id="rId24"/>
    <p:sldId id="288" r:id="rId25"/>
    <p:sldId id="280" r:id="rId26"/>
    <p:sldId id="269" r:id="rId27"/>
    <p:sldId id="285" r:id="rId28"/>
    <p:sldId id="281" r:id="rId29"/>
    <p:sldId id="270" r:id="rId30"/>
    <p:sldId id="271" r:id="rId31"/>
    <p:sldId id="272" r:id="rId32"/>
    <p:sldId id="287"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5FCEBAB-6859-4E43-B254-8B7BA2C62458}" type="datetimeFigureOut">
              <a:rPr lang="uk-UA" smtClean="0"/>
              <a:pPr/>
              <a:t>03.05.2020</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4712D7F-D0AF-4F99-A227-D9B222040E8E}"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FCEBAB-6859-4E43-B254-8B7BA2C62458}" type="datetimeFigureOut">
              <a:rPr lang="uk-UA" smtClean="0"/>
              <a:pPr/>
              <a:t>03.05.2020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4712D7F-D0AF-4F99-A227-D9B222040E8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5FCEBAB-6859-4E43-B254-8B7BA2C62458}" type="datetimeFigureOut">
              <a:rPr lang="uk-UA" smtClean="0"/>
              <a:pPr/>
              <a:t>03.05.2020</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4712D7F-D0AF-4F99-A227-D9B222040E8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FCEBAB-6859-4E43-B254-8B7BA2C62458}" type="datetimeFigureOut">
              <a:rPr lang="uk-UA" smtClean="0"/>
              <a:pPr/>
              <a:t>03.05.2020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4712D7F-D0AF-4F99-A227-D9B222040E8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5FCEBAB-6859-4E43-B254-8B7BA2C62458}" type="datetimeFigureOut">
              <a:rPr lang="uk-UA" smtClean="0"/>
              <a:pPr/>
              <a:t>03.05.2020</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extLst/>
          </a:lstStyle>
          <a:p>
            <a:fld id="{24712D7F-D0AF-4F99-A227-D9B222040E8E}"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5FCEBAB-6859-4E43-B254-8B7BA2C62458}" type="datetimeFigureOut">
              <a:rPr lang="uk-UA" smtClean="0"/>
              <a:pPr/>
              <a:t>03.05.2020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4712D7F-D0AF-4F99-A227-D9B222040E8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5FCEBAB-6859-4E43-B254-8B7BA2C62458}" type="datetimeFigureOut">
              <a:rPr lang="uk-UA" smtClean="0"/>
              <a:pPr/>
              <a:t>03.05.2020</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24712D7F-D0AF-4F99-A227-D9B222040E8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5FCEBAB-6859-4E43-B254-8B7BA2C62458}" type="datetimeFigureOut">
              <a:rPr lang="uk-UA" smtClean="0"/>
              <a:pPr/>
              <a:t>03.05.2020</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24712D7F-D0AF-4F99-A227-D9B222040E8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5FCEBAB-6859-4E43-B254-8B7BA2C62458}" type="datetimeFigureOut">
              <a:rPr lang="uk-UA" smtClean="0"/>
              <a:pPr/>
              <a:t>03.05.2020</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extLst/>
          </a:lstStyle>
          <a:p>
            <a:fld id="{24712D7F-D0AF-4F99-A227-D9B222040E8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5FCEBAB-6859-4E43-B254-8B7BA2C62458}" type="datetimeFigureOut">
              <a:rPr lang="uk-UA" smtClean="0"/>
              <a:pPr/>
              <a:t>03.05.2020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4712D7F-D0AF-4F99-A227-D9B222040E8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5FCEBAB-6859-4E43-B254-8B7BA2C62458}" type="datetimeFigureOut">
              <a:rPr lang="uk-UA" smtClean="0"/>
              <a:pPr/>
              <a:t>03.05.2020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4712D7F-D0AF-4F99-A227-D9B222040E8E}" type="slidenum">
              <a:rPr lang="uk-UA" smtClean="0"/>
              <a:pPr/>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5FCEBAB-6859-4E43-B254-8B7BA2C62458}" type="datetimeFigureOut">
              <a:rPr lang="uk-UA" smtClean="0"/>
              <a:pPr/>
              <a:t>03.05.2020</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4712D7F-D0AF-4F99-A227-D9B222040E8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a/url?sa=i&amp;rct=j&amp;q=&amp;esrc=s&amp;source=images&amp;cd=&amp;cad=rja&amp;uact=8&amp;ved=0ahUKEwjQpK3U9ovYAhXIF5oKHT6-CxkQjRwIBw&amp;url=https://predmety.in.ua/budova-nefronu-utvorennya-sechi/&amp;psig=AOvVaw0fc3Oz4WBy9un5v6drCPrN&amp;ust=1513424193156605"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a/url?sa=i&amp;url=https://ppt-online.org/194827&amp;psig=AOvVaw25wyj-MLOm8CC-ahv4o2wW&amp;ust=1588585114907000&amp;source=images&amp;cd=vfe&amp;ved=0CAIQjRxqFwoTCNDc_O6yl-kCFQAAAAAdAAAAABAr"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a/url?sa=i&amp;url=https://ppt-online.org/194827&amp;psig=AOvVaw25wyj-MLOm8CC-ahv4o2wW&amp;ust=1588585114907000&amp;source=images&amp;cd=vfe&amp;ved=0CAIQjRxqFwoTCNDc_O6yl-kCFQAAAAAdAAAAABA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4038600" y="533400"/>
            <a:ext cx="5105400" cy="2868613"/>
          </a:xfrm>
        </p:spPr>
        <p:txBody>
          <a:bodyPr/>
          <a:lstStyle/>
          <a:p>
            <a:r>
              <a:rPr lang="uk-UA" dirty="0" smtClean="0"/>
              <a:t>Сечовидільна система</a:t>
            </a:r>
            <a:endParaRPr lang="uk-UA" dirty="0"/>
          </a:p>
        </p:txBody>
      </p:sp>
      <p:pic>
        <p:nvPicPr>
          <p:cNvPr id="3" name="Рисунок 2" descr="r103.jpg"/>
          <p:cNvPicPr/>
          <p:nvPr/>
        </p:nvPicPr>
        <p:blipFill>
          <a:blip r:embed="rId2" cstate="print"/>
          <a:srcRect/>
          <a:stretch>
            <a:fillRect/>
          </a:stretch>
        </p:blipFill>
        <p:spPr bwMode="auto">
          <a:xfrm>
            <a:off x="467544" y="548680"/>
            <a:ext cx="3240360" cy="49685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Будова Нирки. Нефрон</a:t>
            </a:r>
            <a:endParaRPr lang="uk-UA" dirty="0"/>
          </a:p>
        </p:txBody>
      </p:sp>
      <p:sp>
        <p:nvSpPr>
          <p:cNvPr id="3" name="Содержимое 2"/>
          <p:cNvSpPr>
            <a:spLocks noGrp="1"/>
          </p:cNvSpPr>
          <p:nvPr>
            <p:ph idx="1"/>
          </p:nvPr>
        </p:nvSpPr>
        <p:spPr>
          <a:xfrm>
            <a:off x="142844" y="1785926"/>
            <a:ext cx="7239000" cy="4846320"/>
          </a:xfrm>
        </p:spPr>
        <p:txBody>
          <a:bodyPr>
            <a:normAutofit fontScale="92500"/>
          </a:bodyPr>
          <a:lstStyle/>
          <a:p>
            <a:r>
              <a:rPr lang="uk-UA" dirty="0" smtClean="0"/>
              <a:t>Ниркова тканина складається з численних (біля 1 </a:t>
            </a:r>
            <a:r>
              <a:rPr lang="uk-UA" dirty="0" err="1" smtClean="0"/>
              <a:t>млн</a:t>
            </a:r>
            <a:r>
              <a:rPr lang="uk-UA" dirty="0" smtClean="0"/>
              <a:t> в кожній нирці) </a:t>
            </a:r>
            <a:r>
              <a:rPr lang="uk-UA" dirty="0" err="1" smtClean="0"/>
              <a:t>сечотвірних</a:t>
            </a:r>
            <a:r>
              <a:rPr lang="uk-UA" dirty="0" smtClean="0"/>
              <a:t> одиниць – нефронів і сечозбірник трубочок. Саме завдяки такій кількості нефронів створюється величезна поверхня для обміну речовин. Сеча відтікає по цих малих трубочках до протоків. Останні відкриваються на верхівках пірамід у невеликі порожнини так звані  </a:t>
            </a:r>
            <a:r>
              <a:rPr lang="uk-UA" dirty="0" err="1" smtClean="0"/>
              <a:t>„чашечки”</a:t>
            </a:r>
            <a:r>
              <a:rPr lang="uk-UA" dirty="0" smtClean="0"/>
              <a:t>.  Маленькі чашечки зливаються з утворенням ширших порожнин, названих великими чашечками. Злиття 2-3 великих чашечок призводить до утворення ниркової миски  - трубки лійкоподібної форми.</a:t>
            </a:r>
          </a:p>
          <a:p>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midg1068"/>
          <p:cNvPicPr>
            <a:picLocks noChangeAspect="1" noChangeArrowheads="1"/>
          </p:cNvPicPr>
          <p:nvPr/>
        </p:nvPicPr>
        <p:blipFill>
          <a:blip r:embed="rId2" cstate="print"/>
          <a:srcRect/>
          <a:stretch>
            <a:fillRect/>
          </a:stretch>
        </p:blipFill>
        <p:spPr bwMode="auto">
          <a:xfrm>
            <a:off x="323529" y="886894"/>
            <a:ext cx="8496622" cy="5933005"/>
          </a:xfrm>
          <a:prstGeom prst="rect">
            <a:avLst/>
          </a:prstGeom>
          <a:noFill/>
          <a:ln w="9525">
            <a:noFill/>
            <a:miter lim="800000"/>
            <a:headEnd/>
            <a:tailEnd/>
          </a:ln>
        </p:spPr>
      </p:pic>
      <p:sp>
        <p:nvSpPr>
          <p:cNvPr id="3" name="Заголовок 2"/>
          <p:cNvSpPr>
            <a:spLocks noGrp="1"/>
          </p:cNvSpPr>
          <p:nvPr>
            <p:ph type="title" idx="4294967295"/>
          </p:nvPr>
        </p:nvSpPr>
        <p:spPr>
          <a:xfrm>
            <a:off x="0" y="320675"/>
            <a:ext cx="7085013" cy="444500"/>
          </a:xfrm>
        </p:spPr>
        <p:txBody>
          <a:bodyPr>
            <a:normAutofit fontScale="90000"/>
          </a:bodyPr>
          <a:lstStyle/>
          <a:p>
            <a:r>
              <a:rPr lang="uk-UA" dirty="0" smtClean="0"/>
              <a:t>Будова нирки та нефрону</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2 </a:t>
            </a:r>
            <a:endParaRPr lang="uk-UA" dirty="0"/>
          </a:p>
        </p:txBody>
      </p:sp>
      <p:sp>
        <p:nvSpPr>
          <p:cNvPr id="3" name="Содержимое 2"/>
          <p:cNvSpPr>
            <a:spLocks noGrp="1"/>
          </p:cNvSpPr>
          <p:nvPr>
            <p:ph idx="1"/>
          </p:nvPr>
        </p:nvSpPr>
        <p:spPr/>
        <p:txBody>
          <a:bodyPr/>
          <a:lstStyle/>
          <a:p>
            <a:pPr lvl="0"/>
            <a:r>
              <a:rPr lang="uk-UA" dirty="0"/>
              <a:t>Основна структурно-функціональна одиниця нирки:</a:t>
            </a:r>
          </a:p>
          <a:p>
            <a:r>
              <a:rPr lang="uk-UA" dirty="0" smtClean="0"/>
              <a:t>А</a:t>
            </a:r>
            <a:r>
              <a:rPr lang="uk-UA" dirty="0" smtClean="0"/>
              <a:t> </a:t>
            </a:r>
            <a:r>
              <a:rPr lang="uk-UA" dirty="0"/>
              <a:t>капсула </a:t>
            </a:r>
            <a:r>
              <a:rPr lang="uk-UA" dirty="0" err="1"/>
              <a:t>Шумлянського</a:t>
            </a:r>
            <a:r>
              <a:rPr lang="uk-UA" dirty="0"/>
              <a:t> </a:t>
            </a:r>
            <a:r>
              <a:rPr lang="uk-UA" dirty="0" err="1"/>
              <a:t>–</a:t>
            </a:r>
            <a:r>
              <a:rPr lang="uk-UA" dirty="0" err="1" smtClean="0"/>
              <a:t>Боумена</a:t>
            </a:r>
            <a:endParaRPr lang="uk-UA" dirty="0" smtClean="0"/>
          </a:p>
          <a:p>
            <a:r>
              <a:rPr lang="uk-UA" dirty="0" smtClean="0"/>
              <a:t>Б </a:t>
            </a:r>
            <a:r>
              <a:rPr lang="uk-UA" dirty="0" smtClean="0"/>
              <a:t>нефрон</a:t>
            </a:r>
            <a:endParaRPr lang="uk-UA" dirty="0" smtClean="0"/>
          </a:p>
          <a:p>
            <a:r>
              <a:rPr lang="uk-UA" dirty="0" smtClean="0"/>
              <a:t>В </a:t>
            </a:r>
            <a:r>
              <a:rPr lang="uk-UA" dirty="0" err="1" smtClean="0"/>
              <a:t>протонефридій</a:t>
            </a:r>
            <a:endParaRPr lang="uk-UA" dirty="0" smtClean="0"/>
          </a:p>
          <a:p>
            <a:r>
              <a:rPr lang="uk-UA" dirty="0" smtClean="0"/>
              <a:t>Г </a:t>
            </a:r>
            <a:r>
              <a:rPr lang="uk-UA" dirty="0" err="1" smtClean="0"/>
              <a:t>метанефридій</a:t>
            </a:r>
            <a:endParaRPr lang="uk-UA" dirty="0"/>
          </a:p>
          <a:p>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Нефрон</a:t>
            </a:r>
            <a:endParaRPr lang="uk-UA" dirty="0"/>
          </a:p>
        </p:txBody>
      </p:sp>
      <p:sp>
        <p:nvSpPr>
          <p:cNvPr id="3" name="Содержимое 2"/>
          <p:cNvSpPr>
            <a:spLocks noGrp="1"/>
          </p:cNvSpPr>
          <p:nvPr>
            <p:ph idx="1"/>
          </p:nvPr>
        </p:nvSpPr>
        <p:spPr/>
        <p:txBody>
          <a:bodyPr>
            <a:normAutofit lnSpcReduction="10000"/>
          </a:bodyPr>
          <a:lstStyle/>
          <a:p>
            <a:r>
              <a:rPr lang="uk-UA" dirty="0" smtClean="0"/>
              <a:t>Загальний план будови та кровопостачання нефрону.  Кожний нефрон складається з шести відділів, які суттєво відрізняються за будовою та фізіологічними функціями:</a:t>
            </a:r>
          </a:p>
          <a:p>
            <a:pPr lvl="0"/>
            <a:r>
              <a:rPr lang="uk-UA" dirty="0" smtClean="0"/>
              <a:t>ниркове тільце (</a:t>
            </a:r>
            <a:r>
              <a:rPr lang="uk-UA" dirty="0" err="1" smtClean="0"/>
              <a:t>мальпігієве</a:t>
            </a:r>
            <a:r>
              <a:rPr lang="uk-UA" dirty="0" smtClean="0"/>
              <a:t> тільце), що складається з капсули </a:t>
            </a:r>
            <a:r>
              <a:rPr lang="uk-UA" dirty="0" err="1" smtClean="0"/>
              <a:t>Боумена</a:t>
            </a:r>
            <a:r>
              <a:rPr lang="uk-UA" dirty="0" smtClean="0"/>
              <a:t> та клубочка капілярів;</a:t>
            </a:r>
          </a:p>
          <a:p>
            <a:pPr lvl="0"/>
            <a:r>
              <a:rPr lang="uk-UA" dirty="0" smtClean="0"/>
              <a:t>проксимальний звивистий канадець;</a:t>
            </a:r>
          </a:p>
          <a:p>
            <a:pPr lvl="0"/>
            <a:r>
              <a:rPr lang="uk-UA" dirty="0" smtClean="0"/>
              <a:t>низхідне коліно петлі </a:t>
            </a:r>
            <a:r>
              <a:rPr lang="uk-UA" dirty="0" err="1" smtClean="0"/>
              <a:t>Генле</a:t>
            </a:r>
            <a:r>
              <a:rPr lang="uk-UA" dirty="0" smtClean="0"/>
              <a:t>;</a:t>
            </a:r>
          </a:p>
          <a:p>
            <a:pPr lvl="0"/>
            <a:r>
              <a:rPr lang="uk-UA" dirty="0" smtClean="0"/>
              <a:t>висхідне коліно петлі </a:t>
            </a:r>
            <a:r>
              <a:rPr lang="uk-UA" dirty="0" err="1" smtClean="0"/>
              <a:t>Генле</a:t>
            </a:r>
            <a:r>
              <a:rPr lang="uk-UA" dirty="0" smtClean="0"/>
              <a:t>;</a:t>
            </a:r>
          </a:p>
          <a:p>
            <a:pPr lvl="0"/>
            <a:r>
              <a:rPr lang="uk-UA" dirty="0" smtClean="0"/>
              <a:t>дистальний звивистий </a:t>
            </a:r>
            <a:r>
              <a:rPr lang="uk-UA" dirty="0" err="1" smtClean="0"/>
              <a:t>каналець</a:t>
            </a:r>
            <a:r>
              <a:rPr lang="uk-UA" dirty="0" smtClean="0"/>
              <a:t>;</a:t>
            </a:r>
          </a:p>
          <a:p>
            <a:pPr lvl="0"/>
            <a:r>
              <a:rPr lang="uk-UA" dirty="0" err="1" smtClean="0"/>
              <a:t>сечозбірна</a:t>
            </a:r>
            <a:r>
              <a:rPr lang="uk-UA" dirty="0" smtClean="0"/>
              <a:t> трубочка.</a:t>
            </a:r>
          </a:p>
          <a:p>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Будова </a:t>
            </a:r>
            <a:r>
              <a:rPr lang="uk-UA" dirty="0" err="1" smtClean="0"/>
              <a:t>нефрона</a:t>
            </a:r>
            <a:r>
              <a:rPr lang="uk-UA" dirty="0" smtClean="0"/>
              <a:t>. Капсула </a:t>
            </a:r>
            <a:r>
              <a:rPr lang="uk-UA" dirty="0" err="1" smtClean="0"/>
              <a:t>Боумена</a:t>
            </a:r>
            <a:endParaRPr lang="uk-UA" dirty="0"/>
          </a:p>
        </p:txBody>
      </p:sp>
      <p:sp>
        <p:nvSpPr>
          <p:cNvPr id="3" name="Содержимое 2"/>
          <p:cNvSpPr>
            <a:spLocks noGrp="1"/>
          </p:cNvSpPr>
          <p:nvPr>
            <p:ph sz="half" idx="1"/>
          </p:nvPr>
        </p:nvSpPr>
        <p:spPr>
          <a:xfrm>
            <a:off x="179512" y="1556792"/>
            <a:ext cx="3798128" cy="4569371"/>
          </a:xfrm>
        </p:spPr>
        <p:txBody>
          <a:bodyPr>
            <a:normAutofit fontScale="92500" lnSpcReduction="10000"/>
          </a:bodyPr>
          <a:lstStyle/>
          <a:p>
            <a:r>
              <a:rPr lang="ru-RU" dirty="0" smtClean="0"/>
              <a:t>Капсула </a:t>
            </a:r>
            <a:r>
              <a:rPr lang="ru-RU" dirty="0" err="1" smtClean="0"/>
              <a:t>Боумена</a:t>
            </a:r>
            <a:r>
              <a:rPr lang="ru-RU" dirty="0" smtClean="0"/>
              <a:t>  </a:t>
            </a:r>
            <a:r>
              <a:rPr lang="ru-RU" dirty="0" err="1" smtClean="0"/>
              <a:t>нагадує</a:t>
            </a:r>
            <a:r>
              <a:rPr lang="ru-RU" dirty="0" smtClean="0"/>
              <a:t> </a:t>
            </a:r>
            <a:r>
              <a:rPr lang="ru-RU" dirty="0" err="1" smtClean="0"/>
              <a:t>двостінну</a:t>
            </a:r>
            <a:r>
              <a:rPr lang="ru-RU" dirty="0" smtClean="0"/>
              <a:t> чашу. </a:t>
            </a:r>
            <a:r>
              <a:rPr lang="ru-RU" dirty="0" err="1" smtClean="0"/>
              <a:t>Між</a:t>
            </a:r>
            <a:r>
              <a:rPr lang="ru-RU" dirty="0" smtClean="0"/>
              <a:t> </a:t>
            </a:r>
            <a:r>
              <a:rPr lang="ru-RU" dirty="0" err="1" smtClean="0"/>
              <a:t>стінками</a:t>
            </a:r>
            <a:r>
              <a:rPr lang="ru-RU" dirty="0" smtClean="0"/>
              <a:t> </a:t>
            </a:r>
            <a:r>
              <a:rPr lang="ru-RU" dirty="0" err="1" smtClean="0"/>
              <a:t>знаходиться</a:t>
            </a:r>
            <a:r>
              <a:rPr lang="ru-RU" dirty="0" smtClean="0"/>
              <a:t>  </a:t>
            </a:r>
            <a:r>
              <a:rPr lang="ru-RU" dirty="0" err="1" smtClean="0"/>
              <a:t>порожнина</a:t>
            </a:r>
            <a:r>
              <a:rPr lang="ru-RU" dirty="0" smtClean="0"/>
              <a:t>  </a:t>
            </a:r>
            <a:r>
              <a:rPr lang="ru-RU" dirty="0" err="1" smtClean="0"/>
              <a:t>капсули</a:t>
            </a:r>
            <a:r>
              <a:rPr lang="ru-RU" dirty="0" smtClean="0"/>
              <a:t>, яка </a:t>
            </a:r>
            <a:r>
              <a:rPr lang="ru-RU" dirty="0" err="1" smtClean="0"/>
              <a:t>продовжується</a:t>
            </a:r>
            <a:r>
              <a:rPr lang="ru-RU" dirty="0" smtClean="0"/>
              <a:t> у </a:t>
            </a:r>
            <a:r>
              <a:rPr lang="ru-RU" dirty="0" err="1" smtClean="0"/>
              <a:t>проксимальний</a:t>
            </a:r>
            <a:r>
              <a:rPr lang="ru-RU" dirty="0" smtClean="0"/>
              <a:t> </a:t>
            </a:r>
            <a:r>
              <a:rPr lang="ru-RU" dirty="0" err="1" smtClean="0"/>
              <a:t>звивистий</a:t>
            </a:r>
            <a:r>
              <a:rPr lang="ru-RU" dirty="0" smtClean="0"/>
              <a:t> </a:t>
            </a:r>
            <a:r>
              <a:rPr lang="ru-RU" dirty="0" err="1" smtClean="0"/>
              <a:t>кана</a:t>
            </a:r>
            <a:r>
              <a:rPr lang="en-US" dirty="0" smtClean="0"/>
              <a:t>л</a:t>
            </a:r>
            <a:r>
              <a:rPr lang="ru-RU" dirty="0" err="1" smtClean="0"/>
              <a:t>ець</a:t>
            </a:r>
            <a:r>
              <a:rPr lang="ru-RU" dirty="0" smtClean="0"/>
              <a:t>. </a:t>
            </a:r>
            <a:r>
              <a:rPr lang="ru-RU" dirty="0" err="1" smtClean="0"/>
              <a:t>Кровоносні</a:t>
            </a:r>
            <a:r>
              <a:rPr lang="ru-RU" dirty="0" smtClean="0"/>
              <a:t> </a:t>
            </a:r>
            <a:r>
              <a:rPr lang="ru-RU" dirty="0" err="1" smtClean="0"/>
              <a:t>капіляри</a:t>
            </a:r>
            <a:r>
              <a:rPr lang="ru-RU" dirty="0" smtClean="0"/>
              <a:t> </a:t>
            </a:r>
            <a:r>
              <a:rPr lang="ru-RU" dirty="0" err="1" smtClean="0"/>
              <a:t>мальпігієва</a:t>
            </a:r>
            <a:r>
              <a:rPr lang="ru-RU" dirty="0" smtClean="0"/>
              <a:t> </a:t>
            </a:r>
            <a:r>
              <a:rPr lang="ru-RU" dirty="0" err="1" smtClean="0"/>
              <a:t>тільця</a:t>
            </a:r>
            <a:r>
              <a:rPr lang="ru-RU" dirty="0" smtClean="0"/>
              <a:t> </a:t>
            </a:r>
            <a:r>
              <a:rPr lang="ru-RU" dirty="0" err="1" smtClean="0"/>
              <a:t>містяться</a:t>
            </a:r>
            <a:r>
              <a:rPr lang="ru-RU" dirty="0" smtClean="0"/>
              <a:t> у </a:t>
            </a:r>
            <a:r>
              <a:rPr lang="ru-RU" dirty="0" err="1" smtClean="0"/>
              <a:t>чаші</a:t>
            </a:r>
            <a:r>
              <a:rPr lang="ru-RU" dirty="0" smtClean="0"/>
              <a:t> </a:t>
            </a:r>
            <a:r>
              <a:rPr lang="ru-RU" dirty="0" err="1" smtClean="0"/>
              <a:t>капсули</a:t>
            </a:r>
            <a:r>
              <a:rPr lang="ru-RU" dirty="0" smtClean="0"/>
              <a:t>. </a:t>
            </a:r>
            <a:endParaRPr lang="uk-UA" dirty="0"/>
          </a:p>
        </p:txBody>
      </p:sp>
      <p:pic>
        <p:nvPicPr>
          <p:cNvPr id="5" name="Picture 4" descr="imidg1069"/>
          <p:cNvPicPr>
            <a:picLocks noGrp="1" noChangeAspect="1" noChangeArrowheads="1"/>
          </p:cNvPicPr>
          <p:nvPr>
            <p:ph sz="half" idx="2"/>
          </p:nvPr>
        </p:nvPicPr>
        <p:blipFill>
          <a:blip r:embed="rId2" cstate="print"/>
          <a:srcRect/>
          <a:stretch>
            <a:fillRect/>
          </a:stretch>
        </p:blipFill>
        <p:spPr bwMode="auto">
          <a:xfrm>
            <a:off x="3984052" y="1052736"/>
            <a:ext cx="5159948" cy="55624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20040"/>
            <a:ext cx="7481918" cy="608630"/>
          </a:xfrm>
        </p:spPr>
        <p:txBody>
          <a:bodyPr/>
          <a:lstStyle/>
          <a:p>
            <a:r>
              <a:rPr lang="uk-UA" dirty="0" smtClean="0"/>
              <a:t>нефрони</a:t>
            </a:r>
            <a:endParaRPr lang="uk-UA" dirty="0"/>
          </a:p>
        </p:txBody>
      </p:sp>
      <p:sp>
        <p:nvSpPr>
          <p:cNvPr id="3" name="Содержимое 2"/>
          <p:cNvSpPr>
            <a:spLocks noGrp="1"/>
          </p:cNvSpPr>
          <p:nvPr>
            <p:ph idx="1"/>
          </p:nvPr>
        </p:nvSpPr>
        <p:spPr>
          <a:xfrm>
            <a:off x="142844" y="928670"/>
            <a:ext cx="9001156" cy="5527066"/>
          </a:xfrm>
          <a:solidFill>
            <a:schemeClr val="bg1"/>
          </a:solidFill>
        </p:spPr>
        <p:txBody>
          <a:bodyPr>
            <a:normAutofit lnSpcReduction="10000"/>
          </a:bodyPr>
          <a:lstStyle/>
          <a:p>
            <a:r>
              <a:rPr lang="ru-RU" dirty="0" smtClean="0"/>
              <a:t> </a:t>
            </a:r>
            <a:r>
              <a:rPr lang="ru-RU" dirty="0" err="1" smtClean="0"/>
              <a:t>Існують</a:t>
            </a:r>
            <a:r>
              <a:rPr lang="ru-RU" dirty="0" smtClean="0"/>
              <a:t> </a:t>
            </a:r>
            <a:r>
              <a:rPr lang="ru-RU" dirty="0" err="1" smtClean="0"/>
              <a:t>нефрони</a:t>
            </a:r>
            <a:r>
              <a:rPr lang="ru-RU" dirty="0" smtClean="0"/>
              <a:t> </a:t>
            </a:r>
            <a:r>
              <a:rPr lang="ru-RU" dirty="0" err="1" smtClean="0"/>
              <a:t>двох</a:t>
            </a:r>
            <a:r>
              <a:rPr lang="ru-RU" dirty="0" smtClean="0"/>
              <a:t> </a:t>
            </a:r>
            <a:r>
              <a:rPr lang="ru-RU" dirty="0" err="1" smtClean="0"/>
              <a:t>типів</a:t>
            </a:r>
            <a:r>
              <a:rPr lang="ru-RU" dirty="0" smtClean="0"/>
              <a:t> – </a:t>
            </a:r>
            <a:r>
              <a:rPr lang="ru-RU" dirty="0" err="1" smtClean="0"/>
              <a:t>кіркові</a:t>
            </a:r>
            <a:r>
              <a:rPr lang="ru-RU" dirty="0" smtClean="0"/>
              <a:t> та </a:t>
            </a:r>
            <a:r>
              <a:rPr lang="ru-RU" dirty="0" err="1" smtClean="0"/>
              <a:t>юкстамедулярні</a:t>
            </a:r>
            <a:r>
              <a:rPr lang="ru-RU" dirty="0" smtClean="0"/>
              <a:t>. </a:t>
            </a:r>
          </a:p>
          <a:p>
            <a:r>
              <a:rPr lang="ru-RU" dirty="0" err="1" smtClean="0"/>
              <a:t>Кіркові</a:t>
            </a:r>
            <a:r>
              <a:rPr lang="ru-RU" dirty="0" smtClean="0"/>
              <a:t> </a:t>
            </a:r>
            <a:r>
              <a:rPr lang="ru-RU" dirty="0" err="1" smtClean="0"/>
              <a:t>нефрони</a:t>
            </a:r>
            <a:r>
              <a:rPr lang="ru-RU" dirty="0" smtClean="0"/>
              <a:t> </a:t>
            </a:r>
            <a:r>
              <a:rPr lang="ru-RU" dirty="0" err="1" smtClean="0"/>
              <a:t>розташовані</a:t>
            </a:r>
            <a:r>
              <a:rPr lang="ru-RU" dirty="0" smtClean="0"/>
              <a:t> в </a:t>
            </a:r>
            <a:r>
              <a:rPr lang="ru-RU" dirty="0" err="1" smtClean="0"/>
              <a:t>корі</a:t>
            </a:r>
            <a:r>
              <a:rPr lang="ru-RU" dirty="0" smtClean="0"/>
              <a:t> </a:t>
            </a:r>
            <a:r>
              <a:rPr lang="ru-RU" dirty="0" err="1" smtClean="0"/>
              <a:t>і</a:t>
            </a:r>
            <a:r>
              <a:rPr lang="ru-RU" dirty="0" smtClean="0"/>
              <a:t> </a:t>
            </a:r>
            <a:r>
              <a:rPr lang="ru-RU" dirty="0" err="1" smtClean="0"/>
              <a:t>мають</a:t>
            </a:r>
            <a:r>
              <a:rPr lang="ru-RU" dirty="0" smtClean="0"/>
              <a:t> </a:t>
            </a:r>
            <a:r>
              <a:rPr lang="ru-RU" dirty="0" err="1" smtClean="0"/>
              <a:t>відносно</a:t>
            </a:r>
            <a:r>
              <a:rPr lang="ru-RU" dirty="0" smtClean="0"/>
              <a:t> </a:t>
            </a:r>
            <a:r>
              <a:rPr lang="ru-RU" dirty="0" err="1" smtClean="0"/>
              <a:t>короткі</a:t>
            </a:r>
            <a:r>
              <a:rPr lang="ru-RU" dirty="0" smtClean="0"/>
              <a:t> </a:t>
            </a:r>
            <a:r>
              <a:rPr lang="ru-RU" dirty="0" err="1" smtClean="0"/>
              <a:t>петлі</a:t>
            </a:r>
            <a:r>
              <a:rPr lang="ru-RU" dirty="0" smtClean="0"/>
              <a:t> </a:t>
            </a:r>
            <a:r>
              <a:rPr lang="ru-RU" dirty="0" err="1" smtClean="0"/>
              <a:t>Генле</a:t>
            </a:r>
            <a:r>
              <a:rPr lang="ru-RU" dirty="0" smtClean="0"/>
              <a:t>, </a:t>
            </a:r>
            <a:r>
              <a:rPr lang="ru-RU" dirty="0" err="1" smtClean="0"/>
              <a:t>які</a:t>
            </a:r>
            <a:r>
              <a:rPr lang="ru-RU" dirty="0" smtClean="0"/>
              <a:t> </a:t>
            </a:r>
            <a:r>
              <a:rPr lang="ru-RU" dirty="0" err="1" smtClean="0"/>
              <a:t>лише</a:t>
            </a:r>
            <a:r>
              <a:rPr lang="ru-RU" dirty="0" smtClean="0"/>
              <a:t> недалеко </a:t>
            </a:r>
            <a:r>
              <a:rPr lang="ru-RU" dirty="0" err="1" smtClean="0"/>
              <a:t>занурюються</a:t>
            </a:r>
            <a:r>
              <a:rPr lang="ru-RU" dirty="0" smtClean="0"/>
              <a:t> у </a:t>
            </a:r>
            <a:r>
              <a:rPr lang="ru-RU" dirty="0" err="1" smtClean="0"/>
              <a:t>мозкову</a:t>
            </a:r>
            <a:r>
              <a:rPr lang="ru-RU" dirty="0" smtClean="0"/>
              <a:t> </a:t>
            </a:r>
            <a:r>
              <a:rPr lang="ru-RU" dirty="0" err="1" smtClean="0"/>
              <a:t>речовину</a:t>
            </a:r>
            <a:r>
              <a:rPr lang="ru-RU" dirty="0" smtClean="0"/>
              <a:t>.</a:t>
            </a:r>
          </a:p>
          <a:p>
            <a:r>
              <a:rPr lang="ru-RU" dirty="0" smtClean="0"/>
              <a:t> В </a:t>
            </a:r>
            <a:r>
              <a:rPr lang="ru-RU" dirty="0" err="1" smtClean="0"/>
              <a:t>юкстамедулярних</a:t>
            </a:r>
            <a:r>
              <a:rPr lang="ru-RU" dirty="0" smtClean="0"/>
              <a:t> нефронах </a:t>
            </a:r>
            <a:r>
              <a:rPr lang="ru-RU" dirty="0" err="1" smtClean="0"/>
              <a:t>ниркові</a:t>
            </a:r>
            <a:r>
              <a:rPr lang="ru-RU" dirty="0" smtClean="0"/>
              <a:t> </a:t>
            </a:r>
            <a:r>
              <a:rPr lang="ru-RU" dirty="0" err="1" smtClean="0"/>
              <a:t>тільця</a:t>
            </a:r>
            <a:r>
              <a:rPr lang="ru-RU" dirty="0" smtClean="0"/>
              <a:t> </a:t>
            </a:r>
            <a:r>
              <a:rPr lang="ru-RU" dirty="0" err="1" smtClean="0"/>
              <a:t>розміщені</a:t>
            </a:r>
            <a:r>
              <a:rPr lang="ru-RU" dirty="0" smtClean="0"/>
              <a:t> </a:t>
            </a:r>
            <a:r>
              <a:rPr lang="ru-RU" dirty="0" err="1" smtClean="0"/>
              <a:t>біля</a:t>
            </a:r>
            <a:r>
              <a:rPr lang="ru-RU" dirty="0" smtClean="0"/>
              <a:t> </a:t>
            </a:r>
            <a:r>
              <a:rPr lang="ru-RU" dirty="0" err="1" smtClean="0"/>
              <a:t>границі</a:t>
            </a:r>
            <a:r>
              <a:rPr lang="ru-RU" dirty="0" smtClean="0"/>
              <a:t> </a:t>
            </a:r>
            <a:r>
              <a:rPr lang="ru-RU" dirty="0" err="1" smtClean="0"/>
              <a:t>кіркової</a:t>
            </a:r>
            <a:r>
              <a:rPr lang="ru-RU" dirty="0" smtClean="0"/>
              <a:t> </a:t>
            </a:r>
            <a:r>
              <a:rPr lang="ru-RU" dirty="0" err="1" smtClean="0"/>
              <a:t>і</a:t>
            </a:r>
            <a:r>
              <a:rPr lang="ru-RU" dirty="0" smtClean="0"/>
              <a:t> </a:t>
            </a:r>
            <a:r>
              <a:rPr lang="ru-RU" dirty="0" err="1" smtClean="0"/>
              <a:t>мозкової</a:t>
            </a:r>
            <a:r>
              <a:rPr lang="ru-RU" dirty="0" smtClean="0"/>
              <a:t> </a:t>
            </a:r>
            <a:r>
              <a:rPr lang="ru-RU" dirty="0" err="1" smtClean="0"/>
              <a:t>речовини</a:t>
            </a:r>
            <a:r>
              <a:rPr lang="ru-RU" dirty="0" smtClean="0"/>
              <a:t>. Вони </a:t>
            </a:r>
            <a:r>
              <a:rPr lang="ru-RU" dirty="0" err="1" smtClean="0"/>
              <a:t>мають</a:t>
            </a:r>
            <a:r>
              <a:rPr lang="ru-RU" dirty="0" smtClean="0"/>
              <a:t> </a:t>
            </a:r>
            <a:r>
              <a:rPr lang="ru-RU" dirty="0" err="1" smtClean="0"/>
              <a:t>довгі</a:t>
            </a:r>
            <a:r>
              <a:rPr lang="ru-RU" dirty="0" smtClean="0"/>
              <a:t> </a:t>
            </a:r>
            <a:r>
              <a:rPr lang="ru-RU" dirty="0" err="1" smtClean="0"/>
              <a:t>висхідні</a:t>
            </a:r>
            <a:r>
              <a:rPr lang="ru-RU" dirty="0" smtClean="0"/>
              <a:t> </a:t>
            </a:r>
            <a:r>
              <a:rPr lang="ru-RU" dirty="0" err="1" smtClean="0"/>
              <a:t>і</a:t>
            </a:r>
            <a:r>
              <a:rPr lang="ru-RU" dirty="0" smtClean="0"/>
              <a:t> </a:t>
            </a:r>
            <a:r>
              <a:rPr lang="ru-RU" dirty="0" err="1" smtClean="0"/>
              <a:t>низхідні</a:t>
            </a:r>
            <a:r>
              <a:rPr lang="ru-RU" dirty="0" smtClean="0"/>
              <a:t> </a:t>
            </a:r>
            <a:r>
              <a:rPr lang="ru-RU" dirty="0" err="1" smtClean="0"/>
              <a:t>коліна</a:t>
            </a:r>
            <a:r>
              <a:rPr lang="ru-RU" dirty="0" smtClean="0"/>
              <a:t> </a:t>
            </a:r>
            <a:r>
              <a:rPr lang="ru-RU" dirty="0" err="1" smtClean="0"/>
              <a:t>петлі</a:t>
            </a:r>
            <a:r>
              <a:rPr lang="ru-RU" dirty="0" smtClean="0"/>
              <a:t> </a:t>
            </a:r>
            <a:r>
              <a:rPr lang="ru-RU" dirty="0" err="1" smtClean="0"/>
              <a:t>Генле</a:t>
            </a:r>
            <a:r>
              <a:rPr lang="ru-RU" dirty="0" smtClean="0"/>
              <a:t> </a:t>
            </a:r>
            <a:r>
              <a:rPr lang="ru-RU" dirty="0" err="1" smtClean="0"/>
              <a:t>і</a:t>
            </a:r>
            <a:r>
              <a:rPr lang="ru-RU" dirty="0" smtClean="0"/>
              <a:t> </a:t>
            </a:r>
            <a:r>
              <a:rPr lang="ru-RU" dirty="0" err="1" smtClean="0"/>
              <a:t>глибоко</a:t>
            </a:r>
            <a:r>
              <a:rPr lang="ru-RU" dirty="0" smtClean="0"/>
              <a:t> </a:t>
            </a:r>
            <a:r>
              <a:rPr lang="ru-RU" dirty="0" err="1" smtClean="0"/>
              <a:t>занурюються</a:t>
            </a:r>
            <a:r>
              <a:rPr lang="ru-RU" dirty="0" smtClean="0"/>
              <a:t> у </a:t>
            </a:r>
            <a:r>
              <a:rPr lang="ru-RU" dirty="0" err="1" smtClean="0"/>
              <a:t>мозкову</a:t>
            </a:r>
            <a:r>
              <a:rPr lang="ru-RU" dirty="0" smtClean="0"/>
              <a:t> </a:t>
            </a:r>
            <a:r>
              <a:rPr lang="ru-RU" dirty="0" err="1" smtClean="0"/>
              <a:t>речовину</a:t>
            </a:r>
            <a:r>
              <a:rPr lang="ru-RU" dirty="0" smtClean="0"/>
              <a:t>.</a:t>
            </a:r>
          </a:p>
          <a:p>
            <a:r>
              <a:rPr lang="ru-RU" dirty="0" smtClean="0"/>
              <a:t> </a:t>
            </a:r>
            <a:r>
              <a:rPr lang="ru-RU" dirty="0" err="1" smtClean="0"/>
              <a:t>Значення</a:t>
            </a:r>
            <a:r>
              <a:rPr lang="ru-RU" dirty="0" smtClean="0"/>
              <a:t> </a:t>
            </a:r>
            <a:r>
              <a:rPr lang="ru-RU" dirty="0" err="1" smtClean="0"/>
              <a:t>цих</a:t>
            </a:r>
            <a:r>
              <a:rPr lang="ru-RU" dirty="0" smtClean="0"/>
              <a:t> </a:t>
            </a:r>
            <a:r>
              <a:rPr lang="ru-RU" dirty="0" err="1" smtClean="0"/>
              <a:t>двох</a:t>
            </a:r>
            <a:r>
              <a:rPr lang="ru-RU" dirty="0" smtClean="0"/>
              <a:t> </a:t>
            </a:r>
            <a:r>
              <a:rPr lang="ru-RU" dirty="0" err="1" smtClean="0"/>
              <a:t>типів</a:t>
            </a:r>
            <a:r>
              <a:rPr lang="ru-RU" dirty="0" smtClean="0"/>
              <a:t> </a:t>
            </a:r>
            <a:r>
              <a:rPr lang="ru-RU" dirty="0" err="1" smtClean="0"/>
              <a:t>нефронів</a:t>
            </a:r>
            <a:r>
              <a:rPr lang="ru-RU" dirty="0" smtClean="0"/>
              <a:t> </a:t>
            </a:r>
            <a:r>
              <a:rPr lang="ru-RU" dirty="0" err="1" smtClean="0"/>
              <a:t>поєднано</a:t>
            </a:r>
            <a:r>
              <a:rPr lang="ru-RU" dirty="0" smtClean="0"/>
              <a:t> </a:t>
            </a:r>
            <a:r>
              <a:rPr lang="ru-RU" dirty="0" err="1" smtClean="0"/>
              <a:t>з</a:t>
            </a:r>
            <a:r>
              <a:rPr lang="ru-RU" dirty="0" smtClean="0"/>
              <a:t> </a:t>
            </a:r>
            <a:r>
              <a:rPr lang="ru-RU" dirty="0" err="1" smtClean="0"/>
              <a:t>деякою</a:t>
            </a:r>
            <a:r>
              <a:rPr lang="ru-RU" dirty="0" smtClean="0"/>
              <a:t> </a:t>
            </a:r>
            <a:r>
              <a:rPr lang="ru-RU" dirty="0" err="1" smtClean="0"/>
              <a:t>різницею</a:t>
            </a:r>
            <a:r>
              <a:rPr lang="ru-RU" dirty="0" smtClean="0"/>
              <a:t> </a:t>
            </a:r>
            <a:r>
              <a:rPr lang="ru-RU" dirty="0" err="1" smtClean="0"/>
              <a:t>їх</a:t>
            </a:r>
            <a:r>
              <a:rPr lang="ru-RU" dirty="0" smtClean="0"/>
              <a:t> </a:t>
            </a:r>
            <a:r>
              <a:rPr lang="ru-RU" dirty="0" err="1" smtClean="0"/>
              <a:t>функцій</a:t>
            </a:r>
            <a:r>
              <a:rPr lang="ru-RU" dirty="0" smtClean="0"/>
              <a:t>. При </a:t>
            </a:r>
            <a:r>
              <a:rPr lang="ru-RU" dirty="0" err="1" smtClean="0"/>
              <a:t>нормальній</a:t>
            </a:r>
            <a:r>
              <a:rPr lang="ru-RU" dirty="0" smtClean="0"/>
              <a:t> </a:t>
            </a:r>
            <a:r>
              <a:rPr lang="ru-RU" dirty="0" err="1" smtClean="0"/>
              <a:t>кількості</a:t>
            </a:r>
            <a:r>
              <a:rPr lang="ru-RU" dirty="0" smtClean="0"/>
              <a:t> води в </a:t>
            </a:r>
            <a:r>
              <a:rPr lang="ru-RU" dirty="0" err="1" smtClean="0"/>
              <a:t>організмі</a:t>
            </a:r>
            <a:r>
              <a:rPr lang="ru-RU" dirty="0" smtClean="0"/>
              <a:t> </a:t>
            </a:r>
            <a:r>
              <a:rPr lang="ru-RU" dirty="0" err="1" smtClean="0"/>
              <a:t>об’єм</a:t>
            </a:r>
            <a:r>
              <a:rPr lang="ru-RU" dirty="0" smtClean="0"/>
              <a:t> </a:t>
            </a:r>
            <a:r>
              <a:rPr lang="ru-RU" dirty="0" err="1" smtClean="0"/>
              <a:t>плазми</a:t>
            </a:r>
            <a:r>
              <a:rPr lang="ru-RU" dirty="0" smtClean="0"/>
              <a:t> </a:t>
            </a:r>
            <a:r>
              <a:rPr lang="ru-RU" dirty="0" err="1" smtClean="0"/>
              <a:t>контролюють</a:t>
            </a:r>
            <a:r>
              <a:rPr lang="ru-RU" dirty="0" smtClean="0"/>
              <a:t> </a:t>
            </a:r>
            <a:r>
              <a:rPr lang="ru-RU" dirty="0" err="1" smtClean="0"/>
              <a:t>кіркові</a:t>
            </a:r>
            <a:r>
              <a:rPr lang="ru-RU" dirty="0" smtClean="0"/>
              <a:t> </a:t>
            </a:r>
            <a:r>
              <a:rPr lang="ru-RU" dirty="0" err="1" smtClean="0"/>
              <a:t>нефрони</a:t>
            </a:r>
            <a:r>
              <a:rPr lang="ru-RU" dirty="0" smtClean="0"/>
              <a:t>, а при </a:t>
            </a:r>
            <a:r>
              <a:rPr lang="ru-RU" dirty="0" err="1" smtClean="0"/>
              <a:t>недостатності</a:t>
            </a:r>
            <a:r>
              <a:rPr lang="ru-RU" dirty="0" smtClean="0"/>
              <a:t> води </a:t>
            </a:r>
            <a:r>
              <a:rPr lang="ru-RU" dirty="0" err="1" smtClean="0"/>
              <a:t>відбувається</a:t>
            </a:r>
            <a:r>
              <a:rPr lang="ru-RU" dirty="0" smtClean="0"/>
              <a:t> </a:t>
            </a:r>
            <a:r>
              <a:rPr lang="ru-RU" dirty="0" err="1" smtClean="0"/>
              <a:t>посилена</a:t>
            </a:r>
            <a:r>
              <a:rPr lang="ru-RU" dirty="0" smtClean="0"/>
              <a:t> </a:t>
            </a:r>
            <a:r>
              <a:rPr lang="ru-RU" dirty="0" err="1" smtClean="0"/>
              <a:t>її</a:t>
            </a:r>
            <a:r>
              <a:rPr lang="ru-RU" dirty="0" smtClean="0"/>
              <a:t> </a:t>
            </a:r>
            <a:r>
              <a:rPr lang="ru-RU" dirty="0" err="1" smtClean="0"/>
              <a:t>реабсорбція</a:t>
            </a:r>
            <a:r>
              <a:rPr lang="ru-RU" dirty="0" smtClean="0"/>
              <a:t> в </a:t>
            </a:r>
            <a:r>
              <a:rPr lang="ru-RU" dirty="0" err="1" smtClean="0"/>
              <a:t>юкстамедулярних</a:t>
            </a:r>
            <a:r>
              <a:rPr lang="ru-RU" dirty="0" smtClean="0"/>
              <a:t> нефронах. </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680068"/>
          </a:xfrm>
        </p:spPr>
        <p:txBody>
          <a:bodyPr/>
          <a:lstStyle/>
          <a:p>
            <a:r>
              <a:rPr lang="uk-UA" dirty="0" smtClean="0"/>
              <a:t>Кровопостачання нефрону</a:t>
            </a:r>
            <a:endParaRPr lang="uk-UA" dirty="0"/>
          </a:p>
        </p:txBody>
      </p:sp>
      <p:sp>
        <p:nvSpPr>
          <p:cNvPr id="3" name="Содержимое 2"/>
          <p:cNvSpPr>
            <a:spLocks noGrp="1"/>
          </p:cNvSpPr>
          <p:nvPr>
            <p:ph idx="1"/>
          </p:nvPr>
        </p:nvSpPr>
        <p:spPr>
          <a:xfrm>
            <a:off x="0" y="1071546"/>
            <a:ext cx="9144000" cy="5786454"/>
          </a:xfrm>
          <a:solidFill>
            <a:schemeClr val="bg1"/>
          </a:solidFill>
        </p:spPr>
        <p:txBody>
          <a:bodyPr>
            <a:normAutofit fontScale="92500"/>
          </a:bodyPr>
          <a:lstStyle/>
          <a:p>
            <a:r>
              <a:rPr lang="uk-UA" dirty="0" smtClean="0"/>
              <a:t>Кров надходить до нирки по нирковій артерії, яка розгалужується спочатку на </a:t>
            </a:r>
            <a:r>
              <a:rPr lang="uk-UA" dirty="0" err="1" smtClean="0"/>
              <a:t>міжчасточкові</a:t>
            </a:r>
            <a:r>
              <a:rPr lang="uk-UA" dirty="0" smtClean="0"/>
              <a:t> артерії, від яких відходять аферентні артеріоли, які постачають кров’ю клубочки . З клубочків кров відтікає  по еферентним артеріолам. Діаметр аферентної артеріоли більший за діаметр еферентної артеріоли, що дозволяє підтримувати досить великий тиск у капілярах клубочка (60-70 мм </a:t>
            </a:r>
            <a:r>
              <a:rPr lang="uk-UA" dirty="0" err="1" smtClean="0"/>
              <a:t>рт</a:t>
            </a:r>
            <a:r>
              <a:rPr lang="uk-UA" dirty="0" smtClean="0"/>
              <a:t>. ст.) і забезпечує </a:t>
            </a:r>
            <a:r>
              <a:rPr lang="uk-UA" dirty="0" smtClean="0">
                <a:solidFill>
                  <a:srgbClr val="FF0000"/>
                </a:solidFill>
              </a:rPr>
              <a:t>процес фільтрації</a:t>
            </a:r>
            <a:r>
              <a:rPr lang="uk-UA" dirty="0" smtClean="0"/>
              <a:t>. Еферентна артеріола розпадається на сітку капілярів, які  оточують </a:t>
            </a:r>
            <a:r>
              <a:rPr lang="uk-UA" dirty="0" err="1" smtClean="0"/>
              <a:t>канальці</a:t>
            </a:r>
            <a:r>
              <a:rPr lang="uk-UA" dirty="0" smtClean="0"/>
              <a:t> та петлі </a:t>
            </a:r>
            <a:r>
              <a:rPr lang="uk-UA" dirty="0" err="1" smtClean="0"/>
              <a:t>Генле</a:t>
            </a:r>
            <a:r>
              <a:rPr lang="uk-UA" dirty="0" smtClean="0"/>
              <a:t>. Саме у цих капілярах відбувається повернення до крові необхідних речовин. Отже кровопостачання  нирок є унікальним і відрізняється від кровопостачання будь-якого іншого органа організму людини саме наявності двох мереж капілярів: капіляри клубочків і капіляри, які оточують </a:t>
            </a:r>
            <a:r>
              <a:rPr lang="uk-UA" dirty="0" err="1" smtClean="0"/>
              <a:t>канальці</a:t>
            </a:r>
            <a:r>
              <a:rPr lang="uk-UA" dirty="0" smtClean="0"/>
              <a:t>.</a:t>
            </a:r>
          </a:p>
          <a:p>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20040"/>
            <a:ext cx="7084640" cy="516672"/>
          </a:xfrm>
        </p:spPr>
        <p:txBody>
          <a:bodyPr>
            <a:normAutofit fontScale="90000"/>
          </a:bodyPr>
          <a:lstStyle/>
          <a:p>
            <a:r>
              <a:rPr lang="uk-UA" dirty="0" smtClean="0"/>
              <a:t>Кровопостачання </a:t>
            </a:r>
            <a:r>
              <a:rPr lang="uk-UA" dirty="0" smtClean="0"/>
              <a:t>нефрону</a:t>
            </a:r>
            <a:endParaRPr lang="uk-UA" dirty="0"/>
          </a:p>
        </p:txBody>
      </p:sp>
      <p:pic>
        <p:nvPicPr>
          <p:cNvPr id="4" name="Содержимое 3" descr="Строение и кровоснабжение нефрона"/>
          <p:cNvPicPr>
            <a:picLocks noGrp="1"/>
          </p:cNvPicPr>
          <p:nvPr>
            <p:ph idx="1"/>
          </p:nvPr>
        </p:nvPicPr>
        <p:blipFill>
          <a:blip r:embed="rId2" cstate="print"/>
          <a:srcRect/>
          <a:stretch>
            <a:fillRect/>
          </a:stretch>
        </p:blipFill>
        <p:spPr bwMode="auto">
          <a:xfrm>
            <a:off x="467544" y="980729"/>
            <a:ext cx="7488832" cy="547260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3</a:t>
            </a:r>
            <a:endParaRPr lang="uk-UA" dirty="0"/>
          </a:p>
        </p:txBody>
      </p:sp>
      <p:sp>
        <p:nvSpPr>
          <p:cNvPr id="3" name="Содержимое 2"/>
          <p:cNvSpPr>
            <a:spLocks noGrp="1"/>
          </p:cNvSpPr>
          <p:nvPr>
            <p:ph idx="1"/>
          </p:nvPr>
        </p:nvSpPr>
        <p:spPr/>
        <p:txBody>
          <a:bodyPr/>
          <a:lstStyle/>
          <a:p>
            <a:r>
              <a:rPr lang="uk-UA" dirty="0" smtClean="0"/>
              <a:t>Скільки крові протікає протягом доби крізь судинну систему нирки?</a:t>
            </a:r>
          </a:p>
          <a:p>
            <a:r>
              <a:rPr lang="uk-UA" dirty="0" smtClean="0"/>
              <a:t>А  </a:t>
            </a:r>
            <a:r>
              <a:rPr lang="uk-UA" dirty="0" smtClean="0"/>
              <a:t>15-18 л </a:t>
            </a:r>
            <a:endParaRPr lang="uk-UA" dirty="0" smtClean="0"/>
          </a:p>
          <a:p>
            <a:r>
              <a:rPr lang="uk-UA" dirty="0" smtClean="0"/>
              <a:t>Б</a:t>
            </a:r>
            <a:r>
              <a:rPr lang="uk-UA" dirty="0" smtClean="0"/>
              <a:t>  1,5 л </a:t>
            </a:r>
            <a:endParaRPr lang="uk-UA" dirty="0" smtClean="0"/>
          </a:p>
          <a:p>
            <a:r>
              <a:rPr lang="uk-UA" dirty="0" smtClean="0"/>
              <a:t>В </a:t>
            </a:r>
            <a:r>
              <a:rPr lang="uk-UA" dirty="0" smtClean="0"/>
              <a:t> </a:t>
            </a:r>
            <a:r>
              <a:rPr lang="uk-UA" dirty="0" smtClean="0"/>
              <a:t>150-180 </a:t>
            </a:r>
            <a:r>
              <a:rPr lang="uk-UA" dirty="0" smtClean="0"/>
              <a:t>л </a:t>
            </a:r>
            <a:endParaRPr lang="uk-UA" dirty="0" smtClean="0"/>
          </a:p>
          <a:p>
            <a:r>
              <a:rPr lang="uk-UA" dirty="0" smtClean="0"/>
              <a:t>Г</a:t>
            </a:r>
            <a:r>
              <a:rPr lang="uk-UA" dirty="0" smtClean="0"/>
              <a:t> </a:t>
            </a:r>
            <a:r>
              <a:rPr lang="uk-UA" dirty="0" smtClean="0"/>
              <a:t>1500-1800 </a:t>
            </a:r>
            <a:r>
              <a:rPr lang="uk-UA" dirty="0" smtClean="0"/>
              <a:t>л</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Основні принципи роботи нирок</a:t>
            </a:r>
            <a:endParaRPr lang="uk-UA" dirty="0"/>
          </a:p>
        </p:txBody>
      </p:sp>
      <p:sp>
        <p:nvSpPr>
          <p:cNvPr id="3" name="Содержимое 2"/>
          <p:cNvSpPr>
            <a:spLocks noGrp="1"/>
          </p:cNvSpPr>
          <p:nvPr>
            <p:ph idx="1"/>
          </p:nvPr>
        </p:nvSpPr>
        <p:spPr>
          <a:xfrm>
            <a:off x="0" y="1628800"/>
            <a:ext cx="8172400" cy="5229200"/>
          </a:xfrm>
        </p:spPr>
        <p:txBody>
          <a:bodyPr>
            <a:normAutofit/>
          </a:bodyPr>
          <a:lstStyle/>
          <a:p>
            <a:r>
              <a:rPr lang="uk-UA" sz="3200" dirty="0" smtClean="0"/>
              <a:t>Утворення сечі і підтримання постійності внутрішнього середовища </a:t>
            </a:r>
            <a:r>
              <a:rPr lang="uk-UA" sz="3200" dirty="0" smtClean="0"/>
              <a:t>організму </a:t>
            </a:r>
            <a:r>
              <a:rPr lang="uk-UA" sz="3200" dirty="0" smtClean="0"/>
              <a:t>– динамічний процес, який включає перенесення речовин з однієї частини нефрону до іншої.</a:t>
            </a:r>
          </a:p>
          <a:p>
            <a:r>
              <a:rPr lang="uk-UA" sz="3200" dirty="0" smtClean="0"/>
              <a:t>Найголовніші процеси, що забезпечують сечоутворення: </a:t>
            </a:r>
            <a:r>
              <a:rPr lang="uk-UA" sz="3200" b="1" i="1" dirty="0" smtClean="0">
                <a:solidFill>
                  <a:srgbClr val="FF0000"/>
                </a:solidFill>
              </a:rPr>
              <a:t>ультрафільтрація, вибіркова реабсорбція та секреція.</a:t>
            </a:r>
            <a:endParaRPr lang="uk-UA" sz="3200" b="1" dirty="0" smtClean="0">
              <a:solidFill>
                <a:srgbClr val="FF0000"/>
              </a:solidFill>
            </a:endParaRPr>
          </a:p>
          <a:p>
            <a:endParaRPr lang="uk-UA"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Видалення продуктів обміну речовин</a:t>
            </a:r>
            <a:endParaRPr lang="uk-UA" dirty="0"/>
          </a:p>
        </p:txBody>
      </p:sp>
      <p:pic>
        <p:nvPicPr>
          <p:cNvPr id="4" name="Содержимое 3" descr="http://pti.kiev.ua/uploads/posts/2010-02/1266099518_vived-po-kolu.jpg"/>
          <p:cNvPicPr>
            <a:picLocks noGrp="1"/>
          </p:cNvPicPr>
          <p:nvPr>
            <p:ph idx="1"/>
          </p:nvPr>
        </p:nvPicPr>
        <p:blipFill>
          <a:blip r:embed="rId2" cstate="print"/>
          <a:srcRect/>
          <a:stretch>
            <a:fillRect/>
          </a:stretch>
        </p:blipFill>
        <p:spPr bwMode="auto">
          <a:xfrm>
            <a:off x="1115616" y="1700808"/>
            <a:ext cx="6120680" cy="432048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4 </a:t>
            </a:r>
            <a:endParaRPr lang="uk-UA" dirty="0"/>
          </a:p>
        </p:txBody>
      </p:sp>
      <p:sp>
        <p:nvSpPr>
          <p:cNvPr id="3" name="Содержимое 2"/>
          <p:cNvSpPr>
            <a:spLocks noGrp="1"/>
          </p:cNvSpPr>
          <p:nvPr>
            <p:ph idx="1"/>
          </p:nvPr>
        </p:nvSpPr>
        <p:spPr/>
        <p:txBody>
          <a:bodyPr/>
          <a:lstStyle/>
          <a:p>
            <a:r>
              <a:rPr lang="uk-UA" dirty="0" smtClean="0"/>
              <a:t>Чи правильне твердження: Процес фільтрації відбувається в звивистих </a:t>
            </a:r>
            <a:r>
              <a:rPr lang="uk-UA" dirty="0" err="1" smtClean="0"/>
              <a:t>канальцях</a:t>
            </a:r>
            <a:r>
              <a:rPr lang="uk-UA" dirty="0" smtClean="0"/>
              <a:t> нефрону і забезпечує утворення первинної сечі, кількість якої за добу становить 150-180 л.</a:t>
            </a:r>
          </a:p>
          <a:p>
            <a:r>
              <a:rPr lang="uk-UA" dirty="0" smtClean="0"/>
              <a:t>А. Так. Б. Ні.</a:t>
            </a:r>
          </a:p>
          <a:p>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20040"/>
            <a:ext cx="7228656" cy="516672"/>
          </a:xfrm>
        </p:spPr>
        <p:txBody>
          <a:bodyPr>
            <a:normAutofit fontScale="90000"/>
          </a:bodyPr>
          <a:lstStyle/>
          <a:p>
            <a:r>
              <a:rPr lang="uk-UA" dirty="0" smtClean="0"/>
              <a:t>Ультрафільтрація</a:t>
            </a:r>
            <a:endParaRPr lang="uk-UA" dirty="0"/>
          </a:p>
        </p:txBody>
      </p:sp>
      <p:sp>
        <p:nvSpPr>
          <p:cNvPr id="3" name="Содержимое 2"/>
          <p:cNvSpPr>
            <a:spLocks noGrp="1"/>
          </p:cNvSpPr>
          <p:nvPr>
            <p:ph idx="1"/>
          </p:nvPr>
        </p:nvSpPr>
        <p:spPr>
          <a:xfrm>
            <a:off x="179512" y="908720"/>
            <a:ext cx="7516688" cy="5547016"/>
          </a:xfrm>
        </p:spPr>
        <p:txBody>
          <a:bodyPr>
            <a:normAutofit/>
          </a:bodyPr>
          <a:lstStyle/>
          <a:p>
            <a:r>
              <a:rPr lang="uk-UA" dirty="0" smtClean="0"/>
              <a:t>У нирковому тільці з капілярів до порожнини нефрону надходять низькомолекулярні речовини, такі як глюкоза, амінокислоти, вода, сечовина, катіони та аніони, утворюючи фільтрат, який за хімічним складом дуже нагадує плазму крові. На відміну від плазми фільтрат не містить високомолекулярних білків та ліпідів. Кількість крові, яка протягом доби  фільтрується у нефронах нирки дорівнює 1500-1800 л. </a:t>
            </a:r>
            <a:r>
              <a:rPr lang="uk-UA" dirty="0" smtClean="0">
                <a:solidFill>
                  <a:srgbClr val="FF0000"/>
                </a:solidFill>
              </a:rPr>
              <a:t>Кількість фільтрату (первинної сечі) складає 150-180 л на добу.</a:t>
            </a:r>
          </a:p>
          <a:p>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5 </a:t>
            </a:r>
            <a:endParaRPr lang="uk-UA" dirty="0"/>
          </a:p>
        </p:txBody>
      </p:sp>
      <p:sp>
        <p:nvSpPr>
          <p:cNvPr id="3" name="Содержимое 2"/>
          <p:cNvSpPr>
            <a:spLocks noGrp="1"/>
          </p:cNvSpPr>
          <p:nvPr>
            <p:ph idx="1"/>
          </p:nvPr>
        </p:nvSpPr>
        <p:spPr/>
        <p:txBody>
          <a:bodyPr/>
          <a:lstStyle/>
          <a:p>
            <a:pPr lvl="0"/>
            <a:r>
              <a:rPr lang="uk-UA" dirty="0" smtClean="0"/>
              <a:t>Скільки первинної сечі утворюють нирки протягом доби?</a:t>
            </a:r>
          </a:p>
          <a:p>
            <a:r>
              <a:rPr lang="uk-UA" dirty="0" smtClean="0"/>
              <a:t>А  </a:t>
            </a:r>
            <a:r>
              <a:rPr lang="uk-UA" dirty="0" smtClean="0"/>
              <a:t>15-18 л </a:t>
            </a:r>
            <a:endParaRPr lang="uk-UA" dirty="0" smtClean="0"/>
          </a:p>
          <a:p>
            <a:r>
              <a:rPr lang="uk-UA" dirty="0" smtClean="0"/>
              <a:t>Б    </a:t>
            </a:r>
            <a:r>
              <a:rPr lang="uk-UA" dirty="0" smtClean="0"/>
              <a:t>1-1,5 л</a:t>
            </a:r>
            <a:endParaRPr lang="uk-UA" dirty="0" smtClean="0"/>
          </a:p>
          <a:p>
            <a:r>
              <a:rPr lang="uk-UA" dirty="0" smtClean="0"/>
              <a:t>В </a:t>
            </a:r>
            <a:r>
              <a:rPr lang="uk-UA" dirty="0" smtClean="0"/>
              <a:t>150-180 л </a:t>
            </a:r>
            <a:endParaRPr lang="uk-UA" dirty="0" smtClean="0"/>
          </a:p>
          <a:p>
            <a:r>
              <a:rPr lang="uk-UA" dirty="0" smtClean="0"/>
              <a:t>Г</a:t>
            </a:r>
            <a:r>
              <a:rPr lang="uk-UA" dirty="0" smtClean="0"/>
              <a:t>1500-1800 </a:t>
            </a:r>
            <a:r>
              <a:rPr lang="uk-UA" dirty="0" smtClean="0"/>
              <a:t>л</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0040"/>
            <a:ext cx="7444680" cy="660688"/>
          </a:xfrm>
        </p:spPr>
        <p:txBody>
          <a:bodyPr/>
          <a:lstStyle/>
          <a:p>
            <a:r>
              <a:rPr lang="uk-UA" dirty="0" smtClean="0"/>
              <a:t>Вибіркова реабсорбція</a:t>
            </a:r>
            <a:endParaRPr lang="uk-UA" dirty="0"/>
          </a:p>
        </p:txBody>
      </p:sp>
      <p:sp>
        <p:nvSpPr>
          <p:cNvPr id="3" name="Содержимое 2"/>
          <p:cNvSpPr>
            <a:spLocks noGrp="1"/>
          </p:cNvSpPr>
          <p:nvPr>
            <p:ph idx="1"/>
          </p:nvPr>
        </p:nvSpPr>
        <p:spPr>
          <a:xfrm>
            <a:off x="179512" y="1196752"/>
            <a:ext cx="7920880" cy="5258984"/>
          </a:xfrm>
        </p:spPr>
        <p:txBody>
          <a:bodyPr>
            <a:normAutofit lnSpcReduction="10000"/>
          </a:bodyPr>
          <a:lstStyle/>
          <a:p>
            <a:r>
              <a:rPr lang="uk-UA" sz="3200" dirty="0" smtClean="0"/>
              <a:t>Всі речовини, які можуть бути використані організмом, або потрібні йому для підтримання водно-сольового складу рідин тіла, всмоктуються з фільтрату (первинної сечі) до кровоносних капілярів. Глюкоза та амінокислоти повністю повертаються до крові, тоді як вода, солі – частково. Що стосується сечовини, то вона не </a:t>
            </a:r>
            <a:r>
              <a:rPr lang="uk-UA" sz="3200" dirty="0" err="1" smtClean="0"/>
              <a:t>реабсорбується</a:t>
            </a:r>
            <a:r>
              <a:rPr lang="uk-UA" sz="3200" dirty="0" smtClean="0"/>
              <a:t>  у системі </a:t>
            </a:r>
            <a:r>
              <a:rPr lang="uk-UA" sz="3200" dirty="0" err="1" smtClean="0"/>
              <a:t>канальців</a:t>
            </a:r>
            <a:r>
              <a:rPr lang="uk-UA" sz="3200" dirty="0" smtClean="0"/>
              <a:t> нефрону.</a:t>
            </a:r>
          </a:p>
          <a:p>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6 </a:t>
            </a:r>
            <a:endParaRPr lang="uk-UA" dirty="0"/>
          </a:p>
        </p:txBody>
      </p:sp>
      <p:sp>
        <p:nvSpPr>
          <p:cNvPr id="3" name="Содержимое 2"/>
          <p:cNvSpPr>
            <a:spLocks noGrp="1"/>
          </p:cNvSpPr>
          <p:nvPr>
            <p:ph idx="1"/>
          </p:nvPr>
        </p:nvSpPr>
        <p:spPr/>
        <p:txBody>
          <a:bodyPr/>
          <a:lstStyle/>
          <a:p>
            <a:r>
              <a:rPr lang="uk-UA" dirty="0" smtClean="0"/>
              <a:t>Чи правильне твердження: Процес реабсорбції, що забезпечує утворення вторинної сечі, є пасивним.</a:t>
            </a:r>
          </a:p>
          <a:p>
            <a:r>
              <a:rPr lang="uk-UA" dirty="0" smtClean="0"/>
              <a:t>А) Так. Б) Ні.</a:t>
            </a:r>
          </a:p>
          <a:p>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7 </a:t>
            </a:r>
            <a:endParaRPr lang="uk-UA" dirty="0"/>
          </a:p>
        </p:txBody>
      </p:sp>
      <p:sp>
        <p:nvSpPr>
          <p:cNvPr id="4" name="Содержимое 3"/>
          <p:cNvSpPr>
            <a:spLocks noGrp="1"/>
          </p:cNvSpPr>
          <p:nvPr>
            <p:ph sz="half" idx="1"/>
          </p:nvPr>
        </p:nvSpPr>
        <p:spPr/>
        <p:txBody>
          <a:bodyPr/>
          <a:lstStyle/>
          <a:p>
            <a:r>
              <a:rPr lang="uk-UA" dirty="0" smtClean="0"/>
              <a:t>Реабсорбція відбувається  в складових нефрону</a:t>
            </a:r>
          </a:p>
          <a:p>
            <a:r>
              <a:rPr lang="uk-UA" dirty="0" smtClean="0"/>
              <a:t>А 1,2</a:t>
            </a:r>
          </a:p>
          <a:p>
            <a:r>
              <a:rPr lang="uk-UA" dirty="0" smtClean="0"/>
              <a:t>Б 5,9</a:t>
            </a:r>
          </a:p>
          <a:p>
            <a:r>
              <a:rPr lang="uk-UA" dirty="0" smtClean="0"/>
              <a:t>В 4,10</a:t>
            </a:r>
            <a:br>
              <a:rPr lang="uk-UA" dirty="0" smtClean="0"/>
            </a:br>
            <a:r>
              <a:rPr lang="uk-UA" dirty="0" smtClean="0"/>
              <a:t>Г 6,8</a:t>
            </a:r>
            <a:endParaRPr lang="uk-UA" dirty="0"/>
          </a:p>
        </p:txBody>
      </p:sp>
      <p:pic>
        <p:nvPicPr>
          <p:cNvPr id="6" name="irc_mi" descr="Картинки по запросу будова нефрону">
            <a:hlinkClick r:id="rId2"/>
          </p:cNvPr>
          <p:cNvPicPr>
            <a:picLocks noGrp="1"/>
          </p:cNvPicPr>
          <p:nvPr>
            <p:ph sz="half" idx="2"/>
          </p:nvPr>
        </p:nvPicPr>
        <p:blipFill>
          <a:blip r:embed="rId3" cstate="print"/>
          <a:srcRect/>
          <a:stretch>
            <a:fillRect/>
          </a:stretch>
        </p:blipFill>
        <p:spPr bwMode="auto">
          <a:xfrm>
            <a:off x="4355976" y="1556792"/>
            <a:ext cx="4536504" cy="453650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Секреція</a:t>
            </a:r>
            <a:endParaRPr lang="uk-UA" dirty="0"/>
          </a:p>
        </p:txBody>
      </p:sp>
      <p:sp>
        <p:nvSpPr>
          <p:cNvPr id="3" name="Содержимое 2"/>
          <p:cNvSpPr>
            <a:spLocks noGrp="1"/>
          </p:cNvSpPr>
          <p:nvPr>
            <p:ph idx="1"/>
          </p:nvPr>
        </p:nvSpPr>
        <p:spPr/>
        <p:txBody>
          <a:bodyPr>
            <a:normAutofit fontScale="92500"/>
          </a:bodyPr>
          <a:lstStyle/>
          <a:p>
            <a:r>
              <a:rPr lang="uk-UA" sz="3200" dirty="0" smtClean="0"/>
              <a:t>До того як фільтрат покине нефрон у вигляді сечі, до нього можуть  надходити непотрібні організму речовини; наприклад, надлишок іонів К</a:t>
            </a:r>
            <a:r>
              <a:rPr lang="uk-UA" sz="3200" baseline="30000" dirty="0" smtClean="0"/>
              <a:t>+</a:t>
            </a:r>
            <a:r>
              <a:rPr lang="uk-UA" sz="3200" dirty="0" smtClean="0"/>
              <a:t>, Н</a:t>
            </a:r>
            <a:r>
              <a:rPr lang="uk-UA" sz="3200" baseline="30000" dirty="0" smtClean="0"/>
              <a:t>+</a:t>
            </a:r>
            <a:r>
              <a:rPr lang="uk-UA" sz="3200" dirty="0" smtClean="0"/>
              <a:t>, і NH</a:t>
            </a:r>
            <a:r>
              <a:rPr lang="uk-UA" sz="3200" baseline="-25000" dirty="0" smtClean="0"/>
              <a:t>4</a:t>
            </a:r>
            <a:r>
              <a:rPr lang="uk-UA" sz="3200" baseline="30000" dirty="0" smtClean="0"/>
              <a:t>+</a:t>
            </a:r>
            <a:r>
              <a:rPr lang="uk-UA" sz="3200" dirty="0" smtClean="0"/>
              <a:t>  </a:t>
            </a:r>
            <a:r>
              <a:rPr lang="uk-UA" sz="3200" dirty="0" err="1" smtClean="0"/>
              <a:t>секретується</a:t>
            </a:r>
            <a:r>
              <a:rPr lang="uk-UA" sz="3200" dirty="0" smtClean="0"/>
              <a:t> </a:t>
            </a:r>
            <a:r>
              <a:rPr lang="uk-UA" sz="3200" dirty="0" smtClean="0"/>
              <a:t>клітинами дистального звивистого </a:t>
            </a:r>
            <a:r>
              <a:rPr lang="uk-UA" sz="3200" dirty="0" err="1" smtClean="0"/>
              <a:t>канальця</a:t>
            </a:r>
            <a:r>
              <a:rPr lang="uk-UA" sz="3200" dirty="0" smtClean="0"/>
              <a:t>. </a:t>
            </a:r>
          </a:p>
          <a:p>
            <a:r>
              <a:rPr lang="uk-UA" sz="3200" dirty="0" smtClean="0"/>
              <a:t>В результаті реабсорбції та секреції утворюється вторинна сеча, </a:t>
            </a:r>
            <a:r>
              <a:rPr lang="uk-UA" sz="3200" dirty="0" smtClean="0">
                <a:solidFill>
                  <a:srgbClr val="FF0000"/>
                </a:solidFill>
              </a:rPr>
              <a:t>кількість якої  дорівнює 1-1,5 л за добу.</a:t>
            </a:r>
          </a:p>
          <a:p>
            <a:endParaRPr lang="uk-U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8 </a:t>
            </a:r>
            <a:endParaRPr lang="uk-UA" dirty="0"/>
          </a:p>
        </p:txBody>
      </p:sp>
      <p:sp>
        <p:nvSpPr>
          <p:cNvPr id="3" name="Содержимое 2"/>
          <p:cNvSpPr>
            <a:spLocks noGrp="1"/>
          </p:cNvSpPr>
          <p:nvPr>
            <p:ph idx="1"/>
          </p:nvPr>
        </p:nvSpPr>
        <p:spPr/>
        <p:txBody>
          <a:bodyPr/>
          <a:lstStyle/>
          <a:p>
            <a:pPr lvl="0"/>
            <a:r>
              <a:rPr lang="uk-UA" dirty="0" smtClean="0"/>
              <a:t>Скільки вторинної сечі утворюють нирки протягом доби?</a:t>
            </a:r>
          </a:p>
          <a:p>
            <a:r>
              <a:rPr lang="uk-UA" dirty="0" smtClean="0"/>
              <a:t>А</a:t>
            </a:r>
            <a:r>
              <a:rPr lang="uk-UA" dirty="0" smtClean="0"/>
              <a:t>  </a:t>
            </a:r>
            <a:r>
              <a:rPr lang="uk-UA" dirty="0" smtClean="0"/>
              <a:t>15-18 </a:t>
            </a:r>
            <a:r>
              <a:rPr lang="uk-UA" dirty="0" smtClean="0"/>
              <a:t>л </a:t>
            </a:r>
            <a:endParaRPr lang="uk-UA" dirty="0" smtClean="0"/>
          </a:p>
          <a:p>
            <a:r>
              <a:rPr lang="uk-UA" dirty="0" smtClean="0"/>
              <a:t>Б</a:t>
            </a:r>
            <a:r>
              <a:rPr lang="uk-UA" dirty="0" smtClean="0"/>
              <a:t>  1,5 л</a:t>
            </a:r>
            <a:endParaRPr lang="uk-UA" dirty="0" smtClean="0"/>
          </a:p>
          <a:p>
            <a:r>
              <a:rPr lang="uk-UA" dirty="0" smtClean="0"/>
              <a:t>В  </a:t>
            </a:r>
            <a:r>
              <a:rPr lang="uk-UA" dirty="0" smtClean="0"/>
              <a:t>150-180 л</a:t>
            </a:r>
            <a:endParaRPr lang="uk-UA" dirty="0" smtClean="0"/>
          </a:p>
          <a:p>
            <a:r>
              <a:rPr lang="uk-UA" dirty="0" smtClean="0"/>
              <a:t>Г </a:t>
            </a:r>
            <a:r>
              <a:rPr lang="uk-UA" dirty="0" smtClean="0"/>
              <a:t> </a:t>
            </a:r>
            <a:r>
              <a:rPr lang="uk-UA" dirty="0" smtClean="0"/>
              <a:t>1500-1800 л</a:t>
            </a: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320040"/>
            <a:ext cx="7228656" cy="588680"/>
          </a:xfrm>
        </p:spPr>
        <p:txBody>
          <a:bodyPr/>
          <a:lstStyle/>
          <a:p>
            <a:r>
              <a:rPr lang="uk-UA" dirty="0" smtClean="0"/>
              <a:t>Завдання 9 </a:t>
            </a:r>
            <a:endParaRPr lang="uk-UA" dirty="0"/>
          </a:p>
        </p:txBody>
      </p:sp>
      <p:sp>
        <p:nvSpPr>
          <p:cNvPr id="6" name="Содержимое 5"/>
          <p:cNvSpPr>
            <a:spLocks noGrp="1"/>
          </p:cNvSpPr>
          <p:nvPr>
            <p:ph idx="1"/>
          </p:nvPr>
        </p:nvSpPr>
        <p:spPr>
          <a:xfrm>
            <a:off x="0" y="980728"/>
            <a:ext cx="8100392" cy="5877272"/>
          </a:xfrm>
        </p:spPr>
        <p:txBody>
          <a:bodyPr>
            <a:normAutofit/>
          </a:bodyPr>
          <a:lstStyle/>
          <a:p>
            <a:r>
              <a:rPr lang="uk-UA" dirty="0" smtClean="0"/>
              <a:t>Два учні на уроці біології обговорювали функціонування нефрону. Перший учень сказав, що реабсорбція відбувається завдяки високому тиску в капілярах клубочка. Другий учень зауважив, що для всмоктування в кров із первинної сечі потрібних організму речовин використовується енергія АТФ. Хто з них має рацію?</a:t>
            </a:r>
          </a:p>
          <a:p>
            <a:r>
              <a:rPr lang="uk-UA" dirty="0" smtClean="0"/>
              <a:t>А лише перший</a:t>
            </a:r>
            <a:br>
              <a:rPr lang="uk-UA" dirty="0" smtClean="0"/>
            </a:br>
            <a:r>
              <a:rPr lang="uk-UA" dirty="0" smtClean="0"/>
              <a:t>Б обидва мають рацію</a:t>
            </a:r>
          </a:p>
          <a:p>
            <a:r>
              <a:rPr lang="uk-UA" dirty="0" smtClean="0"/>
              <a:t>В лише другий</a:t>
            </a:r>
          </a:p>
          <a:p>
            <a:r>
              <a:rPr lang="uk-UA" dirty="0" smtClean="0"/>
              <a:t>Г обидва помиляються</a:t>
            </a:r>
            <a:endParaRPr lang="uk-U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dirty="0" smtClean="0"/>
              <a:t>Механізми, що забезпечують процес сечоутворення </a:t>
            </a:r>
            <a:r>
              <a:rPr lang="uk-UA" dirty="0" smtClean="0"/>
              <a:t/>
            </a:r>
            <a:br>
              <a:rPr lang="uk-UA" dirty="0" smtClean="0"/>
            </a:br>
            <a:endParaRPr lang="uk-UA" dirty="0"/>
          </a:p>
        </p:txBody>
      </p:sp>
      <p:sp>
        <p:nvSpPr>
          <p:cNvPr id="3" name="Содержимое 2"/>
          <p:cNvSpPr>
            <a:spLocks noGrp="1"/>
          </p:cNvSpPr>
          <p:nvPr>
            <p:ph idx="1"/>
          </p:nvPr>
        </p:nvSpPr>
        <p:spPr>
          <a:xfrm>
            <a:off x="357158" y="928670"/>
            <a:ext cx="8786842" cy="5929330"/>
          </a:xfrm>
          <a:solidFill>
            <a:schemeClr val="bg1"/>
          </a:solidFill>
        </p:spPr>
        <p:txBody>
          <a:bodyPr>
            <a:normAutofit fontScale="92500" lnSpcReduction="10000"/>
          </a:bodyPr>
          <a:lstStyle/>
          <a:p>
            <a:pPr lvl="0"/>
            <a:r>
              <a:rPr lang="uk-UA" dirty="0" smtClean="0"/>
              <a:t>Активний транспорт. Процеси вибіркової реабсорбції та секреції  забезпечуються активним транспортом речовин. Молекули та іони активно </a:t>
            </a:r>
            <a:r>
              <a:rPr lang="uk-UA" dirty="0" err="1" smtClean="0"/>
              <a:t>секретуються</a:t>
            </a:r>
            <a:r>
              <a:rPr lang="uk-UA" dirty="0" smtClean="0"/>
              <a:t> до фільтрату або всмоктуються з нього. Так, наприклад, здійснюється всмоктування глюкози до капілярів, що оточують </a:t>
            </a:r>
            <a:r>
              <a:rPr lang="uk-UA" dirty="0" err="1" smtClean="0"/>
              <a:t>канальці</a:t>
            </a:r>
            <a:r>
              <a:rPr lang="uk-UA" dirty="0" smtClean="0"/>
              <a:t>, та </a:t>
            </a:r>
            <a:r>
              <a:rPr lang="uk-UA" dirty="0" err="1" smtClean="0"/>
              <a:t>NaCl</a:t>
            </a:r>
            <a:r>
              <a:rPr lang="uk-UA" dirty="0" smtClean="0"/>
              <a:t> – в коліні петлі </a:t>
            </a:r>
            <a:r>
              <a:rPr lang="uk-UA" dirty="0" err="1" smtClean="0"/>
              <a:t>Генле</a:t>
            </a:r>
            <a:r>
              <a:rPr lang="uk-UA" dirty="0" smtClean="0"/>
              <a:t>.</a:t>
            </a:r>
          </a:p>
          <a:p>
            <a:pPr lvl="0"/>
            <a:r>
              <a:rPr lang="uk-UA" dirty="0" smtClean="0"/>
              <a:t>Вибіркова проникність. Різні ділянки </a:t>
            </a:r>
            <a:r>
              <a:rPr lang="uk-UA" dirty="0" err="1" smtClean="0"/>
              <a:t>нефрона</a:t>
            </a:r>
            <a:r>
              <a:rPr lang="uk-UA" dirty="0" smtClean="0"/>
              <a:t> мають вибіркову проникність для іонів, води та сечовини. Наприклад, проксимальні </a:t>
            </a:r>
            <a:r>
              <a:rPr lang="uk-UA" dirty="0" err="1" smtClean="0"/>
              <a:t>канальці</a:t>
            </a:r>
            <a:r>
              <a:rPr lang="uk-UA" dirty="0" smtClean="0"/>
              <a:t> відносно мало проникні порівняно з дистальними.</a:t>
            </a:r>
          </a:p>
          <a:p>
            <a:pPr lvl="0"/>
            <a:r>
              <a:rPr lang="uk-UA" dirty="0" smtClean="0"/>
              <a:t>Пасивна дифузія та осмос. Іони натрію та хлору, а також молекули сечовини будуть дифундувати до фільтрату та з нього за градієнтом концентрацій у тих ділянках нефрону, які проникні для них. А молекули води в проникних для них ділянках нефрону будуть виходити шляхом осмосу з фільтрату до тканинної рідини нирки саме там, де ця рідина буде гіпертонічна.</a:t>
            </a:r>
          </a:p>
          <a:p>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lstStyle/>
          <a:p>
            <a:r>
              <a:rPr lang="en-US" dirty="0" smtClean="0"/>
              <a:t>C</a:t>
            </a:r>
            <a:r>
              <a:rPr lang="uk-UA" dirty="0" err="1" smtClean="0"/>
              <a:t>ечовидільна</a:t>
            </a:r>
            <a:r>
              <a:rPr lang="uk-UA" dirty="0" smtClean="0"/>
              <a:t> система</a:t>
            </a:r>
            <a:endParaRPr lang="uk-UA" dirty="0"/>
          </a:p>
        </p:txBody>
      </p:sp>
      <p:sp>
        <p:nvSpPr>
          <p:cNvPr id="3" name="Содержимое 2"/>
          <p:cNvSpPr>
            <a:spLocks noGrp="1"/>
          </p:cNvSpPr>
          <p:nvPr>
            <p:ph idx="1"/>
          </p:nvPr>
        </p:nvSpPr>
        <p:spPr>
          <a:xfrm>
            <a:off x="0" y="1643050"/>
            <a:ext cx="9144000" cy="5214950"/>
          </a:xfrm>
          <a:solidFill>
            <a:schemeClr val="bg1"/>
          </a:solidFill>
        </p:spPr>
        <p:txBody>
          <a:bodyPr>
            <a:normAutofit lnSpcReduction="10000"/>
          </a:bodyPr>
          <a:lstStyle/>
          <a:p>
            <a:r>
              <a:rPr lang="ru-RU" dirty="0" err="1" smtClean="0"/>
              <a:t>Виділення</a:t>
            </a:r>
            <a:r>
              <a:rPr lang="ru-RU" dirty="0" smtClean="0"/>
              <a:t> </a:t>
            </a:r>
            <a:r>
              <a:rPr lang="ru-RU" dirty="0" err="1" smtClean="0"/>
              <a:t>продуктів</a:t>
            </a:r>
            <a:r>
              <a:rPr lang="ru-RU" dirty="0" smtClean="0"/>
              <a:t> </a:t>
            </a:r>
            <a:r>
              <a:rPr lang="ru-RU" dirty="0" err="1" smtClean="0"/>
              <a:t>обміну</a:t>
            </a:r>
            <a:r>
              <a:rPr lang="ru-RU" dirty="0" smtClean="0"/>
              <a:t> </a:t>
            </a:r>
            <a:r>
              <a:rPr lang="ru-RU" dirty="0" err="1" smtClean="0"/>
              <a:t>речовин</a:t>
            </a:r>
            <a:r>
              <a:rPr lang="ru-RU" dirty="0" smtClean="0"/>
              <a:t> </a:t>
            </a:r>
            <a:r>
              <a:rPr lang="ru-RU" dirty="0" err="1" smtClean="0"/>
              <a:t>здійснюється</a:t>
            </a:r>
            <a:r>
              <a:rPr lang="ru-RU" dirty="0" smtClean="0"/>
              <a:t>  за </a:t>
            </a:r>
            <a:r>
              <a:rPr lang="ru-RU" dirty="0" err="1" smtClean="0"/>
              <a:t>допомогою</a:t>
            </a:r>
            <a:r>
              <a:rPr lang="ru-RU" dirty="0" smtClean="0"/>
              <a:t> </a:t>
            </a:r>
            <a:r>
              <a:rPr lang="ru-RU" dirty="0" err="1" smtClean="0"/>
              <a:t>дихальної</a:t>
            </a:r>
            <a:r>
              <a:rPr lang="ru-RU" dirty="0" smtClean="0"/>
              <a:t>, </a:t>
            </a:r>
            <a:r>
              <a:rPr lang="ru-RU" dirty="0" err="1" smtClean="0"/>
              <a:t>травної</a:t>
            </a:r>
            <a:r>
              <a:rPr lang="ru-RU" dirty="0" smtClean="0"/>
              <a:t> систем, </a:t>
            </a:r>
            <a:r>
              <a:rPr lang="ru-RU" dirty="0" err="1" smtClean="0"/>
              <a:t>шкіри</a:t>
            </a:r>
            <a:r>
              <a:rPr lang="ru-RU" dirty="0" smtClean="0"/>
              <a:t> та </a:t>
            </a:r>
            <a:r>
              <a:rPr lang="ru-RU" b="1" dirty="0" err="1" smtClean="0"/>
              <a:t>сечовидільної</a:t>
            </a:r>
            <a:r>
              <a:rPr lang="ru-RU" b="1" dirty="0" smtClean="0"/>
              <a:t> </a:t>
            </a:r>
            <a:r>
              <a:rPr lang="ru-RU" b="1" dirty="0" err="1" smtClean="0"/>
              <a:t>системи</a:t>
            </a:r>
            <a:r>
              <a:rPr lang="ru-RU" dirty="0" smtClean="0"/>
              <a:t>. </a:t>
            </a:r>
            <a:r>
              <a:rPr lang="ru-RU" dirty="0" err="1" smtClean="0"/>
              <a:t>Остання</a:t>
            </a:r>
            <a:r>
              <a:rPr lang="ru-RU" dirty="0" smtClean="0"/>
              <a:t> </a:t>
            </a:r>
            <a:r>
              <a:rPr lang="ru-RU" dirty="0" err="1" smtClean="0"/>
              <a:t>окрім</a:t>
            </a:r>
            <a:r>
              <a:rPr lang="ru-RU" dirty="0" smtClean="0"/>
              <a:t> </a:t>
            </a:r>
            <a:r>
              <a:rPr lang="ru-RU" dirty="0" err="1" smtClean="0"/>
              <a:t>виконання</a:t>
            </a:r>
            <a:r>
              <a:rPr lang="ru-RU" dirty="0" smtClean="0"/>
              <a:t> </a:t>
            </a:r>
            <a:r>
              <a:rPr lang="ru-RU" dirty="0" err="1" smtClean="0"/>
              <a:t>функції</a:t>
            </a:r>
            <a:r>
              <a:rPr lang="ru-RU" dirty="0" smtClean="0"/>
              <a:t>  </a:t>
            </a:r>
            <a:r>
              <a:rPr lang="ru-RU" dirty="0" err="1" smtClean="0"/>
              <a:t>виведення</a:t>
            </a:r>
            <a:r>
              <a:rPr lang="ru-RU" dirty="0" smtClean="0"/>
              <a:t> </a:t>
            </a:r>
            <a:r>
              <a:rPr lang="ru-RU" dirty="0" err="1" smtClean="0"/>
              <a:t>продуктів</a:t>
            </a:r>
            <a:r>
              <a:rPr lang="ru-RU" dirty="0" smtClean="0"/>
              <a:t> </a:t>
            </a:r>
            <a:r>
              <a:rPr lang="ru-RU" dirty="0" err="1" smtClean="0"/>
              <a:t>метаболізму</a:t>
            </a:r>
            <a:r>
              <a:rPr lang="ru-RU" dirty="0" smtClean="0"/>
              <a:t> </a:t>
            </a:r>
            <a:r>
              <a:rPr lang="ru-RU" dirty="0" err="1" smtClean="0"/>
              <a:t>білків</a:t>
            </a:r>
            <a:r>
              <a:rPr lang="ru-RU" dirty="0" smtClean="0"/>
              <a:t>, </a:t>
            </a:r>
            <a:r>
              <a:rPr lang="ru-RU" dirty="0" err="1" smtClean="0"/>
              <a:t>мінеральних</a:t>
            </a:r>
            <a:r>
              <a:rPr lang="ru-RU" dirty="0" smtClean="0"/>
              <a:t> </a:t>
            </a:r>
            <a:r>
              <a:rPr lang="ru-RU" dirty="0" err="1" smtClean="0"/>
              <a:t>речовин</a:t>
            </a:r>
            <a:r>
              <a:rPr lang="ru-RU" dirty="0" smtClean="0"/>
              <a:t> (води та </a:t>
            </a:r>
            <a:r>
              <a:rPr lang="ru-RU" dirty="0" err="1" smtClean="0"/>
              <a:t>мінеральних</a:t>
            </a:r>
            <a:r>
              <a:rPr lang="ru-RU" dirty="0" smtClean="0"/>
              <a:t> солей) </a:t>
            </a:r>
            <a:r>
              <a:rPr lang="ru-RU" dirty="0" err="1" smtClean="0"/>
              <a:t>бере</a:t>
            </a:r>
            <a:r>
              <a:rPr lang="ru-RU" dirty="0" smtClean="0"/>
              <a:t> участь </a:t>
            </a:r>
            <a:r>
              <a:rPr lang="ru-RU" dirty="0" smtClean="0">
                <a:solidFill>
                  <a:srgbClr val="FF0000"/>
                </a:solidFill>
              </a:rPr>
              <a:t>у </a:t>
            </a:r>
            <a:r>
              <a:rPr lang="ru-RU" dirty="0" err="1" smtClean="0">
                <a:solidFill>
                  <a:srgbClr val="FF0000"/>
                </a:solidFill>
              </a:rPr>
              <a:t>підтриманні</a:t>
            </a:r>
            <a:r>
              <a:rPr lang="ru-RU" dirty="0" smtClean="0">
                <a:solidFill>
                  <a:srgbClr val="FF0000"/>
                </a:solidFill>
              </a:rPr>
              <a:t>  </a:t>
            </a:r>
            <a:r>
              <a:rPr lang="ru-RU" dirty="0" err="1" smtClean="0">
                <a:solidFill>
                  <a:srgbClr val="FF0000"/>
                </a:solidFill>
              </a:rPr>
              <a:t>сталого</a:t>
            </a:r>
            <a:r>
              <a:rPr lang="ru-RU" dirty="0" smtClean="0">
                <a:solidFill>
                  <a:srgbClr val="FF0000"/>
                </a:solidFill>
              </a:rPr>
              <a:t> </a:t>
            </a:r>
            <a:r>
              <a:rPr lang="ru-RU" dirty="0" err="1" smtClean="0">
                <a:solidFill>
                  <a:srgbClr val="FF0000"/>
                </a:solidFill>
              </a:rPr>
              <a:t>об’єму</a:t>
            </a:r>
            <a:r>
              <a:rPr lang="ru-RU" dirty="0" smtClean="0">
                <a:solidFill>
                  <a:srgbClr val="FF0000"/>
                </a:solidFill>
              </a:rPr>
              <a:t> </a:t>
            </a:r>
            <a:r>
              <a:rPr lang="ru-RU" dirty="0" err="1" smtClean="0">
                <a:solidFill>
                  <a:srgbClr val="FF0000"/>
                </a:solidFill>
              </a:rPr>
              <a:t>внутрішнього</a:t>
            </a:r>
            <a:r>
              <a:rPr lang="ru-RU" dirty="0" smtClean="0">
                <a:solidFill>
                  <a:srgbClr val="FF0000"/>
                </a:solidFill>
              </a:rPr>
              <a:t> </a:t>
            </a:r>
            <a:r>
              <a:rPr lang="ru-RU" dirty="0" err="1" smtClean="0">
                <a:solidFill>
                  <a:srgbClr val="FF0000"/>
                </a:solidFill>
              </a:rPr>
              <a:t>середовища</a:t>
            </a:r>
            <a:r>
              <a:rPr lang="ru-RU" dirty="0" smtClean="0">
                <a:solidFill>
                  <a:srgbClr val="FF0000"/>
                </a:solidFill>
              </a:rPr>
              <a:t> </a:t>
            </a:r>
            <a:r>
              <a:rPr lang="ru-RU" dirty="0" err="1" smtClean="0">
                <a:solidFill>
                  <a:srgbClr val="FF0000"/>
                </a:solidFill>
              </a:rPr>
              <a:t>організму</a:t>
            </a:r>
            <a:r>
              <a:rPr lang="ru-RU" dirty="0" smtClean="0">
                <a:solidFill>
                  <a:srgbClr val="FF0000"/>
                </a:solidFill>
              </a:rPr>
              <a:t>, </a:t>
            </a:r>
            <a:r>
              <a:rPr lang="ru-RU" dirty="0" err="1" smtClean="0">
                <a:solidFill>
                  <a:srgbClr val="FF0000"/>
                </a:solidFill>
              </a:rPr>
              <a:t>осмотичного</a:t>
            </a:r>
            <a:r>
              <a:rPr lang="ru-RU" dirty="0" smtClean="0">
                <a:solidFill>
                  <a:srgbClr val="FF0000"/>
                </a:solidFill>
              </a:rPr>
              <a:t> </a:t>
            </a:r>
            <a:r>
              <a:rPr lang="ru-RU" dirty="0" err="1" smtClean="0">
                <a:solidFill>
                  <a:srgbClr val="FF0000"/>
                </a:solidFill>
              </a:rPr>
              <a:t>тиску</a:t>
            </a:r>
            <a:r>
              <a:rPr lang="ru-RU" dirty="0" smtClean="0">
                <a:solidFill>
                  <a:srgbClr val="FF0000"/>
                </a:solidFill>
              </a:rPr>
              <a:t> та </a:t>
            </a:r>
            <a:r>
              <a:rPr lang="ru-RU" dirty="0" err="1" smtClean="0">
                <a:solidFill>
                  <a:srgbClr val="FF0000"/>
                </a:solidFill>
              </a:rPr>
              <a:t>іонного</a:t>
            </a:r>
            <a:r>
              <a:rPr lang="ru-RU" dirty="0" smtClean="0">
                <a:solidFill>
                  <a:srgbClr val="FF0000"/>
                </a:solidFill>
              </a:rPr>
              <a:t> складу </a:t>
            </a:r>
            <a:r>
              <a:rPr lang="ru-RU" dirty="0" err="1" smtClean="0">
                <a:solidFill>
                  <a:srgbClr val="FF0000"/>
                </a:solidFill>
              </a:rPr>
              <a:t>рідин</a:t>
            </a:r>
            <a:r>
              <a:rPr lang="ru-RU" dirty="0" smtClean="0">
                <a:solidFill>
                  <a:srgbClr val="FF0000"/>
                </a:solidFill>
              </a:rPr>
              <a:t> </a:t>
            </a:r>
            <a:r>
              <a:rPr lang="ru-RU" dirty="0" err="1" smtClean="0">
                <a:solidFill>
                  <a:srgbClr val="FF0000"/>
                </a:solidFill>
              </a:rPr>
              <a:t>тіла</a:t>
            </a:r>
            <a:r>
              <a:rPr lang="ru-RU" dirty="0" smtClean="0">
                <a:solidFill>
                  <a:srgbClr val="FF0000"/>
                </a:solidFill>
              </a:rPr>
              <a:t>, </a:t>
            </a:r>
            <a:r>
              <a:rPr lang="ru-RU" dirty="0" err="1" smtClean="0">
                <a:solidFill>
                  <a:srgbClr val="FF0000"/>
                </a:solidFill>
              </a:rPr>
              <a:t>регуляції</a:t>
            </a:r>
            <a:r>
              <a:rPr lang="ru-RU" dirty="0" smtClean="0">
                <a:solidFill>
                  <a:srgbClr val="FF0000"/>
                </a:solidFill>
              </a:rPr>
              <a:t> </a:t>
            </a:r>
            <a:r>
              <a:rPr lang="ru-RU" dirty="0" err="1" smtClean="0">
                <a:solidFill>
                  <a:srgbClr val="FF0000"/>
                </a:solidFill>
              </a:rPr>
              <a:t>рН</a:t>
            </a:r>
            <a:r>
              <a:rPr lang="ru-RU" dirty="0" smtClean="0">
                <a:solidFill>
                  <a:srgbClr val="FF0000"/>
                </a:solidFill>
              </a:rPr>
              <a:t>; </a:t>
            </a:r>
            <a:r>
              <a:rPr lang="ru-RU" dirty="0" err="1" smtClean="0">
                <a:solidFill>
                  <a:srgbClr val="FF0000"/>
                </a:solidFill>
              </a:rPr>
              <a:t>метаболізмі</a:t>
            </a:r>
            <a:r>
              <a:rPr lang="ru-RU" dirty="0" smtClean="0">
                <a:solidFill>
                  <a:srgbClr val="FF0000"/>
                </a:solidFill>
              </a:rPr>
              <a:t> </a:t>
            </a:r>
            <a:r>
              <a:rPr lang="ru-RU" dirty="0" err="1" smtClean="0">
                <a:solidFill>
                  <a:srgbClr val="FF0000"/>
                </a:solidFill>
              </a:rPr>
              <a:t>вуглеводів</a:t>
            </a:r>
            <a:r>
              <a:rPr lang="ru-RU" dirty="0" smtClean="0">
                <a:solidFill>
                  <a:srgbClr val="FF0000"/>
                </a:solidFill>
              </a:rPr>
              <a:t> та </a:t>
            </a:r>
            <a:r>
              <a:rPr lang="ru-RU" dirty="0" err="1" smtClean="0">
                <a:solidFill>
                  <a:srgbClr val="FF0000"/>
                </a:solidFill>
              </a:rPr>
              <a:t>білків</a:t>
            </a:r>
            <a:r>
              <a:rPr lang="ru-RU" dirty="0" smtClean="0">
                <a:solidFill>
                  <a:srgbClr val="FF0000"/>
                </a:solidFill>
              </a:rPr>
              <a:t>; </a:t>
            </a:r>
            <a:r>
              <a:rPr lang="ru-RU" dirty="0" err="1" smtClean="0">
                <a:solidFill>
                  <a:srgbClr val="FF0000"/>
                </a:solidFill>
              </a:rPr>
              <a:t>секреції</a:t>
            </a:r>
            <a:r>
              <a:rPr lang="ru-RU" dirty="0" smtClean="0">
                <a:solidFill>
                  <a:srgbClr val="FF0000"/>
                </a:solidFill>
              </a:rPr>
              <a:t> </a:t>
            </a:r>
            <a:r>
              <a:rPr lang="ru-RU" dirty="0" err="1" smtClean="0">
                <a:solidFill>
                  <a:srgbClr val="FF0000"/>
                </a:solidFill>
              </a:rPr>
              <a:t>біологічно</a:t>
            </a:r>
            <a:r>
              <a:rPr lang="ru-RU" dirty="0" smtClean="0">
                <a:solidFill>
                  <a:srgbClr val="FF0000"/>
                </a:solidFill>
              </a:rPr>
              <a:t> </a:t>
            </a:r>
            <a:r>
              <a:rPr lang="ru-RU" dirty="0" err="1" smtClean="0">
                <a:solidFill>
                  <a:srgbClr val="FF0000"/>
                </a:solidFill>
              </a:rPr>
              <a:t>активних</a:t>
            </a:r>
            <a:r>
              <a:rPr lang="ru-RU" dirty="0" smtClean="0">
                <a:solidFill>
                  <a:srgbClr val="FF0000"/>
                </a:solidFill>
              </a:rPr>
              <a:t> </a:t>
            </a:r>
            <a:r>
              <a:rPr lang="ru-RU" dirty="0" err="1" smtClean="0">
                <a:solidFill>
                  <a:srgbClr val="FF0000"/>
                </a:solidFill>
              </a:rPr>
              <a:t>речовин</a:t>
            </a:r>
            <a:r>
              <a:rPr lang="ru-RU" dirty="0" smtClean="0">
                <a:solidFill>
                  <a:srgbClr val="FF0000"/>
                </a:solidFill>
              </a:rPr>
              <a:t>, </a:t>
            </a:r>
            <a:r>
              <a:rPr lang="ru-RU" dirty="0" err="1" smtClean="0">
                <a:solidFill>
                  <a:srgbClr val="FF0000"/>
                </a:solidFill>
              </a:rPr>
              <a:t>які</a:t>
            </a:r>
            <a:r>
              <a:rPr lang="ru-RU" dirty="0" smtClean="0">
                <a:solidFill>
                  <a:srgbClr val="FF0000"/>
                </a:solidFill>
              </a:rPr>
              <a:t> </a:t>
            </a:r>
            <a:r>
              <a:rPr lang="ru-RU" dirty="0" err="1" smtClean="0">
                <a:solidFill>
                  <a:srgbClr val="FF0000"/>
                </a:solidFill>
              </a:rPr>
              <a:t>впливають</a:t>
            </a:r>
            <a:r>
              <a:rPr lang="ru-RU" dirty="0" smtClean="0">
                <a:solidFill>
                  <a:srgbClr val="FF0000"/>
                </a:solidFill>
              </a:rPr>
              <a:t> на </a:t>
            </a:r>
            <a:r>
              <a:rPr lang="ru-RU" dirty="0" err="1" smtClean="0">
                <a:solidFill>
                  <a:srgbClr val="FF0000"/>
                </a:solidFill>
              </a:rPr>
              <a:t>серцево-судинну</a:t>
            </a:r>
            <a:r>
              <a:rPr lang="ru-RU" dirty="0" smtClean="0">
                <a:solidFill>
                  <a:srgbClr val="FF0000"/>
                </a:solidFill>
              </a:rPr>
              <a:t> систему та </a:t>
            </a:r>
            <a:r>
              <a:rPr lang="ru-RU" dirty="0" err="1" smtClean="0">
                <a:solidFill>
                  <a:srgbClr val="FF0000"/>
                </a:solidFill>
              </a:rPr>
              <a:t>кровотворення</a:t>
            </a:r>
            <a:r>
              <a:rPr lang="ru-RU" dirty="0" smtClean="0"/>
              <a:t>. </a:t>
            </a:r>
            <a:endParaRPr lang="en-US" dirty="0" smtClean="0"/>
          </a:p>
          <a:p>
            <a:r>
              <a:rPr lang="ru-RU" dirty="0" err="1" smtClean="0"/>
              <a:t>Отже</a:t>
            </a:r>
            <a:r>
              <a:rPr lang="ru-RU" dirty="0" smtClean="0"/>
              <a:t> </a:t>
            </a:r>
            <a:r>
              <a:rPr lang="ru-RU" dirty="0" err="1" smtClean="0"/>
              <a:t>сечовидільна</a:t>
            </a:r>
            <a:r>
              <a:rPr lang="ru-RU" dirty="0" smtClean="0"/>
              <a:t> система </a:t>
            </a:r>
            <a:r>
              <a:rPr lang="ru-RU" dirty="0" err="1" smtClean="0"/>
              <a:t>регулює</a:t>
            </a:r>
            <a:r>
              <a:rPr lang="ru-RU" dirty="0" smtClean="0"/>
              <a:t> </a:t>
            </a:r>
            <a:r>
              <a:rPr lang="ru-RU" dirty="0" err="1" smtClean="0"/>
              <a:t>кількість</a:t>
            </a:r>
            <a:r>
              <a:rPr lang="ru-RU" dirty="0" smtClean="0"/>
              <a:t> </a:t>
            </a:r>
            <a:r>
              <a:rPr lang="ru-RU" dirty="0" err="1" smtClean="0"/>
              <a:t>і</a:t>
            </a:r>
            <a:r>
              <a:rPr lang="ru-RU" dirty="0" smtClean="0"/>
              <a:t> склад </a:t>
            </a:r>
            <a:r>
              <a:rPr lang="ru-RU" dirty="0" err="1" smtClean="0"/>
              <a:t>рідин</a:t>
            </a:r>
            <a:r>
              <a:rPr lang="ru-RU" dirty="0" smtClean="0"/>
              <a:t> в </a:t>
            </a:r>
            <a:r>
              <a:rPr lang="ru-RU" dirty="0" err="1" smtClean="0"/>
              <a:t>організмі</a:t>
            </a:r>
            <a:r>
              <a:rPr lang="ru-RU" dirty="0" smtClean="0"/>
              <a:t> </a:t>
            </a:r>
            <a:r>
              <a:rPr lang="ru-RU" dirty="0" err="1" smtClean="0"/>
              <a:t>і</a:t>
            </a:r>
            <a:r>
              <a:rPr lang="ru-RU" dirty="0" smtClean="0"/>
              <a:t> </a:t>
            </a:r>
            <a:r>
              <a:rPr lang="ru-RU" dirty="0" err="1" smtClean="0"/>
              <a:t>виводить</a:t>
            </a:r>
            <a:r>
              <a:rPr lang="ru-RU" dirty="0" smtClean="0"/>
              <a:t> </a:t>
            </a:r>
            <a:r>
              <a:rPr lang="ru-RU" dirty="0" err="1" smtClean="0"/>
              <a:t>відпрацьовані</a:t>
            </a:r>
            <a:r>
              <a:rPr lang="ru-RU" dirty="0" smtClean="0"/>
              <a:t> </a:t>
            </a:r>
            <a:r>
              <a:rPr lang="ru-RU" dirty="0" err="1" smtClean="0"/>
              <a:t>продукти</a:t>
            </a:r>
            <a:r>
              <a:rPr lang="ru-RU" dirty="0" smtClean="0"/>
              <a:t> </a:t>
            </a:r>
            <a:r>
              <a:rPr lang="ru-RU" dirty="0" err="1" smtClean="0"/>
              <a:t>метаболізму</a:t>
            </a:r>
            <a:r>
              <a:rPr lang="ru-RU" dirty="0" smtClean="0"/>
              <a:t> (шлаки) </a:t>
            </a:r>
            <a:r>
              <a:rPr lang="ru-RU" dirty="0" err="1" smtClean="0"/>
              <a:t>і</a:t>
            </a:r>
            <a:r>
              <a:rPr lang="ru-RU" dirty="0" smtClean="0"/>
              <a:t> </a:t>
            </a:r>
            <a:r>
              <a:rPr lang="ru-RU" dirty="0" err="1" smtClean="0"/>
              <a:t>зайву</a:t>
            </a:r>
            <a:r>
              <a:rPr lang="ru-RU" dirty="0" smtClean="0"/>
              <a:t> </a:t>
            </a:r>
            <a:r>
              <a:rPr lang="ru-RU" dirty="0" err="1" smtClean="0"/>
              <a:t>рідину</a:t>
            </a:r>
            <a:r>
              <a:rPr lang="ru-RU" dirty="0" smtClean="0"/>
              <a:t>. </a:t>
            </a:r>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smtClean="0"/>
              <a:t>Регуляція роботи сечовидільної системи</a:t>
            </a:r>
            <a:br>
              <a:rPr lang="uk-UA" sz="3200" dirty="0" smtClean="0"/>
            </a:br>
            <a:endParaRPr lang="uk-UA" sz="3200" dirty="0"/>
          </a:p>
        </p:txBody>
      </p:sp>
      <p:sp>
        <p:nvSpPr>
          <p:cNvPr id="3" name="Содержимое 2"/>
          <p:cNvSpPr>
            <a:spLocks noGrp="1"/>
          </p:cNvSpPr>
          <p:nvPr>
            <p:ph idx="1"/>
          </p:nvPr>
        </p:nvSpPr>
        <p:spPr>
          <a:xfrm>
            <a:off x="0" y="1071546"/>
            <a:ext cx="9144000" cy="5786454"/>
          </a:xfrm>
          <a:solidFill>
            <a:schemeClr val="bg1"/>
          </a:solidFill>
        </p:spPr>
        <p:txBody>
          <a:bodyPr/>
          <a:lstStyle/>
          <a:p>
            <a:r>
              <a:rPr lang="uk-UA" dirty="0" smtClean="0"/>
              <a:t>Нервова регуляція здійснюється вегетативною нервовою системою.</a:t>
            </a:r>
          </a:p>
          <a:p>
            <a:r>
              <a:rPr lang="uk-UA" dirty="0" smtClean="0"/>
              <a:t>Центр сечовиділення розташований у крижовому відділі спинного мозку.  </a:t>
            </a:r>
          </a:p>
          <a:p>
            <a:r>
              <a:rPr lang="uk-UA" dirty="0" smtClean="0"/>
              <a:t>Активація симпатичної нервової системи пригнічує процеси сечовиділення, тоді як активація парасимпатичної нервової система  сприяє процесам сечовиділення і супроводжується збільшенням утворення вторинної сечі. Роботу нирок регулює також кора головного півкуль головного мозку. Це підтверджується фактами, що на виділення сечі може впливати емоційний стан, стреси </a:t>
            </a:r>
            <a:r>
              <a:rPr lang="uk-UA" dirty="0" smtClean="0"/>
              <a:t>та </a:t>
            </a:r>
            <a:r>
              <a:rPr lang="uk-UA" dirty="0" smtClean="0"/>
              <a:t>ін</a:t>
            </a:r>
            <a:r>
              <a:rPr lang="uk-UA" dirty="0" smtClean="0"/>
              <a:t>.</a:t>
            </a:r>
          </a:p>
          <a:p>
            <a:endParaRPr lang="uk-U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20040"/>
            <a:ext cx="7372672" cy="804704"/>
          </a:xfrm>
        </p:spPr>
        <p:txBody>
          <a:bodyPr/>
          <a:lstStyle/>
          <a:p>
            <a:r>
              <a:rPr lang="uk-UA" dirty="0" smtClean="0"/>
              <a:t>Гуморальна регуляція</a:t>
            </a:r>
            <a:endParaRPr lang="uk-UA" dirty="0"/>
          </a:p>
        </p:txBody>
      </p:sp>
      <p:sp>
        <p:nvSpPr>
          <p:cNvPr id="3" name="Содержимое 2"/>
          <p:cNvSpPr>
            <a:spLocks noGrp="1"/>
          </p:cNvSpPr>
          <p:nvPr>
            <p:ph idx="1"/>
          </p:nvPr>
        </p:nvSpPr>
        <p:spPr>
          <a:xfrm>
            <a:off x="0" y="1124744"/>
            <a:ext cx="9144000" cy="5733256"/>
          </a:xfrm>
          <a:solidFill>
            <a:schemeClr val="bg1"/>
          </a:solidFill>
        </p:spPr>
        <p:txBody>
          <a:bodyPr/>
          <a:lstStyle/>
          <a:p>
            <a:r>
              <a:rPr lang="uk-UA" dirty="0" smtClean="0"/>
              <a:t>Гормональна регуляція функціонування сечовидільної системи здійснюється: адреналіном (гормон мозкової речовини </a:t>
            </a:r>
            <a:r>
              <a:rPr lang="uk-UA" dirty="0" err="1" smtClean="0"/>
              <a:t>наднирників</a:t>
            </a:r>
            <a:r>
              <a:rPr lang="uk-UA" dirty="0" smtClean="0"/>
              <a:t>), альдостероном (гормон кіркової речовини </a:t>
            </a:r>
            <a:r>
              <a:rPr lang="uk-UA" dirty="0" err="1" smtClean="0"/>
              <a:t>наднирників</a:t>
            </a:r>
            <a:r>
              <a:rPr lang="uk-UA" dirty="0" smtClean="0"/>
              <a:t>) та антидіуретичним гормоном гіпофіза</a:t>
            </a:r>
            <a:r>
              <a:rPr lang="uk-UA" dirty="0" smtClean="0"/>
              <a:t>. Всі перелічені гормони зменшують інтенсивність сечоутворення.</a:t>
            </a:r>
          </a:p>
          <a:p>
            <a:r>
              <a:rPr lang="uk-UA" dirty="0" smtClean="0"/>
              <a:t> </a:t>
            </a:r>
            <a:r>
              <a:rPr lang="uk-UA" dirty="0" smtClean="0"/>
              <a:t>Антидіуретичний гормон впливає на проникність дистальних звивистих </a:t>
            </a:r>
            <a:r>
              <a:rPr lang="uk-UA" dirty="0" err="1" smtClean="0"/>
              <a:t>канальців</a:t>
            </a:r>
            <a:r>
              <a:rPr lang="uk-UA" dirty="0" smtClean="0"/>
              <a:t> та збиральних трубочок, стимулюючи </a:t>
            </a:r>
            <a:r>
              <a:rPr lang="uk-UA" dirty="0" smtClean="0"/>
              <a:t>повернення до крові води.</a:t>
            </a:r>
            <a:endParaRPr lang="uk-UA" dirty="0" smtClean="0"/>
          </a:p>
          <a:p>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10 </a:t>
            </a:r>
            <a:endParaRPr lang="uk-UA" dirty="0"/>
          </a:p>
        </p:txBody>
      </p:sp>
      <p:sp>
        <p:nvSpPr>
          <p:cNvPr id="3" name="Содержимое 2"/>
          <p:cNvSpPr>
            <a:spLocks noGrp="1"/>
          </p:cNvSpPr>
          <p:nvPr>
            <p:ph idx="1"/>
          </p:nvPr>
        </p:nvSpPr>
        <p:spPr/>
        <p:txBody>
          <a:bodyPr/>
          <a:lstStyle/>
          <a:p>
            <a:pPr lvl="0"/>
            <a:r>
              <a:rPr lang="uk-UA" dirty="0" smtClean="0"/>
              <a:t>Скільки вторинної сечі утворюють нирки протягом </a:t>
            </a:r>
            <a:r>
              <a:rPr lang="uk-UA" dirty="0" smtClean="0"/>
              <a:t>доби у людини з недостатністю утворення антидіуретичного гормону </a:t>
            </a:r>
            <a:endParaRPr lang="uk-UA" dirty="0" smtClean="0"/>
          </a:p>
          <a:p>
            <a:r>
              <a:rPr lang="uk-UA" dirty="0" smtClean="0"/>
              <a:t>а)  15-18 </a:t>
            </a:r>
            <a:r>
              <a:rPr lang="uk-UA" dirty="0" smtClean="0"/>
              <a:t>л </a:t>
            </a:r>
            <a:endParaRPr lang="uk-UA" dirty="0" smtClean="0"/>
          </a:p>
          <a:p>
            <a:r>
              <a:rPr lang="uk-UA" dirty="0" smtClean="0"/>
              <a:t>б) </a:t>
            </a:r>
            <a:r>
              <a:rPr lang="uk-UA" dirty="0" smtClean="0"/>
              <a:t> 1,5 л </a:t>
            </a:r>
            <a:endParaRPr lang="uk-UA" dirty="0" smtClean="0"/>
          </a:p>
          <a:p>
            <a:r>
              <a:rPr lang="uk-UA" dirty="0" smtClean="0"/>
              <a:t>в) </a:t>
            </a:r>
            <a:r>
              <a:rPr lang="uk-UA" dirty="0" smtClean="0"/>
              <a:t> </a:t>
            </a:r>
            <a:r>
              <a:rPr lang="uk-UA" dirty="0" smtClean="0"/>
              <a:t> 5 л</a:t>
            </a:r>
            <a:endParaRPr lang="uk-UA" dirty="0" smtClean="0"/>
          </a:p>
          <a:p>
            <a:r>
              <a:rPr lang="uk-UA" dirty="0" smtClean="0"/>
              <a:t> г) </a:t>
            </a:r>
            <a:r>
              <a:rPr lang="uk-UA" dirty="0" smtClean="0"/>
              <a:t>150-180 </a:t>
            </a:r>
            <a:r>
              <a:rPr lang="uk-UA" dirty="0" smtClean="0"/>
              <a:t>л</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1 </a:t>
            </a:r>
            <a:endParaRPr lang="uk-UA" dirty="0"/>
          </a:p>
        </p:txBody>
      </p:sp>
      <p:sp>
        <p:nvSpPr>
          <p:cNvPr id="3" name="Содержимое 2"/>
          <p:cNvSpPr>
            <a:spLocks noGrp="1"/>
          </p:cNvSpPr>
          <p:nvPr>
            <p:ph idx="1"/>
          </p:nvPr>
        </p:nvSpPr>
        <p:spPr/>
        <p:txBody>
          <a:bodyPr/>
          <a:lstStyle/>
          <a:p>
            <a:pPr lvl="0"/>
            <a:r>
              <a:rPr lang="uk-UA" dirty="0" smtClean="0"/>
              <a:t>Нирки  у людини виконують функції:</a:t>
            </a:r>
          </a:p>
          <a:p>
            <a:r>
              <a:rPr lang="uk-UA" dirty="0" smtClean="0"/>
              <a:t>А  </a:t>
            </a:r>
            <a:r>
              <a:rPr lang="uk-UA" dirty="0" smtClean="0"/>
              <a:t>видалення </a:t>
            </a:r>
            <a:r>
              <a:rPr lang="uk-UA" dirty="0" smtClean="0"/>
              <a:t>з організму кінцевих продуктів обміну </a:t>
            </a:r>
            <a:r>
              <a:rPr lang="uk-UA" dirty="0" smtClean="0"/>
              <a:t>білків </a:t>
            </a:r>
            <a:endParaRPr lang="uk-UA" dirty="0" smtClean="0"/>
          </a:p>
          <a:p>
            <a:r>
              <a:rPr lang="uk-UA" dirty="0" smtClean="0"/>
              <a:t>Б  </a:t>
            </a:r>
            <a:r>
              <a:rPr lang="uk-UA" dirty="0" smtClean="0"/>
              <a:t>бере </a:t>
            </a:r>
            <a:r>
              <a:rPr lang="uk-UA" dirty="0" smtClean="0"/>
              <a:t>участь в процесах </a:t>
            </a:r>
            <a:r>
              <a:rPr lang="uk-UA" dirty="0" smtClean="0"/>
              <a:t>травлення </a:t>
            </a:r>
            <a:endParaRPr lang="uk-UA" dirty="0" smtClean="0"/>
          </a:p>
          <a:p>
            <a:r>
              <a:rPr lang="uk-UA" dirty="0" smtClean="0"/>
              <a:t>В  </a:t>
            </a:r>
            <a:r>
              <a:rPr lang="uk-UA" dirty="0" smtClean="0"/>
              <a:t>забезпечує теплорегуляцію </a:t>
            </a:r>
            <a:endParaRPr lang="uk-UA" dirty="0" smtClean="0"/>
          </a:p>
          <a:p>
            <a:r>
              <a:rPr lang="uk-UA" dirty="0" smtClean="0"/>
              <a:t>Г</a:t>
            </a:r>
            <a:r>
              <a:rPr lang="uk-UA" dirty="0" smtClean="0"/>
              <a:t>  знешкоджує </a:t>
            </a:r>
            <a:r>
              <a:rPr lang="uk-UA" dirty="0" smtClean="0"/>
              <a:t>токсичні речовини</a:t>
            </a:r>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Сечовидільна система</a:t>
            </a:r>
            <a:endParaRPr lang="uk-UA" dirty="0"/>
          </a:p>
        </p:txBody>
      </p:sp>
      <p:sp>
        <p:nvSpPr>
          <p:cNvPr id="3" name="Содержимое 2"/>
          <p:cNvSpPr>
            <a:spLocks noGrp="1"/>
          </p:cNvSpPr>
          <p:nvPr>
            <p:ph idx="1"/>
          </p:nvPr>
        </p:nvSpPr>
        <p:spPr>
          <a:xfrm>
            <a:off x="179512" y="1556792"/>
            <a:ext cx="7920880" cy="5301208"/>
          </a:xfrm>
        </p:spPr>
        <p:txBody>
          <a:bodyPr>
            <a:normAutofit/>
          </a:bodyPr>
          <a:lstStyle/>
          <a:p>
            <a:r>
              <a:rPr lang="ru-RU" sz="3200" dirty="0" smtClean="0"/>
              <a:t>Шлаки </a:t>
            </a:r>
            <a:r>
              <a:rPr lang="ru-RU" sz="3200" dirty="0" err="1" smtClean="0"/>
              <a:t>фільтруються</a:t>
            </a:r>
            <a:r>
              <a:rPr lang="ru-RU" sz="3200" dirty="0" smtClean="0"/>
              <a:t> </a:t>
            </a:r>
            <a:r>
              <a:rPr lang="ru-RU" sz="3200" dirty="0" err="1" smtClean="0"/>
              <a:t>нирками</a:t>
            </a:r>
            <a:r>
              <a:rPr lang="ru-RU" sz="3200" dirty="0" smtClean="0"/>
              <a:t> </a:t>
            </a:r>
            <a:r>
              <a:rPr lang="ru-RU" sz="3200" dirty="0" err="1" smtClean="0"/>
              <a:t>з</a:t>
            </a:r>
            <a:r>
              <a:rPr lang="ru-RU" sz="3200" dirty="0" smtClean="0"/>
              <a:t> </a:t>
            </a:r>
            <a:r>
              <a:rPr lang="ru-RU" sz="3200" dirty="0" err="1" smtClean="0"/>
              <a:t>крові</a:t>
            </a:r>
            <a:r>
              <a:rPr lang="ru-RU" sz="3200" dirty="0" smtClean="0"/>
              <a:t> та </a:t>
            </a:r>
            <a:r>
              <a:rPr lang="ru-RU" sz="3200" dirty="0" err="1" smtClean="0"/>
              <a:t>виводяться</a:t>
            </a:r>
            <a:r>
              <a:rPr lang="ru-RU" sz="3200" dirty="0" smtClean="0"/>
              <a:t> </a:t>
            </a:r>
            <a:r>
              <a:rPr lang="ru-RU" sz="3200" dirty="0" err="1" smtClean="0"/>
              <a:t>з</a:t>
            </a:r>
            <a:r>
              <a:rPr lang="ru-RU" sz="3200" dirty="0" smtClean="0"/>
              <a:t> сечею, яка через </a:t>
            </a:r>
            <a:r>
              <a:rPr lang="ru-RU" sz="3200" dirty="0" err="1" smtClean="0"/>
              <a:t>сечоводи</a:t>
            </a:r>
            <a:r>
              <a:rPr lang="ru-RU" sz="3200" dirty="0" smtClean="0"/>
              <a:t> </a:t>
            </a:r>
            <a:r>
              <a:rPr lang="ru-RU" sz="3200" dirty="0" err="1" smtClean="0"/>
              <a:t>потрапляє</a:t>
            </a:r>
            <a:r>
              <a:rPr lang="ru-RU" sz="3200" dirty="0" smtClean="0"/>
              <a:t> до </a:t>
            </a:r>
            <a:r>
              <a:rPr lang="ru-RU" sz="3200" dirty="0" err="1" smtClean="0"/>
              <a:t>сечового</a:t>
            </a:r>
            <a:r>
              <a:rPr lang="ru-RU" sz="3200" dirty="0" smtClean="0"/>
              <a:t> </a:t>
            </a:r>
            <a:r>
              <a:rPr lang="ru-RU" sz="3200" dirty="0" err="1" smtClean="0"/>
              <a:t>міхура</a:t>
            </a:r>
            <a:r>
              <a:rPr lang="ru-RU" sz="3200" dirty="0" smtClean="0"/>
              <a:t>. У </a:t>
            </a:r>
            <a:r>
              <a:rPr lang="ru-RU" sz="3200" dirty="0" err="1" smtClean="0"/>
              <a:t>нормі</a:t>
            </a:r>
            <a:r>
              <a:rPr lang="ru-RU" sz="3200" dirty="0" smtClean="0"/>
              <a:t> сеча </a:t>
            </a:r>
            <a:r>
              <a:rPr lang="ru-RU" sz="3200" dirty="0" err="1" smtClean="0"/>
              <a:t>накопичується</a:t>
            </a:r>
            <a:r>
              <a:rPr lang="ru-RU" sz="3200" dirty="0" smtClean="0"/>
              <a:t> в </a:t>
            </a:r>
            <a:r>
              <a:rPr lang="ru-RU" sz="3200" dirty="0" err="1" smtClean="0"/>
              <a:t>сечовому</a:t>
            </a:r>
            <a:r>
              <a:rPr lang="ru-RU" sz="3200" dirty="0" smtClean="0"/>
              <a:t> </a:t>
            </a:r>
            <a:r>
              <a:rPr lang="ru-RU" sz="3200" dirty="0" err="1" smtClean="0"/>
              <a:t>міхурі</a:t>
            </a:r>
            <a:r>
              <a:rPr lang="ru-RU" sz="3200" dirty="0" smtClean="0"/>
              <a:t> до часу, коли </a:t>
            </a:r>
            <a:r>
              <a:rPr lang="ru-RU" sz="3200" dirty="0" err="1" smtClean="0"/>
              <a:t>розслаблюється</a:t>
            </a:r>
            <a:r>
              <a:rPr lang="ru-RU" sz="3200" dirty="0" smtClean="0"/>
              <a:t> </a:t>
            </a:r>
            <a:r>
              <a:rPr lang="ru-RU" sz="3200" dirty="0" err="1" smtClean="0"/>
              <a:t>сфінктер</a:t>
            </a:r>
            <a:r>
              <a:rPr lang="ru-RU" sz="3200" dirty="0" smtClean="0"/>
              <a:t> </a:t>
            </a:r>
            <a:r>
              <a:rPr lang="ru-RU" sz="3200" dirty="0" err="1" smtClean="0"/>
              <a:t>сечового</a:t>
            </a:r>
            <a:r>
              <a:rPr lang="ru-RU" sz="3200" dirty="0" smtClean="0"/>
              <a:t> </a:t>
            </a:r>
            <a:r>
              <a:rPr lang="ru-RU" sz="3200" dirty="0" err="1" smtClean="0"/>
              <a:t>міхура</a:t>
            </a:r>
            <a:r>
              <a:rPr lang="ru-RU" sz="3200" dirty="0" smtClean="0"/>
              <a:t>, </a:t>
            </a:r>
            <a:r>
              <a:rPr lang="ru-RU" sz="3200" dirty="0" err="1" smtClean="0"/>
              <a:t>що</a:t>
            </a:r>
            <a:r>
              <a:rPr lang="ru-RU" sz="3200" dirty="0" smtClean="0"/>
              <a:t> </a:t>
            </a:r>
            <a:r>
              <a:rPr lang="ru-RU" sz="3200" dirty="0" err="1" smtClean="0"/>
              <a:t>дає</a:t>
            </a:r>
            <a:r>
              <a:rPr lang="ru-RU" sz="3200" dirty="0" smtClean="0"/>
              <a:t> </a:t>
            </a:r>
            <a:r>
              <a:rPr lang="ru-RU" sz="3200" dirty="0" err="1" smtClean="0"/>
              <a:t>змогу</a:t>
            </a:r>
            <a:r>
              <a:rPr lang="ru-RU" sz="3200" dirty="0" smtClean="0"/>
              <a:t> </a:t>
            </a:r>
            <a:r>
              <a:rPr lang="ru-RU" sz="3200" dirty="0" err="1" smtClean="0"/>
              <a:t>вивести</a:t>
            </a:r>
            <a:r>
              <a:rPr lang="ru-RU" sz="3200" dirty="0" smtClean="0"/>
              <a:t> </a:t>
            </a:r>
            <a:r>
              <a:rPr lang="ru-RU" sz="3200" dirty="0" err="1" smtClean="0"/>
              <a:t>її</a:t>
            </a:r>
            <a:r>
              <a:rPr lang="ru-RU" sz="3200" dirty="0" smtClean="0"/>
              <a:t> через </a:t>
            </a:r>
            <a:r>
              <a:rPr lang="ru-RU" sz="3200" dirty="0" err="1" smtClean="0"/>
              <a:t>сечівник</a:t>
            </a:r>
            <a:r>
              <a:rPr lang="ru-RU" sz="3200" dirty="0" smtClean="0"/>
              <a:t>.</a:t>
            </a:r>
            <a:endParaRPr lang="uk-U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7696200" cy="882336"/>
          </a:xfrm>
        </p:spPr>
        <p:txBody>
          <a:bodyPr>
            <a:normAutofit fontScale="90000"/>
          </a:bodyPr>
          <a:lstStyle/>
          <a:p>
            <a:r>
              <a:rPr lang="uk-UA" dirty="0" smtClean="0"/>
              <a:t>Будова </a:t>
            </a:r>
            <a:r>
              <a:rPr lang="uk-UA" dirty="0" smtClean="0"/>
              <a:t>Сечовидільної системи</a:t>
            </a:r>
            <a:endParaRPr lang="uk-UA" dirty="0"/>
          </a:p>
        </p:txBody>
      </p:sp>
      <p:pic>
        <p:nvPicPr>
          <p:cNvPr id="1026" name="Picture 2" descr="F:\анатомія 2014\ANAT_edited\51.9a.jpg"/>
          <p:cNvPicPr>
            <a:picLocks noGrp="1" noChangeAspect="1" noChangeArrowheads="1"/>
          </p:cNvPicPr>
          <p:nvPr>
            <p:ph idx="1"/>
          </p:nvPr>
        </p:nvPicPr>
        <p:blipFill>
          <a:blip r:embed="rId2" cstate="print"/>
          <a:srcRect/>
          <a:stretch>
            <a:fillRect/>
          </a:stretch>
        </p:blipFill>
        <p:spPr bwMode="auto">
          <a:xfrm>
            <a:off x="142844" y="1357298"/>
            <a:ext cx="8215370" cy="525482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Нирки</a:t>
            </a:r>
            <a:endParaRPr lang="uk-UA" dirty="0"/>
          </a:p>
        </p:txBody>
      </p:sp>
      <p:sp>
        <p:nvSpPr>
          <p:cNvPr id="3" name="Содержимое 2"/>
          <p:cNvSpPr>
            <a:spLocks noGrp="1"/>
          </p:cNvSpPr>
          <p:nvPr>
            <p:ph idx="1"/>
          </p:nvPr>
        </p:nvSpPr>
        <p:spPr>
          <a:xfrm>
            <a:off x="457200" y="1556792"/>
            <a:ext cx="7715200" cy="4898944"/>
          </a:xfrm>
        </p:spPr>
        <p:txBody>
          <a:bodyPr/>
          <a:lstStyle/>
          <a:p>
            <a:r>
              <a:rPr lang="uk-UA" dirty="0" smtClean="0"/>
              <a:t>Нирки – парні органи, розміщені поза очеревиною по обидва боки хребта. Кожна нирка має довжину 10-12,5 см, вагу до 150 г. Нирки оточені жировою капсулою, яка відокремлює від них надниркові залози. </a:t>
            </a:r>
            <a:r>
              <a:rPr lang="uk-UA" dirty="0" smtClean="0">
                <a:solidFill>
                  <a:srgbClr val="FF0000"/>
                </a:solidFill>
              </a:rPr>
              <a:t>Головна функція нирок полягає в регуляції вмісту загальної кількості води в організмі, підтриманні сталої концентрації електролітів та кислотно-лужної рівноваги</a:t>
            </a:r>
            <a:r>
              <a:rPr lang="uk-UA" dirty="0" smtClean="0"/>
              <a:t>. Саме ця функція і досягається фільтрацією крові та виведенням із сечею шлаків та надлишку води.</a:t>
            </a:r>
          </a:p>
          <a:p>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8229600" cy="1143000"/>
          </a:xfrm>
        </p:spPr>
        <p:txBody>
          <a:bodyPr/>
          <a:lstStyle/>
          <a:p>
            <a:pPr eaLnBrk="1" hangingPunct="1">
              <a:defRPr/>
            </a:pPr>
            <a:r>
              <a:rPr lang="uk-UA" smtClean="0"/>
              <a:t>Будова нирки</a:t>
            </a:r>
            <a:endParaRPr lang="ru-RU" smtClean="0"/>
          </a:p>
        </p:txBody>
      </p:sp>
      <p:sp>
        <p:nvSpPr>
          <p:cNvPr id="9223" name="Rectangle 7"/>
          <p:cNvSpPr>
            <a:spLocks noGrp="1" noChangeArrowheads="1"/>
          </p:cNvSpPr>
          <p:nvPr>
            <p:ph type="body" sz="half" idx="4294967295"/>
          </p:nvPr>
        </p:nvSpPr>
        <p:spPr>
          <a:xfrm>
            <a:off x="0" y="1556792"/>
            <a:ext cx="3635896" cy="4464496"/>
          </a:xfrm>
        </p:spPr>
        <p:txBody>
          <a:bodyPr>
            <a:normAutofit fontScale="92500"/>
          </a:bodyPr>
          <a:lstStyle/>
          <a:p>
            <a:pPr eaLnBrk="1" hangingPunct="1">
              <a:buFont typeface="Wingdings" pitchFamily="2" charset="2"/>
              <a:buNone/>
              <a:defRPr/>
            </a:pPr>
            <a:r>
              <a:rPr lang="uk-UA" sz="2800" dirty="0" smtClean="0"/>
              <a:t>Нирка вкрита тонкою капсулою з щільної волокнистої сполучної тканини. Паренхіма розділяється на кіркову та мозкову речовину. Пухка сполучна тканина утворює строму.</a:t>
            </a:r>
            <a:endParaRPr lang="ru-RU" sz="2800" dirty="0" smtClean="0"/>
          </a:p>
        </p:txBody>
      </p:sp>
      <p:pic>
        <p:nvPicPr>
          <p:cNvPr id="5" name="Рисунок 4" descr="Сечовидільна система - презентация онлайн">
            <a:hlinkClick r:id="rId2" tgtFrame="&quot;_blank&quot;"/>
          </p:cNvPr>
          <p:cNvPicPr/>
          <p:nvPr/>
        </p:nvPicPr>
        <p:blipFill>
          <a:blip r:embed="rId3" cstate="print"/>
          <a:srcRect/>
          <a:stretch>
            <a:fillRect/>
          </a:stretch>
        </p:blipFill>
        <p:spPr bwMode="auto">
          <a:xfrm>
            <a:off x="3635896" y="2204864"/>
            <a:ext cx="5508104" cy="401012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7699248" cy="504056"/>
          </a:xfrm>
        </p:spPr>
        <p:txBody>
          <a:bodyPr>
            <a:normAutofit fontScale="90000"/>
          </a:bodyPr>
          <a:lstStyle/>
          <a:p>
            <a:r>
              <a:rPr lang="uk-UA" dirty="0" smtClean="0"/>
              <a:t>Будова Нирки</a:t>
            </a:r>
            <a:endParaRPr lang="uk-UA" dirty="0"/>
          </a:p>
        </p:txBody>
      </p:sp>
      <p:sp>
        <p:nvSpPr>
          <p:cNvPr id="3" name="Содержимое 2"/>
          <p:cNvSpPr>
            <a:spLocks noGrp="1"/>
          </p:cNvSpPr>
          <p:nvPr>
            <p:ph sz="half" idx="1"/>
          </p:nvPr>
        </p:nvSpPr>
        <p:spPr>
          <a:xfrm>
            <a:off x="0" y="908720"/>
            <a:ext cx="3977640" cy="5217443"/>
          </a:xfrm>
        </p:spPr>
        <p:txBody>
          <a:bodyPr>
            <a:normAutofit fontScale="85000" lnSpcReduction="20000"/>
          </a:bodyPr>
          <a:lstStyle/>
          <a:p>
            <a:r>
              <a:rPr lang="ru-RU" sz="2800" dirty="0" smtClean="0"/>
              <a:t>На </a:t>
            </a:r>
            <a:r>
              <a:rPr lang="ru-RU" sz="2800" dirty="0" err="1" smtClean="0"/>
              <a:t>внутрішній</a:t>
            </a:r>
            <a:r>
              <a:rPr lang="ru-RU" sz="2800" dirty="0" smtClean="0"/>
              <a:t> </a:t>
            </a:r>
            <a:r>
              <a:rPr lang="ru-RU" sz="2800" dirty="0" err="1" smtClean="0"/>
              <a:t>поверхні</a:t>
            </a:r>
            <a:r>
              <a:rPr lang="ru-RU" sz="2800" dirty="0" smtClean="0"/>
              <a:t> </a:t>
            </a:r>
            <a:r>
              <a:rPr lang="ru-RU" sz="2800" dirty="0" err="1" smtClean="0"/>
              <a:t>нирки</a:t>
            </a:r>
            <a:r>
              <a:rPr lang="ru-RU" sz="2800" dirty="0" smtClean="0"/>
              <a:t> </a:t>
            </a:r>
            <a:r>
              <a:rPr lang="ru-RU" sz="2800" dirty="0" err="1" smtClean="0"/>
              <a:t>є</a:t>
            </a:r>
            <a:r>
              <a:rPr lang="ru-RU" sz="2800" dirty="0" smtClean="0"/>
              <a:t> „ворота” </a:t>
            </a:r>
            <a:r>
              <a:rPr lang="ru-RU" sz="2800" dirty="0" err="1" smtClean="0"/>
              <a:t>нирки</a:t>
            </a:r>
            <a:r>
              <a:rPr lang="ru-RU" sz="2800" dirty="0" smtClean="0"/>
              <a:t>, через </a:t>
            </a:r>
            <a:r>
              <a:rPr lang="ru-RU" sz="2800" dirty="0" err="1" smtClean="0"/>
              <a:t>які</a:t>
            </a:r>
            <a:r>
              <a:rPr lang="ru-RU" sz="2800" dirty="0" smtClean="0"/>
              <a:t>  до </a:t>
            </a:r>
            <a:r>
              <a:rPr lang="ru-RU" sz="2800" dirty="0" err="1" smtClean="0"/>
              <a:t>нирки</a:t>
            </a:r>
            <a:r>
              <a:rPr lang="ru-RU" sz="2800" dirty="0" smtClean="0"/>
              <a:t> </a:t>
            </a:r>
            <a:r>
              <a:rPr lang="ru-RU" sz="2800" dirty="0" err="1" smtClean="0"/>
              <a:t>надходять</a:t>
            </a:r>
            <a:r>
              <a:rPr lang="ru-RU" sz="2800" dirty="0" smtClean="0"/>
              <a:t> </a:t>
            </a:r>
            <a:r>
              <a:rPr lang="ru-RU" sz="2800" dirty="0" err="1" smtClean="0"/>
              <a:t>ниркова</a:t>
            </a:r>
            <a:r>
              <a:rPr lang="ru-RU" sz="2800" dirty="0" smtClean="0"/>
              <a:t> </a:t>
            </a:r>
            <a:r>
              <a:rPr lang="ru-RU" sz="2800" dirty="0" err="1" smtClean="0"/>
              <a:t>артерія</a:t>
            </a:r>
            <a:r>
              <a:rPr lang="ru-RU" sz="2800" dirty="0" smtClean="0"/>
              <a:t> та </a:t>
            </a:r>
            <a:r>
              <a:rPr lang="ru-RU" sz="2800" dirty="0" err="1" smtClean="0"/>
              <a:t>нерви</a:t>
            </a:r>
            <a:r>
              <a:rPr lang="ru-RU" sz="2800" dirty="0" smtClean="0"/>
              <a:t> </a:t>
            </a:r>
            <a:r>
              <a:rPr lang="ru-RU" sz="2800" dirty="0" err="1" smtClean="0"/>
              <a:t>і</a:t>
            </a:r>
            <a:r>
              <a:rPr lang="ru-RU" sz="2800" dirty="0" smtClean="0"/>
              <a:t> </a:t>
            </a:r>
            <a:r>
              <a:rPr lang="ru-RU" sz="2800" dirty="0" err="1" smtClean="0"/>
              <a:t>відходять</a:t>
            </a:r>
            <a:r>
              <a:rPr lang="ru-RU" sz="2800" dirty="0" smtClean="0"/>
              <a:t> </a:t>
            </a:r>
            <a:r>
              <a:rPr lang="ru-RU" sz="2800" dirty="0" err="1" smtClean="0"/>
              <a:t>від</a:t>
            </a:r>
            <a:r>
              <a:rPr lang="ru-RU" sz="2800" dirty="0" smtClean="0"/>
              <a:t> </a:t>
            </a:r>
            <a:r>
              <a:rPr lang="ru-RU" sz="2800" dirty="0" err="1" smtClean="0"/>
              <a:t>неї</a:t>
            </a:r>
            <a:r>
              <a:rPr lang="ru-RU" sz="2800" dirty="0" smtClean="0"/>
              <a:t> </a:t>
            </a:r>
            <a:r>
              <a:rPr lang="ru-RU" sz="2800" dirty="0" err="1" smtClean="0"/>
              <a:t>сечовід</a:t>
            </a:r>
            <a:r>
              <a:rPr lang="ru-RU" sz="2800" dirty="0" smtClean="0"/>
              <a:t>, </a:t>
            </a:r>
            <a:r>
              <a:rPr lang="ru-RU" sz="2800" dirty="0" err="1" smtClean="0"/>
              <a:t>ниркова</a:t>
            </a:r>
            <a:r>
              <a:rPr lang="ru-RU" sz="2800" dirty="0" smtClean="0"/>
              <a:t> вена, </a:t>
            </a:r>
            <a:r>
              <a:rPr lang="ru-RU" sz="2800" dirty="0" err="1" smtClean="0"/>
              <a:t>лімфатичні</a:t>
            </a:r>
            <a:r>
              <a:rPr lang="ru-RU" sz="2800" dirty="0" smtClean="0"/>
              <a:t> </a:t>
            </a:r>
            <a:r>
              <a:rPr lang="ru-RU" sz="2800" dirty="0" err="1" smtClean="0"/>
              <a:t>судини</a:t>
            </a:r>
            <a:r>
              <a:rPr lang="ru-RU" sz="2800" dirty="0" smtClean="0"/>
              <a:t>. На поперечному </a:t>
            </a:r>
            <a:r>
              <a:rPr lang="ru-RU" sz="2800" dirty="0" err="1" smtClean="0"/>
              <a:t>зрізі</a:t>
            </a:r>
            <a:r>
              <a:rPr lang="ru-RU" sz="2800" dirty="0" smtClean="0"/>
              <a:t> </a:t>
            </a:r>
            <a:r>
              <a:rPr lang="ru-RU" sz="2800" dirty="0" err="1" smtClean="0"/>
              <a:t>крізь</a:t>
            </a:r>
            <a:r>
              <a:rPr lang="ru-RU" sz="2800" dirty="0" smtClean="0"/>
              <a:t> </a:t>
            </a:r>
            <a:r>
              <a:rPr lang="ru-RU" sz="2800" dirty="0" err="1" smtClean="0"/>
              <a:t>нирку</a:t>
            </a:r>
            <a:r>
              <a:rPr lang="ru-RU" sz="2800" dirty="0" smtClean="0"/>
              <a:t> видно два </a:t>
            </a:r>
            <a:r>
              <a:rPr lang="ru-RU" sz="2800" dirty="0" err="1" smtClean="0"/>
              <a:t>шари</a:t>
            </a:r>
            <a:r>
              <a:rPr lang="ru-RU" sz="2800" dirty="0" smtClean="0"/>
              <a:t> – </a:t>
            </a:r>
            <a:r>
              <a:rPr lang="ru-RU" sz="2800" dirty="0" err="1" smtClean="0"/>
              <a:t>зовнішній</a:t>
            </a:r>
            <a:r>
              <a:rPr lang="ru-RU" sz="2800" dirty="0" smtClean="0"/>
              <a:t>  ( </a:t>
            </a:r>
            <a:r>
              <a:rPr lang="ru-RU" sz="2800" dirty="0" err="1" smtClean="0"/>
              <a:t>ниркова</a:t>
            </a:r>
            <a:r>
              <a:rPr lang="ru-RU" sz="2800" dirty="0" smtClean="0"/>
              <a:t> кора) та </a:t>
            </a:r>
            <a:r>
              <a:rPr lang="ru-RU" sz="2800" dirty="0" err="1" smtClean="0"/>
              <a:t>внутрішній</a:t>
            </a:r>
            <a:r>
              <a:rPr lang="ru-RU" sz="2800" dirty="0" smtClean="0"/>
              <a:t> (</a:t>
            </a:r>
            <a:r>
              <a:rPr lang="ru-RU" sz="2800" dirty="0" err="1" smtClean="0"/>
              <a:t>мозковий</a:t>
            </a:r>
            <a:r>
              <a:rPr lang="ru-RU" sz="2800" dirty="0" smtClean="0"/>
              <a:t>).</a:t>
            </a:r>
          </a:p>
          <a:p>
            <a:r>
              <a:rPr lang="ru-RU" sz="2800" dirty="0" err="1" smtClean="0"/>
              <a:t>Мозковий</a:t>
            </a:r>
            <a:r>
              <a:rPr lang="ru-RU" sz="2800" dirty="0" smtClean="0"/>
              <a:t> шар </a:t>
            </a:r>
            <a:r>
              <a:rPr lang="ru-RU" sz="2800" dirty="0" err="1" smtClean="0"/>
              <a:t>складається</a:t>
            </a:r>
            <a:r>
              <a:rPr lang="ru-RU" sz="2800" dirty="0" smtClean="0"/>
              <a:t> </a:t>
            </a:r>
            <a:r>
              <a:rPr lang="ru-RU" sz="2800" dirty="0" err="1" smtClean="0"/>
              <a:t>з</a:t>
            </a:r>
            <a:r>
              <a:rPr lang="ru-RU" sz="2800" dirty="0" smtClean="0"/>
              <a:t> </a:t>
            </a:r>
            <a:r>
              <a:rPr lang="ru-RU" sz="2800" dirty="0" err="1" smtClean="0"/>
              <a:t>багатьох</a:t>
            </a:r>
            <a:r>
              <a:rPr lang="ru-RU" sz="2800" dirty="0" smtClean="0"/>
              <a:t> </a:t>
            </a:r>
            <a:r>
              <a:rPr lang="ru-RU" sz="2800" dirty="0" err="1" smtClean="0"/>
              <a:t>конічних</a:t>
            </a:r>
            <a:r>
              <a:rPr lang="ru-RU" sz="2800" dirty="0" smtClean="0"/>
              <a:t> </a:t>
            </a:r>
            <a:r>
              <a:rPr lang="ru-RU" sz="2800" dirty="0" err="1" smtClean="0"/>
              <a:t>сегментів</a:t>
            </a:r>
            <a:r>
              <a:rPr lang="ru-RU" sz="2800" dirty="0" smtClean="0"/>
              <a:t> – </a:t>
            </a:r>
            <a:r>
              <a:rPr lang="ru-RU" sz="2800" dirty="0" err="1" smtClean="0"/>
              <a:t>пірамід</a:t>
            </a:r>
            <a:r>
              <a:rPr lang="ru-RU" sz="2800" dirty="0" smtClean="0"/>
              <a:t>.  </a:t>
            </a:r>
            <a:endParaRPr lang="uk-UA" sz="2800" dirty="0"/>
          </a:p>
        </p:txBody>
      </p:sp>
      <p:pic>
        <p:nvPicPr>
          <p:cNvPr id="5" name="Содержимое 4" descr="Сечовидільна система - презентация онлайн">
            <a:hlinkClick r:id="rId2" tgtFrame="&quot;_blank&quot;"/>
          </p:cNvPr>
          <p:cNvPicPr>
            <a:picLocks noGrp="1"/>
          </p:cNvPicPr>
          <p:nvPr>
            <p:ph sz="half" idx="2"/>
          </p:nvPr>
        </p:nvPicPr>
        <p:blipFill>
          <a:blip r:embed="rId3" cstate="print"/>
          <a:srcRect/>
          <a:stretch>
            <a:fillRect/>
          </a:stretch>
        </p:blipFill>
        <p:spPr bwMode="auto">
          <a:xfrm>
            <a:off x="3923928" y="908720"/>
            <a:ext cx="5220072" cy="388843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77</TotalTime>
  <Words>1491</Words>
  <Application>Microsoft Office PowerPoint</Application>
  <PresentationFormat>Экран (4:3)</PresentationFormat>
  <Paragraphs>109</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Изящная</vt:lpstr>
      <vt:lpstr>Сечовидільна система</vt:lpstr>
      <vt:lpstr>Видалення продуктів обміну речовин</vt:lpstr>
      <vt:lpstr>Cечовидільна система</vt:lpstr>
      <vt:lpstr>Завдання 1 </vt:lpstr>
      <vt:lpstr>Сечовидільна система</vt:lpstr>
      <vt:lpstr>Будова Сечовидільної системи</vt:lpstr>
      <vt:lpstr>Нирки</vt:lpstr>
      <vt:lpstr>Будова нирки</vt:lpstr>
      <vt:lpstr>Будова Нирки</vt:lpstr>
      <vt:lpstr>Будова Нирки. Нефрон</vt:lpstr>
      <vt:lpstr>Будова нирки та нефрону</vt:lpstr>
      <vt:lpstr>Завдання 2 </vt:lpstr>
      <vt:lpstr>Нефрон</vt:lpstr>
      <vt:lpstr>Будова нефрона. Капсула Боумена</vt:lpstr>
      <vt:lpstr>нефрони</vt:lpstr>
      <vt:lpstr>Кровопостачання нефрону</vt:lpstr>
      <vt:lpstr>Кровопостачання нефрону</vt:lpstr>
      <vt:lpstr>Завдання 3</vt:lpstr>
      <vt:lpstr>Основні принципи роботи нирок</vt:lpstr>
      <vt:lpstr>Завдання 4 </vt:lpstr>
      <vt:lpstr>Ультрафільтрація</vt:lpstr>
      <vt:lpstr>Завдання 5 </vt:lpstr>
      <vt:lpstr>Вибіркова реабсорбція</vt:lpstr>
      <vt:lpstr>Завдання 6 </vt:lpstr>
      <vt:lpstr>Завдання 7 </vt:lpstr>
      <vt:lpstr>Секреція</vt:lpstr>
      <vt:lpstr>Завдання 8 </vt:lpstr>
      <vt:lpstr>Завдання 9 </vt:lpstr>
      <vt:lpstr>Механізми, що забезпечують процес сечоутворення  </vt:lpstr>
      <vt:lpstr>Регуляція роботи сечовидільної системи </vt:lpstr>
      <vt:lpstr>Гуморальна регуляція</vt:lpstr>
      <vt:lpstr>Завдання 10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Сечовидільна система</dc:title>
  <dc:creator>Homework</dc:creator>
  <cp:lastModifiedBy>C2-411-Note</cp:lastModifiedBy>
  <cp:revision>15</cp:revision>
  <dcterms:created xsi:type="dcterms:W3CDTF">2014-03-04T08:23:07Z</dcterms:created>
  <dcterms:modified xsi:type="dcterms:W3CDTF">2020-05-03T10:16:33Z</dcterms:modified>
</cp:coreProperties>
</file>