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2" r:id="rId7"/>
    <p:sldId id="263" r:id="rId8"/>
    <p:sldId id="264" r:id="rId9"/>
    <p:sldId id="265" r:id="rId10"/>
    <p:sldId id="268" r:id="rId11"/>
    <p:sldId id="267" r:id="rId12"/>
    <p:sldId id="266" r:id="rId13"/>
    <p:sldId id="270" r:id="rId14"/>
    <p:sldId id="271" r:id="rId15"/>
    <p:sldId id="273" r:id="rId16"/>
    <p:sldId id="274" r:id="rId17"/>
    <p:sldId id="275" r:id="rId18"/>
    <p:sldId id="276" r:id="rId19"/>
    <p:sldId id="277" r:id="rId20"/>
    <p:sldId id="278" r:id="rId21"/>
    <p:sldId id="279" r:id="rId22"/>
    <p:sldId id="280" r:id="rId23"/>
    <p:sldId id="281" r:id="rId24"/>
    <p:sldId id="283" r:id="rId25"/>
    <p:sldId id="284" r:id="rId26"/>
    <p:sldId id="285" r:id="rId2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2EFC9-4D8B-4796-AFAF-42BA9AB988AC}" type="datetimeFigureOut">
              <a:rPr lang="uk-UA" smtClean="0"/>
              <a:pPr/>
              <a:t>01.04.2020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91D13-11FA-4FB9-AB69-FB7C33AAB0EA}" type="slidenum">
              <a:rPr lang="uk-UA" smtClean="0"/>
              <a:pPr/>
              <a:t>‹#›</a:t>
            </a:fld>
            <a:endParaRPr lang="uk-UA"/>
          </a:p>
        </p:txBody>
      </p:sp>
    </p:spTree>
    <p:extLst>
      <p:ext uri="{BB962C8B-B14F-4D97-AF65-F5344CB8AC3E}">
        <p14:creationId xmlns:p14="http://schemas.microsoft.com/office/powerpoint/2010/main" val="127368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74691D13-11FA-4FB9-AB69-FB7C33AAB0EA}" type="slidenum">
              <a:rPr lang="uk-UA" smtClean="0"/>
              <a:pPr/>
              <a:t>3</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5C810D-9A08-4110-9202-158D7670A1A1}"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83F2361-6EEA-41F4-9CA5-4B531FCACE51}"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C810D-9A08-4110-9202-158D7670A1A1}" type="datetimeFigureOut">
              <a:rPr lang="uk-UA" smtClean="0"/>
              <a:pPr/>
              <a:t>01.04.2020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F2361-6EEA-41F4-9CA5-4B531FCACE51}"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a/imgres?imgurl=https://zno-ua.net/images/tests/bio/2012/6.jpg&amp;imgrefurl=https://zno-ua.net/results/359703/&amp;docid=TyJ6UdVSKFDJcM&amp;tbnid=-IlSfbVzjKaSIM:&amp;vet=1&amp;w=230&amp;h=156&amp;hl=uk&amp;bih=468&amp;biw=1012&amp;q=%D0%B7%D0%BE%D0%B1%D1%80%D0%B0%D0%B6%D0%B5%D0%BD%D0%BD%D1%8F%20%D0%BA%D0%BB%D1%96%D1%82%D0%B8%D0%BD%D0%BD%D0%B8%D1%85%20%D0%BE%D1%80%D0%B3%D0%B0%D0%BD%D0%B5%D0%BB&amp;ved=0ahUKEwjGvcax-oXSAhXqFZoKHbYQCvY4rAIQMwgtKCswKw&amp;iact=mrc&amp;uact=8"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a/url?sa=i&amp;rct=j&amp;q=&amp;esrc=s&amp;source=images&amp;cd=&amp;cad=rja&amp;uact=8&amp;ved=0ahUKEwierJm0_4XSAhXhHJoKHQIUDEQQjRwIBw&amp;url=http://medcollege.te.ua/sayt1/Lecturs/Lekcia%20biologia/Biologia%20UKR/1.Vstup.htm&amp;psig=AFQjCNEf_S5powYKgRsJU34A33eKYv0ryw&amp;ust=1486830522522617"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rababych1010.blogspot.com/2013/09/blog-post_25.html"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a/url?sa=i&amp;rct=j&amp;q=&amp;esrc=s&amp;source=images&amp;cd=&amp;cad=rja&amp;uact=8&amp;ved=2ahUKEwi-ku701tTZAhVC6CwKHcj4BUgQjRx6BAgAEAY&amp;url=https://www.nutraingredients-usa.com/Article/2013/03/28/Edison-Pharma-signs-licensing-agreement-with-Japanese-pharma-giant-for-alpha-tocotrienol-quinone-development&amp;psig=AOvVaw1aIC-yiT6B6SMLr_f6_QnR&amp;ust=1520321989814858"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ua/url?sa=i&amp;rct=j&amp;q=&amp;esrc=s&amp;source=images&amp;cd=&amp;cad=rja&amp;uact=8&amp;ved=0ahUKEwih1KX184XSAhXjE5oKHRtgDG0QjRwIBw&amp;url=https://zno.yandex.ua/biology/print/?group=zno_biology_main&amp;variant=6&amp;psig=AFQjCNGh0aF6ONizZ5iYS-9br3x-nMRiLA&amp;ust=1486829028673543"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Контрольна робота №10</a:t>
            </a:r>
            <a:endParaRPr lang="uk-UA" dirty="0"/>
          </a:p>
        </p:txBody>
      </p:sp>
      <p:sp>
        <p:nvSpPr>
          <p:cNvPr id="3" name="Подзаголовок 2"/>
          <p:cNvSpPr>
            <a:spLocks noGrp="1"/>
          </p:cNvSpPr>
          <p:nvPr>
            <p:ph type="subTitle" idx="1"/>
          </p:nvPr>
        </p:nvSpPr>
        <p:spPr/>
        <p:txBody>
          <a:bodyPr/>
          <a:lstStyle/>
          <a:p>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uk-UA" dirty="0" smtClean="0"/>
              <a:t>Завдання </a:t>
            </a:r>
            <a:r>
              <a:rPr lang="en-US" dirty="0" smtClean="0"/>
              <a:t>9</a:t>
            </a:r>
            <a:r>
              <a:rPr lang="uk-UA" dirty="0" smtClean="0"/>
              <a:t/>
            </a:r>
            <a:br>
              <a:rPr lang="uk-UA" dirty="0" smtClean="0"/>
            </a:br>
            <a:r>
              <a:rPr lang="uk-UA" sz="1800" dirty="0" smtClean="0"/>
              <a:t>Установіть відповідність між назвою білка (1-4) та його функцією</a:t>
            </a:r>
            <a:endParaRPr lang="uk-UA" dirty="0"/>
          </a:p>
        </p:txBody>
      </p:sp>
      <p:sp>
        <p:nvSpPr>
          <p:cNvPr id="3" name="Содержимое 2"/>
          <p:cNvSpPr>
            <a:spLocks noGrp="1"/>
          </p:cNvSpPr>
          <p:nvPr>
            <p:ph sz="half" idx="1"/>
          </p:nvPr>
        </p:nvSpPr>
        <p:spPr/>
        <p:txBody>
          <a:bodyPr>
            <a:normAutofit lnSpcReduction="10000"/>
          </a:bodyPr>
          <a:lstStyle/>
          <a:p>
            <a:r>
              <a:rPr lang="uk-UA" dirty="0" smtClean="0"/>
              <a:t>1 </a:t>
            </a:r>
            <a:r>
              <a:rPr lang="uk-UA" dirty="0" err="1" smtClean="0"/>
              <a:t>гемоціанін</a:t>
            </a:r>
            <a:endParaRPr lang="uk-UA" dirty="0" smtClean="0"/>
          </a:p>
          <a:p>
            <a:r>
              <a:rPr lang="uk-UA" dirty="0" smtClean="0"/>
              <a:t>2 кератин</a:t>
            </a:r>
          </a:p>
          <a:p>
            <a:r>
              <a:rPr lang="uk-UA" dirty="0" smtClean="0"/>
              <a:t>3 пепсин</a:t>
            </a:r>
          </a:p>
          <a:p>
            <a:r>
              <a:rPr lang="uk-UA" dirty="0" smtClean="0"/>
              <a:t>4 актин</a:t>
            </a:r>
          </a:p>
          <a:p>
            <a:endParaRPr lang="uk-UA" dirty="0"/>
          </a:p>
          <a:p>
            <a:r>
              <a:rPr lang="uk-UA" dirty="0" smtClean="0"/>
              <a:t>1-</a:t>
            </a:r>
          </a:p>
          <a:p>
            <a:r>
              <a:rPr lang="uk-UA" dirty="0" smtClean="0"/>
              <a:t>2-</a:t>
            </a:r>
          </a:p>
          <a:p>
            <a:r>
              <a:rPr lang="uk-UA" dirty="0" smtClean="0"/>
              <a:t>3- </a:t>
            </a:r>
          </a:p>
          <a:p>
            <a:r>
              <a:rPr lang="uk-UA" dirty="0" smtClean="0"/>
              <a:t>4-</a:t>
            </a:r>
            <a:endParaRPr lang="uk-UA" dirty="0"/>
          </a:p>
        </p:txBody>
      </p:sp>
      <p:sp>
        <p:nvSpPr>
          <p:cNvPr id="4" name="Содержимое 3"/>
          <p:cNvSpPr>
            <a:spLocks noGrp="1"/>
          </p:cNvSpPr>
          <p:nvPr>
            <p:ph sz="half" idx="2"/>
          </p:nvPr>
        </p:nvSpPr>
        <p:spPr/>
        <p:txBody>
          <a:bodyPr>
            <a:normAutofit lnSpcReduction="10000"/>
          </a:bodyPr>
          <a:lstStyle/>
          <a:p>
            <a:r>
              <a:rPr lang="uk-UA" dirty="0" smtClean="0"/>
              <a:t>А рухова</a:t>
            </a:r>
          </a:p>
          <a:p>
            <a:r>
              <a:rPr lang="uk-UA" dirty="0" smtClean="0"/>
              <a:t>Б структурна</a:t>
            </a:r>
          </a:p>
          <a:p>
            <a:r>
              <a:rPr lang="uk-UA" dirty="0" smtClean="0"/>
              <a:t>В каталітична</a:t>
            </a:r>
          </a:p>
          <a:p>
            <a:r>
              <a:rPr lang="uk-UA" dirty="0" smtClean="0"/>
              <a:t>Г резервна</a:t>
            </a:r>
          </a:p>
          <a:p>
            <a:r>
              <a:rPr lang="uk-UA" dirty="0" smtClean="0"/>
              <a:t>Д транспортна</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a:t>
            </a:r>
            <a:r>
              <a:rPr lang="en-US" dirty="0" smtClean="0"/>
              <a:t>0</a:t>
            </a:r>
            <a:endParaRPr lang="uk-UA" dirty="0"/>
          </a:p>
        </p:txBody>
      </p:sp>
      <p:sp>
        <p:nvSpPr>
          <p:cNvPr id="4" name="Содержимое 3"/>
          <p:cNvSpPr>
            <a:spLocks noGrp="1"/>
          </p:cNvSpPr>
          <p:nvPr>
            <p:ph sz="half" idx="2"/>
          </p:nvPr>
        </p:nvSpPr>
        <p:spPr/>
        <p:txBody>
          <a:bodyPr/>
          <a:lstStyle/>
          <a:p>
            <a:r>
              <a:rPr lang="uk-UA" dirty="0" smtClean="0"/>
              <a:t>Літерою Х на рисунку позначено:</a:t>
            </a:r>
          </a:p>
          <a:p>
            <a:r>
              <a:rPr lang="uk-UA" dirty="0" smtClean="0"/>
              <a:t>А мітохондрію</a:t>
            </a:r>
          </a:p>
          <a:p>
            <a:r>
              <a:rPr lang="uk-UA" dirty="0" smtClean="0"/>
              <a:t>Б гладеньку ЕПС</a:t>
            </a:r>
          </a:p>
          <a:p>
            <a:r>
              <a:rPr lang="uk-UA" dirty="0" smtClean="0"/>
              <a:t>В рибосому</a:t>
            </a:r>
          </a:p>
          <a:p>
            <a:r>
              <a:rPr lang="uk-UA" dirty="0" smtClean="0"/>
              <a:t>Г </a:t>
            </a:r>
            <a:r>
              <a:rPr lang="uk-UA" dirty="0" err="1" smtClean="0"/>
              <a:t>лізосому</a:t>
            </a:r>
            <a:endParaRPr lang="uk-UA" dirty="0"/>
          </a:p>
        </p:txBody>
      </p:sp>
      <p:pic>
        <p:nvPicPr>
          <p:cNvPr id="5" name="Содержимое 4" descr="Результат пошуку зображень за запитом &quot;зображення клітинних органел&quot;">
            <a:hlinkClick r:id="rId2"/>
          </p:cNvPr>
          <p:cNvPicPr>
            <a:picLocks noGrp="1"/>
          </p:cNvPicPr>
          <p:nvPr>
            <p:ph sz="half" idx="1"/>
          </p:nvPr>
        </p:nvPicPr>
        <p:blipFill>
          <a:blip r:embed="rId3" cstate="print"/>
          <a:srcRect/>
          <a:stretch>
            <a:fillRect/>
          </a:stretch>
        </p:blipFill>
        <p:spPr bwMode="auto">
          <a:xfrm>
            <a:off x="1043608" y="2204864"/>
            <a:ext cx="3096344" cy="28083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a:t>
            </a:r>
            <a:r>
              <a:rPr lang="en-US" dirty="0" smtClean="0"/>
              <a:t>1</a:t>
            </a:r>
            <a:endParaRPr lang="uk-UA" dirty="0"/>
          </a:p>
        </p:txBody>
      </p:sp>
      <p:pic>
        <p:nvPicPr>
          <p:cNvPr id="5" name="irc_mi" descr="Результат пошуку зображень за запитом &quot;зображення клітинних органел&quot;">
            <a:hlinkClick r:id="rId2"/>
          </p:cNvPr>
          <p:cNvPicPr>
            <a:picLocks noGrp="1"/>
          </p:cNvPicPr>
          <p:nvPr>
            <p:ph sz="half" idx="1"/>
          </p:nvPr>
        </p:nvPicPr>
        <p:blipFill>
          <a:blip r:embed="rId3" cstate="print"/>
          <a:stretch>
            <a:fillRect/>
          </a:stretch>
        </p:blipFill>
        <p:spPr bwMode="auto">
          <a:xfrm>
            <a:off x="0" y="1484784"/>
            <a:ext cx="5796136" cy="3888432"/>
          </a:xfrm>
          <a:prstGeom prst="rect">
            <a:avLst/>
          </a:prstGeom>
          <a:noFill/>
          <a:ln w="9525">
            <a:noFill/>
            <a:miter lim="800000"/>
            <a:headEnd/>
            <a:tailEnd/>
          </a:ln>
        </p:spPr>
      </p:pic>
      <p:sp>
        <p:nvSpPr>
          <p:cNvPr id="6" name="Содержимое 5"/>
          <p:cNvSpPr>
            <a:spLocks noGrp="1"/>
          </p:cNvSpPr>
          <p:nvPr>
            <p:ph sz="half" idx="2"/>
          </p:nvPr>
        </p:nvSpPr>
        <p:spPr>
          <a:xfrm>
            <a:off x="5724128" y="1700808"/>
            <a:ext cx="3419872" cy="4425355"/>
          </a:xfrm>
        </p:spPr>
        <p:txBody>
          <a:bodyPr/>
          <a:lstStyle/>
          <a:p>
            <a:r>
              <a:rPr lang="uk-UA" dirty="0" smtClean="0"/>
              <a:t>      Номером 3 на   рисунку позначено:</a:t>
            </a:r>
          </a:p>
          <a:p>
            <a:r>
              <a:rPr lang="uk-UA" dirty="0" smtClean="0"/>
              <a:t>А ядро</a:t>
            </a:r>
          </a:p>
          <a:p>
            <a:r>
              <a:rPr lang="uk-UA" dirty="0" smtClean="0"/>
              <a:t>Б мітохондрію</a:t>
            </a:r>
          </a:p>
          <a:p>
            <a:r>
              <a:rPr lang="uk-UA" dirty="0" smtClean="0"/>
              <a:t>В ЕПС</a:t>
            </a:r>
          </a:p>
          <a:p>
            <a:r>
              <a:rPr lang="uk-UA" dirty="0" smtClean="0"/>
              <a:t>Г мембрану</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uk-UA" dirty="0" smtClean="0"/>
              <a:t>Завдання 1</a:t>
            </a:r>
            <a:r>
              <a:rPr lang="en-US" dirty="0" smtClean="0"/>
              <a:t>2</a:t>
            </a:r>
            <a:r>
              <a:rPr lang="uk-UA" dirty="0" smtClean="0"/>
              <a:t> </a:t>
            </a:r>
            <a:endParaRPr lang="uk-UA" dirty="0"/>
          </a:p>
        </p:txBody>
      </p:sp>
      <p:sp>
        <p:nvSpPr>
          <p:cNvPr id="9" name="Содержимое 8"/>
          <p:cNvSpPr>
            <a:spLocks noGrp="1"/>
          </p:cNvSpPr>
          <p:nvPr>
            <p:ph sz="half" idx="2"/>
          </p:nvPr>
        </p:nvSpPr>
        <p:spPr/>
        <p:txBody>
          <a:bodyPr/>
          <a:lstStyle/>
          <a:p>
            <a:r>
              <a:rPr lang="uk-UA" dirty="0" smtClean="0"/>
              <a:t>Цифрою 4 на рисунку позначено:</a:t>
            </a:r>
          </a:p>
          <a:p>
            <a:pPr>
              <a:buNone/>
            </a:pPr>
            <a:r>
              <a:rPr lang="uk-UA" dirty="0" smtClean="0"/>
              <a:t>А фосфоліпід</a:t>
            </a:r>
          </a:p>
          <a:p>
            <a:pPr>
              <a:buNone/>
            </a:pPr>
            <a:r>
              <a:rPr lang="uk-UA" dirty="0" smtClean="0"/>
              <a:t>Б </a:t>
            </a:r>
            <a:r>
              <a:rPr lang="uk-UA" dirty="0" err="1" smtClean="0"/>
              <a:t>гліколіпід</a:t>
            </a:r>
            <a:endParaRPr lang="uk-UA" dirty="0" smtClean="0"/>
          </a:p>
          <a:p>
            <a:pPr>
              <a:buNone/>
            </a:pPr>
            <a:r>
              <a:rPr lang="uk-UA" dirty="0" smtClean="0"/>
              <a:t>В білок</a:t>
            </a:r>
          </a:p>
          <a:p>
            <a:pPr>
              <a:buNone/>
            </a:pPr>
            <a:r>
              <a:rPr lang="uk-UA" dirty="0" smtClean="0"/>
              <a:t>Г </a:t>
            </a:r>
            <a:r>
              <a:rPr lang="uk-UA" dirty="0" err="1" smtClean="0"/>
              <a:t>глікопротеїн</a:t>
            </a:r>
            <a:endParaRPr lang="uk-UA" dirty="0"/>
          </a:p>
        </p:txBody>
      </p:sp>
      <p:pic>
        <p:nvPicPr>
          <p:cNvPr id="10" name="irc_mi" descr="Результат пошуку зображень за запитом &quot;зображення клітинних органел&quot;">
            <a:hlinkClick r:id="rId2"/>
          </p:cNvPr>
          <p:cNvPicPr>
            <a:picLocks noGrp="1"/>
          </p:cNvPicPr>
          <p:nvPr>
            <p:ph sz="half" idx="1"/>
          </p:nvPr>
        </p:nvPicPr>
        <p:blipFill>
          <a:blip r:embed="rId3" cstate="print"/>
          <a:srcRect/>
          <a:stretch>
            <a:fillRect/>
          </a:stretch>
        </p:blipFill>
        <p:spPr bwMode="auto">
          <a:xfrm>
            <a:off x="251520" y="1916832"/>
            <a:ext cx="4320480" cy="381642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uk-UA" dirty="0" smtClean="0"/>
              <a:t>Завдання 1</a:t>
            </a:r>
            <a:r>
              <a:rPr lang="en-US" dirty="0" smtClean="0"/>
              <a:t>3</a:t>
            </a:r>
            <a:endParaRPr lang="uk-UA" dirty="0"/>
          </a:p>
        </p:txBody>
      </p:sp>
      <p:sp>
        <p:nvSpPr>
          <p:cNvPr id="9" name="Содержимое 8"/>
          <p:cNvSpPr>
            <a:spLocks noGrp="1"/>
          </p:cNvSpPr>
          <p:nvPr>
            <p:ph idx="1"/>
          </p:nvPr>
        </p:nvSpPr>
        <p:spPr/>
        <p:txBody>
          <a:bodyPr>
            <a:normAutofit/>
          </a:bodyPr>
          <a:lstStyle/>
          <a:p>
            <a:pPr hangingPunct="0"/>
            <a:r>
              <a:rPr lang="uk-UA" b="1" dirty="0">
                <a:solidFill>
                  <a:srgbClr val="FF0000"/>
                </a:solidFill>
              </a:rPr>
              <a:t>Яку функцію цитоплазматична мембрана </a:t>
            </a:r>
            <a:r>
              <a:rPr lang="uk-UA" b="1" dirty="0" err="1">
                <a:solidFill>
                  <a:srgbClr val="FF0000"/>
                </a:solidFill>
              </a:rPr>
              <a:t>еукаріотичної</a:t>
            </a:r>
            <a:r>
              <a:rPr lang="uk-UA" b="1" dirty="0">
                <a:solidFill>
                  <a:srgbClr val="FF0000"/>
                </a:solidFill>
              </a:rPr>
              <a:t> клітини не виконує</a:t>
            </a:r>
            <a:r>
              <a:rPr lang="uk-UA" dirty="0">
                <a:solidFill>
                  <a:srgbClr val="FF0000"/>
                </a:solidFill>
              </a:rPr>
              <a:t>?</a:t>
            </a:r>
          </a:p>
          <a:p>
            <a:pPr hangingPunct="0"/>
            <a:r>
              <a:rPr lang="uk-UA" dirty="0" smtClean="0"/>
              <a:t>А здійснює </a:t>
            </a:r>
            <a:r>
              <a:rPr lang="uk-UA" dirty="0"/>
              <a:t>пасивний транспорт</a:t>
            </a:r>
          </a:p>
          <a:p>
            <a:pPr hangingPunct="0"/>
            <a:r>
              <a:rPr lang="uk-UA" dirty="0" smtClean="0"/>
              <a:t>Б здійснює </a:t>
            </a:r>
            <a:r>
              <a:rPr lang="uk-UA" dirty="0"/>
              <a:t>активний транспорт</a:t>
            </a:r>
          </a:p>
          <a:p>
            <a:pPr hangingPunct="0"/>
            <a:r>
              <a:rPr lang="uk-UA" dirty="0"/>
              <a:t> </a:t>
            </a:r>
            <a:r>
              <a:rPr lang="uk-UA" dirty="0" smtClean="0"/>
              <a:t>В  захищає </a:t>
            </a:r>
            <a:r>
              <a:rPr lang="uk-UA" dirty="0"/>
              <a:t>вміст клітини</a:t>
            </a:r>
          </a:p>
          <a:p>
            <a:pPr hangingPunct="0"/>
            <a:r>
              <a:rPr lang="uk-UA" dirty="0"/>
              <a:t> </a:t>
            </a:r>
            <a:r>
              <a:rPr lang="uk-UA" dirty="0" smtClean="0"/>
              <a:t>Г регулює </a:t>
            </a:r>
            <a:r>
              <a:rPr lang="uk-UA" dirty="0"/>
              <a:t>синтез білків</a:t>
            </a:r>
          </a:p>
          <a:p>
            <a:pPr hangingPunct="0"/>
            <a:r>
              <a:rPr lang="uk-UA" dirty="0"/>
              <a:t> </a:t>
            </a:r>
            <a:r>
              <a:rPr lang="uk-UA" dirty="0" smtClean="0"/>
              <a:t>Д здійснює </a:t>
            </a:r>
            <a:r>
              <a:rPr lang="uk-UA" dirty="0"/>
              <a:t>впізнавання сигналів завдяки рецепторам</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a:t>
            </a:r>
            <a:r>
              <a:rPr lang="en-US" dirty="0" smtClean="0"/>
              <a:t>4</a:t>
            </a:r>
            <a:endParaRPr lang="uk-UA" dirty="0"/>
          </a:p>
        </p:txBody>
      </p:sp>
      <p:sp>
        <p:nvSpPr>
          <p:cNvPr id="3" name="Содержимое 2"/>
          <p:cNvSpPr>
            <a:spLocks noGrp="1"/>
          </p:cNvSpPr>
          <p:nvPr>
            <p:ph idx="1"/>
          </p:nvPr>
        </p:nvSpPr>
        <p:spPr/>
        <p:txBody>
          <a:bodyPr>
            <a:normAutofit fontScale="92500" lnSpcReduction="20000"/>
          </a:bodyPr>
          <a:lstStyle/>
          <a:p>
            <a:pPr hangingPunct="0"/>
            <a:r>
              <a:rPr lang="uk-UA" dirty="0"/>
              <a:t>При дослідженні будови клітини було виявлено, що до складу клітинної оболонки входить речовина, що містить азот - </a:t>
            </a:r>
            <a:r>
              <a:rPr lang="uk-UA" dirty="0" err="1"/>
              <a:t>муреїн</a:t>
            </a:r>
            <a:r>
              <a:rPr lang="uk-UA" dirty="0"/>
              <a:t>. До якого царства належить досліджуваний організм?</a:t>
            </a:r>
          </a:p>
          <a:p>
            <a:pPr hangingPunct="0"/>
            <a:r>
              <a:rPr lang="uk-UA" dirty="0" smtClean="0"/>
              <a:t>1 Рослини</a:t>
            </a:r>
            <a:endParaRPr lang="uk-UA" dirty="0"/>
          </a:p>
          <a:p>
            <a:pPr hangingPunct="0"/>
            <a:r>
              <a:rPr lang="uk-UA" dirty="0" smtClean="0"/>
              <a:t>2 </a:t>
            </a:r>
            <a:r>
              <a:rPr lang="uk-UA" dirty="0" err="1" smtClean="0"/>
              <a:t>Монера</a:t>
            </a:r>
            <a:endParaRPr lang="uk-UA" dirty="0"/>
          </a:p>
          <a:p>
            <a:pPr hangingPunct="0"/>
            <a:r>
              <a:rPr lang="uk-UA" dirty="0" smtClean="0"/>
              <a:t>3 Тварини</a:t>
            </a:r>
            <a:endParaRPr lang="uk-UA" dirty="0"/>
          </a:p>
          <a:p>
            <a:pPr hangingPunct="0"/>
            <a:r>
              <a:rPr lang="uk-UA" dirty="0" smtClean="0"/>
              <a:t>4 Гриби</a:t>
            </a:r>
            <a:endParaRPr lang="uk-UA" dirty="0"/>
          </a:p>
          <a:p>
            <a:pPr hangingPunct="0"/>
            <a:r>
              <a:rPr lang="uk-UA" dirty="0" smtClean="0"/>
              <a:t>5 Протисти</a:t>
            </a:r>
            <a:endParaRPr lang="uk-UA" dirty="0"/>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15</a:t>
            </a:r>
            <a:endParaRPr lang="uk-UA" dirty="0"/>
          </a:p>
        </p:txBody>
      </p:sp>
      <p:sp>
        <p:nvSpPr>
          <p:cNvPr id="3" name="Содержимое 2"/>
          <p:cNvSpPr>
            <a:spLocks noGrp="1"/>
          </p:cNvSpPr>
          <p:nvPr>
            <p:ph idx="1"/>
          </p:nvPr>
        </p:nvSpPr>
        <p:spPr/>
        <p:txBody>
          <a:bodyPr>
            <a:normAutofit/>
          </a:bodyPr>
          <a:lstStyle/>
          <a:p>
            <a:pPr hangingPunct="0">
              <a:buNone/>
            </a:pPr>
            <a:r>
              <a:rPr lang="uk-UA" dirty="0" smtClean="0"/>
              <a:t>  </a:t>
            </a:r>
            <a:r>
              <a:rPr lang="ru-RU" dirty="0"/>
              <a:t>У </a:t>
            </a:r>
            <a:r>
              <a:rPr lang="uk-UA" dirty="0"/>
              <a:t>вірусу тютюнової мозаїки спадкова інформація представлена:</a:t>
            </a:r>
          </a:p>
          <a:p>
            <a:pPr hangingPunct="0">
              <a:buNone/>
            </a:pPr>
            <a:r>
              <a:rPr lang="uk-UA" dirty="0"/>
              <a:t> </a:t>
            </a:r>
            <a:r>
              <a:rPr lang="uk-UA" dirty="0" smtClean="0"/>
              <a:t>  А </a:t>
            </a:r>
            <a:r>
              <a:rPr lang="uk-UA" dirty="0" err="1" smtClean="0"/>
              <a:t>дволанцюговою</a:t>
            </a:r>
            <a:r>
              <a:rPr lang="uk-UA" dirty="0" smtClean="0"/>
              <a:t> </a:t>
            </a:r>
            <a:r>
              <a:rPr lang="uk-UA" dirty="0"/>
              <a:t>ДНК</a:t>
            </a:r>
          </a:p>
          <a:p>
            <a:pPr hangingPunct="0"/>
            <a:r>
              <a:rPr lang="uk-UA" dirty="0" smtClean="0"/>
              <a:t>Б  </a:t>
            </a:r>
            <a:r>
              <a:rPr lang="uk-UA" dirty="0" err="1" smtClean="0"/>
              <a:t>одноланцюговою</a:t>
            </a:r>
            <a:r>
              <a:rPr lang="uk-UA" dirty="0" smtClean="0"/>
              <a:t> </a:t>
            </a:r>
            <a:r>
              <a:rPr lang="uk-UA" dirty="0"/>
              <a:t>ДНК</a:t>
            </a:r>
          </a:p>
          <a:p>
            <a:pPr hangingPunct="0"/>
            <a:r>
              <a:rPr lang="uk-UA" dirty="0" smtClean="0"/>
              <a:t>В  </a:t>
            </a:r>
            <a:r>
              <a:rPr lang="uk-UA" dirty="0" err="1" smtClean="0"/>
              <a:t>одноланцюговою</a:t>
            </a:r>
            <a:r>
              <a:rPr lang="uk-UA" dirty="0" smtClean="0"/>
              <a:t> </a:t>
            </a:r>
            <a:r>
              <a:rPr lang="uk-UA" dirty="0"/>
              <a:t>РНК</a:t>
            </a:r>
          </a:p>
          <a:p>
            <a:pPr hangingPunct="0"/>
            <a:r>
              <a:rPr lang="uk-UA" dirty="0" smtClean="0"/>
              <a:t>Г  </a:t>
            </a:r>
            <a:r>
              <a:rPr lang="uk-UA" dirty="0" err="1" smtClean="0"/>
              <a:t>дволанцюговою</a:t>
            </a:r>
            <a:r>
              <a:rPr lang="uk-UA" dirty="0" smtClean="0"/>
              <a:t> </a:t>
            </a:r>
            <a:r>
              <a:rPr lang="uk-UA" dirty="0"/>
              <a:t>РНК</a:t>
            </a:r>
          </a:p>
          <a:p>
            <a:pPr hangingPunct="0"/>
            <a:r>
              <a:rPr lang="uk-UA" dirty="0" smtClean="0"/>
              <a:t>Д  </a:t>
            </a:r>
            <a:r>
              <a:rPr lang="uk-UA" dirty="0" err="1" smtClean="0"/>
              <a:t>одноланцюговою</a:t>
            </a:r>
            <a:r>
              <a:rPr lang="uk-UA" dirty="0" smtClean="0"/>
              <a:t> </a:t>
            </a:r>
            <a:r>
              <a:rPr lang="uk-UA" dirty="0"/>
              <a:t>ДНК і </a:t>
            </a:r>
            <a:r>
              <a:rPr lang="uk-UA" dirty="0" err="1"/>
              <a:t>дволанцюговою</a:t>
            </a:r>
            <a:r>
              <a:rPr lang="uk-UA" dirty="0"/>
              <a:t> РНК</a:t>
            </a:r>
          </a:p>
          <a:p>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003232" cy="634082"/>
          </a:xfrm>
        </p:spPr>
        <p:txBody>
          <a:bodyPr>
            <a:normAutofit fontScale="90000"/>
          </a:bodyPr>
          <a:lstStyle/>
          <a:p>
            <a:r>
              <a:rPr lang="uk-UA" dirty="0" smtClean="0"/>
              <a:t>Завдання 16</a:t>
            </a:r>
            <a:endParaRPr lang="uk-UA" dirty="0"/>
          </a:p>
        </p:txBody>
      </p:sp>
      <p:sp>
        <p:nvSpPr>
          <p:cNvPr id="4" name="Содержимое 3"/>
          <p:cNvSpPr>
            <a:spLocks noGrp="1"/>
          </p:cNvSpPr>
          <p:nvPr>
            <p:ph sz="half" idx="1"/>
          </p:nvPr>
        </p:nvSpPr>
        <p:spPr>
          <a:xfrm>
            <a:off x="0" y="980728"/>
            <a:ext cx="6372200" cy="5877272"/>
          </a:xfrm>
        </p:spPr>
        <p:txBody>
          <a:bodyPr>
            <a:normAutofit lnSpcReduction="10000"/>
          </a:bodyPr>
          <a:lstStyle/>
          <a:p>
            <a:r>
              <a:rPr lang="uk-UA" dirty="0" smtClean="0"/>
              <a:t>Укажіть усі правильні твердження щодо органели, зображеної на рисунку.</a:t>
            </a:r>
          </a:p>
          <a:p>
            <a:r>
              <a:rPr lang="uk-UA" dirty="0" smtClean="0"/>
              <a:t>І </a:t>
            </a:r>
            <a:r>
              <a:rPr lang="uk-UA" dirty="0" err="1" smtClean="0"/>
              <a:t>двомембранна</a:t>
            </a:r>
            <a:endParaRPr lang="uk-UA" dirty="0" smtClean="0"/>
          </a:p>
          <a:p>
            <a:r>
              <a:rPr lang="uk-UA" dirty="0" smtClean="0"/>
              <a:t>ІІ </a:t>
            </a:r>
            <a:r>
              <a:rPr lang="uk-UA" dirty="0" err="1" smtClean="0"/>
              <a:t>одномембранна</a:t>
            </a:r>
            <a:endParaRPr lang="uk-UA" dirty="0" smtClean="0"/>
          </a:p>
          <a:p>
            <a:r>
              <a:rPr lang="uk-UA" dirty="0" smtClean="0"/>
              <a:t>ІІІ містить власну спадкову інформацію</a:t>
            </a:r>
          </a:p>
          <a:p>
            <a:r>
              <a:rPr lang="en-US" dirty="0" smtClean="0"/>
              <a:t>IV</a:t>
            </a:r>
            <a:r>
              <a:rPr lang="uk-UA" dirty="0" smtClean="0"/>
              <a:t> утворюється шляхом поділу</a:t>
            </a:r>
          </a:p>
          <a:p>
            <a:r>
              <a:rPr lang="uk-UA" dirty="0" smtClean="0"/>
              <a:t>А лише І і </a:t>
            </a:r>
            <a:r>
              <a:rPr lang="en-US" dirty="0" smtClean="0"/>
              <a:t>IV</a:t>
            </a:r>
            <a:endParaRPr lang="uk-UA" dirty="0" smtClean="0"/>
          </a:p>
          <a:p>
            <a:r>
              <a:rPr lang="uk-UA" dirty="0" smtClean="0"/>
              <a:t>Б лише ІІ , ІІІ</a:t>
            </a:r>
          </a:p>
          <a:p>
            <a:r>
              <a:rPr lang="uk-UA" dirty="0" smtClean="0"/>
              <a:t>В лише ІІ, ІІІ, </a:t>
            </a:r>
            <a:r>
              <a:rPr lang="en-US" dirty="0" smtClean="0"/>
              <a:t>IV</a:t>
            </a:r>
            <a:endParaRPr lang="uk-UA" dirty="0" smtClean="0"/>
          </a:p>
          <a:p>
            <a:r>
              <a:rPr lang="uk-UA" dirty="0" smtClean="0"/>
              <a:t>Г лише І, ІІІ, </a:t>
            </a:r>
            <a:r>
              <a:rPr lang="en-US" dirty="0" smtClean="0"/>
              <a:t>IV</a:t>
            </a:r>
            <a:endParaRPr lang="uk-UA" dirty="0"/>
          </a:p>
        </p:txBody>
      </p:sp>
      <p:pic>
        <p:nvPicPr>
          <p:cNvPr id="6" name="irc_mi" descr="Похожее изображение">
            <a:hlinkClick r:id="rId2"/>
          </p:cNvPr>
          <p:cNvPicPr>
            <a:picLocks noGrp="1"/>
          </p:cNvPicPr>
          <p:nvPr>
            <p:ph sz="half" idx="2"/>
          </p:nvPr>
        </p:nvPicPr>
        <p:blipFill>
          <a:blip r:embed="rId3" cstate="print"/>
          <a:srcRect/>
          <a:stretch>
            <a:fillRect/>
          </a:stretch>
        </p:blipFill>
        <p:spPr bwMode="auto">
          <a:xfrm>
            <a:off x="6772275" y="1988840"/>
            <a:ext cx="2371725" cy="17811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Завдання 17</a:t>
            </a:r>
            <a:endParaRPr lang="uk-UA" dirty="0"/>
          </a:p>
        </p:txBody>
      </p:sp>
      <p:sp>
        <p:nvSpPr>
          <p:cNvPr id="6" name="Содержимое 5"/>
          <p:cNvSpPr>
            <a:spLocks noGrp="1"/>
          </p:cNvSpPr>
          <p:nvPr>
            <p:ph idx="1"/>
          </p:nvPr>
        </p:nvSpPr>
        <p:spPr/>
        <p:txBody>
          <a:bodyPr>
            <a:normAutofit fontScale="85000" lnSpcReduction="10000"/>
          </a:bodyPr>
          <a:lstStyle/>
          <a:p>
            <a:r>
              <a:rPr lang="uk-UA" dirty="0" smtClean="0"/>
              <a:t>До органели Х надходять синтезовані на мембранах ЕПС білки і ліпіди. Ці сполуки, а також синтезовані в органелі Х полісахариди </a:t>
            </a:r>
            <a:r>
              <a:rPr lang="uk-UA" dirty="0" err="1" smtClean="0"/>
              <a:t>“упаковуються”</a:t>
            </a:r>
            <a:r>
              <a:rPr lang="uk-UA" dirty="0" smtClean="0"/>
              <a:t> у везикули, які потім використовуються клітиною чи виводяться з неї. Органела Х утворює </a:t>
            </a:r>
            <a:r>
              <a:rPr lang="uk-UA" dirty="0" err="1" smtClean="0"/>
              <a:t>лізосоми</a:t>
            </a:r>
            <a:r>
              <a:rPr lang="uk-UA" dirty="0" smtClean="0"/>
              <a:t>, скоротливі вакуолі одноклітинних організмів, компоненти клітинної стінки рослин. Органела Х – це</a:t>
            </a:r>
          </a:p>
          <a:p>
            <a:r>
              <a:rPr lang="uk-UA" dirty="0" smtClean="0"/>
              <a:t>А комплекс  Гольджі</a:t>
            </a:r>
          </a:p>
          <a:p>
            <a:r>
              <a:rPr lang="uk-UA" dirty="0" smtClean="0"/>
              <a:t>Б клітинний центр</a:t>
            </a:r>
          </a:p>
          <a:p>
            <a:r>
              <a:rPr lang="uk-UA" dirty="0" smtClean="0"/>
              <a:t>В мітохондрія</a:t>
            </a:r>
          </a:p>
          <a:p>
            <a:r>
              <a:rPr lang="uk-UA" dirty="0" smtClean="0"/>
              <a:t>Г рибосома</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18</a:t>
            </a:r>
            <a:endParaRPr lang="uk-UA" dirty="0"/>
          </a:p>
        </p:txBody>
      </p:sp>
      <p:sp>
        <p:nvSpPr>
          <p:cNvPr id="3" name="Содержимое 2"/>
          <p:cNvSpPr>
            <a:spLocks noGrp="1"/>
          </p:cNvSpPr>
          <p:nvPr>
            <p:ph idx="1"/>
          </p:nvPr>
        </p:nvSpPr>
        <p:spPr/>
        <p:txBody>
          <a:bodyPr/>
          <a:lstStyle/>
          <a:p>
            <a:r>
              <a:rPr lang="uk-UA" dirty="0" smtClean="0"/>
              <a:t>Рибосоми складаються з приблизно рівної за масою кількості</a:t>
            </a:r>
          </a:p>
          <a:p>
            <a:r>
              <a:rPr lang="uk-UA" dirty="0" smtClean="0"/>
              <a:t>А ДНК і полісахаридів</a:t>
            </a:r>
          </a:p>
          <a:p>
            <a:r>
              <a:rPr lang="uk-UA" dirty="0" smtClean="0"/>
              <a:t>Б ліпідів і глікогену</a:t>
            </a:r>
          </a:p>
          <a:p>
            <a:r>
              <a:rPr lang="uk-UA" dirty="0" smtClean="0"/>
              <a:t>В РНК і білків</a:t>
            </a:r>
          </a:p>
          <a:p>
            <a:r>
              <a:rPr lang="uk-UA" dirty="0" smtClean="0"/>
              <a:t>Г стероїдів і фосфоліпідів</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Завдання 1</a:t>
            </a:r>
            <a:endParaRPr lang="uk-UA" dirty="0"/>
          </a:p>
        </p:txBody>
      </p:sp>
      <p:sp>
        <p:nvSpPr>
          <p:cNvPr id="5" name="Содержимое 4"/>
          <p:cNvSpPr>
            <a:spLocks noGrp="1"/>
          </p:cNvSpPr>
          <p:nvPr>
            <p:ph sz="half" idx="1"/>
          </p:nvPr>
        </p:nvSpPr>
        <p:spPr/>
        <p:txBody>
          <a:bodyPr>
            <a:normAutofit fontScale="77500" lnSpcReduction="20000"/>
          </a:bodyPr>
          <a:lstStyle/>
          <a:p>
            <a:r>
              <a:rPr lang="uk-UA" dirty="0" smtClean="0"/>
              <a:t>Клітинні структури</a:t>
            </a:r>
          </a:p>
          <a:p>
            <a:endParaRPr lang="uk-UA" dirty="0" smtClean="0"/>
          </a:p>
          <a:p>
            <a:r>
              <a:rPr lang="uk-UA" dirty="0" smtClean="0"/>
              <a:t>1.клітинна мембрана </a:t>
            </a:r>
          </a:p>
          <a:p>
            <a:r>
              <a:rPr lang="uk-UA" dirty="0" smtClean="0"/>
              <a:t>2.ядро</a:t>
            </a:r>
          </a:p>
          <a:p>
            <a:r>
              <a:rPr lang="uk-UA" dirty="0" smtClean="0"/>
              <a:t>3. вакуоль</a:t>
            </a:r>
          </a:p>
          <a:p>
            <a:r>
              <a:rPr lang="uk-UA" dirty="0" smtClean="0"/>
              <a:t>4. комплекс Гольджі</a:t>
            </a:r>
          </a:p>
          <a:p>
            <a:endParaRPr lang="uk-UA" dirty="0" smtClean="0"/>
          </a:p>
          <a:p>
            <a:endParaRPr lang="uk-UA" dirty="0"/>
          </a:p>
          <a:p>
            <a:r>
              <a:rPr lang="uk-UA" dirty="0" smtClean="0"/>
              <a:t>1</a:t>
            </a:r>
            <a:r>
              <a:rPr lang="en-US" dirty="0" smtClean="0"/>
              <a:t>-</a:t>
            </a:r>
            <a:endParaRPr lang="uk-UA" dirty="0" smtClean="0"/>
          </a:p>
          <a:p>
            <a:r>
              <a:rPr lang="uk-UA" dirty="0" smtClean="0"/>
              <a:t>2 –</a:t>
            </a:r>
          </a:p>
          <a:p>
            <a:r>
              <a:rPr lang="uk-UA" dirty="0" smtClean="0"/>
              <a:t>3 –</a:t>
            </a:r>
          </a:p>
          <a:p>
            <a:r>
              <a:rPr lang="uk-UA" dirty="0" smtClean="0"/>
              <a:t>4 – </a:t>
            </a:r>
          </a:p>
          <a:p>
            <a:endParaRPr lang="uk-UA" dirty="0">
              <a:solidFill>
                <a:srgbClr val="FF0000"/>
              </a:solidFill>
            </a:endParaRPr>
          </a:p>
        </p:txBody>
      </p:sp>
      <p:sp>
        <p:nvSpPr>
          <p:cNvPr id="6" name="Содержимое 5"/>
          <p:cNvSpPr>
            <a:spLocks noGrp="1"/>
          </p:cNvSpPr>
          <p:nvPr>
            <p:ph sz="half" idx="2"/>
          </p:nvPr>
        </p:nvSpPr>
        <p:spPr>
          <a:xfrm>
            <a:off x="4499992" y="1600201"/>
            <a:ext cx="4186808" cy="4277072"/>
          </a:xfrm>
        </p:spPr>
        <p:txBody>
          <a:bodyPr>
            <a:normAutofit fontScale="77500" lnSpcReduction="20000"/>
          </a:bodyPr>
          <a:lstStyle/>
          <a:p>
            <a:r>
              <a:rPr lang="uk-UA" dirty="0" smtClean="0"/>
              <a:t>Функції  клітинних структур</a:t>
            </a:r>
          </a:p>
          <a:p>
            <a:r>
              <a:rPr lang="uk-UA" dirty="0" smtClean="0"/>
              <a:t>а) шорсткий захисний покрив деяких клітин</a:t>
            </a:r>
          </a:p>
          <a:p>
            <a:r>
              <a:rPr lang="uk-UA" dirty="0" smtClean="0"/>
              <a:t>б) апарат для екскреції клітинних продуктів</a:t>
            </a:r>
          </a:p>
          <a:p>
            <a:r>
              <a:rPr lang="uk-UA" dirty="0" smtClean="0"/>
              <a:t>в)містить генетичний матеріал </a:t>
            </a:r>
            <a:r>
              <a:rPr lang="uk-UA" dirty="0" err="1" smtClean="0"/>
              <a:t>еукаріотичної</a:t>
            </a:r>
            <a:r>
              <a:rPr lang="uk-UA" dirty="0" smtClean="0"/>
              <a:t> клітини</a:t>
            </a:r>
          </a:p>
          <a:p>
            <a:r>
              <a:rPr lang="uk-UA" dirty="0" smtClean="0"/>
              <a:t>г) </a:t>
            </a:r>
            <a:r>
              <a:rPr lang="uk-UA" dirty="0" err="1" smtClean="0"/>
              <a:t>компартмент</a:t>
            </a:r>
            <a:r>
              <a:rPr lang="uk-UA" dirty="0" smtClean="0"/>
              <a:t> рослинної клітини, заповнений рідиною</a:t>
            </a:r>
          </a:p>
          <a:p>
            <a:r>
              <a:rPr lang="uk-UA" dirty="0"/>
              <a:t>д</a:t>
            </a:r>
            <a:r>
              <a:rPr lang="uk-UA" dirty="0" smtClean="0"/>
              <a:t>) регулює надходження речовин  до клітини і з клітини</a:t>
            </a: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19</a:t>
            </a:r>
            <a:endParaRPr lang="uk-UA" dirty="0"/>
          </a:p>
        </p:txBody>
      </p:sp>
      <p:sp>
        <p:nvSpPr>
          <p:cNvPr id="3" name="Содержимое 2"/>
          <p:cNvSpPr>
            <a:spLocks noGrp="1"/>
          </p:cNvSpPr>
          <p:nvPr>
            <p:ph idx="1"/>
          </p:nvPr>
        </p:nvSpPr>
        <p:spPr/>
        <p:txBody>
          <a:bodyPr/>
          <a:lstStyle/>
          <a:p>
            <a:r>
              <a:rPr lang="uk-UA" dirty="0" smtClean="0"/>
              <a:t>Які органели забезпечують розсмоктування хвоста й зовнішніх зябер пуголовка в процесі метаморфозу?</a:t>
            </a:r>
          </a:p>
          <a:p>
            <a:r>
              <a:rPr lang="uk-UA" dirty="0" smtClean="0"/>
              <a:t>А вакуолі</a:t>
            </a:r>
          </a:p>
          <a:p>
            <a:r>
              <a:rPr lang="uk-UA" dirty="0" smtClean="0"/>
              <a:t>Б рибосоми</a:t>
            </a:r>
          </a:p>
          <a:p>
            <a:r>
              <a:rPr lang="uk-UA" dirty="0" smtClean="0"/>
              <a:t>В мітохондрії</a:t>
            </a:r>
          </a:p>
          <a:p>
            <a:r>
              <a:rPr lang="uk-UA" dirty="0" smtClean="0"/>
              <a:t>Г </a:t>
            </a:r>
            <a:r>
              <a:rPr lang="uk-UA" dirty="0" err="1" smtClean="0"/>
              <a:t>лізосоми</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20</a:t>
            </a:r>
            <a:endParaRPr lang="uk-UA" dirty="0"/>
          </a:p>
        </p:txBody>
      </p:sp>
      <p:sp>
        <p:nvSpPr>
          <p:cNvPr id="3" name="Содержимое 2"/>
          <p:cNvSpPr>
            <a:spLocks noGrp="1"/>
          </p:cNvSpPr>
          <p:nvPr>
            <p:ph idx="1"/>
          </p:nvPr>
        </p:nvSpPr>
        <p:spPr/>
        <p:txBody>
          <a:bodyPr/>
          <a:lstStyle/>
          <a:p>
            <a:r>
              <a:rPr lang="uk-UA" dirty="0" smtClean="0"/>
              <a:t>Яку функцію виконує вакуоля рослинної клітини?</a:t>
            </a:r>
          </a:p>
          <a:p>
            <a:r>
              <a:rPr lang="uk-UA" dirty="0" smtClean="0"/>
              <a:t>А фотоліз води</a:t>
            </a:r>
          </a:p>
          <a:p>
            <a:r>
              <a:rPr lang="uk-UA" dirty="0" smtClean="0"/>
              <a:t>Б терморегуляцію</a:t>
            </a:r>
          </a:p>
          <a:p>
            <a:r>
              <a:rPr lang="uk-UA" dirty="0" smtClean="0"/>
              <a:t>В здійснення фототаксисів</a:t>
            </a:r>
          </a:p>
          <a:p>
            <a:r>
              <a:rPr lang="uk-UA" dirty="0" smtClean="0"/>
              <a:t>Г осморегуляцію</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21</a:t>
            </a:r>
            <a:endParaRPr lang="uk-UA" dirty="0"/>
          </a:p>
        </p:txBody>
      </p:sp>
      <p:sp>
        <p:nvSpPr>
          <p:cNvPr id="3" name="Содержимое 2"/>
          <p:cNvSpPr>
            <a:spLocks noGrp="1"/>
          </p:cNvSpPr>
          <p:nvPr>
            <p:ph idx="1"/>
          </p:nvPr>
        </p:nvSpPr>
        <p:spPr/>
        <p:txBody>
          <a:bodyPr/>
          <a:lstStyle/>
          <a:p>
            <a:r>
              <a:rPr lang="uk-UA" dirty="0" smtClean="0"/>
              <a:t>Яка органела клітини здатна утворювати ліпідні  фрагменти клітинної мембрани?</a:t>
            </a:r>
          </a:p>
          <a:p>
            <a:r>
              <a:rPr lang="uk-UA" dirty="0" smtClean="0"/>
              <a:t>А ендоплазматична сітка</a:t>
            </a:r>
          </a:p>
          <a:p>
            <a:r>
              <a:rPr lang="uk-UA" dirty="0" smtClean="0"/>
              <a:t>Б </a:t>
            </a:r>
            <a:r>
              <a:rPr lang="uk-UA" dirty="0" err="1" smtClean="0"/>
              <a:t>лізосома</a:t>
            </a:r>
            <a:endParaRPr lang="uk-UA" dirty="0" smtClean="0"/>
          </a:p>
          <a:p>
            <a:r>
              <a:rPr lang="uk-UA" dirty="0" smtClean="0"/>
              <a:t>В мітохондрія</a:t>
            </a:r>
          </a:p>
          <a:p>
            <a:r>
              <a:rPr lang="uk-UA" dirty="0" smtClean="0"/>
              <a:t>Г рибосома</a:t>
            </a: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22</a:t>
            </a:r>
            <a:endParaRPr lang="uk-UA" dirty="0"/>
          </a:p>
        </p:txBody>
      </p:sp>
      <p:sp>
        <p:nvSpPr>
          <p:cNvPr id="3" name="Содержимое 2"/>
          <p:cNvSpPr>
            <a:spLocks noGrp="1"/>
          </p:cNvSpPr>
          <p:nvPr>
            <p:ph idx="1"/>
          </p:nvPr>
        </p:nvSpPr>
        <p:spPr/>
        <p:txBody>
          <a:bodyPr/>
          <a:lstStyle/>
          <a:p>
            <a:r>
              <a:rPr lang="uk-UA" dirty="0" err="1" smtClean="0"/>
              <a:t>Ендоцитоз</a:t>
            </a:r>
            <a:r>
              <a:rPr lang="uk-UA" dirty="0" smtClean="0"/>
              <a:t> забезпечує:</a:t>
            </a:r>
          </a:p>
          <a:p>
            <a:r>
              <a:rPr lang="uk-UA" dirty="0" smtClean="0"/>
              <a:t>А цитоплазматична мембрана</a:t>
            </a:r>
          </a:p>
          <a:p>
            <a:r>
              <a:rPr lang="uk-UA" dirty="0" smtClean="0"/>
              <a:t>Б мембрана ендоплазматичної сітки</a:t>
            </a:r>
          </a:p>
          <a:p>
            <a:r>
              <a:rPr lang="uk-UA" dirty="0" smtClean="0"/>
              <a:t>В зовнішня мембрана ядерної оболонки</a:t>
            </a:r>
          </a:p>
          <a:p>
            <a:r>
              <a:rPr lang="uk-UA" dirty="0" smtClean="0"/>
              <a:t>Г внутрішня мембрана мітохондрії</a:t>
            </a: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23</a:t>
            </a:r>
            <a:endParaRPr lang="uk-UA" dirty="0"/>
          </a:p>
        </p:txBody>
      </p:sp>
      <p:sp>
        <p:nvSpPr>
          <p:cNvPr id="3" name="Содержимое 2"/>
          <p:cNvSpPr>
            <a:spLocks noGrp="1"/>
          </p:cNvSpPr>
          <p:nvPr>
            <p:ph idx="1"/>
          </p:nvPr>
        </p:nvSpPr>
        <p:spPr/>
        <p:txBody>
          <a:bodyPr>
            <a:normAutofit fontScale="92500" lnSpcReduction="20000"/>
          </a:bodyPr>
          <a:lstStyle/>
          <a:p>
            <a:r>
              <a:rPr lang="uk-UA" dirty="0" smtClean="0"/>
              <a:t>До правильно виготовленого мікропрепарату шкірочки соковитої луски цибулі додали декілька крапель концентрованого розчину кухонної солі. Під час розгляду його за допомогою мікроскопа вони спостерігали відшарування цитоплазми від клітинної стінки. Назва цього процесу –</a:t>
            </a:r>
          </a:p>
          <a:p>
            <a:r>
              <a:rPr lang="uk-UA" dirty="0" smtClean="0"/>
              <a:t>А деплазмоліз</a:t>
            </a:r>
          </a:p>
          <a:p>
            <a:r>
              <a:rPr lang="uk-UA" dirty="0" smtClean="0"/>
              <a:t>Б </a:t>
            </a:r>
            <a:r>
              <a:rPr lang="uk-UA" dirty="0" err="1" smtClean="0"/>
              <a:t>піноцитоз</a:t>
            </a:r>
            <a:endParaRPr lang="uk-UA" dirty="0" smtClean="0"/>
          </a:p>
          <a:p>
            <a:r>
              <a:rPr lang="uk-UA" dirty="0" smtClean="0"/>
              <a:t>В плазмоліз</a:t>
            </a:r>
          </a:p>
          <a:p>
            <a:r>
              <a:rPr lang="uk-UA" dirty="0" smtClean="0"/>
              <a:t>Г фагоцитоз</a:t>
            </a:r>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 24</a:t>
            </a:r>
            <a:endParaRPr lang="uk-UA" dirty="0"/>
          </a:p>
        </p:txBody>
      </p:sp>
      <p:sp>
        <p:nvSpPr>
          <p:cNvPr id="3" name="Содержимое 2"/>
          <p:cNvSpPr>
            <a:spLocks noGrp="1"/>
          </p:cNvSpPr>
          <p:nvPr>
            <p:ph idx="1"/>
          </p:nvPr>
        </p:nvSpPr>
        <p:spPr/>
        <p:txBody>
          <a:bodyPr/>
          <a:lstStyle/>
          <a:p>
            <a:r>
              <a:rPr lang="uk-UA" dirty="0" smtClean="0"/>
              <a:t>Двома мембранами в клітинах еукаріотів обмежений уміст</a:t>
            </a:r>
          </a:p>
          <a:p>
            <a:r>
              <a:rPr lang="uk-UA" dirty="0" smtClean="0"/>
              <a:t>А </a:t>
            </a:r>
            <a:r>
              <a:rPr lang="uk-UA" dirty="0" err="1" smtClean="0"/>
              <a:t>лізосом</a:t>
            </a:r>
            <a:endParaRPr lang="uk-UA" dirty="0" smtClean="0"/>
          </a:p>
          <a:p>
            <a:r>
              <a:rPr lang="uk-UA" dirty="0" smtClean="0"/>
              <a:t>Б рибосом</a:t>
            </a:r>
          </a:p>
          <a:p>
            <a:r>
              <a:rPr lang="uk-UA" dirty="0" smtClean="0"/>
              <a:t>В мітохондрій</a:t>
            </a:r>
          </a:p>
          <a:p>
            <a:r>
              <a:rPr lang="uk-UA" dirty="0" smtClean="0"/>
              <a:t>Г </a:t>
            </a:r>
            <a:r>
              <a:rPr lang="uk-UA" dirty="0" err="1" smtClean="0"/>
              <a:t>пероксисом</a:t>
            </a: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Завдання 25</a:t>
            </a:r>
            <a:endParaRPr lang="uk-UA" dirty="0"/>
          </a:p>
        </p:txBody>
      </p:sp>
      <p:sp>
        <p:nvSpPr>
          <p:cNvPr id="3" name="Содержимое 2"/>
          <p:cNvSpPr>
            <a:spLocks noGrp="1"/>
          </p:cNvSpPr>
          <p:nvPr>
            <p:ph idx="1"/>
          </p:nvPr>
        </p:nvSpPr>
        <p:spPr/>
        <p:txBody>
          <a:bodyPr>
            <a:normAutofit/>
          </a:bodyPr>
          <a:lstStyle/>
          <a:p>
            <a:r>
              <a:rPr lang="uk-UA" dirty="0" smtClean="0"/>
              <a:t>Який мономер зустрічається в молекулах трьох дисахаридів: сахарози, мальтози, галактози</a:t>
            </a:r>
          </a:p>
          <a:p>
            <a:r>
              <a:rPr lang="uk-UA" dirty="0" smtClean="0"/>
              <a:t>1. фруктоза</a:t>
            </a:r>
          </a:p>
          <a:p>
            <a:r>
              <a:rPr lang="uk-UA" dirty="0" smtClean="0"/>
              <a:t>2. глюкоза</a:t>
            </a:r>
          </a:p>
          <a:p>
            <a:r>
              <a:rPr lang="uk-UA" dirty="0" smtClean="0"/>
              <a:t>3. галактоза</a:t>
            </a:r>
          </a:p>
          <a:p>
            <a:r>
              <a:rPr lang="uk-UA" dirty="0" smtClean="0"/>
              <a:t>4. рибоза</a:t>
            </a:r>
          </a:p>
          <a:p>
            <a:r>
              <a:rPr lang="uk-UA" dirty="0" smtClean="0"/>
              <a:t>5. дезоксирибоза</a:t>
            </a: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uk-UA" dirty="0" smtClean="0"/>
              <a:t>Завдання 2</a:t>
            </a:r>
            <a:br>
              <a:rPr lang="uk-UA" dirty="0" smtClean="0"/>
            </a:br>
            <a:endParaRPr lang="uk-UA" dirty="0"/>
          </a:p>
        </p:txBody>
      </p:sp>
      <p:sp>
        <p:nvSpPr>
          <p:cNvPr id="6" name="Содержимое 5"/>
          <p:cNvSpPr>
            <a:spLocks noGrp="1"/>
          </p:cNvSpPr>
          <p:nvPr>
            <p:ph idx="1"/>
          </p:nvPr>
        </p:nvSpPr>
        <p:spPr/>
        <p:txBody>
          <a:bodyPr/>
          <a:lstStyle/>
          <a:p>
            <a:r>
              <a:rPr lang="uk-UA" dirty="0" smtClean="0"/>
              <a:t>Чим слід користуватись біологу при дослідженні тонкої структури поверхні клітини:</a:t>
            </a:r>
          </a:p>
          <a:p>
            <a:r>
              <a:rPr lang="uk-UA" dirty="0" smtClean="0"/>
              <a:t>а) світловим мікроскопом;</a:t>
            </a:r>
          </a:p>
          <a:p>
            <a:r>
              <a:rPr lang="uk-UA" dirty="0"/>
              <a:t>б</a:t>
            </a:r>
            <a:r>
              <a:rPr lang="uk-UA" dirty="0" smtClean="0"/>
              <a:t>) трансмісійним електронним мікроскопом</a:t>
            </a:r>
          </a:p>
          <a:p>
            <a:r>
              <a:rPr lang="uk-UA" dirty="0"/>
              <a:t>в</a:t>
            </a:r>
            <a:r>
              <a:rPr lang="uk-UA" dirty="0" smtClean="0"/>
              <a:t>) </a:t>
            </a:r>
            <a:r>
              <a:rPr lang="uk-UA" dirty="0" err="1" smtClean="0"/>
              <a:t>скануючим</a:t>
            </a:r>
            <a:r>
              <a:rPr lang="uk-UA" dirty="0" smtClean="0"/>
              <a:t> електронним мікроскопом</a:t>
            </a:r>
          </a:p>
          <a:p>
            <a:r>
              <a:rPr lang="uk-UA" dirty="0"/>
              <a:t>г</a:t>
            </a:r>
            <a:r>
              <a:rPr lang="uk-UA" dirty="0" smtClean="0"/>
              <a:t>) рентгенівським апаратом</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l"/>
            <a:r>
              <a:rPr lang="uk-UA" dirty="0" smtClean="0"/>
              <a:t>Завдання 3</a:t>
            </a:r>
            <a:br>
              <a:rPr lang="uk-UA" dirty="0" smtClean="0"/>
            </a:br>
            <a:r>
              <a:rPr lang="uk-UA" sz="2000" dirty="0" smtClean="0"/>
              <a:t>Установіть відповідність між складовою хлоропласта (1-4) та її назвою</a:t>
            </a:r>
            <a:endParaRPr lang="uk-UA" sz="2000" dirty="0"/>
          </a:p>
        </p:txBody>
      </p:sp>
      <p:sp>
        <p:nvSpPr>
          <p:cNvPr id="6" name="Содержимое 5"/>
          <p:cNvSpPr>
            <a:spLocks noGrp="1"/>
          </p:cNvSpPr>
          <p:nvPr>
            <p:ph sz="half" idx="2"/>
          </p:nvPr>
        </p:nvSpPr>
        <p:spPr/>
        <p:txBody>
          <a:bodyPr>
            <a:normAutofit fontScale="92500" lnSpcReduction="10000"/>
          </a:bodyPr>
          <a:lstStyle/>
          <a:p>
            <a:r>
              <a:rPr lang="uk-UA" dirty="0" smtClean="0"/>
              <a:t>А </a:t>
            </a:r>
            <a:r>
              <a:rPr lang="uk-UA" dirty="0" err="1" smtClean="0"/>
              <a:t>тилакоїд</a:t>
            </a:r>
            <a:endParaRPr lang="uk-UA" dirty="0" smtClean="0"/>
          </a:p>
          <a:p>
            <a:r>
              <a:rPr lang="uk-UA" dirty="0" smtClean="0"/>
              <a:t>Б грана</a:t>
            </a:r>
          </a:p>
          <a:p>
            <a:r>
              <a:rPr lang="uk-UA" dirty="0" smtClean="0"/>
              <a:t>В </a:t>
            </a:r>
            <a:r>
              <a:rPr lang="uk-UA" dirty="0" err="1" smtClean="0"/>
              <a:t>ламела</a:t>
            </a:r>
            <a:endParaRPr lang="uk-UA" dirty="0" smtClean="0"/>
          </a:p>
          <a:p>
            <a:r>
              <a:rPr lang="uk-UA" dirty="0" smtClean="0"/>
              <a:t>Г зовнішня мембрана</a:t>
            </a:r>
          </a:p>
          <a:p>
            <a:r>
              <a:rPr lang="uk-UA" dirty="0" smtClean="0"/>
              <a:t>Д строма</a:t>
            </a:r>
          </a:p>
          <a:p>
            <a:endParaRPr lang="uk-UA" dirty="0"/>
          </a:p>
          <a:p>
            <a:r>
              <a:rPr lang="uk-UA" dirty="0" smtClean="0"/>
              <a:t>1-</a:t>
            </a:r>
          </a:p>
          <a:p>
            <a:r>
              <a:rPr lang="uk-UA" dirty="0" smtClean="0"/>
              <a:t>2-</a:t>
            </a:r>
          </a:p>
          <a:p>
            <a:r>
              <a:rPr lang="uk-UA" dirty="0" smtClean="0"/>
              <a:t>3-</a:t>
            </a:r>
          </a:p>
          <a:p>
            <a:r>
              <a:rPr lang="uk-UA" dirty="0" smtClean="0"/>
              <a:t>4-</a:t>
            </a:r>
            <a:endParaRPr lang="uk-UA" dirty="0"/>
          </a:p>
        </p:txBody>
      </p:sp>
      <p:pic>
        <p:nvPicPr>
          <p:cNvPr id="7" name="irc_mi" descr="Результат пошуку зображень за запитом &quot;складові хлоропласта&quot;">
            <a:hlinkClick r:id="rId2"/>
          </p:cNvPr>
          <p:cNvPicPr>
            <a:picLocks noGrp="1"/>
          </p:cNvPicPr>
          <p:nvPr>
            <p:ph sz="half" idx="1"/>
          </p:nvPr>
        </p:nvPicPr>
        <p:blipFill>
          <a:blip r:embed="rId3" cstate="print"/>
          <a:srcRect/>
          <a:stretch>
            <a:fillRect/>
          </a:stretch>
        </p:blipFill>
        <p:spPr bwMode="auto">
          <a:xfrm>
            <a:off x="539553" y="1916833"/>
            <a:ext cx="2880320" cy="18722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uk-UA" dirty="0" smtClean="0"/>
              <a:t>Завдання 4</a:t>
            </a:r>
            <a:br>
              <a:rPr lang="uk-UA" dirty="0" smtClean="0"/>
            </a:br>
            <a:r>
              <a:rPr lang="uk-UA" sz="1800" dirty="0" smtClean="0"/>
              <a:t>Установіть відповідність між назвою білка (1-4) та його функцією</a:t>
            </a:r>
            <a:endParaRPr lang="uk-UA" dirty="0"/>
          </a:p>
        </p:txBody>
      </p:sp>
      <p:sp>
        <p:nvSpPr>
          <p:cNvPr id="3" name="Содержимое 2"/>
          <p:cNvSpPr>
            <a:spLocks noGrp="1"/>
          </p:cNvSpPr>
          <p:nvPr>
            <p:ph sz="half" idx="1"/>
          </p:nvPr>
        </p:nvSpPr>
        <p:spPr/>
        <p:txBody>
          <a:bodyPr>
            <a:normAutofit lnSpcReduction="10000"/>
          </a:bodyPr>
          <a:lstStyle/>
          <a:p>
            <a:r>
              <a:rPr lang="uk-UA" dirty="0" smtClean="0"/>
              <a:t>1 колаген</a:t>
            </a:r>
          </a:p>
          <a:p>
            <a:r>
              <a:rPr lang="uk-UA" dirty="0" smtClean="0"/>
              <a:t>2 інтерферон</a:t>
            </a:r>
          </a:p>
          <a:p>
            <a:r>
              <a:rPr lang="uk-UA" dirty="0" smtClean="0"/>
              <a:t>3 амілаза</a:t>
            </a:r>
          </a:p>
          <a:p>
            <a:r>
              <a:rPr lang="uk-UA" dirty="0" smtClean="0"/>
              <a:t>4 міозин</a:t>
            </a:r>
          </a:p>
          <a:p>
            <a:endParaRPr lang="uk-UA" dirty="0"/>
          </a:p>
          <a:p>
            <a:r>
              <a:rPr lang="uk-UA" dirty="0" smtClean="0"/>
              <a:t>1-</a:t>
            </a:r>
          </a:p>
          <a:p>
            <a:r>
              <a:rPr lang="uk-UA" dirty="0" smtClean="0"/>
              <a:t>2-</a:t>
            </a:r>
          </a:p>
          <a:p>
            <a:r>
              <a:rPr lang="uk-UA" dirty="0" smtClean="0"/>
              <a:t>3-</a:t>
            </a:r>
          </a:p>
          <a:p>
            <a:r>
              <a:rPr lang="uk-UA" dirty="0" smtClean="0"/>
              <a:t>4-</a:t>
            </a:r>
            <a:endParaRPr lang="uk-UA" dirty="0"/>
          </a:p>
        </p:txBody>
      </p:sp>
      <p:sp>
        <p:nvSpPr>
          <p:cNvPr id="4" name="Содержимое 3"/>
          <p:cNvSpPr>
            <a:spLocks noGrp="1"/>
          </p:cNvSpPr>
          <p:nvPr>
            <p:ph sz="half" idx="2"/>
          </p:nvPr>
        </p:nvSpPr>
        <p:spPr/>
        <p:txBody>
          <a:bodyPr>
            <a:normAutofit lnSpcReduction="10000"/>
          </a:bodyPr>
          <a:lstStyle/>
          <a:p>
            <a:r>
              <a:rPr lang="uk-UA" dirty="0" smtClean="0"/>
              <a:t>А рухова</a:t>
            </a:r>
          </a:p>
          <a:p>
            <a:r>
              <a:rPr lang="uk-UA" dirty="0" smtClean="0"/>
              <a:t>Б захисна</a:t>
            </a:r>
          </a:p>
          <a:p>
            <a:r>
              <a:rPr lang="uk-UA" dirty="0" smtClean="0"/>
              <a:t>В каталітична</a:t>
            </a:r>
          </a:p>
          <a:p>
            <a:r>
              <a:rPr lang="uk-UA" dirty="0" smtClean="0"/>
              <a:t>Г резервна</a:t>
            </a:r>
          </a:p>
          <a:p>
            <a:r>
              <a:rPr lang="uk-UA" dirty="0" smtClean="0"/>
              <a:t>Д структурна</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dirty="0" smtClean="0"/>
              <a:t>Завдання </a:t>
            </a:r>
            <a:r>
              <a:rPr lang="en-US" dirty="0" smtClean="0"/>
              <a:t>5</a:t>
            </a:r>
            <a:r>
              <a:rPr lang="uk-UA" dirty="0" smtClean="0"/>
              <a:t/>
            </a:r>
            <a:br>
              <a:rPr lang="uk-UA" dirty="0" smtClean="0"/>
            </a:br>
            <a:r>
              <a:rPr lang="uk-UA" sz="2000" dirty="0" smtClean="0"/>
              <a:t>Установіть відповідність між групою органічних сполук (1-4) та речовиною (А-Д), яка належить до цієї групи</a:t>
            </a:r>
            <a:endParaRPr lang="uk-UA" dirty="0"/>
          </a:p>
        </p:txBody>
      </p:sp>
      <p:sp>
        <p:nvSpPr>
          <p:cNvPr id="8" name="Содержимое 7"/>
          <p:cNvSpPr>
            <a:spLocks noGrp="1"/>
          </p:cNvSpPr>
          <p:nvPr>
            <p:ph sz="half" idx="1"/>
          </p:nvPr>
        </p:nvSpPr>
        <p:spPr/>
        <p:txBody>
          <a:bodyPr/>
          <a:lstStyle/>
          <a:p>
            <a:r>
              <a:rPr lang="uk-UA" dirty="0" smtClean="0"/>
              <a:t>1 ліпіди</a:t>
            </a:r>
          </a:p>
          <a:p>
            <a:r>
              <a:rPr lang="uk-UA" dirty="0" smtClean="0"/>
              <a:t>2 білки</a:t>
            </a:r>
          </a:p>
          <a:p>
            <a:r>
              <a:rPr lang="uk-UA" dirty="0" smtClean="0"/>
              <a:t>3 вуглеводи</a:t>
            </a:r>
          </a:p>
          <a:p>
            <a:r>
              <a:rPr lang="uk-UA" dirty="0" smtClean="0"/>
              <a:t>4 нуклеїнові кислоти</a:t>
            </a:r>
          </a:p>
          <a:p>
            <a:r>
              <a:rPr lang="uk-UA" dirty="0" smtClean="0"/>
              <a:t>1-</a:t>
            </a:r>
          </a:p>
          <a:p>
            <a:r>
              <a:rPr lang="uk-UA" dirty="0" smtClean="0"/>
              <a:t>2-</a:t>
            </a:r>
          </a:p>
          <a:p>
            <a:r>
              <a:rPr lang="uk-UA" dirty="0" smtClean="0"/>
              <a:t>3-</a:t>
            </a:r>
          </a:p>
          <a:p>
            <a:r>
              <a:rPr lang="uk-UA" dirty="0" smtClean="0"/>
              <a:t>4-</a:t>
            </a:r>
            <a:endParaRPr lang="uk-UA" dirty="0"/>
          </a:p>
        </p:txBody>
      </p:sp>
      <p:sp>
        <p:nvSpPr>
          <p:cNvPr id="9" name="Содержимое 8"/>
          <p:cNvSpPr>
            <a:spLocks noGrp="1"/>
          </p:cNvSpPr>
          <p:nvPr>
            <p:ph sz="half" idx="2"/>
          </p:nvPr>
        </p:nvSpPr>
        <p:spPr/>
        <p:txBody>
          <a:bodyPr/>
          <a:lstStyle/>
          <a:p>
            <a:r>
              <a:rPr lang="uk-UA" dirty="0" smtClean="0"/>
              <a:t>А РНК</a:t>
            </a:r>
          </a:p>
          <a:p>
            <a:r>
              <a:rPr lang="uk-UA" dirty="0" smtClean="0"/>
              <a:t>Б адреналін</a:t>
            </a:r>
          </a:p>
          <a:p>
            <a:r>
              <a:rPr lang="uk-UA" dirty="0" smtClean="0"/>
              <a:t>В віск</a:t>
            </a:r>
          </a:p>
          <a:p>
            <a:r>
              <a:rPr lang="uk-UA" dirty="0" smtClean="0"/>
              <a:t>Г глікоген</a:t>
            </a:r>
          </a:p>
          <a:p>
            <a:r>
              <a:rPr lang="uk-UA" dirty="0" smtClean="0"/>
              <a:t>Д актин</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51520" y="274638"/>
            <a:ext cx="8435280" cy="634082"/>
          </a:xfrm>
        </p:spPr>
        <p:txBody>
          <a:bodyPr>
            <a:normAutofit fontScale="90000"/>
          </a:bodyPr>
          <a:lstStyle/>
          <a:p>
            <a:r>
              <a:rPr lang="uk-UA" dirty="0" smtClean="0"/>
              <a:t>Завдання </a:t>
            </a:r>
            <a:r>
              <a:rPr lang="en-US" dirty="0" smtClean="0"/>
              <a:t>6</a:t>
            </a:r>
            <a:endParaRPr lang="uk-UA" dirty="0"/>
          </a:p>
        </p:txBody>
      </p:sp>
      <p:sp>
        <p:nvSpPr>
          <p:cNvPr id="6" name="Содержимое 5"/>
          <p:cNvSpPr>
            <a:spLocks noGrp="1"/>
          </p:cNvSpPr>
          <p:nvPr>
            <p:ph idx="1"/>
          </p:nvPr>
        </p:nvSpPr>
        <p:spPr>
          <a:xfrm>
            <a:off x="179512" y="980728"/>
            <a:ext cx="8507288" cy="5145435"/>
          </a:xfrm>
        </p:spPr>
        <p:txBody>
          <a:bodyPr>
            <a:normAutofit/>
          </a:bodyPr>
          <a:lstStyle/>
          <a:p>
            <a:r>
              <a:rPr lang="uk-UA" sz="2400" dirty="0" smtClean="0"/>
              <a:t>Ці речовини суттєво прискорюють хімічні реакції. Після закінчення реакції вони виділяються в незмінному вигляді й не входять до складу продуктів. Укажіть та охарактеризуйте такі речовини.</a:t>
            </a:r>
          </a:p>
          <a:p>
            <a:r>
              <a:rPr lang="uk-UA" sz="2400" dirty="0" smtClean="0"/>
              <a:t>Назва                          Мономерами є                  Функція     </a:t>
            </a:r>
          </a:p>
          <a:p>
            <a:pPr>
              <a:buNone/>
            </a:pPr>
            <a:r>
              <a:rPr lang="uk-UA" sz="2400" dirty="0" smtClean="0"/>
              <a:t>1. вітаміни                    1 моносахариди                1. регуляторна</a:t>
            </a:r>
          </a:p>
          <a:p>
            <a:pPr>
              <a:buNone/>
            </a:pPr>
            <a:r>
              <a:rPr lang="uk-UA" sz="2400" dirty="0" smtClean="0"/>
              <a:t>2. гормони                    2. амінокислоти                 2. енергетична</a:t>
            </a:r>
          </a:p>
          <a:p>
            <a:pPr>
              <a:buNone/>
            </a:pPr>
            <a:r>
              <a:rPr lang="uk-UA" sz="2400" dirty="0" smtClean="0"/>
              <a:t>3. ферменти</a:t>
            </a:r>
            <a:r>
              <a:rPr lang="uk-UA" sz="2400" dirty="0" smtClean="0">
                <a:solidFill>
                  <a:srgbClr val="FF0000"/>
                </a:solidFill>
              </a:rPr>
              <a:t>  </a:t>
            </a:r>
            <a:r>
              <a:rPr lang="uk-UA" sz="2400" dirty="0" smtClean="0"/>
              <a:t>                3. жирні кислоти               3. каталітична</a:t>
            </a:r>
          </a:p>
          <a:p>
            <a:pPr>
              <a:buNone/>
            </a:pPr>
            <a:endParaRPr lang="uk-UA" sz="2400" dirty="0">
              <a:solidFill>
                <a:srgbClr val="002060"/>
              </a:solidFill>
            </a:endParaRPr>
          </a:p>
          <a:p>
            <a:pPr>
              <a:buNone/>
            </a:pPr>
            <a:r>
              <a:rPr lang="uk-UA" sz="2400" dirty="0" smtClean="0">
                <a:solidFill>
                  <a:srgbClr val="002060"/>
                </a:solidFill>
              </a:rPr>
              <a:t>                  </a:t>
            </a:r>
            <a:endParaRPr lang="uk-UA" sz="2400" dirty="0">
              <a:solidFill>
                <a:srgbClr val="FF0000"/>
              </a:solidFill>
            </a:endParaRPr>
          </a:p>
        </p:txBody>
      </p:sp>
      <p:sp>
        <p:nvSpPr>
          <p:cNvPr id="8" name="Прямоугольник 7"/>
          <p:cNvSpPr/>
          <p:nvPr/>
        </p:nvSpPr>
        <p:spPr>
          <a:xfrm>
            <a:off x="2267744" y="5157192"/>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3333</a:t>
            </a:r>
            <a:endParaRPr lang="uk-UA" dirty="0"/>
          </a:p>
        </p:txBody>
      </p:sp>
      <p:sp>
        <p:nvSpPr>
          <p:cNvPr id="9" name="Прямоугольник 8"/>
          <p:cNvSpPr/>
          <p:nvPr/>
        </p:nvSpPr>
        <p:spPr>
          <a:xfrm>
            <a:off x="3779912" y="5157192"/>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p:cNvSpPr/>
          <p:nvPr/>
        </p:nvSpPr>
        <p:spPr>
          <a:xfrm>
            <a:off x="5364088" y="5157192"/>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l"/>
            <a:r>
              <a:rPr lang="uk-UA" dirty="0" smtClean="0"/>
              <a:t>Завдання </a:t>
            </a:r>
            <a:r>
              <a:rPr lang="en-US" dirty="0" smtClean="0"/>
              <a:t>7</a:t>
            </a:r>
            <a:r>
              <a:rPr lang="uk-UA" dirty="0" smtClean="0"/>
              <a:t/>
            </a:r>
            <a:br>
              <a:rPr lang="uk-UA" dirty="0" smtClean="0"/>
            </a:br>
            <a:r>
              <a:rPr lang="uk-UA" sz="2200" dirty="0" smtClean="0"/>
              <a:t>Установіть відповідність між органелами, зображеними на рисунку (1,4,5,7) та їхніми функціями (А-Д)</a:t>
            </a:r>
            <a:endParaRPr lang="uk-UA" sz="2200" dirty="0"/>
          </a:p>
        </p:txBody>
      </p:sp>
      <p:sp>
        <p:nvSpPr>
          <p:cNvPr id="6" name="Содержимое 5"/>
          <p:cNvSpPr>
            <a:spLocks noGrp="1"/>
          </p:cNvSpPr>
          <p:nvPr>
            <p:ph sz="half" idx="2"/>
          </p:nvPr>
        </p:nvSpPr>
        <p:spPr/>
        <p:txBody>
          <a:bodyPr>
            <a:normAutofit fontScale="92500" lnSpcReduction="10000"/>
          </a:bodyPr>
          <a:lstStyle/>
          <a:p>
            <a:r>
              <a:rPr lang="uk-UA" sz="2400" b="1" dirty="0" smtClean="0"/>
              <a:t>А регуляція внутрішньоклітинного тиску</a:t>
            </a:r>
          </a:p>
          <a:p>
            <a:r>
              <a:rPr lang="uk-UA" sz="2400" b="1" dirty="0" smtClean="0"/>
              <a:t>Б  шорсткий захисний покрив </a:t>
            </a:r>
          </a:p>
          <a:p>
            <a:r>
              <a:rPr lang="uk-UA" sz="2400" b="1" dirty="0" smtClean="0"/>
              <a:t>В синтез АТФ</a:t>
            </a:r>
          </a:p>
          <a:p>
            <a:r>
              <a:rPr lang="uk-UA" sz="2400" b="1" dirty="0" smtClean="0"/>
              <a:t>Г регуляція всіх процесів і клітині</a:t>
            </a:r>
          </a:p>
          <a:p>
            <a:r>
              <a:rPr lang="uk-UA" sz="2400" b="1" dirty="0" smtClean="0"/>
              <a:t>Д фотосинтез</a:t>
            </a:r>
          </a:p>
          <a:p>
            <a:r>
              <a:rPr lang="uk-UA" sz="2400" b="1" dirty="0" smtClean="0"/>
              <a:t>1-</a:t>
            </a:r>
          </a:p>
          <a:p>
            <a:r>
              <a:rPr lang="uk-UA" sz="2400" b="1" dirty="0" smtClean="0"/>
              <a:t>4-</a:t>
            </a:r>
          </a:p>
          <a:p>
            <a:r>
              <a:rPr lang="uk-UA" sz="2400" b="1" dirty="0" smtClean="0"/>
              <a:t>5-</a:t>
            </a:r>
          </a:p>
          <a:p>
            <a:r>
              <a:rPr lang="uk-UA" sz="2400" b="1" dirty="0" smtClean="0"/>
              <a:t>7-</a:t>
            </a:r>
            <a:endParaRPr lang="uk-UA" sz="2400" b="1" dirty="0"/>
          </a:p>
        </p:txBody>
      </p:sp>
      <p:pic>
        <p:nvPicPr>
          <p:cNvPr id="7" name="Содержимое 6" descr="https://academia.in.ua/sites/default/files/biolohija.JPG"/>
          <p:cNvPicPr>
            <a:picLocks noGrp="1"/>
          </p:cNvPicPr>
          <p:nvPr>
            <p:ph sz="half" idx="1"/>
          </p:nvPr>
        </p:nvPicPr>
        <p:blipFill>
          <a:blip r:embed="rId2" cstate="print"/>
          <a:srcRect/>
          <a:stretch>
            <a:fillRect/>
          </a:stretch>
        </p:blipFill>
        <p:spPr bwMode="auto">
          <a:xfrm>
            <a:off x="0" y="1772816"/>
            <a:ext cx="4495800" cy="39399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uk-UA" dirty="0" smtClean="0"/>
              <a:t>Завдання </a:t>
            </a:r>
            <a:r>
              <a:rPr lang="en-US" dirty="0" smtClean="0"/>
              <a:t>8</a:t>
            </a:r>
            <a:r>
              <a:rPr lang="uk-UA" dirty="0" smtClean="0"/>
              <a:t/>
            </a:r>
            <a:br>
              <a:rPr lang="uk-UA" dirty="0" smtClean="0"/>
            </a:br>
            <a:r>
              <a:rPr lang="uk-UA" sz="2000" dirty="0" smtClean="0"/>
              <a:t>Установіть відповідність між процесом (1-4) і органелою (А-Д), у якій він відбувається</a:t>
            </a:r>
            <a:endParaRPr lang="uk-UA" dirty="0"/>
          </a:p>
        </p:txBody>
      </p:sp>
      <p:sp>
        <p:nvSpPr>
          <p:cNvPr id="3" name="Содержимое 2"/>
          <p:cNvSpPr>
            <a:spLocks noGrp="1"/>
          </p:cNvSpPr>
          <p:nvPr>
            <p:ph sz="half" idx="1"/>
          </p:nvPr>
        </p:nvSpPr>
        <p:spPr/>
        <p:txBody>
          <a:bodyPr>
            <a:normAutofit fontScale="92500" lnSpcReduction="10000"/>
          </a:bodyPr>
          <a:lstStyle/>
          <a:p>
            <a:r>
              <a:rPr lang="uk-UA" dirty="0" smtClean="0"/>
              <a:t>1.кисневий етап енергетичного обміну</a:t>
            </a:r>
          </a:p>
          <a:p>
            <a:r>
              <a:rPr lang="uk-UA" dirty="0" smtClean="0"/>
              <a:t>2. фіксація вуглекислого газу</a:t>
            </a:r>
          </a:p>
          <a:p>
            <a:r>
              <a:rPr lang="uk-UA" dirty="0" smtClean="0"/>
              <a:t>3. розщеплення полімерів у кислому середовищі</a:t>
            </a:r>
          </a:p>
          <a:p>
            <a:r>
              <a:rPr lang="uk-UA" dirty="0" smtClean="0"/>
              <a:t>4. синтез і транспортування білків</a:t>
            </a:r>
            <a:endParaRPr lang="uk-UA" dirty="0"/>
          </a:p>
        </p:txBody>
      </p:sp>
      <p:sp>
        <p:nvSpPr>
          <p:cNvPr id="4" name="Содержимое 3"/>
          <p:cNvSpPr>
            <a:spLocks noGrp="1"/>
          </p:cNvSpPr>
          <p:nvPr>
            <p:ph sz="half" idx="2"/>
          </p:nvPr>
        </p:nvSpPr>
        <p:spPr/>
        <p:txBody>
          <a:bodyPr>
            <a:normAutofit fontScale="92500" lnSpcReduction="10000"/>
          </a:bodyPr>
          <a:lstStyle/>
          <a:p>
            <a:r>
              <a:rPr lang="uk-UA" dirty="0" smtClean="0"/>
              <a:t>А комплекс Гольджі</a:t>
            </a:r>
          </a:p>
          <a:p>
            <a:r>
              <a:rPr lang="uk-UA" dirty="0" smtClean="0"/>
              <a:t>Б гранулярна ЕПС</a:t>
            </a:r>
          </a:p>
          <a:p>
            <a:r>
              <a:rPr lang="uk-UA" dirty="0" smtClean="0"/>
              <a:t>В мітохондрія</a:t>
            </a:r>
          </a:p>
          <a:p>
            <a:r>
              <a:rPr lang="uk-UA" dirty="0" smtClean="0"/>
              <a:t>Г хлоропласт</a:t>
            </a:r>
          </a:p>
          <a:p>
            <a:r>
              <a:rPr lang="uk-UA" dirty="0" smtClean="0"/>
              <a:t>Д </a:t>
            </a:r>
            <a:r>
              <a:rPr lang="uk-UA" dirty="0" err="1" smtClean="0"/>
              <a:t>лізосома</a:t>
            </a:r>
            <a:endParaRPr lang="uk-UA" dirty="0" smtClean="0"/>
          </a:p>
          <a:p>
            <a:endParaRPr lang="uk-UA" dirty="0"/>
          </a:p>
          <a:p>
            <a:r>
              <a:rPr lang="uk-UA" dirty="0" smtClean="0"/>
              <a:t>1-</a:t>
            </a:r>
          </a:p>
          <a:p>
            <a:r>
              <a:rPr lang="uk-UA" dirty="0" smtClean="0"/>
              <a:t>2-</a:t>
            </a:r>
          </a:p>
          <a:p>
            <a:r>
              <a:rPr lang="uk-UA" dirty="0" smtClean="0"/>
              <a:t>3-</a:t>
            </a:r>
          </a:p>
          <a:p>
            <a:r>
              <a:rPr lang="uk-UA" dirty="0" smtClean="0"/>
              <a:t>4-</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781</Words>
  <Application>Microsoft Office PowerPoint</Application>
  <PresentationFormat>Экран (4:3)</PresentationFormat>
  <Paragraphs>220</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Контрольна робота №10</vt:lpstr>
      <vt:lpstr>Завдання 1</vt:lpstr>
      <vt:lpstr>Завдання 2 </vt:lpstr>
      <vt:lpstr>Завдання 3 Установіть відповідність між складовою хлоропласта (1-4) та її назвою</vt:lpstr>
      <vt:lpstr>Завдання 4 Установіть відповідність між назвою білка (1-4) та його функцією</vt:lpstr>
      <vt:lpstr>Завдання 5 Установіть відповідність між групою органічних сполук (1-4) та речовиною (А-Д), яка належить до цієї групи</vt:lpstr>
      <vt:lpstr>Завдання 6</vt:lpstr>
      <vt:lpstr>Завдання 7 Установіть відповідність між органелами, зображеними на рисунку (1,4,5,7) та їхніми функціями (А-Д)</vt:lpstr>
      <vt:lpstr>Завдання 8 Установіть відповідність між процесом (1-4) і органелою (А-Д), у якій він відбувається</vt:lpstr>
      <vt:lpstr>Завдання 9 Установіть відповідність між назвою білка (1-4) та його функцією</vt:lpstr>
      <vt:lpstr>Завдання 10</vt:lpstr>
      <vt:lpstr>Завдання 11</vt:lpstr>
      <vt:lpstr>Завдання 12 </vt:lpstr>
      <vt:lpstr>Завдання 13</vt:lpstr>
      <vt:lpstr>Завдання 14</vt:lpstr>
      <vt:lpstr>Завдання 15</vt:lpstr>
      <vt:lpstr>Завдання 16</vt:lpstr>
      <vt:lpstr>Завдання 17</vt:lpstr>
      <vt:lpstr>Завдання 18</vt:lpstr>
      <vt:lpstr>Завдання 19</vt:lpstr>
      <vt:lpstr>Завдання 20</vt:lpstr>
      <vt:lpstr>Завдання 21</vt:lpstr>
      <vt:lpstr>Завдання 22</vt:lpstr>
      <vt:lpstr>Завдання 23</vt:lpstr>
      <vt:lpstr>Завдання 24</vt:lpstr>
      <vt:lpstr>Завдання 25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Контрольна робота №10</dc:title>
  <dc:creator>C2-411-Note</dc:creator>
  <cp:lastModifiedBy>Admin</cp:lastModifiedBy>
  <cp:revision>27</cp:revision>
  <dcterms:created xsi:type="dcterms:W3CDTF">2017-02-10T15:46:49Z</dcterms:created>
  <dcterms:modified xsi:type="dcterms:W3CDTF">2020-04-01T12:05:30Z</dcterms:modified>
</cp:coreProperties>
</file>