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D7B38-C1FB-4008-8C7F-AA4A402A2280}" type="datetimeFigureOut">
              <a:rPr lang="uk-UA" smtClean="0"/>
              <a:pPr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3A24-348D-4501-B6A8-89875EC0529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Генетика і селекція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5361459"/>
          </a:xfrm>
        </p:spPr>
        <p:txBody>
          <a:bodyPr/>
          <a:lstStyle/>
          <a:p>
            <a:r>
              <a:rPr lang="uk-UA" dirty="0"/>
              <a:t>На рисунку зображено центри різноманітності та походження культурних рослин. Картопля, томат, ананас походять з одного з чотирьох центрів, позначених літерами. Якою літерою позначено центр, з якого походять зазначені рослини</a:t>
            </a:r>
            <a:r>
              <a:rPr lang="uk-UA" dirty="0" smtClean="0"/>
              <a:t>?    </a:t>
            </a:r>
          </a:p>
          <a:p>
            <a:r>
              <a:rPr lang="uk-UA" dirty="0" smtClean="0"/>
              <a:t>А </a:t>
            </a:r>
          </a:p>
          <a:p>
            <a:r>
              <a:rPr lang="uk-UA" dirty="0" smtClean="0"/>
              <a:t>Б</a:t>
            </a:r>
          </a:p>
          <a:p>
            <a:r>
              <a:rPr lang="uk-UA" dirty="0" smtClean="0"/>
              <a:t>В</a:t>
            </a:r>
          </a:p>
          <a:p>
            <a:r>
              <a:rPr lang="uk-UA" dirty="0"/>
              <a:t>Г</a:t>
            </a:r>
            <a:r>
              <a:rPr lang="uk-UA" dirty="0" smtClean="0"/>
              <a:t>                                      </a:t>
            </a:r>
            <a:endParaRPr lang="uk-UA" dirty="0"/>
          </a:p>
        </p:txBody>
      </p:sp>
      <p:pic>
        <p:nvPicPr>
          <p:cNvPr id="4" name="Рисунок 3" descr="https://zno.osvita.ua/doc/images/znotest/154/15417/3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9" y="3429000"/>
            <a:ext cx="5580112" cy="281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Який з методів селекції не використовується при виведенні нових порід тварин:</a:t>
            </a:r>
          </a:p>
          <a:p>
            <a:r>
              <a:rPr lang="uk-UA" dirty="0" smtClean="0"/>
              <a:t>а) підбір; </a:t>
            </a:r>
          </a:p>
          <a:p>
            <a:r>
              <a:rPr lang="uk-UA" dirty="0" smtClean="0"/>
              <a:t>б) гібридизація; </a:t>
            </a:r>
          </a:p>
          <a:p>
            <a:r>
              <a:rPr lang="uk-UA" dirty="0" smtClean="0"/>
              <a:t>в) виведення інбредних ліній; </a:t>
            </a:r>
          </a:p>
          <a:p>
            <a:r>
              <a:rPr lang="uk-UA" dirty="0" smtClean="0"/>
              <a:t>г) поліплоїдія; </a:t>
            </a:r>
          </a:p>
          <a:p>
            <a:r>
              <a:rPr lang="uk-UA" dirty="0" smtClean="0"/>
              <a:t>д) </a:t>
            </a:r>
            <a:r>
              <a:rPr lang="uk-UA" dirty="0" err="1" smtClean="0"/>
              <a:t>міжлінійна</a:t>
            </a:r>
            <a:r>
              <a:rPr lang="uk-UA" dirty="0" smtClean="0"/>
              <a:t> гібридизація.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Чи правильне твердження:</a:t>
            </a:r>
          </a:p>
          <a:p>
            <a:r>
              <a:rPr lang="uk-UA" dirty="0" smtClean="0"/>
              <a:t>1)Потомство однієї самозапильної рослини, яке має однорідний генотип, називається чистою лінією.</a:t>
            </a:r>
          </a:p>
          <a:p>
            <a:r>
              <a:rPr lang="uk-UA" dirty="0" smtClean="0"/>
              <a:t>А) Так. Б) Ні.</a:t>
            </a:r>
          </a:p>
          <a:p>
            <a:r>
              <a:rPr lang="uk-UA" dirty="0" smtClean="0"/>
              <a:t>2)Порода та сорт включають в себе тварин і рослин з тотожними генотипами.</a:t>
            </a:r>
          </a:p>
          <a:p>
            <a:r>
              <a:rPr lang="uk-UA" dirty="0" smtClean="0"/>
              <a:t>А) Так. Б) Ні</a:t>
            </a:r>
          </a:p>
          <a:p>
            <a:pPr>
              <a:buNone/>
            </a:pPr>
            <a:r>
              <a:rPr lang="uk-UA" dirty="0" smtClean="0"/>
              <a:t>   3) Масовий добір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 доборі за генотипом?</a:t>
            </a:r>
          </a:p>
          <a:p>
            <a:r>
              <a:rPr lang="uk-UA" dirty="0" smtClean="0"/>
              <a:t>А) Так. Б) Ні.</a:t>
            </a:r>
          </a:p>
          <a:p>
            <a:r>
              <a:rPr lang="uk-UA" dirty="0" smtClean="0"/>
              <a:t>4)Потомство однієї самозапильної рослини, яке має однорідний генотип, називається чистою лінією.</a:t>
            </a:r>
          </a:p>
          <a:p>
            <a:r>
              <a:rPr lang="uk-UA" dirty="0" smtClean="0"/>
              <a:t>А) Так. Б) Ні.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Який тип мінливості широко застосовують в селекційній роботі з мікроорганізмами?</a:t>
            </a:r>
          </a:p>
          <a:p>
            <a:r>
              <a:rPr lang="uk-UA" dirty="0" smtClean="0"/>
              <a:t>а) </a:t>
            </a:r>
            <a:r>
              <a:rPr lang="uk-UA" dirty="0" err="1" smtClean="0"/>
              <a:t>комбінативну</a:t>
            </a:r>
            <a:r>
              <a:rPr lang="uk-UA" dirty="0" smtClean="0"/>
              <a:t>; </a:t>
            </a:r>
          </a:p>
          <a:p>
            <a:r>
              <a:rPr lang="uk-UA" dirty="0" smtClean="0"/>
              <a:t>б) модифікаційну; </a:t>
            </a:r>
          </a:p>
          <a:p>
            <a:r>
              <a:rPr lang="uk-UA" dirty="0" smtClean="0"/>
              <a:t>в) мутаційну; </a:t>
            </a:r>
          </a:p>
          <a:p>
            <a:r>
              <a:rPr lang="uk-UA" dirty="0" smtClean="0"/>
              <a:t>г) фенотипічну.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Чи правильне твердження:</a:t>
            </a:r>
          </a:p>
          <a:p>
            <a:r>
              <a:rPr lang="uk-UA" dirty="0" smtClean="0"/>
              <a:t>1)Породами свійських тварин і сортами культурних рослин є популяції організмів, створених людиною.</a:t>
            </a:r>
          </a:p>
          <a:p>
            <a:r>
              <a:rPr lang="uk-UA" dirty="0" smtClean="0"/>
              <a:t>А) Так. Б) Ні.</a:t>
            </a:r>
          </a:p>
          <a:p>
            <a:r>
              <a:rPr lang="uk-UA" dirty="0" smtClean="0"/>
              <a:t>2) Індивідуальний добір базується на виділенні особин з відомим генотипом за аналізом продуктивності потомства.</a:t>
            </a:r>
          </a:p>
          <a:p>
            <a:r>
              <a:rPr lang="uk-UA" dirty="0" smtClean="0"/>
              <a:t>А) Так. Б) Ні.</a:t>
            </a:r>
          </a:p>
          <a:p>
            <a:r>
              <a:rPr lang="uk-UA" dirty="0" smtClean="0"/>
              <a:t> 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яких з перелічених організмів можна чекати успадкування соматичних мутацій:</a:t>
            </a:r>
          </a:p>
          <a:p>
            <a:r>
              <a:rPr lang="uk-UA" dirty="0" smtClean="0"/>
              <a:t>а) гідра; </a:t>
            </a:r>
          </a:p>
          <a:p>
            <a:r>
              <a:rPr lang="uk-UA" dirty="0" smtClean="0"/>
              <a:t>б) дрозофіла;</a:t>
            </a:r>
          </a:p>
          <a:p>
            <a:r>
              <a:rPr lang="uk-UA" dirty="0" smtClean="0"/>
              <a:t> в) миша; </a:t>
            </a:r>
          </a:p>
          <a:p>
            <a:r>
              <a:rPr lang="uk-UA" dirty="0" smtClean="0"/>
              <a:t>г) горобець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/>
          <a:lstStyle/>
          <a:p>
            <a:r>
              <a:rPr lang="uk-UA" sz="2800" dirty="0"/>
              <a:t>На рисунку зображено центри різноманітності та походження культурних рослин. Морква, буряк, маслини походять з одного із чотирьох центрів, позначених літерами. Якою літерою позначено центр, з якого походять зазначені рослини?</a:t>
            </a:r>
          </a:p>
          <a:p>
            <a:r>
              <a:rPr lang="uk-UA" dirty="0" smtClean="0"/>
              <a:t>А</a:t>
            </a:r>
          </a:p>
          <a:p>
            <a:r>
              <a:rPr lang="uk-UA" dirty="0" smtClean="0"/>
              <a:t>Б</a:t>
            </a:r>
          </a:p>
          <a:p>
            <a:r>
              <a:rPr lang="uk-UA" dirty="0" smtClean="0"/>
              <a:t>В</a:t>
            </a:r>
          </a:p>
          <a:p>
            <a:r>
              <a:rPr lang="uk-UA" dirty="0" smtClean="0"/>
              <a:t>Г</a:t>
            </a:r>
            <a:endParaRPr lang="uk-UA" dirty="0"/>
          </a:p>
        </p:txBody>
      </p:sp>
      <p:pic>
        <p:nvPicPr>
          <p:cNvPr id="4" name="Рисунок 3" descr="https://zno.osvita.ua/doc/images/znotest/149/14954/32_novyj_razm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7236296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Захворювання людини - синдром </a:t>
            </a:r>
            <a:r>
              <a:rPr lang="uk-UA" dirty="0" err="1"/>
              <a:t>Марфана</a:t>
            </a:r>
            <a:r>
              <a:rPr lang="uk-UA" dirty="0"/>
              <a:t> - спричинює домінантна мутація гена, який кодує один з білків сполучної тканини. Унаслідок цього проявляється комплекс симптомів: видовжені кінцівки та пальці, неправильне положення кришталика ока та вади будови серця. В описаному випадку виявляється одночасний вплив одного гена на формування кількох різних ознак, який називають</a:t>
            </a:r>
          </a:p>
          <a:p>
            <a:r>
              <a:rPr lang="uk-UA" b="1" dirty="0" smtClean="0"/>
              <a:t>А </a:t>
            </a:r>
            <a:r>
              <a:rPr lang="uk-UA" dirty="0" err="1" smtClean="0"/>
              <a:t>комплементарністю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плейотропією</a:t>
            </a:r>
            <a:endParaRPr lang="uk-UA" dirty="0"/>
          </a:p>
          <a:p>
            <a:r>
              <a:rPr lang="uk-UA" b="1" dirty="0" smtClean="0"/>
              <a:t>В </a:t>
            </a:r>
            <a:r>
              <a:rPr lang="uk-UA" dirty="0" smtClean="0"/>
              <a:t>полімерією</a:t>
            </a:r>
            <a:endParaRPr lang="uk-UA" dirty="0"/>
          </a:p>
          <a:p>
            <a:r>
              <a:rPr lang="uk-UA" b="1" dirty="0" smtClean="0"/>
              <a:t>Г </a:t>
            </a:r>
            <a:r>
              <a:rPr lang="uk-UA" dirty="0" smtClean="0"/>
              <a:t>епістазом</a:t>
            </a:r>
            <a:endParaRPr lang="uk-UA" dirty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94928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Ген, рецесивний алель якого спричинює гемофілію, локалізований в Х-хромосомі. Чоловік, який хворіє на гемофілію, одружився із жінкою. Її генотип не містить </a:t>
            </a:r>
            <a:r>
              <a:rPr lang="uk-UA" dirty="0" err="1"/>
              <a:t>алеля</a:t>
            </a:r>
            <a:r>
              <a:rPr lang="uk-UA" dirty="0"/>
              <a:t>, який спричинює гемофілію. Ультразвукове дослідження дало змогу з'ясувати, що в них народиться хлопчик. Яка ймовірність (%) того, що він не хворітиме на гемофілію?</a:t>
            </a:r>
          </a:p>
          <a:p>
            <a:r>
              <a:rPr lang="uk-UA" b="1" dirty="0" smtClean="0"/>
              <a:t>А </a:t>
            </a:r>
            <a:r>
              <a:rPr lang="uk-UA" dirty="0" smtClean="0"/>
              <a:t>25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50</a:t>
            </a:r>
            <a:endParaRPr lang="uk-UA" dirty="0"/>
          </a:p>
          <a:p>
            <a:r>
              <a:rPr lang="uk-UA" b="1" dirty="0" smtClean="0"/>
              <a:t>В </a:t>
            </a:r>
            <a:r>
              <a:rPr lang="uk-UA" dirty="0" smtClean="0"/>
              <a:t>75</a:t>
            </a:r>
            <a:endParaRPr lang="uk-UA" dirty="0"/>
          </a:p>
          <a:p>
            <a:r>
              <a:rPr lang="uk-UA" b="1" dirty="0" smtClean="0"/>
              <a:t>Г </a:t>
            </a:r>
            <a:r>
              <a:rPr lang="uk-UA" dirty="0" smtClean="0"/>
              <a:t>100</a:t>
            </a:r>
            <a:endParaRPr lang="uk-UA" dirty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87727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Ген, що зумовлює круглу форму плодів помідорів, повністю домінує над геном, що зумовлює грушоподібну форму плодів. Існування якої пари генетичних характеристик неможливе для помідорів?</a:t>
            </a:r>
          </a:p>
          <a:p>
            <a:endParaRPr lang="uk-UA" b="1" dirty="0" smtClean="0"/>
          </a:p>
          <a:p>
            <a:r>
              <a:rPr lang="uk-UA" b="1" dirty="0" smtClean="0"/>
              <a:t>А </a:t>
            </a:r>
            <a:r>
              <a:rPr lang="uk-UA" dirty="0" smtClean="0"/>
              <a:t>круглі </a:t>
            </a:r>
            <a:r>
              <a:rPr lang="uk-UA" dirty="0" err="1"/>
              <a:t>гомозиготи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грушоподібні </a:t>
            </a:r>
            <a:r>
              <a:rPr lang="uk-UA" dirty="0" err="1"/>
              <a:t>гомозиготи</a:t>
            </a:r>
            <a:endParaRPr lang="uk-UA" dirty="0"/>
          </a:p>
          <a:p>
            <a:r>
              <a:rPr lang="uk-UA" b="1" dirty="0" smtClean="0"/>
              <a:t>В </a:t>
            </a:r>
            <a:r>
              <a:rPr lang="uk-UA" dirty="0" smtClean="0"/>
              <a:t>круглі </a:t>
            </a:r>
            <a:r>
              <a:rPr lang="uk-UA" dirty="0"/>
              <a:t>гетерозиготи</a:t>
            </a:r>
          </a:p>
          <a:p>
            <a:r>
              <a:rPr lang="uk-UA" b="1" dirty="0" smtClean="0"/>
              <a:t>Г </a:t>
            </a:r>
            <a:r>
              <a:rPr lang="uk-UA" dirty="0" smtClean="0"/>
              <a:t>грушоподібні </a:t>
            </a:r>
            <a:r>
              <a:rPr lang="uk-UA" dirty="0"/>
              <a:t>гетерозиготи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За успадкування резус-групи крові відповідає ген </a:t>
            </a:r>
            <a:r>
              <a:rPr lang="en-GB" dirty="0"/>
              <a:t>D, </a:t>
            </a:r>
            <a:r>
              <a:rPr lang="uk-UA" dirty="0"/>
              <a:t>який має два алелі: </a:t>
            </a:r>
            <a:r>
              <a:rPr lang="en-GB" dirty="0"/>
              <a:t>D (</a:t>
            </a:r>
            <a:r>
              <a:rPr lang="uk-UA" dirty="0"/>
              <a:t>резус-позитивна кров) і </a:t>
            </a:r>
            <a:r>
              <a:rPr lang="en-GB" dirty="0"/>
              <a:t>d (</a:t>
            </a:r>
            <a:r>
              <a:rPr lang="uk-UA" dirty="0"/>
              <a:t>резус-негативна кров). В обох батьків резус позитивна кров. Укажіть правильне твердження.</a:t>
            </a:r>
          </a:p>
          <a:p>
            <a:endParaRPr lang="uk-UA" b="1" dirty="0" smtClean="0"/>
          </a:p>
          <a:p>
            <a:r>
              <a:rPr lang="uk-UA" b="1" dirty="0" smtClean="0"/>
              <a:t>А </a:t>
            </a:r>
            <a:r>
              <a:rPr lang="uk-UA" dirty="0" smtClean="0"/>
              <a:t>їхня </a:t>
            </a:r>
            <a:r>
              <a:rPr lang="uk-UA" dirty="0"/>
              <a:t>дитина обов’язково успадкує резус-групу батьків</a:t>
            </a:r>
          </a:p>
          <a:p>
            <a:r>
              <a:rPr lang="uk-UA" b="1" dirty="0" smtClean="0"/>
              <a:t>Б </a:t>
            </a:r>
            <a:r>
              <a:rPr lang="uk-UA" dirty="0" smtClean="0"/>
              <a:t>їхня </a:t>
            </a:r>
            <a:r>
              <a:rPr lang="uk-UA" dirty="0"/>
              <a:t>дитина може бути винятково резус-позитивною</a:t>
            </a:r>
          </a:p>
          <a:p>
            <a:r>
              <a:rPr lang="uk-UA" b="1" dirty="0" smtClean="0"/>
              <a:t>В </a:t>
            </a:r>
            <a:r>
              <a:rPr lang="uk-UA" dirty="0" smtClean="0"/>
              <a:t>вірогідність </a:t>
            </a:r>
            <a:r>
              <a:rPr lang="uk-UA" dirty="0"/>
              <a:t>народження резус-позитивної дитини становить 50 %</a:t>
            </a:r>
          </a:p>
          <a:p>
            <a:r>
              <a:rPr lang="uk-UA" b="1" dirty="0" smtClean="0"/>
              <a:t>Г </a:t>
            </a:r>
            <a:r>
              <a:rPr lang="uk-UA" dirty="0" smtClean="0"/>
              <a:t>їхні </a:t>
            </a:r>
            <a:r>
              <a:rPr lang="uk-UA" dirty="0"/>
              <a:t>діти можуть бути як резус-позитивними, так і резус-негативними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У дафнії відбуваються сезонні зміни форми та розмірів головної частини тіла.</a:t>
            </a:r>
          </a:p>
          <a:p>
            <a:r>
              <a:rPr lang="uk-UA" dirty="0"/>
              <a:t>Проявом якої форми мінливості є це явище?</a:t>
            </a:r>
          </a:p>
          <a:p>
            <a:r>
              <a:rPr lang="uk-UA" b="1" dirty="0" smtClean="0"/>
              <a:t>А </a:t>
            </a:r>
            <a:r>
              <a:rPr lang="uk-UA" dirty="0" smtClean="0"/>
              <a:t>мутаційної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спадкової</a:t>
            </a:r>
            <a:endParaRPr lang="uk-UA" dirty="0"/>
          </a:p>
          <a:p>
            <a:r>
              <a:rPr lang="uk-UA" b="1" dirty="0" smtClean="0"/>
              <a:t>В </a:t>
            </a:r>
            <a:r>
              <a:rPr lang="uk-UA" dirty="0" err="1" smtClean="0"/>
              <a:t>комбінативної</a:t>
            </a:r>
            <a:endParaRPr lang="uk-UA" dirty="0"/>
          </a:p>
          <a:p>
            <a:r>
              <a:rPr lang="uk-UA" b="1" dirty="0" smtClean="0"/>
              <a:t>Г </a:t>
            </a:r>
            <a:r>
              <a:rPr lang="uk-UA" dirty="0" smtClean="0"/>
              <a:t>модифікаційної</a:t>
            </a:r>
            <a:endParaRPr lang="uk-UA" dirty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 дрозофіли рецесивний алель одного з генів визначає відсутність пігменту очей, світле забарвлення тіла, знижує плодючість і зменшує тривалість життя.</a:t>
            </a:r>
          </a:p>
          <a:p>
            <a:r>
              <a:rPr lang="uk-UA" dirty="0"/>
              <a:t>Цей приклад ілюструє явище</a:t>
            </a:r>
          </a:p>
          <a:p>
            <a:endParaRPr lang="uk-UA" b="1" dirty="0" smtClean="0"/>
          </a:p>
          <a:p>
            <a:r>
              <a:rPr lang="uk-UA" b="1" dirty="0" smtClean="0"/>
              <a:t>А </a:t>
            </a:r>
            <a:r>
              <a:rPr lang="uk-UA" dirty="0" smtClean="0"/>
              <a:t>епістазу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плейотропії</a:t>
            </a:r>
            <a:endParaRPr lang="uk-UA" dirty="0"/>
          </a:p>
          <a:p>
            <a:r>
              <a:rPr lang="uk-UA" b="1" dirty="0" smtClean="0"/>
              <a:t>В </a:t>
            </a:r>
            <a:r>
              <a:rPr lang="uk-UA" dirty="0" err="1" smtClean="0"/>
              <a:t>кодомінування</a:t>
            </a:r>
            <a:endParaRPr lang="uk-UA" dirty="0"/>
          </a:p>
          <a:p>
            <a:r>
              <a:rPr lang="uk-UA" b="1" dirty="0" smtClean="0"/>
              <a:t>Г </a:t>
            </a:r>
            <a:r>
              <a:rPr lang="uk-UA" dirty="0" err="1" smtClean="0"/>
              <a:t>комплементарності</a:t>
            </a:r>
            <a:endParaRPr lang="uk-UA" dirty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Фізичним мутагенним чинником може бути вплив</a:t>
            </a:r>
          </a:p>
          <a:p>
            <a:r>
              <a:rPr lang="uk-UA" b="1" dirty="0" smtClean="0"/>
              <a:t>А </a:t>
            </a:r>
            <a:r>
              <a:rPr lang="uk-UA" dirty="0" smtClean="0"/>
              <a:t>вірусів</a:t>
            </a:r>
            <a:endParaRPr lang="uk-UA" dirty="0"/>
          </a:p>
          <a:p>
            <a:r>
              <a:rPr lang="uk-UA" b="1" dirty="0" smtClean="0"/>
              <a:t>Б </a:t>
            </a:r>
            <a:r>
              <a:rPr lang="uk-UA" dirty="0" smtClean="0"/>
              <a:t>складників </a:t>
            </a:r>
            <a:r>
              <a:rPr lang="uk-UA" dirty="0"/>
              <a:t>мийних засобів</a:t>
            </a:r>
          </a:p>
          <a:p>
            <a:r>
              <a:rPr lang="uk-UA" b="1" dirty="0" smtClean="0"/>
              <a:t>В </a:t>
            </a:r>
            <a:r>
              <a:rPr lang="uk-UA" dirty="0" smtClean="0"/>
              <a:t>радіаційного </a:t>
            </a:r>
            <a:r>
              <a:rPr lang="uk-UA" dirty="0"/>
              <a:t>опромінення</a:t>
            </a:r>
          </a:p>
          <a:p>
            <a:r>
              <a:rPr lang="uk-UA" b="1" dirty="0" smtClean="0"/>
              <a:t>Г </a:t>
            </a:r>
            <a:r>
              <a:rPr lang="uk-UA" dirty="0" err="1" smtClean="0"/>
              <a:t>бензопірену</a:t>
            </a:r>
            <a:r>
              <a:rPr lang="uk-UA" dirty="0" smtClean="0"/>
              <a:t> </a:t>
            </a:r>
            <a:r>
              <a:rPr lang="uk-UA" dirty="0"/>
              <a:t>тютюнового диму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635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Завдання </vt:lpstr>
      <vt:lpstr>Завдання 1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</dc:title>
  <dc:creator>Homework</dc:creator>
  <cp:lastModifiedBy>Admin</cp:lastModifiedBy>
  <cp:revision>8</cp:revision>
  <dcterms:created xsi:type="dcterms:W3CDTF">2019-11-26T10:35:29Z</dcterms:created>
  <dcterms:modified xsi:type="dcterms:W3CDTF">2020-03-23T11:46:57Z</dcterms:modified>
</cp:coreProperties>
</file>