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5F9F3-5550-4806-80F5-488E48B2E234}" type="datetimeFigureOut">
              <a:rPr lang="uk-UA" smtClean="0"/>
              <a:t>19.03.2020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920BA-A09D-4D5F-ADEC-D8C2935C259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5F9F3-5550-4806-80F5-488E48B2E234}" type="datetimeFigureOut">
              <a:rPr lang="uk-UA" smtClean="0"/>
              <a:t>19.03.2020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920BA-A09D-4D5F-ADEC-D8C2935C259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5F9F3-5550-4806-80F5-488E48B2E234}" type="datetimeFigureOut">
              <a:rPr lang="uk-UA" smtClean="0"/>
              <a:t>19.03.2020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920BA-A09D-4D5F-ADEC-D8C2935C259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5F9F3-5550-4806-80F5-488E48B2E234}" type="datetimeFigureOut">
              <a:rPr lang="uk-UA" smtClean="0"/>
              <a:t>19.03.2020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920BA-A09D-4D5F-ADEC-D8C2935C259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5F9F3-5550-4806-80F5-488E48B2E234}" type="datetimeFigureOut">
              <a:rPr lang="uk-UA" smtClean="0"/>
              <a:t>19.03.2020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920BA-A09D-4D5F-ADEC-D8C2935C259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5F9F3-5550-4806-80F5-488E48B2E234}" type="datetimeFigureOut">
              <a:rPr lang="uk-UA" smtClean="0"/>
              <a:t>19.03.2020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920BA-A09D-4D5F-ADEC-D8C2935C259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5F9F3-5550-4806-80F5-488E48B2E234}" type="datetimeFigureOut">
              <a:rPr lang="uk-UA" smtClean="0"/>
              <a:t>19.03.2020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920BA-A09D-4D5F-ADEC-D8C2935C259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5F9F3-5550-4806-80F5-488E48B2E234}" type="datetimeFigureOut">
              <a:rPr lang="uk-UA" smtClean="0"/>
              <a:t>19.03.2020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920BA-A09D-4D5F-ADEC-D8C2935C259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5F9F3-5550-4806-80F5-488E48B2E234}" type="datetimeFigureOut">
              <a:rPr lang="uk-UA" smtClean="0"/>
              <a:t>19.03.2020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920BA-A09D-4D5F-ADEC-D8C2935C259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5F9F3-5550-4806-80F5-488E48B2E234}" type="datetimeFigureOut">
              <a:rPr lang="uk-UA" smtClean="0"/>
              <a:t>19.03.2020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920BA-A09D-4D5F-ADEC-D8C2935C259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5F9F3-5550-4806-80F5-488E48B2E234}" type="datetimeFigureOut">
              <a:rPr lang="uk-UA" smtClean="0"/>
              <a:t>19.03.2020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920BA-A09D-4D5F-ADEC-D8C2935C259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5F9F3-5550-4806-80F5-488E48B2E234}" type="datetimeFigureOut">
              <a:rPr lang="uk-UA" smtClean="0"/>
              <a:t>19.03.2020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920BA-A09D-4D5F-ADEC-D8C2935C2593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Тестові завдання з генетики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Завдання 9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uk-UA" dirty="0"/>
              <a:t>За яким генотипом батьків не буде розщеплення гібридів першого покоління за фенотипом: </a:t>
            </a:r>
            <a:endParaRPr lang="uk-UA" dirty="0" smtClean="0"/>
          </a:p>
          <a:p>
            <a:pPr lvl="0"/>
            <a:r>
              <a:rPr lang="uk-UA" dirty="0" smtClean="0"/>
              <a:t>а</a:t>
            </a:r>
            <a:r>
              <a:rPr lang="uk-UA" dirty="0"/>
              <a:t>) схрещують гетерозиготу з </a:t>
            </a:r>
            <a:r>
              <a:rPr lang="uk-UA" dirty="0" err="1"/>
              <a:t>гомозиготою</a:t>
            </a:r>
            <a:r>
              <a:rPr lang="uk-UA" dirty="0"/>
              <a:t> за рецесивним геном; </a:t>
            </a:r>
            <a:endParaRPr lang="uk-UA" dirty="0" smtClean="0"/>
          </a:p>
          <a:p>
            <a:pPr lvl="0"/>
            <a:r>
              <a:rPr lang="uk-UA" dirty="0" smtClean="0"/>
              <a:t>б</a:t>
            </a:r>
            <a:r>
              <a:rPr lang="uk-UA" dirty="0"/>
              <a:t>) схрещують дві гетерозиготи; </a:t>
            </a:r>
            <a:endParaRPr lang="uk-UA" dirty="0" smtClean="0"/>
          </a:p>
          <a:p>
            <a:pPr lvl="0"/>
            <a:r>
              <a:rPr lang="uk-UA" dirty="0" smtClean="0"/>
              <a:t>в</a:t>
            </a:r>
            <a:r>
              <a:rPr lang="uk-UA" dirty="0"/>
              <a:t>) схрещують гетерозиготу з </a:t>
            </a:r>
            <a:r>
              <a:rPr lang="uk-UA" dirty="0" err="1"/>
              <a:t>гомозиготою</a:t>
            </a:r>
            <a:r>
              <a:rPr lang="uk-UA" dirty="0"/>
              <a:t> за домінантним геном; </a:t>
            </a:r>
            <a:endParaRPr lang="uk-UA" dirty="0" smtClean="0"/>
          </a:p>
          <a:p>
            <a:pPr lvl="0"/>
            <a:r>
              <a:rPr lang="uk-UA" dirty="0" smtClean="0"/>
              <a:t>г</a:t>
            </a:r>
            <a:r>
              <a:rPr lang="uk-UA" dirty="0"/>
              <a:t>) у всіх випадках не буде розщеплення; </a:t>
            </a:r>
            <a:endParaRPr lang="uk-UA" dirty="0" smtClean="0"/>
          </a:p>
          <a:p>
            <a:pPr lvl="0"/>
            <a:r>
              <a:rPr lang="uk-UA" dirty="0" smtClean="0"/>
              <a:t>д</a:t>
            </a:r>
            <a:r>
              <a:rPr lang="uk-UA" dirty="0"/>
              <a:t>) у всіх випадках буде розщеплення.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Завдання 10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uk-UA" dirty="0"/>
              <a:t>У здорових батьків двоє дітей хворі на </a:t>
            </a:r>
            <a:r>
              <a:rPr lang="uk-UA" dirty="0" err="1"/>
              <a:t>фенілкетонурію</a:t>
            </a:r>
            <a:r>
              <a:rPr lang="uk-UA" dirty="0"/>
              <a:t>, одна дитина здорова. Яка ймовірність народження четвертої дитини здоровою?</a:t>
            </a:r>
          </a:p>
          <a:p>
            <a:r>
              <a:rPr lang="uk-UA" dirty="0"/>
              <a:t>а) 0</a:t>
            </a:r>
            <a:r>
              <a:rPr lang="uk-UA" dirty="0" smtClean="0"/>
              <a:t>%;</a:t>
            </a:r>
          </a:p>
          <a:p>
            <a:r>
              <a:rPr lang="uk-UA" dirty="0" smtClean="0"/>
              <a:t> </a:t>
            </a:r>
            <a:r>
              <a:rPr lang="uk-UA" dirty="0"/>
              <a:t>б)25% ; </a:t>
            </a:r>
            <a:endParaRPr lang="uk-UA" dirty="0" smtClean="0"/>
          </a:p>
          <a:p>
            <a:r>
              <a:rPr lang="uk-UA" dirty="0" smtClean="0"/>
              <a:t>в)50</a:t>
            </a:r>
            <a:r>
              <a:rPr lang="uk-UA" dirty="0"/>
              <a:t>% ; </a:t>
            </a:r>
            <a:endParaRPr lang="uk-UA" dirty="0" smtClean="0"/>
          </a:p>
          <a:p>
            <a:r>
              <a:rPr lang="uk-UA" dirty="0" smtClean="0"/>
              <a:t>г</a:t>
            </a:r>
            <a:r>
              <a:rPr lang="uk-UA" dirty="0"/>
              <a:t>) 75% ; </a:t>
            </a:r>
            <a:endParaRPr lang="uk-UA" dirty="0" smtClean="0"/>
          </a:p>
          <a:p>
            <a:r>
              <a:rPr lang="uk-UA" dirty="0" smtClean="0"/>
              <a:t>д</a:t>
            </a:r>
            <a:r>
              <a:rPr lang="uk-UA" dirty="0"/>
              <a:t>) 100%.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Завдання 11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uk-UA" dirty="0"/>
              <a:t>У гарбуза домінантний ген В обумовлює жовте забарвлення плодів, а рецесивний ген в- зелену, але при наявності домінантного гена А – плоди виявляються білими. Рецесивний ген а не впливає на забарвлення плодів. Якого кольору будуть плоди у рослини, якщо вона має генотип </a:t>
            </a:r>
            <a:r>
              <a:rPr lang="uk-UA" dirty="0" err="1"/>
              <a:t>АаВв</a:t>
            </a:r>
            <a:r>
              <a:rPr lang="uk-UA" dirty="0"/>
              <a:t>?</a:t>
            </a:r>
          </a:p>
          <a:p>
            <a:r>
              <a:rPr lang="uk-UA" dirty="0"/>
              <a:t>а) білі; </a:t>
            </a:r>
            <a:endParaRPr lang="uk-UA" dirty="0" smtClean="0"/>
          </a:p>
          <a:p>
            <a:r>
              <a:rPr lang="uk-UA" dirty="0" smtClean="0"/>
              <a:t>б</a:t>
            </a:r>
            <a:r>
              <a:rPr lang="uk-UA" dirty="0"/>
              <a:t>) зелені; </a:t>
            </a:r>
            <a:endParaRPr lang="uk-UA" dirty="0" smtClean="0"/>
          </a:p>
          <a:p>
            <a:r>
              <a:rPr lang="uk-UA" dirty="0" smtClean="0"/>
              <a:t>в</a:t>
            </a:r>
            <a:r>
              <a:rPr lang="uk-UA" dirty="0"/>
              <a:t>) жовті; </a:t>
            </a:r>
            <a:endParaRPr lang="uk-UA" dirty="0" smtClean="0"/>
          </a:p>
          <a:p>
            <a:r>
              <a:rPr lang="uk-UA" dirty="0" smtClean="0"/>
              <a:t>г</a:t>
            </a:r>
            <a:r>
              <a:rPr lang="uk-UA" dirty="0"/>
              <a:t>) жовто-зелені;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Завдання 12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uk-UA" dirty="0"/>
              <a:t>Чоловік – лівша з блакитними очима (обидві ознаки рецесивні), його дружина має карі очі і вона </a:t>
            </a:r>
            <a:r>
              <a:rPr lang="uk-UA" dirty="0" err="1"/>
              <a:t>правша</a:t>
            </a:r>
            <a:r>
              <a:rPr lang="uk-UA" dirty="0"/>
              <a:t>, але її мати була блакитноокою </a:t>
            </a:r>
            <a:r>
              <a:rPr lang="uk-UA" dirty="0" err="1"/>
              <a:t>лівшою</a:t>
            </a:r>
            <a:r>
              <a:rPr lang="uk-UA" dirty="0"/>
              <a:t>. Гени, що зумовлюють ці ознаки не зчеплені. Визначте ймовірність народження дитини , подібної за цими ознаками на батька.</a:t>
            </a:r>
          </a:p>
          <a:p>
            <a:r>
              <a:rPr lang="uk-UA" dirty="0"/>
              <a:t>а)0% ; </a:t>
            </a:r>
            <a:endParaRPr lang="uk-UA" dirty="0" smtClean="0"/>
          </a:p>
          <a:p>
            <a:r>
              <a:rPr lang="uk-UA" dirty="0" smtClean="0"/>
              <a:t>б</a:t>
            </a:r>
            <a:r>
              <a:rPr lang="uk-UA" dirty="0"/>
              <a:t>) 25% </a:t>
            </a:r>
            <a:r>
              <a:rPr lang="uk-UA" dirty="0" smtClean="0"/>
              <a:t>;</a:t>
            </a:r>
          </a:p>
          <a:p>
            <a:r>
              <a:rPr lang="uk-UA" dirty="0" smtClean="0"/>
              <a:t>в)50</a:t>
            </a:r>
            <a:r>
              <a:rPr lang="uk-UA" dirty="0"/>
              <a:t>%; </a:t>
            </a:r>
            <a:endParaRPr lang="uk-UA" dirty="0" smtClean="0"/>
          </a:p>
          <a:p>
            <a:r>
              <a:rPr lang="uk-UA" dirty="0" smtClean="0"/>
              <a:t>г)75</a:t>
            </a:r>
            <a:r>
              <a:rPr lang="uk-UA" dirty="0"/>
              <a:t>% ; </a:t>
            </a:r>
            <a:endParaRPr lang="uk-UA" dirty="0" smtClean="0"/>
          </a:p>
          <a:p>
            <a:r>
              <a:rPr lang="uk-UA" dirty="0" smtClean="0"/>
              <a:t>д)100</a:t>
            </a:r>
            <a:r>
              <a:rPr lang="uk-UA" dirty="0"/>
              <a:t>%.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Завдання 13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uk-UA" dirty="0"/>
              <a:t>Яка ймовірність народження хлопчиків і дівчаток у </a:t>
            </a:r>
            <a:r>
              <a:rPr lang="uk-UA" dirty="0" err="1"/>
              <a:t>сім</a:t>
            </a:r>
            <a:r>
              <a:rPr lang="uk-UA" dirty="0" err="1">
                <a:sym typeface="Symbol"/>
              </a:rPr>
              <a:t></a:t>
            </a:r>
            <a:r>
              <a:rPr lang="uk-UA" dirty="0" err="1"/>
              <a:t>ї</a:t>
            </a:r>
            <a:r>
              <a:rPr lang="uk-UA" dirty="0"/>
              <a:t> , в якій мати – носій рецесивного летального гена, зчепленого із статтю, що викликає загибель і розсмоктування зародків на ранніх стадіях розвитку?</a:t>
            </a:r>
          </a:p>
          <a:p>
            <a:r>
              <a:rPr lang="uk-UA" dirty="0"/>
              <a:t>а) хлопчиків –1/3; </a:t>
            </a:r>
            <a:r>
              <a:rPr lang="uk-UA" dirty="0" smtClean="0"/>
              <a:t>дівчаток </a:t>
            </a:r>
            <a:r>
              <a:rPr lang="uk-UA" dirty="0"/>
              <a:t>–</a:t>
            </a:r>
            <a:r>
              <a:rPr lang="uk-UA" dirty="0" smtClean="0"/>
              <a:t>2/3;</a:t>
            </a:r>
          </a:p>
          <a:p>
            <a:r>
              <a:rPr lang="uk-UA" dirty="0" smtClean="0"/>
              <a:t>б</a:t>
            </a:r>
            <a:r>
              <a:rPr lang="uk-UA" dirty="0"/>
              <a:t>) хлопчиків –2/3; дівчаток –1/3</a:t>
            </a:r>
            <a:r>
              <a:rPr lang="uk-UA" dirty="0" smtClean="0"/>
              <a:t>;</a:t>
            </a:r>
          </a:p>
          <a:p>
            <a:r>
              <a:rPr lang="uk-UA" dirty="0" smtClean="0"/>
              <a:t> </a:t>
            </a:r>
            <a:r>
              <a:rPr lang="uk-UA" dirty="0"/>
              <a:t>в) хлопчиків –50% ; дівчаток –50%; </a:t>
            </a:r>
            <a:endParaRPr lang="uk-UA" dirty="0" smtClean="0"/>
          </a:p>
          <a:p>
            <a:r>
              <a:rPr lang="uk-UA" dirty="0" smtClean="0"/>
              <a:t>г</a:t>
            </a:r>
            <a:r>
              <a:rPr lang="uk-UA" dirty="0"/>
              <a:t>) хлопчиків –0; дівчаток –50</a:t>
            </a:r>
            <a:r>
              <a:rPr lang="uk-UA" dirty="0" smtClean="0"/>
              <a:t>%. </a:t>
            </a:r>
            <a:endParaRPr lang="uk-U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Завдання 14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uk-UA" dirty="0" smtClean="0"/>
              <a:t>Ознаки, що </a:t>
            </a:r>
            <a:r>
              <a:rPr lang="uk-UA" dirty="0"/>
              <a:t>належать до альтернативних:</a:t>
            </a:r>
          </a:p>
          <a:p>
            <a:r>
              <a:rPr lang="uk-UA" dirty="0"/>
              <a:t>а) біле забарвлення квітки і зелене забарвлення стебла; </a:t>
            </a:r>
            <a:endParaRPr lang="uk-UA" dirty="0" smtClean="0"/>
          </a:p>
          <a:p>
            <a:r>
              <a:rPr lang="uk-UA" dirty="0" smtClean="0"/>
              <a:t>б</a:t>
            </a:r>
            <a:r>
              <a:rPr lang="uk-UA" dirty="0"/>
              <a:t>) темне забарвлення очей та світле волосся; </a:t>
            </a:r>
            <a:endParaRPr lang="uk-UA" dirty="0" smtClean="0"/>
          </a:p>
          <a:p>
            <a:r>
              <a:rPr lang="uk-UA" dirty="0" smtClean="0"/>
              <a:t>в</a:t>
            </a:r>
            <a:r>
              <a:rPr lang="uk-UA" dirty="0"/>
              <a:t>) короткі пальці на руках і високий зріст; </a:t>
            </a:r>
            <a:endParaRPr lang="uk-UA" dirty="0" smtClean="0"/>
          </a:p>
          <a:p>
            <a:r>
              <a:rPr lang="uk-UA" dirty="0" smtClean="0"/>
              <a:t>г</a:t>
            </a:r>
            <a:r>
              <a:rPr lang="uk-UA" dirty="0"/>
              <a:t>) темна емаль зубів і світла шкіра; </a:t>
            </a:r>
            <a:endParaRPr lang="uk-UA" dirty="0" smtClean="0"/>
          </a:p>
          <a:p>
            <a:r>
              <a:rPr lang="uk-UA" dirty="0" smtClean="0"/>
              <a:t>д</a:t>
            </a:r>
            <a:r>
              <a:rPr lang="uk-UA" dirty="0"/>
              <a:t>) хвилясте волосся і пряме волосся.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Завдання 15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dirty="0"/>
              <a:t>Яке співвідношення фенотипів у потомстві при </a:t>
            </a:r>
            <a:r>
              <a:rPr lang="uk-UA" dirty="0" err="1"/>
              <a:t>аналізуючому</a:t>
            </a:r>
            <a:r>
              <a:rPr lang="uk-UA" dirty="0"/>
              <a:t> схрещуванні, якщо особина, що аналізується </a:t>
            </a:r>
            <a:r>
              <a:rPr lang="uk-UA" dirty="0" err="1"/>
              <a:t>дигетерозиготна</a:t>
            </a:r>
            <a:r>
              <a:rPr lang="uk-UA" dirty="0"/>
              <a:t>:</a:t>
            </a:r>
          </a:p>
          <a:p>
            <a:r>
              <a:rPr lang="uk-UA" dirty="0"/>
              <a:t>а) 1:1; </a:t>
            </a:r>
            <a:endParaRPr lang="uk-UA" dirty="0" smtClean="0"/>
          </a:p>
          <a:p>
            <a:r>
              <a:rPr lang="uk-UA" dirty="0" smtClean="0"/>
              <a:t>б)3:1</a:t>
            </a:r>
            <a:r>
              <a:rPr lang="uk-UA" dirty="0"/>
              <a:t>; </a:t>
            </a:r>
            <a:endParaRPr lang="uk-UA" dirty="0" smtClean="0"/>
          </a:p>
          <a:p>
            <a:r>
              <a:rPr lang="uk-UA" dirty="0" smtClean="0"/>
              <a:t>в</a:t>
            </a:r>
            <a:r>
              <a:rPr lang="uk-UA" dirty="0"/>
              <a:t>) 1:1:1:1</a:t>
            </a:r>
            <a:r>
              <a:rPr lang="uk-UA" dirty="0" smtClean="0"/>
              <a:t>;</a:t>
            </a:r>
          </a:p>
          <a:p>
            <a:r>
              <a:rPr lang="uk-UA" smtClean="0"/>
              <a:t> </a:t>
            </a:r>
            <a:r>
              <a:rPr lang="uk-UA" dirty="0" smtClean="0"/>
              <a:t>г) </a:t>
            </a:r>
            <a:r>
              <a:rPr lang="uk-UA" dirty="0"/>
              <a:t>9:3:3:1</a:t>
            </a:r>
            <a:r>
              <a:rPr lang="uk-UA"/>
              <a:t>; </a:t>
            </a:r>
            <a:endParaRPr lang="uk-UA" smtClean="0"/>
          </a:p>
          <a:p>
            <a:r>
              <a:rPr lang="uk-UA" smtClean="0"/>
              <a:t>д</a:t>
            </a:r>
            <a:r>
              <a:rPr lang="uk-UA" dirty="0"/>
              <a:t>) 1:2:1.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Завдання 1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dirty="0" smtClean="0"/>
              <a:t>Скільки </a:t>
            </a:r>
            <a:r>
              <a:rPr lang="uk-UA" dirty="0" err="1"/>
              <a:t>алельних</a:t>
            </a:r>
            <a:r>
              <a:rPr lang="uk-UA" dirty="0"/>
              <a:t> генів кодують ознаку у диплоїда?</a:t>
            </a:r>
          </a:p>
          <a:p>
            <a:r>
              <a:rPr lang="uk-UA" dirty="0"/>
              <a:t>а) 1; </a:t>
            </a:r>
            <a:endParaRPr lang="en-US" dirty="0" smtClean="0"/>
          </a:p>
          <a:p>
            <a:r>
              <a:rPr lang="uk-UA" dirty="0" smtClean="0"/>
              <a:t>б)2</a:t>
            </a:r>
            <a:r>
              <a:rPr lang="uk-UA" dirty="0"/>
              <a:t>; </a:t>
            </a:r>
            <a:endParaRPr lang="en-US" dirty="0" smtClean="0"/>
          </a:p>
          <a:p>
            <a:r>
              <a:rPr lang="uk-UA" dirty="0" smtClean="0"/>
              <a:t>в</a:t>
            </a:r>
            <a:r>
              <a:rPr lang="uk-UA" dirty="0"/>
              <a:t>) 3 ; </a:t>
            </a:r>
            <a:endParaRPr lang="en-US" dirty="0" smtClean="0"/>
          </a:p>
          <a:p>
            <a:r>
              <a:rPr lang="uk-UA" dirty="0" smtClean="0"/>
              <a:t>г</a:t>
            </a:r>
            <a:r>
              <a:rPr lang="uk-UA" dirty="0"/>
              <a:t>) </a:t>
            </a:r>
            <a:r>
              <a:rPr lang="uk-UA" dirty="0" smtClean="0"/>
              <a:t>4</a:t>
            </a:r>
            <a:r>
              <a:rPr lang="uk-UA" dirty="0"/>
              <a:t>.</a:t>
            </a: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Завдання 2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dirty="0"/>
              <a:t>Які положення належать до характеристики генотипу?</a:t>
            </a:r>
          </a:p>
          <a:p>
            <a:r>
              <a:rPr lang="uk-UA" dirty="0"/>
              <a:t>а) набір генів у статевих хромосомах; </a:t>
            </a:r>
            <a:endParaRPr lang="uk-UA" dirty="0" smtClean="0"/>
          </a:p>
          <a:p>
            <a:r>
              <a:rPr lang="uk-UA" dirty="0" smtClean="0"/>
              <a:t>б</a:t>
            </a:r>
            <a:r>
              <a:rPr lang="uk-UA" dirty="0"/>
              <a:t>) </a:t>
            </a:r>
            <a:r>
              <a:rPr lang="uk-UA" dirty="0" err="1"/>
              <a:t>гаплоїдний</a:t>
            </a:r>
            <a:r>
              <a:rPr lang="uk-UA" dirty="0"/>
              <a:t> набір хромосом</a:t>
            </a:r>
            <a:r>
              <a:rPr lang="uk-UA" dirty="0" smtClean="0"/>
              <a:t>;</a:t>
            </a:r>
          </a:p>
          <a:p>
            <a:r>
              <a:rPr lang="uk-UA" dirty="0" smtClean="0"/>
              <a:t> </a:t>
            </a:r>
            <a:r>
              <a:rPr lang="uk-UA" dirty="0"/>
              <a:t>в)сукупність зовнішніх і внутрішніх ознак організму; </a:t>
            </a:r>
            <a:endParaRPr lang="uk-UA" dirty="0" smtClean="0"/>
          </a:p>
          <a:p>
            <a:r>
              <a:rPr lang="uk-UA" dirty="0" smtClean="0"/>
              <a:t>г</a:t>
            </a:r>
            <a:r>
              <a:rPr lang="uk-UA" dirty="0"/>
              <a:t>) система генів особини, що мають прояв у </a:t>
            </a:r>
            <a:r>
              <a:rPr lang="uk-UA" dirty="0" smtClean="0"/>
              <a:t>фенотипі.</a:t>
            </a:r>
            <a:endParaRPr lang="uk-U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Завдання 3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uk-UA" dirty="0"/>
              <a:t>У людини ген нормального вироблення пігменту меланіну в шкірі домінантний, а ген відсутності меланіну (альбінізм)  рецесивний. Який генотип і фенотип буде у людини, гетерозиготної за геном альбінізму?</a:t>
            </a:r>
          </a:p>
          <a:p>
            <a:r>
              <a:rPr lang="uk-UA" dirty="0"/>
              <a:t>а) АА ; альбінос; </a:t>
            </a:r>
            <a:endParaRPr lang="uk-UA" dirty="0" smtClean="0"/>
          </a:p>
          <a:p>
            <a:r>
              <a:rPr lang="uk-UA" dirty="0" smtClean="0"/>
              <a:t>б</a:t>
            </a:r>
            <a:r>
              <a:rPr lang="uk-UA" dirty="0"/>
              <a:t>) </a:t>
            </a:r>
            <a:r>
              <a:rPr lang="uk-UA" dirty="0" err="1"/>
              <a:t>Аа</a:t>
            </a:r>
            <a:r>
              <a:rPr lang="uk-UA" dirty="0"/>
              <a:t>; нормальна пігментація шкіри; </a:t>
            </a:r>
            <a:endParaRPr lang="uk-UA" dirty="0" smtClean="0"/>
          </a:p>
          <a:p>
            <a:r>
              <a:rPr lang="uk-UA" dirty="0" smtClean="0"/>
              <a:t>в</a:t>
            </a:r>
            <a:r>
              <a:rPr lang="uk-UA" dirty="0"/>
              <a:t>) </a:t>
            </a:r>
            <a:r>
              <a:rPr lang="uk-UA" dirty="0" err="1"/>
              <a:t>аа</a:t>
            </a:r>
            <a:r>
              <a:rPr lang="uk-UA" dirty="0"/>
              <a:t>; альбінос; </a:t>
            </a:r>
            <a:endParaRPr lang="uk-UA" dirty="0" smtClean="0"/>
          </a:p>
          <a:p>
            <a:r>
              <a:rPr lang="uk-UA" dirty="0" smtClean="0"/>
              <a:t>г</a:t>
            </a:r>
            <a:r>
              <a:rPr lang="uk-UA" dirty="0"/>
              <a:t>) </a:t>
            </a:r>
            <a:r>
              <a:rPr lang="uk-UA" dirty="0" err="1"/>
              <a:t>Аа</a:t>
            </a:r>
            <a:r>
              <a:rPr lang="uk-UA" dirty="0"/>
              <a:t>; альбінос; </a:t>
            </a:r>
            <a:endParaRPr lang="uk-UA" dirty="0" smtClean="0"/>
          </a:p>
          <a:p>
            <a:r>
              <a:rPr lang="uk-UA" dirty="0" smtClean="0"/>
              <a:t>д</a:t>
            </a:r>
            <a:r>
              <a:rPr lang="uk-UA" dirty="0"/>
              <a:t>) АА; нормальна пігментація шкіри.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Завдання 4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uk-UA" dirty="0"/>
              <a:t>Ген А, який зумовлює у томатів червоне забарвлення плодів, домінує над геном, що зумовлює жовте забарвлення. Ген В, який зумовлює круглу форму плодів домінує над геном грушоподібної форми. Гени А та В не зчеплені. Рослини з генотипом </a:t>
            </a:r>
            <a:r>
              <a:rPr lang="uk-UA" dirty="0" err="1"/>
              <a:t>Аавв</a:t>
            </a:r>
            <a:r>
              <a:rPr lang="uk-UA" dirty="0"/>
              <a:t> схрестили з рослинами </a:t>
            </a:r>
            <a:r>
              <a:rPr lang="uk-UA" dirty="0" err="1"/>
              <a:t>ааВв</a:t>
            </a:r>
            <a:r>
              <a:rPr lang="uk-UA" dirty="0"/>
              <a:t> і одержали 1000 потомків. Скільки з них мають червоні круглі плоди?</a:t>
            </a:r>
          </a:p>
          <a:p>
            <a:r>
              <a:rPr lang="uk-UA" dirty="0"/>
              <a:t>а) 0; </a:t>
            </a:r>
          </a:p>
          <a:p>
            <a:r>
              <a:rPr lang="uk-UA" dirty="0" smtClean="0"/>
              <a:t>б</a:t>
            </a:r>
            <a:r>
              <a:rPr lang="uk-UA" dirty="0"/>
              <a:t>) 100</a:t>
            </a:r>
            <a:r>
              <a:rPr lang="uk-UA" dirty="0" smtClean="0"/>
              <a:t>;</a:t>
            </a:r>
          </a:p>
          <a:p>
            <a:r>
              <a:rPr lang="uk-UA" dirty="0" smtClean="0"/>
              <a:t> </a:t>
            </a:r>
            <a:r>
              <a:rPr lang="uk-UA" dirty="0"/>
              <a:t>в) 250</a:t>
            </a:r>
            <a:r>
              <a:rPr lang="uk-UA" dirty="0" smtClean="0"/>
              <a:t>;</a:t>
            </a:r>
          </a:p>
          <a:p>
            <a:r>
              <a:rPr lang="uk-UA" dirty="0" smtClean="0"/>
              <a:t> </a:t>
            </a:r>
            <a:r>
              <a:rPr lang="uk-UA" dirty="0"/>
              <a:t>г) 500; </a:t>
            </a:r>
            <a:endParaRPr lang="uk-UA" dirty="0" smtClean="0"/>
          </a:p>
          <a:p>
            <a:r>
              <a:rPr lang="uk-UA" dirty="0" smtClean="0"/>
              <a:t>д</a:t>
            </a:r>
            <a:r>
              <a:rPr lang="uk-UA" dirty="0"/>
              <a:t>) 750.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Завдання 5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340768"/>
            <a:ext cx="8820472" cy="5517232"/>
          </a:xfrm>
        </p:spPr>
        <p:txBody>
          <a:bodyPr>
            <a:normAutofit fontScale="85000" lnSpcReduction="10000"/>
          </a:bodyPr>
          <a:lstStyle/>
          <a:p>
            <a:r>
              <a:rPr lang="uk-UA" dirty="0"/>
              <a:t>У гарбуза жовте забарвлення (кодує ген А )та дископодібна форма плодів (кодує ген В) домінують над зеленою та кулястою формою. Рослини, що здатні утворювати жовті та дископодібні плоди, були схрещені з рослинами, що утворюють зелені кулясті плоди. Одержали: 48 рослин з жовтими кулястими плодами</a:t>
            </a:r>
            <a:r>
              <a:rPr lang="en-US" dirty="0"/>
              <a:t>d</a:t>
            </a:r>
            <a:r>
              <a:rPr lang="uk-UA" dirty="0"/>
              <a:t>; 50 – із зеленими дископодібними плодами; 49 – з жовтими дископодібними плодами; 53 – із зеленими кулястими. Визначити генотипи батьківських </a:t>
            </a:r>
            <a:r>
              <a:rPr lang="uk-UA" dirty="0" smtClean="0"/>
              <a:t>рослин.</a:t>
            </a:r>
            <a:r>
              <a:rPr lang="uk-UA" dirty="0"/>
              <a:t> </a:t>
            </a:r>
            <a:endParaRPr lang="uk-UA" dirty="0" smtClean="0"/>
          </a:p>
          <a:p>
            <a:r>
              <a:rPr lang="uk-UA" dirty="0" smtClean="0"/>
              <a:t>а</a:t>
            </a:r>
            <a:r>
              <a:rPr lang="uk-UA" dirty="0"/>
              <a:t>) ААВВ х </a:t>
            </a:r>
            <a:r>
              <a:rPr lang="uk-UA" dirty="0" err="1"/>
              <a:t>аавв</a:t>
            </a:r>
            <a:r>
              <a:rPr lang="uk-UA" dirty="0"/>
              <a:t>; </a:t>
            </a:r>
            <a:endParaRPr lang="uk-UA" dirty="0" smtClean="0"/>
          </a:p>
          <a:p>
            <a:r>
              <a:rPr lang="uk-UA" dirty="0" smtClean="0"/>
              <a:t>б</a:t>
            </a:r>
            <a:r>
              <a:rPr lang="uk-UA" dirty="0"/>
              <a:t>) </a:t>
            </a:r>
            <a:r>
              <a:rPr lang="uk-UA" dirty="0" err="1"/>
              <a:t>АаВв</a:t>
            </a:r>
            <a:r>
              <a:rPr lang="uk-UA" dirty="0"/>
              <a:t> х </a:t>
            </a:r>
            <a:r>
              <a:rPr lang="uk-UA" dirty="0" err="1"/>
              <a:t>аавв</a:t>
            </a:r>
            <a:r>
              <a:rPr lang="uk-UA" dirty="0"/>
              <a:t>; </a:t>
            </a:r>
            <a:endParaRPr lang="uk-UA" dirty="0" smtClean="0"/>
          </a:p>
          <a:p>
            <a:r>
              <a:rPr lang="uk-UA" dirty="0" smtClean="0"/>
              <a:t>в</a:t>
            </a:r>
            <a:r>
              <a:rPr lang="uk-UA" dirty="0"/>
              <a:t>) </a:t>
            </a:r>
            <a:r>
              <a:rPr lang="uk-UA" dirty="0" err="1"/>
              <a:t>Аавв</a:t>
            </a:r>
            <a:r>
              <a:rPr lang="uk-UA" dirty="0"/>
              <a:t> х </a:t>
            </a:r>
            <a:r>
              <a:rPr lang="uk-UA" dirty="0" err="1"/>
              <a:t>ааВв</a:t>
            </a:r>
            <a:r>
              <a:rPr lang="uk-UA" dirty="0"/>
              <a:t>; </a:t>
            </a:r>
            <a:endParaRPr lang="uk-UA" dirty="0" smtClean="0"/>
          </a:p>
          <a:p>
            <a:r>
              <a:rPr lang="uk-UA" dirty="0" smtClean="0"/>
              <a:t>г</a:t>
            </a:r>
            <a:r>
              <a:rPr lang="uk-UA" dirty="0"/>
              <a:t>) </a:t>
            </a:r>
            <a:r>
              <a:rPr lang="uk-UA" dirty="0" err="1"/>
              <a:t>АаВв</a:t>
            </a:r>
            <a:r>
              <a:rPr lang="uk-UA" dirty="0"/>
              <a:t> х </a:t>
            </a:r>
            <a:r>
              <a:rPr lang="uk-UA" dirty="0" err="1" smtClean="0"/>
              <a:t>АаВв</a:t>
            </a:r>
            <a:r>
              <a:rPr lang="uk-UA" dirty="0" smtClean="0"/>
              <a:t>.</a:t>
            </a:r>
            <a:endParaRPr lang="uk-UA" dirty="0"/>
          </a:p>
          <a:p>
            <a:endParaRPr lang="uk-U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Завдання 6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uk-UA" dirty="0"/>
              <a:t>Кролик з генотипом </a:t>
            </a:r>
            <a:r>
              <a:rPr lang="uk-UA" dirty="0" err="1"/>
              <a:t>ААвв</a:t>
            </a:r>
            <a:r>
              <a:rPr lang="uk-UA" dirty="0"/>
              <a:t> має чорне забарвлення; з генотипом ААВВ та </a:t>
            </a:r>
            <a:r>
              <a:rPr lang="uk-UA" dirty="0" err="1"/>
              <a:t>АаВв</a:t>
            </a:r>
            <a:r>
              <a:rPr lang="uk-UA" dirty="0"/>
              <a:t> – сіре; з генотипом </a:t>
            </a:r>
            <a:r>
              <a:rPr lang="uk-UA" dirty="0" err="1"/>
              <a:t>ааВВ</a:t>
            </a:r>
            <a:r>
              <a:rPr lang="uk-UA" dirty="0"/>
              <a:t> та </a:t>
            </a:r>
            <a:r>
              <a:rPr lang="uk-UA" dirty="0" err="1"/>
              <a:t>аавв</a:t>
            </a:r>
            <a:r>
              <a:rPr lang="uk-UA" dirty="0"/>
              <a:t> – біле. При схрещуванні кроликів, гетерозиготних за обома генами одержали 320 кроленят. Скільки з них мали чорне забарвлення хутра?</a:t>
            </a:r>
          </a:p>
          <a:p>
            <a:r>
              <a:rPr lang="uk-UA" dirty="0"/>
              <a:t>а) 16; </a:t>
            </a:r>
            <a:endParaRPr lang="uk-UA" dirty="0" smtClean="0"/>
          </a:p>
          <a:p>
            <a:r>
              <a:rPr lang="uk-UA" dirty="0" smtClean="0"/>
              <a:t>б</a:t>
            </a:r>
            <a:r>
              <a:rPr lang="uk-UA" dirty="0"/>
              <a:t>) 32; </a:t>
            </a:r>
            <a:endParaRPr lang="uk-UA" dirty="0" smtClean="0"/>
          </a:p>
          <a:p>
            <a:r>
              <a:rPr lang="uk-UA" dirty="0" smtClean="0"/>
              <a:t>в</a:t>
            </a:r>
            <a:r>
              <a:rPr lang="uk-UA" dirty="0"/>
              <a:t>) 60; </a:t>
            </a:r>
            <a:endParaRPr lang="uk-UA" dirty="0" smtClean="0"/>
          </a:p>
          <a:p>
            <a:r>
              <a:rPr lang="uk-UA" dirty="0" smtClean="0"/>
              <a:t>г</a:t>
            </a:r>
            <a:r>
              <a:rPr lang="uk-UA" dirty="0"/>
              <a:t>) 80; </a:t>
            </a:r>
            <a:endParaRPr lang="uk-UA" dirty="0" smtClean="0"/>
          </a:p>
          <a:p>
            <a:r>
              <a:rPr lang="uk-UA" dirty="0" smtClean="0"/>
              <a:t>д)120</a:t>
            </a:r>
            <a:r>
              <a:rPr lang="uk-UA" dirty="0"/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Завдання 7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uk-UA" dirty="0"/>
              <a:t>Які ознаки успадковуються </a:t>
            </a:r>
            <a:r>
              <a:rPr lang="uk-UA" dirty="0" err="1"/>
              <a:t>зчеплено</a:t>
            </a:r>
            <a:r>
              <a:rPr lang="uk-UA" dirty="0"/>
              <a:t> із статтю?</a:t>
            </a:r>
          </a:p>
          <a:p>
            <a:r>
              <a:rPr lang="uk-UA" dirty="0"/>
              <a:t>а) первинні статеві ознаки; </a:t>
            </a:r>
            <a:endParaRPr lang="uk-UA" dirty="0" smtClean="0"/>
          </a:p>
          <a:p>
            <a:r>
              <a:rPr lang="uk-UA" dirty="0" smtClean="0"/>
              <a:t>б</a:t>
            </a:r>
            <a:r>
              <a:rPr lang="uk-UA" dirty="0"/>
              <a:t>) вторинні статеві ознаки; </a:t>
            </a:r>
            <a:endParaRPr lang="uk-UA" dirty="0" smtClean="0"/>
          </a:p>
          <a:p>
            <a:r>
              <a:rPr lang="uk-UA" dirty="0" smtClean="0"/>
              <a:t>в</a:t>
            </a:r>
            <a:r>
              <a:rPr lang="uk-UA" dirty="0"/>
              <a:t>) соматичні ознаки; </a:t>
            </a:r>
            <a:endParaRPr lang="uk-UA" dirty="0" smtClean="0"/>
          </a:p>
          <a:p>
            <a:r>
              <a:rPr lang="uk-UA" dirty="0" smtClean="0"/>
              <a:t>г</a:t>
            </a:r>
            <a:r>
              <a:rPr lang="uk-UA" dirty="0"/>
              <a:t>) визначені генами, </a:t>
            </a:r>
            <a:r>
              <a:rPr lang="uk-UA" dirty="0" smtClean="0"/>
              <a:t>що </a:t>
            </a:r>
            <a:r>
              <a:rPr lang="uk-UA" dirty="0"/>
              <a:t>знаходяться у </a:t>
            </a:r>
            <a:r>
              <a:rPr lang="uk-UA" dirty="0" err="1"/>
              <a:t>аутосомах</a:t>
            </a:r>
            <a:r>
              <a:rPr lang="uk-UA" dirty="0"/>
              <a:t>; </a:t>
            </a:r>
            <a:endParaRPr lang="uk-UA" dirty="0" smtClean="0"/>
          </a:p>
          <a:p>
            <a:r>
              <a:rPr lang="uk-UA" dirty="0" smtClean="0"/>
              <a:t>д</a:t>
            </a:r>
            <a:r>
              <a:rPr lang="uk-UA" dirty="0"/>
              <a:t>) визначені генами, що знаходяться у статевих хромосомах.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Завдання 8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/>
              <a:t>Дальтонізм визначається рецесивним геном, зчепленим з Х-хромосомою. Визначте ймовірність дальтонізму у жінки, батько та брат якої є дальтоніками, а мати розрізняє кольори нормально.</a:t>
            </a:r>
          </a:p>
          <a:p>
            <a:r>
              <a:rPr lang="uk-UA" dirty="0"/>
              <a:t>а) 0</a:t>
            </a:r>
            <a:r>
              <a:rPr lang="uk-UA" dirty="0" smtClean="0"/>
              <a:t>%;</a:t>
            </a:r>
          </a:p>
          <a:p>
            <a:r>
              <a:rPr lang="uk-UA" dirty="0" smtClean="0"/>
              <a:t> </a:t>
            </a:r>
            <a:r>
              <a:rPr lang="uk-UA" dirty="0"/>
              <a:t>б)25% ; </a:t>
            </a:r>
            <a:endParaRPr lang="uk-UA" dirty="0" smtClean="0"/>
          </a:p>
          <a:p>
            <a:r>
              <a:rPr lang="uk-UA" dirty="0" smtClean="0"/>
              <a:t>в)50</a:t>
            </a:r>
            <a:r>
              <a:rPr lang="uk-UA" dirty="0"/>
              <a:t>% </a:t>
            </a:r>
            <a:r>
              <a:rPr lang="uk-UA" dirty="0" smtClean="0"/>
              <a:t>;</a:t>
            </a:r>
          </a:p>
          <a:p>
            <a:r>
              <a:rPr lang="uk-UA" dirty="0" smtClean="0"/>
              <a:t>г</a:t>
            </a:r>
            <a:r>
              <a:rPr lang="uk-UA" dirty="0"/>
              <a:t>) 75% </a:t>
            </a:r>
            <a:r>
              <a:rPr lang="uk-UA" dirty="0" smtClean="0"/>
              <a:t>;</a:t>
            </a:r>
          </a:p>
          <a:p>
            <a:r>
              <a:rPr lang="uk-UA" dirty="0" smtClean="0"/>
              <a:t>д</a:t>
            </a:r>
            <a:r>
              <a:rPr lang="uk-UA" dirty="0"/>
              <a:t>) 100%.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897</Words>
  <Application>Microsoft Office PowerPoint</Application>
  <PresentationFormat>Экран (4:3)</PresentationFormat>
  <Paragraphs>101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Тестові завдання з генетики</vt:lpstr>
      <vt:lpstr>Завдання 1</vt:lpstr>
      <vt:lpstr>Завдання 2</vt:lpstr>
      <vt:lpstr>Завдання 3</vt:lpstr>
      <vt:lpstr>Завдання 4</vt:lpstr>
      <vt:lpstr>Завдання 5</vt:lpstr>
      <vt:lpstr>Завдання 6</vt:lpstr>
      <vt:lpstr>Завдання 7</vt:lpstr>
      <vt:lpstr>Завдання 8</vt:lpstr>
      <vt:lpstr>Завдання 9</vt:lpstr>
      <vt:lpstr>Завдання 10</vt:lpstr>
      <vt:lpstr>Завдання 11</vt:lpstr>
      <vt:lpstr>Завдання 12</vt:lpstr>
      <vt:lpstr>Завдання 13</vt:lpstr>
      <vt:lpstr>Завдання 14</vt:lpstr>
      <vt:lpstr>Завдання 15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Тестові завдання з генетики</dc:title>
  <dc:creator>C2-411-Note</dc:creator>
  <cp:lastModifiedBy>Admin</cp:lastModifiedBy>
  <cp:revision>2</cp:revision>
  <dcterms:created xsi:type="dcterms:W3CDTF">2020-03-18T12:03:11Z</dcterms:created>
  <dcterms:modified xsi:type="dcterms:W3CDTF">2020-03-19T10:00:48Z</dcterms:modified>
</cp:coreProperties>
</file>