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1A1A-6579-480E-83A2-316F9B7448D4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C138-996B-433D-B136-19F82B970F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1A1A-6579-480E-83A2-316F9B7448D4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C138-996B-433D-B136-19F82B970F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1A1A-6579-480E-83A2-316F9B7448D4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C138-996B-433D-B136-19F82B970F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1A1A-6579-480E-83A2-316F9B7448D4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C138-996B-433D-B136-19F82B970F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1A1A-6579-480E-83A2-316F9B7448D4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C138-996B-433D-B136-19F82B970F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1A1A-6579-480E-83A2-316F9B7448D4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C138-996B-433D-B136-19F82B970F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1A1A-6579-480E-83A2-316F9B7448D4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C138-996B-433D-B136-19F82B970F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1A1A-6579-480E-83A2-316F9B7448D4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C138-996B-433D-B136-19F82B970F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1A1A-6579-480E-83A2-316F9B7448D4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C138-996B-433D-B136-19F82B970F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1A1A-6579-480E-83A2-316F9B7448D4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C138-996B-433D-B136-19F82B970F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1A1A-6579-480E-83A2-316F9B7448D4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C138-996B-433D-B136-19F82B970F4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21A1A-6579-480E-83A2-316F9B7448D4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C138-996B-433D-B136-19F82B970F4B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</a:t>
            </a:r>
            <a:r>
              <a:rPr lang="uk-UA" dirty="0"/>
              <a:t>9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У ході еволюції ссавців виникли форми, які адаптувалися до різних середовищ існування, зокрема рукокрилі опанували повітряний простір, китоподібні пристосувалися до життя у воді, деякі комахоїдні населяють ґрунт. Наслідком якого процесу є наведений факт?</a:t>
            </a:r>
          </a:p>
          <a:p>
            <a:r>
              <a:rPr lang="uk-UA" b="1" dirty="0" smtClean="0"/>
              <a:t>а)</a:t>
            </a:r>
            <a:r>
              <a:rPr lang="uk-UA" b="1" dirty="0" smtClean="0"/>
              <a:t> </a:t>
            </a:r>
            <a:r>
              <a:rPr lang="uk-UA" dirty="0" smtClean="0"/>
              <a:t>дивергенції</a:t>
            </a:r>
            <a:endParaRPr lang="uk-UA" dirty="0"/>
          </a:p>
          <a:p>
            <a:r>
              <a:rPr lang="uk-UA" b="1" dirty="0"/>
              <a:t>б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паралелізму</a:t>
            </a:r>
            <a:endParaRPr lang="uk-UA" dirty="0"/>
          </a:p>
          <a:p>
            <a:r>
              <a:rPr lang="uk-UA" b="1" dirty="0" smtClean="0"/>
              <a:t>в)</a:t>
            </a:r>
            <a:r>
              <a:rPr lang="uk-UA" b="1" dirty="0" smtClean="0"/>
              <a:t> </a:t>
            </a:r>
            <a:r>
              <a:rPr lang="uk-UA" dirty="0" smtClean="0"/>
              <a:t>дегенерації</a:t>
            </a:r>
            <a:endParaRPr lang="uk-UA" dirty="0"/>
          </a:p>
          <a:p>
            <a:r>
              <a:rPr lang="uk-UA" b="1" dirty="0"/>
              <a:t>г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конвергенції</a:t>
            </a:r>
            <a:endParaRPr lang="uk-UA" dirty="0"/>
          </a:p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</a:t>
            </a:r>
            <a:r>
              <a:rPr lang="uk-UA" dirty="0" smtClean="0"/>
              <a:t>10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Завезення</a:t>
            </a:r>
            <a:r>
              <a:rPr lang="ru-RU" dirty="0"/>
              <a:t> до </a:t>
            </a:r>
            <a:r>
              <a:rPr lang="ru-RU" dirty="0" err="1"/>
              <a:t>Австралії</a:t>
            </a:r>
            <a:r>
              <a:rPr lang="ru-RU" dirty="0"/>
              <a:t> </a:t>
            </a:r>
            <a:r>
              <a:rPr lang="ru-RU" dirty="0" err="1"/>
              <a:t>бджоли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err="1"/>
              <a:t>призвело</a:t>
            </a:r>
            <a:r>
              <a:rPr lang="ru-RU" dirty="0"/>
              <a:t> </a:t>
            </a:r>
            <a:r>
              <a:rPr lang="ru-RU" dirty="0" err="1"/>
              <a:t>до</a:t>
            </a:r>
            <a:r>
              <a:rPr lang="ru-RU" dirty="0"/>
              <a:t> </a:t>
            </a:r>
            <a:r>
              <a:rPr lang="ru-RU" dirty="0" err="1"/>
              <a:t>різкого</a:t>
            </a:r>
            <a:r>
              <a:rPr lang="ru-RU" dirty="0"/>
              <a:t>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виду </a:t>
            </a:r>
            <a:r>
              <a:rPr lang="ru-RU" dirty="0" err="1"/>
              <a:t>бджоли</a:t>
            </a:r>
            <a:r>
              <a:rPr lang="ru-RU" dirty="0"/>
              <a:t>, яка не </a:t>
            </a:r>
            <a:r>
              <a:rPr lang="ru-RU" dirty="0" err="1"/>
              <a:t>має</a:t>
            </a:r>
            <a:r>
              <a:rPr lang="ru-RU" dirty="0"/>
              <a:t> жала. Результатом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за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наведений факт?</a:t>
            </a:r>
          </a:p>
          <a:p>
            <a:r>
              <a:rPr lang="ru-RU" b="1" dirty="0"/>
              <a:t>а</a:t>
            </a:r>
            <a:r>
              <a:rPr lang="ru-RU" b="1" dirty="0" smtClean="0"/>
              <a:t>)</a:t>
            </a:r>
            <a:r>
              <a:rPr lang="ru-RU" b="1" dirty="0" smtClean="0"/>
              <a:t> </a:t>
            </a:r>
            <a:r>
              <a:rPr lang="ru-RU" dirty="0" err="1" smtClean="0"/>
              <a:t>міжвидової</a:t>
            </a:r>
            <a:endParaRPr lang="ru-RU" dirty="0"/>
          </a:p>
          <a:p>
            <a:r>
              <a:rPr lang="ru-RU" b="1" dirty="0"/>
              <a:t>б</a:t>
            </a:r>
            <a:r>
              <a:rPr lang="ru-RU" b="1" dirty="0" smtClean="0"/>
              <a:t>)</a:t>
            </a:r>
            <a:r>
              <a:rPr lang="ru-RU" b="1" dirty="0" smtClean="0"/>
              <a:t> </a:t>
            </a:r>
            <a:r>
              <a:rPr lang="ru-RU" dirty="0" err="1" smtClean="0"/>
              <a:t>внутрішньовидової</a:t>
            </a:r>
            <a:endParaRPr lang="ru-RU" dirty="0"/>
          </a:p>
          <a:p>
            <a:r>
              <a:rPr lang="ru-RU" b="1" dirty="0"/>
              <a:t>в</a:t>
            </a:r>
            <a:r>
              <a:rPr lang="ru-RU" b="1" dirty="0" smtClean="0"/>
              <a:t>)</a:t>
            </a:r>
            <a:r>
              <a:rPr lang="ru-RU" b="1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статевого</a:t>
            </a:r>
            <a:r>
              <a:rPr lang="ru-RU" dirty="0"/>
              <a:t> партнера</a:t>
            </a:r>
          </a:p>
          <a:p>
            <a:r>
              <a:rPr lang="ru-RU" b="1" dirty="0" smtClean="0"/>
              <a:t>г)</a:t>
            </a:r>
            <a:r>
              <a:rPr lang="ru-RU" b="1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несприятливими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endParaRPr lang="ru-RU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Внаслідок конвергенції набули сучасного вигляду:</a:t>
            </a:r>
          </a:p>
          <a:p>
            <a:r>
              <a:rPr lang="uk-UA" dirty="0"/>
              <a:t>а</a:t>
            </a:r>
            <a:r>
              <a:rPr lang="uk-UA" dirty="0" smtClean="0"/>
              <a:t>)  кит і акула</a:t>
            </a:r>
          </a:p>
          <a:p>
            <a:r>
              <a:rPr lang="uk-UA" dirty="0" smtClean="0"/>
              <a:t>б) тритон і саламандра</a:t>
            </a:r>
          </a:p>
          <a:p>
            <a:r>
              <a:rPr lang="uk-UA" dirty="0" smtClean="0"/>
              <a:t>в) орангутанг і шимпанзе </a:t>
            </a:r>
          </a:p>
          <a:p>
            <a:r>
              <a:rPr lang="uk-UA" dirty="0" smtClean="0"/>
              <a:t>г) плющ і виноград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Залишки тазових кісток у скелеті кита – це:</a:t>
            </a:r>
          </a:p>
          <a:p>
            <a:r>
              <a:rPr lang="uk-UA" dirty="0"/>
              <a:t>а</a:t>
            </a:r>
            <a:r>
              <a:rPr lang="uk-UA" dirty="0" smtClean="0"/>
              <a:t>) прояв мімікрії</a:t>
            </a:r>
          </a:p>
          <a:p>
            <a:r>
              <a:rPr lang="uk-UA" dirty="0"/>
              <a:t>б</a:t>
            </a:r>
            <a:r>
              <a:rPr lang="uk-UA" dirty="0" smtClean="0"/>
              <a:t>) рудимент</a:t>
            </a:r>
          </a:p>
          <a:p>
            <a:r>
              <a:rPr lang="uk-UA" dirty="0" smtClean="0"/>
              <a:t>в) атавізм</a:t>
            </a:r>
          </a:p>
          <a:p>
            <a:r>
              <a:rPr lang="uk-UA" dirty="0"/>
              <a:t>г</a:t>
            </a:r>
            <a:r>
              <a:rPr lang="uk-UA" dirty="0" smtClean="0"/>
              <a:t>) гомологічні органи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Які закони запропонував Ж.Б.</a:t>
            </a:r>
            <a:r>
              <a:rPr lang="uk-UA" dirty="0" err="1"/>
              <a:t>Ламарк</a:t>
            </a:r>
            <a:r>
              <a:rPr lang="uk-UA" dirty="0"/>
              <a:t> для пояснення впливу середовища в еволюції організмів.</a:t>
            </a:r>
          </a:p>
          <a:p>
            <a:r>
              <a:rPr lang="uk-UA" dirty="0"/>
              <a:t>а) закон градацій та внутрішнього прагнення до вдосконалення;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закон активного впливу середовища;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закон самозародження;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закон мінливості та закон </a:t>
            </a:r>
            <a:r>
              <a:rPr lang="uk-UA" dirty="0" smtClean="0"/>
              <a:t>спадковості 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Які з </a:t>
            </a:r>
            <a:r>
              <a:rPr lang="uk-UA" dirty="0" err="1"/>
              <a:t>об</a:t>
            </a:r>
            <a:r>
              <a:rPr lang="uk-UA" dirty="0" err="1">
                <a:sym typeface="Symbol"/>
              </a:rPr>
              <a:t></a:t>
            </a:r>
            <a:r>
              <a:rPr lang="uk-UA" dirty="0" err="1"/>
              <a:t>єктів</a:t>
            </a:r>
            <a:r>
              <a:rPr lang="uk-UA" dirty="0"/>
              <a:t> або ознак не здатні еволюціонувати?</a:t>
            </a:r>
          </a:p>
          <a:p>
            <a:r>
              <a:rPr lang="uk-UA" dirty="0"/>
              <a:t>а) миші в городі;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забарвлення популяції метеликів</a:t>
            </a:r>
            <a:r>
              <a:rPr lang="uk-UA" dirty="0" smtClean="0"/>
              <a:t>;</a:t>
            </a:r>
          </a:p>
          <a:p>
            <a:r>
              <a:rPr lang="uk-UA" dirty="0" smtClean="0"/>
              <a:t>в</a:t>
            </a:r>
            <a:r>
              <a:rPr lang="uk-UA" dirty="0"/>
              <a:t>) кіт Данило;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стадо великої рогатої худоби;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бактерії, що живуть в товстому </a:t>
            </a:r>
            <a:r>
              <a:rPr lang="uk-UA" dirty="0" smtClean="0"/>
              <a:t>кишечнику.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15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В чому полягає суть закону </a:t>
            </a:r>
            <a:r>
              <a:rPr lang="uk-UA" dirty="0" err="1"/>
              <a:t>Харді-Вайнберга</a:t>
            </a:r>
            <a:r>
              <a:rPr lang="uk-UA" dirty="0"/>
              <a:t>?</a:t>
            </a:r>
          </a:p>
          <a:p>
            <a:r>
              <a:rPr lang="uk-UA" dirty="0"/>
              <a:t>а) в реальній популяції частоти генотипів і концентрації </a:t>
            </a:r>
            <a:r>
              <a:rPr lang="uk-UA" dirty="0" err="1"/>
              <a:t>алельних</a:t>
            </a:r>
            <a:r>
              <a:rPr lang="uk-UA" dirty="0"/>
              <a:t> генів залишаються незмінними в ряду поколінь;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в ідеальній популяції частоти генотипів і концентрації </a:t>
            </a:r>
            <a:r>
              <a:rPr lang="uk-UA" dirty="0" err="1"/>
              <a:t>алельний</a:t>
            </a:r>
            <a:r>
              <a:rPr lang="uk-UA" dirty="0"/>
              <a:t> генів зменшуються в ряду поколінь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в) </a:t>
            </a:r>
            <a:r>
              <a:rPr lang="uk-UA" dirty="0" err="1"/>
              <a:t>в</a:t>
            </a:r>
            <a:r>
              <a:rPr lang="uk-UA" dirty="0"/>
              <a:t> ідеальній популяції частоти генотипів і концентрації </a:t>
            </a:r>
            <a:r>
              <a:rPr lang="uk-UA" dirty="0" err="1"/>
              <a:t>алельних</a:t>
            </a:r>
            <a:r>
              <a:rPr lang="uk-UA" dirty="0"/>
              <a:t> генів не змінюються в ряду поколінь;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в реальній популяції частоти генотипів і концентрації </a:t>
            </a:r>
            <a:r>
              <a:rPr lang="uk-UA" dirty="0" err="1"/>
              <a:t>алельних</a:t>
            </a:r>
            <a:r>
              <a:rPr lang="uk-UA" dirty="0"/>
              <a:t> генів збільшуються в ряду </a:t>
            </a:r>
            <a:r>
              <a:rPr lang="uk-UA" dirty="0" smtClean="0"/>
              <a:t>поколінь 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16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Вид мінливості, який дає матеріал для еволюційного процесу і є основою для дії штучного і природного добору:</a:t>
            </a:r>
          </a:p>
          <a:p>
            <a:r>
              <a:rPr lang="uk-UA" dirty="0"/>
              <a:t>а) спадкова невизначена;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dirty="0" smtClean="0"/>
              <a:t>групова;</a:t>
            </a:r>
          </a:p>
          <a:p>
            <a:r>
              <a:rPr lang="uk-UA" dirty="0" smtClean="0"/>
              <a:t> </a:t>
            </a:r>
            <a:r>
              <a:rPr lang="uk-UA" dirty="0"/>
              <a:t>в) модифікаційна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г) </a:t>
            </a:r>
            <a:r>
              <a:rPr lang="uk-UA" dirty="0" smtClean="0"/>
              <a:t>морфози </a:t>
            </a: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17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Дослідник прийшов до висновку, що темні метелики зустрічаються в забруднених районах частіше, ніж світлі тому, що</a:t>
            </a:r>
          </a:p>
          <a:p>
            <a:r>
              <a:rPr lang="uk-UA" dirty="0"/>
              <a:t>а) в промислових районах темні метелики відкладають більше яєць, ніж світлі;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темні метелики більш стійкі до забруднення; в) внаслідок забруднення деякі метелики стають темніші, за інші;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в забруднених районах темні метелики скоріше  можуть уникнути нападу хижака; 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/>
              <a:t>) птахи вважають світлих метеликів смачніші.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18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Який закон встановили Е.</a:t>
            </a:r>
            <a:r>
              <a:rPr lang="uk-UA" dirty="0" err="1"/>
              <a:t>Геккель</a:t>
            </a:r>
            <a:r>
              <a:rPr lang="uk-UA" dirty="0"/>
              <a:t> та Ф.Мюллер?</a:t>
            </a:r>
          </a:p>
          <a:p>
            <a:r>
              <a:rPr lang="uk-UA" dirty="0"/>
              <a:t>а) закон про єдиний план будови в кожному типі тварин;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біогенетичний закон;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закон про напрямки еволюційного процесу; </a:t>
            </a:r>
            <a:endParaRPr lang="uk-UA" dirty="0" smtClean="0"/>
          </a:p>
          <a:p>
            <a:r>
              <a:rPr lang="uk-UA" dirty="0" smtClean="0"/>
              <a:t>г</a:t>
            </a:r>
            <a:r>
              <a:rPr lang="uk-UA" dirty="0"/>
              <a:t>) закон мінливості </a:t>
            </a:r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Ароморфозом є</a:t>
            </a:r>
          </a:p>
          <a:p>
            <a:r>
              <a:rPr lang="uk-UA" b="1" dirty="0"/>
              <a:t>а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err="1" smtClean="0"/>
              <a:t>маскуюче</a:t>
            </a:r>
            <a:r>
              <a:rPr lang="uk-UA" dirty="0" smtClean="0"/>
              <a:t> </a:t>
            </a:r>
            <a:r>
              <a:rPr lang="uk-UA" dirty="0"/>
              <a:t>забарвлення шкіри в озерної жаби.</a:t>
            </a:r>
          </a:p>
          <a:p>
            <a:r>
              <a:rPr lang="uk-UA" b="1" dirty="0"/>
              <a:t>б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поява </a:t>
            </a:r>
            <a:r>
              <a:rPr lang="uk-UA" dirty="0"/>
              <a:t>шкірних перетинок між пальцями задніх кінцівок жаби.</a:t>
            </a:r>
          </a:p>
          <a:p>
            <a:r>
              <a:rPr lang="uk-UA" b="1" dirty="0"/>
              <a:t>в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поява </a:t>
            </a:r>
            <a:r>
              <a:rPr lang="uk-UA" dirty="0"/>
              <a:t>присосок у квакші.</a:t>
            </a:r>
          </a:p>
          <a:p>
            <a:r>
              <a:rPr lang="uk-UA" b="1" dirty="0"/>
              <a:t>г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легеневе </a:t>
            </a:r>
            <a:r>
              <a:rPr lang="uk-UA" dirty="0"/>
              <a:t>дихання в земноводних.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19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Які зміни в організмі свідчать про морфологічний регрес?</a:t>
            </a:r>
          </a:p>
          <a:p>
            <a:r>
              <a:rPr lang="uk-UA" dirty="0"/>
              <a:t>а) травлення поза організмом;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формування кореневища як  видозміни стебла;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втрата органів травлення; </a:t>
            </a:r>
            <a:endParaRPr lang="uk-UA" dirty="0" smtClean="0"/>
          </a:p>
          <a:p>
            <a:r>
              <a:rPr lang="uk-UA" dirty="0" smtClean="0"/>
              <a:t>4</a:t>
            </a:r>
            <a:r>
              <a:rPr lang="uk-UA" dirty="0"/>
              <a:t>) формування  кореневих </a:t>
            </a:r>
            <a:r>
              <a:rPr lang="uk-UA" dirty="0" smtClean="0"/>
              <a:t>плодів </a:t>
            </a:r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20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Які зміни рослин належать до ароморфозів?</a:t>
            </a:r>
          </a:p>
          <a:p>
            <a:r>
              <a:rPr lang="uk-UA" dirty="0"/>
              <a:t>а) </a:t>
            </a:r>
            <a:r>
              <a:rPr lang="uk-UA" dirty="0" smtClean="0"/>
              <a:t>поява </a:t>
            </a:r>
            <a:r>
              <a:rPr lang="uk-UA" dirty="0" err="1" smtClean="0"/>
              <a:t>гаусторій</a:t>
            </a:r>
            <a:r>
              <a:rPr lang="uk-UA" dirty="0" smtClean="0"/>
              <a:t> </a:t>
            </a:r>
            <a:r>
              <a:rPr lang="uk-UA" smtClean="0"/>
              <a:t>в омели;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) поява насінини; </a:t>
            </a:r>
            <a:endParaRPr lang="uk-UA" dirty="0" smtClean="0"/>
          </a:p>
          <a:p>
            <a:r>
              <a:rPr lang="uk-UA" dirty="0" smtClean="0"/>
              <a:t>в</a:t>
            </a:r>
            <a:r>
              <a:rPr lang="uk-UA" dirty="0"/>
              <a:t>) поява колючок у дикої яблуні; </a:t>
            </a:r>
            <a:endParaRPr lang="uk-UA" dirty="0" smtClean="0"/>
          </a:p>
          <a:p>
            <a:r>
              <a:rPr lang="uk-UA" dirty="0" smtClean="0"/>
              <a:t>г)поява </a:t>
            </a:r>
            <a:r>
              <a:rPr lang="uk-UA" dirty="0"/>
              <a:t>шипів у </a:t>
            </a:r>
            <a:r>
              <a:rPr lang="uk-UA" dirty="0" smtClean="0"/>
              <a:t>троянди 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2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Протягом кількох поколінь цуценятам певної породи собак </a:t>
            </a:r>
            <a:r>
              <a:rPr lang="uk-UA" dirty="0" err="1"/>
              <a:t>купірували</a:t>
            </a:r>
            <a:r>
              <a:rPr lang="uk-UA" dirty="0"/>
              <a:t> (відрізали) хвости. Які щенята будуть народжуватися через десять поколінь?</a:t>
            </a:r>
          </a:p>
          <a:p>
            <a:r>
              <a:rPr lang="uk-UA" b="1" dirty="0"/>
              <a:t>а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усі </a:t>
            </a:r>
            <a:r>
              <a:rPr lang="uk-UA" dirty="0"/>
              <a:t>безхвості</a:t>
            </a:r>
          </a:p>
          <a:p>
            <a:r>
              <a:rPr lang="uk-UA" b="1" dirty="0"/>
              <a:t>б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усі </a:t>
            </a:r>
            <a:r>
              <a:rPr lang="uk-UA" dirty="0"/>
              <a:t>хвостаті</a:t>
            </a:r>
          </a:p>
          <a:p>
            <a:r>
              <a:rPr lang="uk-UA" b="1" dirty="0" smtClean="0"/>
              <a:t>в)</a:t>
            </a:r>
            <a:r>
              <a:rPr lang="uk-UA" b="1" dirty="0" smtClean="0"/>
              <a:t> </a:t>
            </a:r>
            <a:r>
              <a:rPr lang="uk-UA" dirty="0" smtClean="0"/>
              <a:t>хвостаті </a:t>
            </a:r>
            <a:r>
              <a:rPr lang="uk-UA" dirty="0"/>
              <a:t>та безхвості (3 : 1)</a:t>
            </a:r>
          </a:p>
          <a:p>
            <a:r>
              <a:rPr lang="uk-UA" b="1" dirty="0" smtClean="0"/>
              <a:t>г) </a:t>
            </a:r>
            <a:r>
              <a:rPr lang="uk-UA" dirty="0" smtClean="0"/>
              <a:t>хвостаті </a:t>
            </a:r>
            <a:r>
              <a:rPr lang="uk-UA" dirty="0"/>
              <a:t>та безхвості (1 : 1)</a:t>
            </a:r>
          </a:p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</a:t>
            </a:r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Який чинник виникає внаслідок високої плодючості організмів та обмеженості життєвих ресурсів?</a:t>
            </a:r>
          </a:p>
          <a:p>
            <a:r>
              <a:rPr lang="uk-UA" b="1" dirty="0"/>
              <a:t>а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спадкова </a:t>
            </a:r>
            <a:r>
              <a:rPr lang="uk-UA" dirty="0"/>
              <a:t>мінливість</a:t>
            </a:r>
          </a:p>
          <a:p>
            <a:r>
              <a:rPr lang="uk-UA" b="1" dirty="0" smtClean="0"/>
              <a:t>б)</a:t>
            </a:r>
            <a:r>
              <a:rPr lang="uk-UA" b="1" dirty="0" smtClean="0"/>
              <a:t> </a:t>
            </a:r>
            <a:r>
              <a:rPr lang="uk-UA" dirty="0" err="1" smtClean="0"/>
              <a:t>неспадкова</a:t>
            </a:r>
            <a:r>
              <a:rPr lang="uk-UA" dirty="0" smtClean="0"/>
              <a:t> </a:t>
            </a:r>
            <a:r>
              <a:rPr lang="uk-UA" dirty="0"/>
              <a:t>мінливість</a:t>
            </a:r>
          </a:p>
          <a:p>
            <a:r>
              <a:rPr lang="uk-UA" b="1" dirty="0" smtClean="0"/>
              <a:t>в)</a:t>
            </a:r>
            <a:r>
              <a:rPr lang="uk-UA" b="1" dirty="0" smtClean="0"/>
              <a:t> </a:t>
            </a:r>
            <a:r>
              <a:rPr lang="uk-UA" dirty="0" smtClean="0"/>
              <a:t>боротьба </a:t>
            </a:r>
            <a:r>
              <a:rPr lang="uk-UA" dirty="0"/>
              <a:t>за існування</a:t>
            </a:r>
          </a:p>
          <a:p>
            <a:r>
              <a:rPr lang="uk-UA" b="1" dirty="0" smtClean="0"/>
              <a:t>г)</a:t>
            </a:r>
            <a:r>
              <a:rPr lang="uk-UA" b="1" dirty="0" smtClean="0"/>
              <a:t> </a:t>
            </a:r>
            <a:r>
              <a:rPr lang="uk-UA" dirty="0" smtClean="0"/>
              <a:t>адаптація </a:t>
            </a:r>
            <a:r>
              <a:rPr lang="uk-UA" dirty="0"/>
              <a:t>до умов життя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</a:t>
            </a:r>
            <a:r>
              <a:rPr lang="uk-UA" dirty="0" smtClean="0"/>
              <a:t>4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Бур'яни витісняють культурні рослини на </a:t>
            </a:r>
            <a:r>
              <a:rPr lang="uk-UA" dirty="0" err="1"/>
              <a:t>необровлювальних</a:t>
            </a:r>
            <a:r>
              <a:rPr lang="uk-UA" dirty="0"/>
              <a:t> ділянках, позбавляючи їх світла, вологи, поживних речовин. Проявом якої форми боротьби це є</a:t>
            </a:r>
            <a:r>
              <a:rPr lang="uk-UA" dirty="0" smtClean="0"/>
              <a:t>?</a:t>
            </a:r>
          </a:p>
          <a:p>
            <a:endParaRPr lang="uk-UA" dirty="0"/>
          </a:p>
          <a:p>
            <a:r>
              <a:rPr lang="uk-UA" b="1" dirty="0"/>
              <a:t>а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боротьби </a:t>
            </a:r>
            <a:r>
              <a:rPr lang="uk-UA" dirty="0"/>
              <a:t>з надмірною посушливістю</a:t>
            </a:r>
          </a:p>
          <a:p>
            <a:r>
              <a:rPr lang="uk-UA" b="1" dirty="0" smtClean="0"/>
              <a:t>б)</a:t>
            </a:r>
            <a:r>
              <a:rPr lang="uk-UA" b="1" dirty="0" smtClean="0"/>
              <a:t> </a:t>
            </a:r>
            <a:r>
              <a:rPr lang="uk-UA" dirty="0" smtClean="0"/>
              <a:t>боротьби </a:t>
            </a:r>
            <a:r>
              <a:rPr lang="uk-UA" dirty="0"/>
              <a:t>з надмірною вологістю</a:t>
            </a:r>
          </a:p>
          <a:p>
            <a:r>
              <a:rPr lang="uk-UA" b="1" dirty="0"/>
              <a:t>в</a:t>
            </a:r>
            <a:r>
              <a:rPr lang="uk-UA" b="1" dirty="0" smtClean="0"/>
              <a:t>) </a:t>
            </a:r>
            <a:r>
              <a:rPr lang="uk-UA" dirty="0" smtClean="0"/>
              <a:t>внутрішньовидової </a:t>
            </a:r>
            <a:r>
              <a:rPr lang="uk-UA" dirty="0"/>
              <a:t>боротьби</a:t>
            </a:r>
          </a:p>
          <a:p>
            <a:r>
              <a:rPr lang="uk-UA" b="1" dirty="0" smtClean="0"/>
              <a:t>г)</a:t>
            </a:r>
            <a:r>
              <a:rPr lang="uk-UA" b="1" dirty="0" smtClean="0"/>
              <a:t> </a:t>
            </a:r>
            <a:r>
              <a:rPr lang="uk-UA" dirty="0" smtClean="0"/>
              <a:t>міжвидової </a:t>
            </a:r>
            <a:r>
              <a:rPr lang="uk-UA" dirty="0"/>
              <a:t>боротьби</a:t>
            </a:r>
          </a:p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</a:t>
            </a:r>
            <a:r>
              <a:rPr lang="uk-UA" dirty="0" smtClean="0"/>
              <a:t>5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Наявність аналогічних органів є доказом</a:t>
            </a:r>
          </a:p>
          <a:p>
            <a:r>
              <a:rPr lang="uk-UA" b="1" dirty="0"/>
              <a:t>а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конвергентної </a:t>
            </a:r>
            <a:r>
              <a:rPr lang="uk-UA" dirty="0"/>
              <a:t>еволюції</a:t>
            </a:r>
          </a:p>
          <a:p>
            <a:r>
              <a:rPr lang="uk-UA" b="1" dirty="0" smtClean="0"/>
              <a:t>б)</a:t>
            </a:r>
            <a:r>
              <a:rPr lang="uk-UA" b="1" dirty="0" smtClean="0"/>
              <a:t> </a:t>
            </a:r>
            <a:r>
              <a:rPr lang="uk-UA" dirty="0" smtClean="0"/>
              <a:t>дивергентної </a:t>
            </a:r>
            <a:r>
              <a:rPr lang="uk-UA" dirty="0"/>
              <a:t>еволюції</a:t>
            </a:r>
          </a:p>
          <a:p>
            <a:r>
              <a:rPr lang="uk-UA" b="1" dirty="0" smtClean="0"/>
              <a:t>в) </a:t>
            </a:r>
            <a:r>
              <a:rPr lang="uk-UA" dirty="0" smtClean="0"/>
              <a:t>адаптивної </a:t>
            </a:r>
            <a:r>
              <a:rPr lang="uk-UA" dirty="0"/>
              <a:t>радіації</a:t>
            </a:r>
          </a:p>
          <a:p>
            <a:r>
              <a:rPr lang="uk-UA" b="1" dirty="0" smtClean="0"/>
              <a:t>г)</a:t>
            </a:r>
            <a:r>
              <a:rPr lang="uk-UA" b="1" dirty="0" smtClean="0"/>
              <a:t> </a:t>
            </a:r>
            <a:r>
              <a:rPr lang="uk-UA" dirty="0" smtClean="0"/>
              <a:t>штучного </a:t>
            </a:r>
            <a:r>
              <a:rPr lang="uk-UA" dirty="0"/>
              <a:t>добору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</a:t>
            </a:r>
            <a:r>
              <a:rPr lang="uk-UA" dirty="0"/>
              <a:t>6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Ефект мімікрії для популяції </a:t>
            </a:r>
            <a:r>
              <a:rPr lang="uk-UA" dirty="0" err="1"/>
              <a:t>осоподібних</a:t>
            </a:r>
            <a:r>
              <a:rPr lang="uk-UA" dirty="0"/>
              <a:t> мух істотно знизиться за умови</a:t>
            </a:r>
          </a:p>
          <a:p>
            <a:r>
              <a:rPr lang="uk-UA" b="1" dirty="0"/>
              <a:t>а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помірного </a:t>
            </a:r>
            <a:r>
              <a:rPr lang="uk-UA" dirty="0"/>
              <a:t>збільшення чисельності комахоїдних птахів</a:t>
            </a:r>
          </a:p>
          <a:p>
            <a:r>
              <a:rPr lang="uk-UA" b="1" dirty="0"/>
              <a:t>б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істотного </a:t>
            </a:r>
            <a:r>
              <a:rPr lang="uk-UA" dirty="0"/>
              <a:t>збільшення чисельності ос на певній території</a:t>
            </a:r>
          </a:p>
          <a:p>
            <a:r>
              <a:rPr lang="uk-UA" b="1" dirty="0"/>
              <a:t>в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істотного </a:t>
            </a:r>
            <a:r>
              <a:rPr lang="uk-UA" dirty="0"/>
              <a:t>зменшення чисельності ос на певній території</a:t>
            </a:r>
          </a:p>
          <a:p>
            <a:r>
              <a:rPr lang="uk-UA" b="1" dirty="0"/>
              <a:t>г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помірного </a:t>
            </a:r>
            <a:r>
              <a:rPr lang="uk-UA" dirty="0"/>
              <a:t>зменшення плодючості </a:t>
            </a:r>
            <a:r>
              <a:rPr lang="uk-UA" dirty="0" err="1"/>
              <a:t>осоподібних</a:t>
            </a:r>
            <a:r>
              <a:rPr lang="uk-UA" dirty="0"/>
              <a:t> мух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</a:t>
            </a:r>
            <a:r>
              <a:rPr lang="uk-UA" dirty="0"/>
              <a:t>7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400600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Природний добір як рушійна сила еволюції за Ч. Дарвіном проявляється в</a:t>
            </a:r>
          </a:p>
          <a:p>
            <a:r>
              <a:rPr lang="uk-UA" b="1" dirty="0"/>
              <a:t>а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переважаючому </a:t>
            </a:r>
            <a:r>
              <a:rPr lang="uk-UA" dirty="0"/>
              <a:t>виживанні особин, які мають внутрішнє прагнення до прогресу</a:t>
            </a:r>
          </a:p>
          <a:p>
            <a:r>
              <a:rPr lang="uk-UA" b="1" dirty="0"/>
              <a:t>б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збереженні </a:t>
            </a:r>
            <a:r>
              <a:rPr lang="uk-UA" dirty="0"/>
              <a:t>особин, якості яких найкраще відповідають потребам людини</a:t>
            </a:r>
          </a:p>
          <a:p>
            <a:r>
              <a:rPr lang="uk-UA" b="1" dirty="0"/>
              <a:t>в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переважаючому </a:t>
            </a:r>
            <a:r>
              <a:rPr lang="uk-UA" dirty="0"/>
              <a:t>виживанні найбільших за розмірами представників певної групи організмів</a:t>
            </a:r>
          </a:p>
          <a:p>
            <a:r>
              <a:rPr lang="uk-UA" b="1" dirty="0"/>
              <a:t>г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переважаючому </a:t>
            </a:r>
            <a:r>
              <a:rPr lang="uk-UA" dirty="0"/>
              <a:t>виживанні та розмноженні найбільш пристосованих до умов існування організмів певного виду</a:t>
            </a:r>
          </a:p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</a:t>
            </a:r>
            <a:r>
              <a:rPr lang="uk-UA" dirty="0"/>
              <a:t>8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Синтетична теорія еволюції об'єднує основні постулати дарвінізму й досягнення сучасної біологічної науки. Одне з її положень стверджує, що матеріалом для еволюції слугує</a:t>
            </a:r>
          </a:p>
          <a:p>
            <a:r>
              <a:rPr lang="uk-UA" b="1" dirty="0" smtClean="0"/>
              <a:t>а)</a:t>
            </a:r>
            <a:r>
              <a:rPr lang="uk-UA" b="1" dirty="0" smtClean="0"/>
              <a:t> </a:t>
            </a:r>
            <a:r>
              <a:rPr lang="uk-UA" dirty="0" smtClean="0"/>
              <a:t>географічна </a:t>
            </a:r>
            <a:r>
              <a:rPr lang="uk-UA" dirty="0"/>
              <a:t>ізоляція</a:t>
            </a:r>
          </a:p>
          <a:p>
            <a:r>
              <a:rPr lang="uk-UA" b="1" dirty="0"/>
              <a:t>б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модифікаційна </a:t>
            </a:r>
            <a:r>
              <a:rPr lang="uk-UA" dirty="0"/>
              <a:t>мінливість</a:t>
            </a:r>
          </a:p>
          <a:p>
            <a:r>
              <a:rPr lang="uk-UA" b="1" dirty="0"/>
              <a:t>в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мутаційна </a:t>
            </a:r>
            <a:r>
              <a:rPr lang="uk-UA" dirty="0"/>
              <a:t>й </a:t>
            </a:r>
            <a:r>
              <a:rPr lang="uk-UA" dirty="0" err="1"/>
              <a:t>комбінативна</a:t>
            </a:r>
            <a:r>
              <a:rPr lang="uk-UA" dirty="0"/>
              <a:t> мінливість</a:t>
            </a:r>
          </a:p>
          <a:p>
            <a:r>
              <a:rPr lang="uk-UA" b="1" dirty="0"/>
              <a:t>г</a:t>
            </a:r>
            <a:r>
              <a:rPr lang="uk-UA" b="1" dirty="0" smtClean="0"/>
              <a:t>)</a:t>
            </a:r>
            <a:r>
              <a:rPr lang="uk-UA" b="1" dirty="0" smtClean="0"/>
              <a:t> </a:t>
            </a:r>
            <a:r>
              <a:rPr lang="uk-UA" dirty="0" smtClean="0"/>
              <a:t>штучний </a:t>
            </a:r>
            <a:r>
              <a:rPr lang="uk-UA" dirty="0"/>
              <a:t>добір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885</Words>
  <Application>Microsoft Office PowerPoint</Application>
  <PresentationFormat>Экран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  <vt:lpstr>Завдання 16</vt:lpstr>
      <vt:lpstr>Завдання 17</vt:lpstr>
      <vt:lpstr>Завдання 18</vt:lpstr>
      <vt:lpstr>Завдання 19</vt:lpstr>
      <vt:lpstr>Завдання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C2-411-Note</dc:creator>
  <cp:lastModifiedBy>C2-411-Note</cp:lastModifiedBy>
  <cp:revision>4</cp:revision>
  <dcterms:created xsi:type="dcterms:W3CDTF">2020-03-22T12:38:58Z</dcterms:created>
  <dcterms:modified xsi:type="dcterms:W3CDTF">2020-03-22T13:12:54Z</dcterms:modified>
</cp:coreProperties>
</file>