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5C289-D815-4679-AE4A-CAFA39126518}" type="datetimeFigureOut">
              <a:rPr lang="uk-UA" smtClean="0"/>
              <a:pPr/>
              <a:t>02.04.2020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13E65-BFD4-4689-BCC3-321B5B97771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0528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13E65-BFD4-4689-BCC3-321B5B977716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2ACF-B68A-4B42-A533-2EA678AF3C2A}" type="datetimeFigureOut">
              <a:rPr lang="uk-UA" smtClean="0"/>
              <a:pPr/>
              <a:t>02.04.2020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92ED-B9CC-418C-B7BF-A9072A549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2ACF-B68A-4B42-A533-2EA678AF3C2A}" type="datetimeFigureOut">
              <a:rPr lang="uk-UA" smtClean="0"/>
              <a:pPr/>
              <a:t>02.04.2020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92ED-B9CC-418C-B7BF-A9072A549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2ACF-B68A-4B42-A533-2EA678AF3C2A}" type="datetimeFigureOut">
              <a:rPr lang="uk-UA" smtClean="0"/>
              <a:pPr/>
              <a:t>02.04.2020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92ED-B9CC-418C-B7BF-A9072A549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2ACF-B68A-4B42-A533-2EA678AF3C2A}" type="datetimeFigureOut">
              <a:rPr lang="uk-UA" smtClean="0"/>
              <a:pPr/>
              <a:t>02.04.2020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92ED-B9CC-418C-B7BF-A9072A549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2ACF-B68A-4B42-A533-2EA678AF3C2A}" type="datetimeFigureOut">
              <a:rPr lang="uk-UA" smtClean="0"/>
              <a:pPr/>
              <a:t>02.04.2020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92ED-B9CC-418C-B7BF-A9072A549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2ACF-B68A-4B42-A533-2EA678AF3C2A}" type="datetimeFigureOut">
              <a:rPr lang="uk-UA" smtClean="0"/>
              <a:pPr/>
              <a:t>02.04.2020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92ED-B9CC-418C-B7BF-A9072A549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2ACF-B68A-4B42-A533-2EA678AF3C2A}" type="datetimeFigureOut">
              <a:rPr lang="uk-UA" smtClean="0"/>
              <a:pPr/>
              <a:t>02.04.2020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92ED-B9CC-418C-B7BF-A9072A549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2ACF-B68A-4B42-A533-2EA678AF3C2A}" type="datetimeFigureOut">
              <a:rPr lang="uk-UA" smtClean="0"/>
              <a:pPr/>
              <a:t>02.04.2020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92ED-B9CC-418C-B7BF-A9072A549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2ACF-B68A-4B42-A533-2EA678AF3C2A}" type="datetimeFigureOut">
              <a:rPr lang="uk-UA" smtClean="0"/>
              <a:pPr/>
              <a:t>02.04.2020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92ED-B9CC-418C-B7BF-A9072A549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2ACF-B68A-4B42-A533-2EA678AF3C2A}" type="datetimeFigureOut">
              <a:rPr lang="uk-UA" smtClean="0"/>
              <a:pPr/>
              <a:t>02.04.2020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92ED-B9CC-418C-B7BF-A9072A549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2ACF-B68A-4B42-A533-2EA678AF3C2A}" type="datetimeFigureOut">
              <a:rPr lang="uk-UA" smtClean="0"/>
              <a:pPr/>
              <a:t>02.04.2020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92ED-B9CC-418C-B7BF-A9072A549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62ACF-B68A-4B42-A533-2EA678AF3C2A}" type="datetimeFigureOut">
              <a:rPr lang="uk-UA" smtClean="0"/>
              <a:pPr/>
              <a:t>02.04.2020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B92ED-B9CC-418C-B7BF-A9072A549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n/url?sa=i&amp;rct=j&amp;q=&amp;esrc=s&amp;source=images&amp;cd=&amp;cad=rja&amp;uact=8&amp;ved=0ahUKEwj_kZigi_nSAhXhApoKHYA7CmIQjRwIBw&amp;url=http://rostovtsev.info/evolyuciya-ili-neoteniya/&amp;bvm=bv.150729734,d.bGs&amp;psig=AFQjCNEDoJPCWLme5PQ2ofRZHpkvXqCS1A&amp;ust=1490786609236851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Тестові завдання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Мітотичний поділ, </a:t>
            </a:r>
            <a:r>
              <a:rPr lang="uk-UA" dirty="0" err="1" smtClean="0"/>
              <a:t>мейотичний</a:t>
            </a:r>
            <a:r>
              <a:rPr lang="uk-UA" dirty="0" smtClean="0"/>
              <a:t> поділ, розмноження </a:t>
            </a:r>
            <a:r>
              <a:rPr lang="uk-UA" smtClean="0"/>
              <a:t>та розвиток</a:t>
            </a:r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9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/>
              <a:t>Яку назву мають клітини при сперматогенезі, якщо вони інтенсивно розмножуються </a:t>
            </a:r>
            <a:r>
              <a:rPr lang="uk-UA" dirty="0" err="1"/>
              <a:t>мітотично</a:t>
            </a:r>
            <a:r>
              <a:rPr lang="uk-UA" dirty="0"/>
              <a:t>?</a:t>
            </a:r>
          </a:p>
          <a:p>
            <a:r>
              <a:rPr lang="uk-UA" dirty="0"/>
              <a:t>а) </a:t>
            </a:r>
            <a:r>
              <a:rPr lang="uk-UA" dirty="0" err="1"/>
              <a:t>сперматогонії</a:t>
            </a:r>
            <a:r>
              <a:rPr lang="uk-UA" dirty="0"/>
              <a:t>; </a:t>
            </a:r>
            <a:r>
              <a:rPr lang="uk-UA" dirty="0" smtClean="0"/>
              <a:t>мітоз</a:t>
            </a:r>
          </a:p>
          <a:p>
            <a:r>
              <a:rPr lang="uk-UA" dirty="0" smtClean="0"/>
              <a:t>б</a:t>
            </a:r>
            <a:r>
              <a:rPr lang="uk-UA" dirty="0"/>
              <a:t>) </a:t>
            </a:r>
            <a:r>
              <a:rPr lang="uk-UA" dirty="0" err="1"/>
              <a:t>сперматоцити</a:t>
            </a:r>
            <a:r>
              <a:rPr lang="uk-UA" dirty="0"/>
              <a:t> першого порядку; </a:t>
            </a:r>
            <a:r>
              <a:rPr lang="uk-UA" dirty="0" smtClean="0"/>
              <a:t>перший </a:t>
            </a:r>
            <a:r>
              <a:rPr lang="uk-UA" dirty="0" err="1" smtClean="0"/>
              <a:t>мейотичний</a:t>
            </a:r>
            <a:r>
              <a:rPr lang="uk-UA" dirty="0" smtClean="0"/>
              <a:t> поділ</a:t>
            </a:r>
          </a:p>
          <a:p>
            <a:r>
              <a:rPr lang="uk-UA" dirty="0" smtClean="0"/>
              <a:t>в</a:t>
            </a:r>
            <a:r>
              <a:rPr lang="uk-UA" dirty="0"/>
              <a:t>) </a:t>
            </a:r>
            <a:r>
              <a:rPr lang="uk-UA" dirty="0" err="1"/>
              <a:t>сперматоцити</a:t>
            </a:r>
            <a:r>
              <a:rPr lang="uk-UA" dirty="0"/>
              <a:t> другого порядку; </a:t>
            </a:r>
            <a:r>
              <a:rPr lang="uk-UA" dirty="0" smtClean="0"/>
              <a:t>другий </a:t>
            </a:r>
            <a:r>
              <a:rPr lang="uk-UA" dirty="0" err="1" smtClean="0"/>
              <a:t>мейотичний</a:t>
            </a:r>
            <a:r>
              <a:rPr lang="uk-UA" dirty="0" smtClean="0"/>
              <a:t> поділ</a:t>
            </a:r>
          </a:p>
          <a:p>
            <a:r>
              <a:rPr lang="uk-UA" dirty="0" smtClean="0"/>
              <a:t>г</a:t>
            </a:r>
            <a:r>
              <a:rPr lang="uk-UA" dirty="0"/>
              <a:t>) </a:t>
            </a:r>
            <a:r>
              <a:rPr lang="uk-UA" dirty="0" err="1"/>
              <a:t>сперматиди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д</a:t>
            </a:r>
            <a:r>
              <a:rPr lang="uk-UA" dirty="0"/>
              <a:t>) </a:t>
            </a:r>
            <a:r>
              <a:rPr lang="uk-UA" dirty="0" err="1"/>
              <a:t>сперматозоони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10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/>
              <a:t>Які органи та системи органів утворюються з ектодерми:</a:t>
            </a:r>
          </a:p>
          <a:p>
            <a:r>
              <a:rPr lang="uk-UA" dirty="0"/>
              <a:t>а) скелетні </a:t>
            </a:r>
            <a:r>
              <a:rPr lang="uk-UA" dirty="0" err="1"/>
              <a:t>м</a:t>
            </a:r>
            <a:r>
              <a:rPr lang="uk-UA" dirty="0" err="1">
                <a:sym typeface="Symbol"/>
              </a:rPr>
              <a:t></a:t>
            </a:r>
            <a:r>
              <a:rPr lang="uk-UA" dirty="0" err="1"/>
              <a:t>язи</a:t>
            </a:r>
            <a:r>
              <a:rPr lang="uk-UA" dirty="0"/>
              <a:t>; </a:t>
            </a:r>
            <a:r>
              <a:rPr lang="uk-UA" dirty="0" smtClean="0"/>
              <a:t>мезодерма</a:t>
            </a:r>
          </a:p>
          <a:p>
            <a:r>
              <a:rPr lang="uk-UA" dirty="0" smtClean="0"/>
              <a:t>б</a:t>
            </a:r>
            <a:r>
              <a:rPr lang="uk-UA" dirty="0"/>
              <a:t>) нервова система;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нирки; </a:t>
            </a:r>
            <a:r>
              <a:rPr lang="uk-UA" dirty="0" err="1" smtClean="0"/>
              <a:t>мезо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</a:t>
            </a:r>
            <a:r>
              <a:rPr lang="uk-UA" dirty="0" err="1" smtClean="0"/>
              <a:t>печінка.енто</a:t>
            </a:r>
            <a:endParaRPr lang="uk-UA" dirty="0"/>
          </a:p>
          <a:p>
            <a:pPr>
              <a:buNone/>
            </a:pPr>
            <a:r>
              <a:rPr lang="ru-RU" dirty="0"/>
              <a:t> </a:t>
            </a:r>
            <a:endParaRPr lang="uk-UA" dirty="0"/>
          </a:p>
          <a:p>
            <a:pPr>
              <a:buNone/>
            </a:pPr>
            <a:r>
              <a:rPr lang="ru-RU" dirty="0"/>
              <a:t> 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11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Яку стадію розвитку позначено на рисунку?</a:t>
            </a:r>
          </a:p>
          <a:p>
            <a:r>
              <a:rPr lang="uk-UA" dirty="0" smtClean="0"/>
              <a:t>Який механізм лежить в основі її утворення?</a:t>
            </a:r>
          </a:p>
          <a:p>
            <a:r>
              <a:rPr lang="uk-UA" dirty="0" smtClean="0"/>
              <a:t>А дроблення, диференціювання;</a:t>
            </a:r>
          </a:p>
          <a:p>
            <a:r>
              <a:rPr lang="uk-UA" dirty="0" smtClean="0"/>
              <a:t>Б гаструляція, </a:t>
            </a:r>
            <a:r>
              <a:rPr lang="uk-UA" dirty="0" err="1" smtClean="0"/>
              <a:t>деламінація</a:t>
            </a:r>
            <a:endParaRPr lang="uk-UA" dirty="0" smtClean="0"/>
          </a:p>
          <a:p>
            <a:r>
              <a:rPr lang="uk-UA" dirty="0" smtClean="0"/>
              <a:t>В </a:t>
            </a:r>
            <a:r>
              <a:rPr lang="uk-UA" dirty="0" err="1" smtClean="0"/>
              <a:t>нейруляція</a:t>
            </a:r>
            <a:r>
              <a:rPr lang="uk-UA" dirty="0" smtClean="0"/>
              <a:t>, </a:t>
            </a:r>
            <a:r>
              <a:rPr lang="uk-UA" dirty="0" err="1" smtClean="0"/>
              <a:t>іміграція</a:t>
            </a:r>
            <a:endParaRPr lang="uk-UA" dirty="0" smtClean="0"/>
          </a:p>
          <a:p>
            <a:r>
              <a:rPr lang="uk-UA" dirty="0" smtClean="0"/>
              <a:t>Г гаструляція, </a:t>
            </a:r>
            <a:r>
              <a:rPr lang="uk-UA" dirty="0" err="1" smtClean="0"/>
              <a:t>іміграція</a:t>
            </a:r>
            <a:endParaRPr lang="uk-UA" dirty="0"/>
          </a:p>
        </p:txBody>
      </p:sp>
      <p:pic>
        <p:nvPicPr>
          <p:cNvPr id="7" name="Содержимое 6" descr="http://intranet.tdmu.edu.ua/data/kafedra/internal/histolog/classes_stud/ru/stomat/ptn/1/04Гаструляция.%20Гисто-%20и%20органогенез.files/image002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2229644"/>
            <a:ext cx="30861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12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Індуктором розвитку нервової трубки Є:</a:t>
            </a:r>
          </a:p>
          <a:p>
            <a:r>
              <a:rPr lang="uk-UA" dirty="0" smtClean="0"/>
              <a:t>А шкірна ектодерма</a:t>
            </a:r>
          </a:p>
          <a:p>
            <a:r>
              <a:rPr lang="uk-UA" dirty="0" smtClean="0"/>
              <a:t>Б </a:t>
            </a:r>
            <a:r>
              <a:rPr lang="uk-UA" dirty="0" err="1" smtClean="0"/>
              <a:t>ентодермальний</a:t>
            </a:r>
            <a:r>
              <a:rPr lang="uk-UA" dirty="0" smtClean="0"/>
              <a:t> шар</a:t>
            </a:r>
          </a:p>
          <a:p>
            <a:r>
              <a:rPr lang="uk-UA" dirty="0" smtClean="0"/>
              <a:t>В хорда</a:t>
            </a:r>
          </a:p>
          <a:p>
            <a:r>
              <a:rPr lang="uk-UA" dirty="0" smtClean="0"/>
              <a:t>Г група клітин мезодерми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Скільки </a:t>
            </a:r>
            <a:r>
              <a:rPr lang="uk-UA" dirty="0" err="1"/>
              <a:t>сперматозоонів</a:t>
            </a:r>
            <a:r>
              <a:rPr lang="uk-UA" dirty="0"/>
              <a:t> і скільки яйцеклітин утворюється під час гаметогенезу з однієї </a:t>
            </a:r>
            <a:r>
              <a:rPr lang="uk-UA" dirty="0" err="1"/>
              <a:t>сперматогонії</a:t>
            </a:r>
            <a:r>
              <a:rPr lang="uk-UA" dirty="0"/>
              <a:t> і однієї оогонії?</a:t>
            </a:r>
          </a:p>
          <a:p>
            <a:r>
              <a:rPr lang="uk-UA" dirty="0"/>
              <a:t>а) 4 </a:t>
            </a:r>
            <a:r>
              <a:rPr lang="uk-UA" dirty="0" err="1"/>
              <a:t>сперматозоони</a:t>
            </a:r>
            <a:r>
              <a:rPr lang="uk-UA" dirty="0"/>
              <a:t> і 4 яйцеклітини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б) 2 </a:t>
            </a:r>
            <a:r>
              <a:rPr lang="uk-UA" dirty="0" err="1"/>
              <a:t>сперматозоони</a:t>
            </a:r>
            <a:r>
              <a:rPr lang="uk-UA" dirty="0"/>
              <a:t> і 2 яйцеклітини;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1 </a:t>
            </a:r>
            <a:r>
              <a:rPr lang="uk-UA" dirty="0" err="1"/>
              <a:t>сперматозоон</a:t>
            </a:r>
            <a:r>
              <a:rPr lang="uk-UA" dirty="0"/>
              <a:t> і 1 яйцеклітина;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4 </a:t>
            </a:r>
            <a:r>
              <a:rPr lang="uk-UA" dirty="0" err="1"/>
              <a:t>сперматозоони</a:t>
            </a:r>
            <a:r>
              <a:rPr lang="uk-UA" dirty="0"/>
              <a:t> і 1 яйцеклітина; </a:t>
            </a:r>
            <a:endParaRPr lang="uk-UA" dirty="0" smtClean="0"/>
          </a:p>
          <a:p>
            <a:r>
              <a:rPr lang="uk-UA" dirty="0" smtClean="0"/>
              <a:t>д</a:t>
            </a:r>
            <a:r>
              <a:rPr lang="uk-UA" dirty="0"/>
              <a:t>) 4 </a:t>
            </a:r>
            <a:r>
              <a:rPr lang="uk-UA" dirty="0" err="1"/>
              <a:t>сперматозоони</a:t>
            </a:r>
            <a:r>
              <a:rPr lang="uk-UA" dirty="0"/>
              <a:t> і 2 яйцеклітини.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Непрямий постембріональний розвиток спостерігається у:</a:t>
            </a:r>
          </a:p>
          <a:p>
            <a:r>
              <a:rPr lang="uk-UA" dirty="0"/>
              <a:t>а) у ссавців;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у птахів;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у рептилій;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у </a:t>
            </a:r>
            <a:r>
              <a:rPr lang="uk-UA" dirty="0" smtClean="0"/>
              <a:t>амфібій</a:t>
            </a:r>
            <a:endParaRPr lang="uk-UA" dirty="0"/>
          </a:p>
          <a:p>
            <a:r>
              <a:rPr lang="uk-UA" dirty="0"/>
              <a:t> 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15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smtClean="0"/>
              <a:t>Назвіть </a:t>
            </a:r>
            <a:r>
              <a:rPr lang="uk-UA" smtClean="0"/>
              <a:t>тварину </a:t>
            </a:r>
            <a:r>
              <a:rPr lang="uk-UA" dirty="0" smtClean="0"/>
              <a:t>і визначте назву розмноження.</a:t>
            </a:r>
          </a:p>
          <a:p>
            <a:r>
              <a:rPr lang="uk-UA" dirty="0" smtClean="0"/>
              <a:t>А тритон; двостатеве</a:t>
            </a:r>
          </a:p>
          <a:p>
            <a:r>
              <a:rPr lang="uk-UA" dirty="0" smtClean="0"/>
              <a:t>Б жаба; партеногенез</a:t>
            </a:r>
          </a:p>
          <a:p>
            <a:r>
              <a:rPr lang="uk-UA" dirty="0" smtClean="0"/>
              <a:t>В аксолотль; неотенія (розмноження на личинковій стадії)</a:t>
            </a:r>
          </a:p>
          <a:p>
            <a:r>
              <a:rPr lang="uk-UA" dirty="0" smtClean="0"/>
              <a:t>Г протей; одностатеве</a:t>
            </a:r>
            <a:endParaRPr lang="uk-UA" dirty="0"/>
          </a:p>
        </p:txBody>
      </p:sp>
      <p:pic>
        <p:nvPicPr>
          <p:cNvPr id="6" name="irc_mi" descr="Результат пошуку зображень за запитом &quot;неотенія у аксолотля&quot;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60848"/>
            <a:ext cx="4143375" cy="305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Додаткова інформація до завдання 15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5805264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Регуляція метаморфоза у хребетних регулюється насамперед гормонами щитоподібної залози. Якщо в організмі личинкової стадії спостерігається брак тироксину, то личинкова стадія продовжує існувати і навіть може спостерігатись її розмноження – неотенія. Саме так відбувається онтогенез аксолотля. Якщо штучно додавати до води акваріума тироксин, то можна спостерігати перетворення личинки на кінцеву стадію розвитку (стадію жаби).</a:t>
            </a:r>
          </a:p>
          <a:p>
            <a:r>
              <a:rPr lang="uk-UA" dirty="0" smtClean="0"/>
              <a:t>Однак є ще одна цікава тварина – європейський протей, який теж живе на личинковій стадії, однак штучне додавання тироксину не призводить до завершення метаморфозу. Виявляється у цієї тварини не синтезується рецептор тироксину. Сигнал є, але відповідь неможлива, бо немає рецептора!!!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Для яких з перелічених нижче клітин властивий циклічний онтогенез?</a:t>
            </a:r>
          </a:p>
          <a:p>
            <a:r>
              <a:rPr lang="uk-UA" dirty="0"/>
              <a:t>а) еритроцити;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тромбоцити;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клітини базального шару епітелію шкіри; г) нейрони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д</a:t>
            </a:r>
            <a:r>
              <a:rPr lang="uk-UA" dirty="0"/>
              <a:t>) клітини серцевого м</a:t>
            </a:r>
            <a:r>
              <a:rPr lang="ru-RU" dirty="0"/>
              <a:t>’</a:t>
            </a:r>
            <a:r>
              <a:rPr lang="uk-UA" dirty="0"/>
              <a:t>язу.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2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На препараті видно мітотичний поділ клітини людини на стадії метафази. Скільки хромосом входить до складу </a:t>
            </a:r>
            <a:r>
              <a:rPr lang="uk-UA" dirty="0" err="1" smtClean="0"/>
              <a:t>метафазної</a:t>
            </a:r>
            <a:r>
              <a:rPr lang="uk-UA" dirty="0" smtClean="0"/>
              <a:t> </a:t>
            </a:r>
            <a:r>
              <a:rPr lang="uk-UA" dirty="0"/>
              <a:t>пластинки?</a:t>
            </a:r>
          </a:p>
          <a:p>
            <a:r>
              <a:rPr lang="uk-UA" dirty="0"/>
              <a:t>а) 23;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46;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69;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</a:t>
            </a:r>
            <a:r>
              <a:rPr lang="uk-UA" dirty="0" smtClean="0"/>
              <a:t>92</a:t>
            </a:r>
            <a:r>
              <a:rPr lang="uk-UA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 клітині під час мітозу не сформувався  </a:t>
            </a:r>
            <a:r>
              <a:rPr lang="uk-UA" dirty="0" err="1"/>
              <a:t>фрагмопласт</a:t>
            </a:r>
            <a:r>
              <a:rPr lang="uk-UA" dirty="0"/>
              <a:t>. Які це мало наслідки?</a:t>
            </a:r>
          </a:p>
          <a:p>
            <a:r>
              <a:rPr lang="uk-UA" dirty="0"/>
              <a:t>а) утворилась одна одноядерна </a:t>
            </a:r>
            <a:r>
              <a:rPr lang="uk-UA" dirty="0" err="1"/>
              <a:t>поліплоїдна</a:t>
            </a:r>
            <a:r>
              <a:rPr lang="uk-UA" dirty="0"/>
              <a:t> клітина;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утворилось дві одноядерні </a:t>
            </a:r>
            <a:r>
              <a:rPr lang="uk-UA" dirty="0" err="1"/>
              <a:t>поліплоїдні</a:t>
            </a:r>
            <a:r>
              <a:rPr lang="uk-UA" dirty="0"/>
              <a:t> клітини;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утворилась одна </a:t>
            </a:r>
            <a:r>
              <a:rPr lang="uk-UA" dirty="0" err="1" smtClean="0"/>
              <a:t>двохядерна</a:t>
            </a:r>
            <a:r>
              <a:rPr lang="uk-UA" dirty="0" smtClean="0"/>
              <a:t> </a:t>
            </a:r>
            <a:r>
              <a:rPr lang="uk-UA" dirty="0"/>
              <a:t>клітина;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утворилось дві одноядерні диплоїдні </a:t>
            </a:r>
            <a:r>
              <a:rPr lang="uk-UA" dirty="0" smtClean="0"/>
              <a:t>клітини.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Які </a:t>
            </a:r>
            <a:r>
              <a:rPr lang="uk-UA" dirty="0"/>
              <a:t>білки необхідні для здійснення </a:t>
            </a:r>
            <a:r>
              <a:rPr lang="uk-UA" dirty="0" err="1"/>
              <a:t>цитокінезу</a:t>
            </a:r>
            <a:r>
              <a:rPr lang="uk-UA" dirty="0"/>
              <a:t> в клітинах тваринних організмів?</a:t>
            </a:r>
          </a:p>
          <a:p>
            <a:r>
              <a:rPr lang="uk-UA" dirty="0"/>
              <a:t>а) </a:t>
            </a:r>
            <a:r>
              <a:rPr lang="uk-UA" dirty="0" err="1"/>
              <a:t>тубуліни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б)кератини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в)колагени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г)актин і міозин; </a:t>
            </a:r>
          </a:p>
          <a:p>
            <a:r>
              <a:rPr lang="uk-UA" dirty="0" smtClean="0"/>
              <a:t>д</a:t>
            </a:r>
            <a:r>
              <a:rPr lang="uk-UA" dirty="0"/>
              <a:t>) </a:t>
            </a:r>
            <a:r>
              <a:rPr lang="uk-UA" dirty="0" err="1"/>
              <a:t>нексин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5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Вкажіть кількісні співвідношення кількості хромосом та молекул ДНК на стадії метафази мітозу?</a:t>
            </a:r>
          </a:p>
          <a:p>
            <a:r>
              <a:rPr lang="uk-UA" dirty="0"/>
              <a:t>а) 1:1;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2:1;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1:2; </a:t>
            </a:r>
            <a:endParaRPr lang="uk-UA" dirty="0" smtClean="0"/>
          </a:p>
          <a:p>
            <a:r>
              <a:rPr lang="uk-UA" dirty="0" smtClean="0"/>
              <a:t>г)1:4.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6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При вивченні постійного препарату зрізу корінця цибулі було знайдено клітини з такими особливостями: оболонка ядра зруйнована, хромосоми набули вигляд клубка з багатьох товстих ниток. На якій стадії знаходяться клітини?</a:t>
            </a:r>
          </a:p>
          <a:p>
            <a:r>
              <a:rPr lang="uk-UA" dirty="0"/>
              <a:t>а) профаза;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</a:t>
            </a:r>
            <a:r>
              <a:rPr lang="uk-UA" dirty="0" err="1"/>
              <a:t>прометафаза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метафаза;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анафаза; </a:t>
            </a:r>
            <a:endParaRPr lang="uk-UA" dirty="0" smtClean="0"/>
          </a:p>
          <a:p>
            <a:r>
              <a:rPr lang="uk-UA" dirty="0" smtClean="0"/>
              <a:t>д</a:t>
            </a:r>
            <a:r>
              <a:rPr lang="uk-UA" dirty="0"/>
              <a:t>) телофаза.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7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. Скільки хромосом містить</a:t>
            </a:r>
            <a:r>
              <a:rPr lang="ru-RU" dirty="0" err="1"/>
              <a:t>ся</a:t>
            </a:r>
            <a:r>
              <a:rPr lang="ru-RU" dirty="0"/>
              <a:t> в </a:t>
            </a:r>
            <a:r>
              <a:rPr lang="ru-RU" dirty="0" err="1"/>
              <a:t>клітині</a:t>
            </a:r>
            <a:r>
              <a:rPr lang="ru-RU" dirty="0"/>
              <a:t> </a:t>
            </a:r>
            <a:r>
              <a:rPr lang="ru-RU" dirty="0" err="1"/>
              <a:t>червоного</a:t>
            </a:r>
            <a:r>
              <a:rPr lang="ru-RU" dirty="0"/>
              <a:t> </a:t>
            </a:r>
            <a:r>
              <a:rPr lang="ru-RU" dirty="0" err="1"/>
              <a:t>кісткового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анафази</a:t>
            </a:r>
            <a:r>
              <a:rPr lang="ru-RU" dirty="0"/>
              <a:t> </a:t>
            </a:r>
            <a:r>
              <a:rPr lang="ru-RU" dirty="0" err="1"/>
              <a:t>мітозу</a:t>
            </a:r>
            <a:r>
              <a:rPr lang="ru-RU" dirty="0"/>
              <a:t>? </a:t>
            </a:r>
            <a:r>
              <a:rPr lang="uk-UA" dirty="0"/>
              <a:t> </a:t>
            </a:r>
          </a:p>
          <a:p>
            <a:r>
              <a:rPr lang="uk-UA" dirty="0"/>
              <a:t>а) 23; </a:t>
            </a:r>
            <a:endParaRPr lang="uk-UA" dirty="0" smtClean="0"/>
          </a:p>
          <a:p>
            <a:r>
              <a:rPr lang="uk-UA" dirty="0" smtClean="0"/>
              <a:t>б)46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в)92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</a:t>
            </a:r>
            <a:r>
              <a:rPr lang="uk-UA" dirty="0" smtClean="0"/>
              <a:t>69.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8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dirty="0"/>
              <a:t>Агамна </a:t>
            </a:r>
            <a:r>
              <a:rPr lang="uk-UA" dirty="0" err="1"/>
              <a:t>цитогонія</a:t>
            </a:r>
            <a:r>
              <a:rPr lang="uk-UA" dirty="0"/>
              <a:t> – це:</a:t>
            </a:r>
          </a:p>
          <a:p>
            <a:r>
              <a:rPr lang="uk-UA" dirty="0"/>
              <a:t>а) спосіб статевого розмноження;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нестатеве розмноження багатоклітинними зачатками;</a:t>
            </a:r>
          </a:p>
          <a:p>
            <a:r>
              <a:rPr lang="uk-UA" dirty="0"/>
              <a:t>в) розмноження спорами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г) </a:t>
            </a:r>
            <a:r>
              <a:rPr lang="uk-UA" dirty="0" smtClean="0"/>
              <a:t>партеногенез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671</Words>
  <Application>Microsoft Office PowerPoint</Application>
  <PresentationFormat>Экран (4:3)</PresentationFormat>
  <Paragraphs>104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Тестові завдання</vt:lpstr>
      <vt:lpstr>Завдання 1</vt:lpstr>
      <vt:lpstr>Завдання 2</vt:lpstr>
      <vt:lpstr>Завдання 3</vt:lpstr>
      <vt:lpstr>Завдання 4</vt:lpstr>
      <vt:lpstr>Завдання 5</vt:lpstr>
      <vt:lpstr>Завдання 6</vt:lpstr>
      <vt:lpstr>Завдання 7</vt:lpstr>
      <vt:lpstr>Завдання 8</vt:lpstr>
      <vt:lpstr>Завдання 9</vt:lpstr>
      <vt:lpstr>Завдання 10</vt:lpstr>
      <vt:lpstr>Завдання 11</vt:lpstr>
      <vt:lpstr>Завдання 12</vt:lpstr>
      <vt:lpstr>Завдання 13</vt:lpstr>
      <vt:lpstr>Завдання 14</vt:lpstr>
      <vt:lpstr>Завдання 15</vt:lpstr>
      <vt:lpstr>Додаткова інформація до завдання 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Контрольні питання</dc:title>
  <dc:creator>C2-411-Note</dc:creator>
  <cp:lastModifiedBy>Admin</cp:lastModifiedBy>
  <cp:revision>13</cp:revision>
  <dcterms:created xsi:type="dcterms:W3CDTF">2017-03-28T10:56:49Z</dcterms:created>
  <dcterms:modified xsi:type="dcterms:W3CDTF">2020-04-02T11:24:24Z</dcterms:modified>
</cp:coreProperties>
</file>