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7" r:id="rId5"/>
    <p:sldId id="258" r:id="rId6"/>
    <p:sldId id="278" r:id="rId7"/>
    <p:sldId id="259" r:id="rId8"/>
    <p:sldId id="260" r:id="rId9"/>
    <p:sldId id="261" r:id="rId10"/>
    <p:sldId id="262" r:id="rId11"/>
    <p:sldId id="279" r:id="rId12"/>
    <p:sldId id="263" r:id="rId13"/>
    <p:sldId id="264" r:id="rId14"/>
    <p:sldId id="284" r:id="rId15"/>
    <p:sldId id="280" r:id="rId16"/>
    <p:sldId id="282" r:id="rId17"/>
    <p:sldId id="281" r:id="rId18"/>
    <p:sldId id="272" r:id="rId19"/>
    <p:sldId id="283" r:id="rId20"/>
    <p:sldId id="273" r:id="rId21"/>
    <p:sldId id="265" r:id="rId22"/>
    <p:sldId id="275" r:id="rId23"/>
    <p:sldId id="266" r:id="rId24"/>
    <p:sldId id="267" r:id="rId25"/>
    <p:sldId id="268" r:id="rId26"/>
    <p:sldId id="269" r:id="rId27"/>
    <p:sldId id="274" r:id="rId2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5317A27-EFC5-4927-AE0E-D24F48F03962}" type="datetimeFigureOut">
              <a:rPr lang="uk-UA" smtClean="0"/>
              <a:pPr/>
              <a:t>25.03.2021</a:t>
            </a:fld>
            <a:endParaRPr lang="uk-UA"/>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1B0AD43-8D4D-4194-A348-E7B98C478250}"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65317A27-EFC5-4927-AE0E-D24F48F03962}" type="datetimeFigureOut">
              <a:rPr lang="uk-UA" smtClean="0"/>
              <a:pPr/>
              <a:t>25.03.2021</a:t>
            </a:fld>
            <a:endParaRPr lang="uk-UA"/>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uk-UA"/>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1B0AD43-8D4D-4194-A348-E7B98C478250}"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5317A27-EFC5-4927-AE0E-D24F48F03962}" type="datetimeFigureOut">
              <a:rPr lang="uk-UA" smtClean="0"/>
              <a:pPr/>
              <a:t>25.03.2021</a:t>
            </a:fld>
            <a:endParaRPr lang="uk-UA"/>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Номер слайда 5"/>
          <p:cNvSpPr>
            <a:spLocks noGrp="1"/>
          </p:cNvSpPr>
          <p:nvPr>
            <p:ph type="sldNum" sz="quarter" idx="12"/>
          </p:nvPr>
        </p:nvSpPr>
        <p:spPr>
          <a:xfrm>
            <a:off x="6733952" y="6555112"/>
            <a:ext cx="588336" cy="228600"/>
          </a:xfrm>
        </p:spPr>
        <p:txBody>
          <a:bodyPr/>
          <a:lstStyle>
            <a:extLst/>
          </a:lstStyle>
          <a:p>
            <a:fld id="{01B0AD43-8D4D-4194-A348-E7B98C478250}"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65317A27-EFC5-4927-AE0E-D24F48F03962}" type="datetimeFigureOut">
              <a:rPr lang="uk-UA" smtClean="0"/>
              <a:pPr/>
              <a:t>25.03.2021</a:t>
            </a:fld>
            <a:endParaRPr lang="uk-UA"/>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uk-UA"/>
          </a:p>
        </p:txBody>
      </p:sp>
      <p:sp>
        <p:nvSpPr>
          <p:cNvPr id="4" name="Номер слайда 3"/>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01B0AD43-8D4D-4194-A348-E7B98C478250}"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65317A27-EFC5-4927-AE0E-D24F48F03962}" type="datetimeFigureOut">
              <a:rPr lang="uk-UA" smtClean="0"/>
              <a:pPr/>
              <a:t>25.03.2021</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01B0AD43-8D4D-4194-A348-E7B98C478250}" type="slidenum">
              <a:rPr lang="uk-UA" smtClean="0"/>
              <a:pPr/>
              <a:t>‹#›</a:t>
            </a:fld>
            <a:endParaRPr lang="uk-UA"/>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5317A27-EFC5-4927-AE0E-D24F48F03962}" type="datetimeFigureOut">
              <a:rPr lang="uk-UA" smtClean="0"/>
              <a:pPr/>
              <a:t>25.03.2021</a:t>
            </a:fld>
            <a:endParaRPr lang="uk-UA"/>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1B0AD43-8D4D-4194-A348-E7B98C478250}"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a/url?sa=i&amp;rct=j&amp;q=&amp;esrc=s&amp;source=images&amp;cd=&amp;cad=rja&amp;uact=8&amp;ved=0ahUKEwj74cmP9dbLAhVD_iwKHSFTCjkQjRwIBw&amp;url=http://studopedia.info/1-41440.html&amp;bvm=bv.117218890,d.bGQ&amp;psig=AFQjCNFLg8mb206SLTj02CgxpiIjEDJuWA&amp;ust=145882613891682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a/url?sa=i&amp;rct=j&amp;q=&amp;esrc=s&amp;source=images&amp;cd=&amp;cad=rja&amp;uact=8&amp;ved=0ahUKEwi0u_-n89bLAhWMApoKHXPjA8kQjRwIBw&amp;url=http://svitppt.com.ua/biologiya/klitinna-inzheneriya.html&amp;bvm=bv.117218890,d.bGQ&amp;psig=AFQjCNEQGtjhr3p3bRoekrlZyrYLMMyGZg&amp;ust=145882547739493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a/url?sa=i&amp;url=https://textman.ru/sovety/2018/01/22/95575/&amp;psig=AOvVaw1s3MCgr5qDLRMGm9h8gDP2&amp;ust=1588767551096000&amp;source=images&amp;cd=vfe&amp;ved=0CAIQjRxqFwoTCMiHzb_anOkCFQAAAAAdAAAAABAD"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a/url?sa=i&amp;url=https://regionews.ua/ukr/articles/1549879544-tomatokartoplya-divo-roslina-dlya-ukrayinskih-gryadok&amp;psig=AOvVaw1OwTlIWFl33WxjVLUqoJi7&amp;ust=1588768066226000&amp;source=images&amp;cd=vfe&amp;ved=0CAIQjRxqFwoTCLCv9bbcnOkCFQAAAAAdAAAAABAD"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www.pnas.org/misc/gurdon.jpg&amp;imgrefurl=http://www.pnas.org/misc/classics4.shtml&amp;h=526&amp;w=400&amp;sz=223&amp;hl=en&amp;start=116&amp;sig2=rpBRYvufenLRNQFDqyiDlg&amp;tbnid=9k4lhuLssiWCAM:&amp;tbnh=132&amp;tbnw=100&amp;ei=KzYoSJnXN5f0edXP2M4L&amp;prev=/images?q=clone+of+Xenopus+laevis&amp;start=100&amp;gbv=2&amp;ndsp=20&amp;hl=en&amp;sa=N"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schools.keldysh.ru/co1678/Project/Mixytkin/Sait/Dolly.jpg&amp;imgrefurl=http://www.ag.ru/reviews/sven_gut_zu_vogeln&amp;h=336&amp;w=247&amp;sz=26&amp;hl=en&amp;start=77&amp;sig2=7SEf6Aql-qMjByn2OH9a4w&amp;tbnid=CRGKNpEfIkwxdM:&amp;tbnh=119&amp;tbnw=87&amp;ei=uzEoSN2ODIbiesamqc0L&amp;prev=/images?q=%D0%BA%D0%BB%D0%BE%D0%BD%D0%B8%D1%80%D0%BE%D0%B2%D0%B0%D0%BD%D0%B8%D0%B5+%D1%83+%D0%B6%D0%B8%D0%B2%D0%BE%D1%82%D0%BD%D1%8B%D1%85&amp;start=60&amp;gbv=2&amp;ndsp=20&amp;hl=en&amp;sa=N"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a/url?sa=i&amp;rct=j&amp;q=&amp;esrc=s&amp;source=images&amp;cd=&amp;cad=rja&amp;uact=8&amp;ved=0ahUKEwj26OXG8tbLAhXLhSwKHY-vBegQjRwIBw&amp;url=http://svitppt.com.ua/rizne/biotehnologiya-genetichna-ta-klitinna-inzheneriya.html&amp;bvm=bv.117218890,d.bGQ&amp;psig=AFQjCNEQGtjhr3p3bRoekrlZyrYLMMyGZg&amp;ust=145882547739493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a/url?sa=i&amp;url=https://naurok.com.ua/prezentaci-do-uroku-z-temi-suchasni-dosyagnennya-biotehnologi-11083.html&amp;psig=AOvVaw1OYn9huaH8TTjFOHh_Q_aB&amp;ust=1588615322265000&amp;source=images&amp;cd=vfe&amp;ved=0CAIQjRxqFwoTCLDDgr2jmOkCFQAAAAAdAAAAABA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a/url?sa=i&amp;url=https://svitppt.com.ua/biologiya/genetichna-inzheneriya.html&amp;psig=AOvVaw1Y_B9ROv75aGyzAo1pheUa&amp;ust=1587220468891000&amp;source=images&amp;cd=vfe&amp;ved=0CAIQjRxqFwoTCLiZl5rX7-gCFQAAAAAdAAAAABA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a/url?sa=i&amp;rct=j&amp;q=&amp;esrc=s&amp;source=images&amp;cd=&amp;cad=rja&amp;uact=8&amp;ved=0ahUKEwiikMzG9tbLAhXqK5oKHai4BLcQjRwIBw&amp;url=http://harchi.info/articles/yizha-maybutnogo&amp;bvm=bv.117218890,d.bGQ&amp;psig=AFQjCNHytaFxioB-fNgkeaVmqOkgTQWYfA&amp;ust=1458826441349508"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a/url?sa=i&amp;rct=j&amp;q=&amp;esrc=s&amp;source=images&amp;cd=&amp;cad=rja&amp;uact=8&amp;ved=0ahUKEwiF8K2C4tbLAhWjDZoKHYioBrsQjRwIBw&amp;url=http://900igr.net/kartinki/biologija/Metody-selektsii-mikroorganizmov/018-Selektsija-mikroorganizmov.html&amp;bvm=bv.117218890,d.bGQ&amp;psig=AFQjCNGftSeJ654fXdAXuAgCawO3KOL9OQ&amp;ust=145882065097289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google.com.ua/url?sa=i&amp;rct=j&amp;q=&amp;esrc=s&amp;source=images&amp;cd=&amp;cad=rja&amp;uact=8&amp;ved=0ahUKEwiikMzG9tbLAhXqK5oKHai4BLcQjRwIBw&amp;url=http://harchi.info/articles/yizha-maybutnogo&amp;bvm=bv.117218890,d.bGQ&amp;psig=AFQjCNHytaFxioB-fNgkeaVmqOkgTQWYfA&amp;ust=1458826441349508" TargetMode="External"/><Relationship Id="rId13" Type="http://schemas.openxmlformats.org/officeDocument/2006/relationships/image" Target="../media/image28.jpeg"/><Relationship Id="rId3" Type="http://schemas.openxmlformats.org/officeDocument/2006/relationships/image" Target="../media/image7.jpeg"/><Relationship Id="rId7" Type="http://schemas.openxmlformats.org/officeDocument/2006/relationships/image" Target="../media/image17.jpeg"/><Relationship Id="rId12" Type="http://schemas.openxmlformats.org/officeDocument/2006/relationships/hyperlink" Target="https://www.google.com.ua/url?sa=i&amp;url=https://storinka.click/68-geografiya-8-klass-g-d-dovgan-a-g-stadnik.html&amp;psig=AOvVaw2CvfsE8qmCgD0gP81VbFHP&amp;ust=1588615019119000&amp;source=images&amp;cd=vfe&amp;ved=0CAIQjRxqFwoTCKi6uqqimOkCFQAAAAAdAAAAABAP" TargetMode="External"/><Relationship Id="rId2" Type="http://schemas.openxmlformats.org/officeDocument/2006/relationships/hyperlink" Target="http://www.google.com.ua/url?sa=i&amp;rct=j&amp;q=&amp;esrc=s&amp;source=images&amp;cd=&amp;cad=rja&amp;uact=8&amp;ved=0ahUKEwj74cmP9dbLAhVD_iwKHSFTCjkQjRwIBw&amp;url=http://studopedia.info/1-41440.html&amp;bvm=bv.117218890,d.bGQ&amp;psig=AFQjCNFLg8mb206SLTj02CgxpiIjEDJuWA&amp;ust=1458826138916825" TargetMode="External"/><Relationship Id="rId1" Type="http://schemas.openxmlformats.org/officeDocument/2006/relationships/slideLayout" Target="../slideLayouts/slideLayout7.xml"/><Relationship Id="rId6" Type="http://schemas.openxmlformats.org/officeDocument/2006/relationships/hyperlink" Target="http://images.google.com/imgres?imgurl=http://schools.keldysh.ru/co1678/Project/Mixytkin/Sait/Dolly.jpg&amp;imgrefurl=http://www.ag.ru/reviews/sven_gut_zu_vogeln&amp;h=336&amp;w=247&amp;sz=26&amp;hl=en&amp;start=77&amp;sig2=7SEf6Aql-qMjByn2OH9a4w&amp;tbnid=CRGKNpEfIkwxdM:&amp;tbnh=119&amp;tbnw=87&amp;ei=uzEoSN2ODIbiesamqc0L&amp;prev=/images?q=%D0%BA%D0%BB%D0%BE%D0%BD%D0%B8%D1%80%D0%BE%D0%B2%D0%B0%D0%BD%D0%B8%D0%B5+%D1%83+%D0%B6%D0%B8%D0%B2%D0%BE%D1%82%D0%BD%D1%8B%D1%85&amp;start=60&amp;gbv=2&amp;ndsp=20&amp;hl=en&amp;sa=N" TargetMode="External"/><Relationship Id="rId11"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hyperlink" Target="https://www.google.com.ua/url?sa=i&amp;url=https://school.home-task.com/genna-inzheneriya-ta-biotexnologiya/&amp;psig=AOvVaw2CvfsE8qmCgD0gP81VbFHP&amp;ust=1588615019119000&amp;source=images&amp;cd=vfe&amp;ved=0CAIQjRxqFwoTCKi6uqqimOkCFQAAAAAdAAAAABAJ" TargetMode="External"/><Relationship Id="rId4" Type="http://schemas.openxmlformats.org/officeDocument/2006/relationships/hyperlink" Target="https://www.google.com.ua/url?sa=i&amp;url=https://studbooks.net/2510000/tovarovedenie/harakteristika_monoklonalnyh_antitel&amp;psig=AOvVaw04kvL0quv-PNz_eDkDy3DM&amp;ust=1588614797873000&amp;source=images&amp;cd=vfe&amp;ved=0CAIQjRxqFwoTCJCbiMKhmOkCFQAAAAAdAAAAABAD" TargetMode="External"/><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a/url?sa=i&amp;url=https://vseosvita.ua/library/prezentacia-z-temi-biotehnologia-179587.html&amp;psig=AOvVaw1taIO6ADProHDsX1wXv__H&amp;ust=1588693086358000&amp;source=images&amp;cd=vfe&amp;ved=0CAIQjRxqFwoTCLiG4JLFmukCFQAAAAAdAAAAABA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a/url?sa=i&amp;rct=j&amp;q=&amp;esrc=s&amp;source=images&amp;cd=&amp;cad=rja&amp;uact=8&amp;ved=0ahUKEwj26OXG8tbLAhXLhSwKHY-vBegQjRwIBw&amp;url=http://svitppt.com.ua/rizne/biotehnologiya-genetichna-ta-klitinna-inzheneriya.html&amp;bvm=bv.117218890,d.bGQ&amp;psig=AFQjCNEQGtjhr3p3bRoekrlZyrYLMMyGZg&amp;ust=145882547739493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a/url?sa=i&amp;rct=j&amp;q=&amp;esrc=s&amp;source=images&amp;cd=&amp;cad=rja&amp;uact=8&amp;ved=0ahUKEwjTiru68NbLAhUDM5oKHeHaBdQQjRwIBw&amp;url=http://www.slideshare.net/ssuserbdf641/11-34296281&amp;bvm=bv.117218890,d.bGQ&amp;psig=AFQjCNFWBc0Fudi2n1herSs34gMyLvjZsQ&amp;ust=145882491002117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a/url?sa=i&amp;rct=j&amp;q=&amp;esrc=s&amp;source=images&amp;cd=&amp;cad=rja&amp;uact=8&amp;ved=0ahUKEwj_6ujR9NbLAhWIJJoKHRzsCa8QjRwIBw&amp;url=http://svitppt.com.ua/biologiya/biotehnologii-zavdannya-ta-metodi-gennoi-ta-klitinnoi-inzhenerii-klonu.html&amp;bvm=bv.117218890,d.bGQ&amp;psig=AFQjCNEQGtjhr3p3bRoekrlZyrYLMMyGZg&amp;ust=145882547739493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a/url?sa=i&amp;rct=j&amp;q=&amp;esrc=s&amp;source=images&amp;cd=&amp;cad=rja&amp;uact=8&amp;ved=0ahUKEwi0u_-n89bLAhWMApoKHXPjA8kQjRwIBw&amp;url=http://svitppt.com.ua/biologiya/klitinna-inzheneriya.html&amp;bvm=bv.117218890,d.bGQ&amp;psig=AFQjCNEQGtjhr3p3bRoekrlZyrYLMMyGZg&amp;ust=145882547739493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411760" y="533401"/>
            <a:ext cx="6732240" cy="2607568"/>
          </a:xfrm>
        </p:spPr>
        <p:txBody>
          <a:bodyPr/>
          <a:lstStyle/>
          <a:p>
            <a:r>
              <a:rPr lang="uk-UA" dirty="0" smtClean="0"/>
              <a:t>Біотехнологія,</a:t>
            </a:r>
            <a:br>
              <a:rPr lang="uk-UA" dirty="0" smtClean="0"/>
            </a:br>
            <a:r>
              <a:rPr lang="uk-UA" dirty="0" smtClean="0"/>
              <a:t>клітинна інженерія,</a:t>
            </a:r>
            <a:br>
              <a:rPr lang="uk-UA" dirty="0" smtClean="0"/>
            </a:br>
            <a:r>
              <a:rPr lang="uk-UA" dirty="0" smtClean="0"/>
              <a:t> генна інженерія</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Злиття соматичних клітин</a:t>
            </a:r>
            <a:endParaRPr lang="uk-UA" dirty="0"/>
          </a:p>
        </p:txBody>
      </p:sp>
      <p:pic>
        <p:nvPicPr>
          <p:cNvPr id="4" name="irc_mi" descr="http://konspekta.net/studopediainfo/baza1/440239306703.files/image112.jpg">
            <a:hlinkClick r:id="rId2"/>
          </p:cNvPr>
          <p:cNvPicPr>
            <a:picLocks noGrp="1"/>
          </p:cNvPicPr>
          <p:nvPr>
            <p:ph idx="1"/>
          </p:nvPr>
        </p:nvPicPr>
        <p:blipFill>
          <a:blip r:embed="rId3" cstate="print"/>
          <a:srcRect/>
          <a:stretch>
            <a:fillRect/>
          </a:stretch>
        </p:blipFill>
        <p:spPr bwMode="auto">
          <a:xfrm>
            <a:off x="2007178" y="1609725"/>
            <a:ext cx="4139044" cy="48466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20040"/>
            <a:ext cx="7372672" cy="516672"/>
          </a:xfrm>
        </p:spPr>
        <p:txBody>
          <a:bodyPr>
            <a:normAutofit fontScale="90000"/>
          </a:bodyPr>
          <a:lstStyle/>
          <a:p>
            <a:r>
              <a:rPr lang="uk-UA" dirty="0" smtClean="0"/>
              <a:t>Завдання 2</a:t>
            </a:r>
            <a:endParaRPr lang="uk-UA" dirty="0"/>
          </a:p>
        </p:txBody>
      </p:sp>
      <p:sp>
        <p:nvSpPr>
          <p:cNvPr id="3" name="Содержимое 2"/>
          <p:cNvSpPr>
            <a:spLocks noGrp="1"/>
          </p:cNvSpPr>
          <p:nvPr>
            <p:ph idx="1"/>
          </p:nvPr>
        </p:nvSpPr>
        <p:spPr>
          <a:xfrm>
            <a:off x="251520" y="908720"/>
            <a:ext cx="7444680" cy="5547016"/>
          </a:xfrm>
        </p:spPr>
        <p:txBody>
          <a:bodyPr>
            <a:normAutofit lnSpcReduction="10000"/>
          </a:bodyPr>
          <a:lstStyle/>
          <a:p>
            <a:r>
              <a:rPr lang="uk-UA" dirty="0" smtClean="0"/>
              <a:t>Два учні на уроці біології  висловили думки щодо умови утворення гібридної клітини людини і миші. Перший учень сказав, що таку гібридну клітину можна утворити обробивши культуру суміші соматичних клітин вірусом </a:t>
            </a:r>
            <a:r>
              <a:rPr lang="uk-UA" dirty="0" err="1" smtClean="0"/>
              <a:t>Сендай</a:t>
            </a:r>
            <a:r>
              <a:rPr lang="uk-UA" dirty="0" smtClean="0"/>
              <a:t>. Другий учень зауважив, що об</a:t>
            </a:r>
            <a:r>
              <a:rPr lang="en-US" dirty="0" smtClean="0"/>
              <a:t>’</a:t>
            </a:r>
            <a:r>
              <a:rPr lang="uk-UA" dirty="0" smtClean="0"/>
              <a:t>єднати ці клітини можна за допомогою механічного пошкодження цитоплазматичних мембран. Хто з них має рацію?</a:t>
            </a:r>
          </a:p>
          <a:p>
            <a:r>
              <a:rPr lang="uk-UA" dirty="0" smtClean="0"/>
              <a:t>А лише перший</a:t>
            </a:r>
          </a:p>
          <a:p>
            <a:r>
              <a:rPr lang="uk-UA" dirty="0" smtClean="0"/>
              <a:t>Б лише другий</a:t>
            </a:r>
          </a:p>
          <a:p>
            <a:r>
              <a:rPr lang="uk-UA" dirty="0" smtClean="0"/>
              <a:t>В обидва мають рацію</a:t>
            </a:r>
          </a:p>
          <a:p>
            <a:r>
              <a:rPr lang="uk-UA" dirty="0" smtClean="0"/>
              <a:t>Г обидва помиляються</a:t>
            </a:r>
          </a:p>
          <a:p>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Застосування клітинної інженерії</a:t>
            </a:r>
            <a:endParaRPr lang="uk-UA" dirty="0"/>
          </a:p>
        </p:txBody>
      </p:sp>
      <p:pic>
        <p:nvPicPr>
          <p:cNvPr id="4" name="irc_mi" descr="http://svitppt.com.ua/images/47/46111/770/img4.jpg">
            <a:hlinkClick r:id="rId2"/>
          </p:cNvPr>
          <p:cNvPicPr>
            <a:picLocks noGrp="1"/>
          </p:cNvPicPr>
          <p:nvPr>
            <p:ph idx="1"/>
          </p:nvPr>
        </p:nvPicPr>
        <p:blipFill>
          <a:blip r:embed="rId3" cstate="print"/>
          <a:srcRect/>
          <a:stretch>
            <a:fillRect/>
          </a:stretch>
        </p:blipFill>
        <p:spPr bwMode="auto">
          <a:xfrm>
            <a:off x="179512" y="1412776"/>
            <a:ext cx="8424936" cy="54452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980728"/>
          </a:xfrm>
          <a:solidFill>
            <a:schemeClr val="bg1"/>
          </a:solidFill>
        </p:spPr>
        <p:txBody>
          <a:bodyPr>
            <a:normAutofit fontScale="90000"/>
          </a:bodyPr>
          <a:lstStyle/>
          <a:p>
            <a:r>
              <a:rPr lang="uk-UA" dirty="0" err="1" smtClean="0"/>
              <a:t>Гібридоми</a:t>
            </a:r>
            <a:r>
              <a:rPr lang="uk-UA" dirty="0" smtClean="0"/>
              <a:t> і </a:t>
            </a:r>
            <a:r>
              <a:rPr lang="uk-UA" dirty="0" err="1" smtClean="0"/>
              <a:t>моноклональні</a:t>
            </a:r>
            <a:r>
              <a:rPr lang="uk-UA" dirty="0" smtClean="0"/>
              <a:t> антитіла</a:t>
            </a:r>
            <a:endParaRPr lang="uk-UA" dirty="0"/>
          </a:p>
        </p:txBody>
      </p:sp>
      <p:pic>
        <p:nvPicPr>
          <p:cNvPr id="4" name="Содержимое 3" descr="https://upload.wikimedia.org/wikipedia/commons/thumb/9/9a/Monoclonals.png/640px-Monoclonals.png"/>
          <p:cNvPicPr>
            <a:picLocks noGrp="1"/>
          </p:cNvPicPr>
          <p:nvPr>
            <p:ph idx="1"/>
          </p:nvPr>
        </p:nvPicPr>
        <p:blipFill>
          <a:blip r:embed="rId2" cstate="print"/>
          <a:srcRect/>
          <a:stretch>
            <a:fillRect/>
          </a:stretch>
        </p:blipFill>
        <p:spPr bwMode="auto">
          <a:xfrm>
            <a:off x="1910604" y="1609724"/>
            <a:ext cx="5109667" cy="5248275"/>
          </a:xfrm>
          <a:prstGeom prst="rect">
            <a:avLst/>
          </a:prstGeom>
          <a:noFill/>
          <a:ln w="9525">
            <a:noFill/>
            <a:miter lim="800000"/>
            <a:headEnd/>
            <a:tailEnd/>
          </a:ln>
        </p:spPr>
      </p:pic>
      <p:pic>
        <p:nvPicPr>
          <p:cNvPr id="5" name="Рисунок 4" descr="Картинки по запросу гибридомы для производства антител получают методом"/>
          <p:cNvPicPr/>
          <p:nvPr/>
        </p:nvPicPr>
        <p:blipFill>
          <a:blip r:embed="rId3" cstate="print"/>
          <a:srcRect/>
          <a:stretch>
            <a:fillRect/>
          </a:stretch>
        </p:blipFill>
        <p:spPr bwMode="auto">
          <a:xfrm>
            <a:off x="827584" y="1052736"/>
            <a:ext cx="6264696" cy="580526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40"/>
            <a:ext cx="7696200" cy="516672"/>
          </a:xfrm>
        </p:spPr>
        <p:txBody>
          <a:bodyPr>
            <a:normAutofit fontScale="90000"/>
          </a:bodyPr>
          <a:lstStyle/>
          <a:p>
            <a:r>
              <a:rPr lang="uk-UA" dirty="0" smtClean="0"/>
              <a:t>Завдання 3</a:t>
            </a:r>
            <a:endParaRPr lang="uk-UA" dirty="0"/>
          </a:p>
        </p:txBody>
      </p:sp>
      <p:sp>
        <p:nvSpPr>
          <p:cNvPr id="3" name="Содержимое 2"/>
          <p:cNvSpPr>
            <a:spLocks noGrp="1"/>
          </p:cNvSpPr>
          <p:nvPr>
            <p:ph idx="1"/>
          </p:nvPr>
        </p:nvSpPr>
        <p:spPr>
          <a:xfrm>
            <a:off x="0" y="908720"/>
            <a:ext cx="8172400" cy="5547016"/>
          </a:xfrm>
        </p:spPr>
        <p:txBody>
          <a:bodyPr>
            <a:normAutofit fontScale="92500" lnSpcReduction="10000"/>
          </a:bodyPr>
          <a:lstStyle/>
          <a:p>
            <a:endParaRPr lang="uk-UA" dirty="0" smtClean="0"/>
          </a:p>
          <a:p>
            <a:r>
              <a:rPr lang="uk-UA" dirty="0" smtClean="0"/>
              <a:t>Два учні на уроці біології  висловили думки щодо,</a:t>
            </a:r>
          </a:p>
          <a:p>
            <a:pPr>
              <a:buNone/>
            </a:pPr>
            <a:r>
              <a:rPr lang="uk-UA" dirty="0" smtClean="0"/>
              <a:t>   технології отримання </a:t>
            </a:r>
            <a:r>
              <a:rPr lang="uk-UA" dirty="0" err="1" smtClean="0"/>
              <a:t>моноклональних</a:t>
            </a:r>
            <a:r>
              <a:rPr lang="uk-UA" dirty="0" smtClean="0"/>
              <a:t> антитіл за  допомогою гібридних клітин. Перший учень зауважив, що гібридну клітину необхідно створити шляхом об</a:t>
            </a:r>
            <a:r>
              <a:rPr lang="en-US" dirty="0" smtClean="0"/>
              <a:t>’</a:t>
            </a:r>
            <a:r>
              <a:rPr lang="uk-UA" dirty="0" smtClean="0"/>
              <a:t>єднання клітин селезінки здорової людини і клітин меланоми. Другий учень зазначив, що необхідно об</a:t>
            </a:r>
            <a:r>
              <a:rPr lang="en-US" dirty="0" smtClean="0"/>
              <a:t>’</a:t>
            </a:r>
            <a:r>
              <a:rPr lang="uk-UA" dirty="0" smtClean="0"/>
              <a:t>єднати клітини селезінки імунізованої тварини з клітинами меланоми людини.</a:t>
            </a:r>
          </a:p>
          <a:p>
            <a:pPr>
              <a:buNone/>
            </a:pPr>
            <a:r>
              <a:rPr lang="uk-UA" dirty="0" smtClean="0"/>
              <a:t>   Хто з них має рацію?</a:t>
            </a:r>
          </a:p>
          <a:p>
            <a:r>
              <a:rPr lang="uk-UA" dirty="0" smtClean="0"/>
              <a:t>А лише перший</a:t>
            </a:r>
          </a:p>
          <a:p>
            <a:r>
              <a:rPr lang="uk-UA" dirty="0" smtClean="0"/>
              <a:t>Б лише другий</a:t>
            </a:r>
          </a:p>
          <a:p>
            <a:r>
              <a:rPr lang="uk-UA" dirty="0" smtClean="0"/>
              <a:t>В обидва мають рацію</a:t>
            </a:r>
          </a:p>
          <a:p>
            <a:r>
              <a:rPr lang="uk-UA" dirty="0" smtClean="0"/>
              <a:t>Г обидва помиляються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7699248" cy="1463040"/>
          </a:xfrm>
        </p:spPr>
        <p:txBody>
          <a:bodyPr>
            <a:normAutofit/>
          </a:bodyPr>
          <a:lstStyle/>
          <a:p>
            <a:r>
              <a:rPr lang="uk-UA" dirty="0" smtClean="0"/>
              <a:t>Гібридизація соматичних клітин рослин </a:t>
            </a:r>
            <a:endParaRPr lang="uk-UA" dirty="0"/>
          </a:p>
        </p:txBody>
      </p:sp>
      <p:sp>
        <p:nvSpPr>
          <p:cNvPr id="7" name="Содержимое 6"/>
          <p:cNvSpPr>
            <a:spLocks noGrp="1"/>
          </p:cNvSpPr>
          <p:nvPr>
            <p:ph sz="half" idx="1"/>
          </p:nvPr>
        </p:nvSpPr>
        <p:spPr>
          <a:xfrm>
            <a:off x="0" y="1412776"/>
            <a:ext cx="4211960" cy="5445224"/>
          </a:xfrm>
        </p:spPr>
        <p:txBody>
          <a:bodyPr>
            <a:normAutofit fontScale="92500" lnSpcReduction="10000"/>
          </a:bodyPr>
          <a:lstStyle/>
          <a:p>
            <a:r>
              <a:rPr lang="ru-RU" dirty="0" smtClean="0"/>
              <a:t>У </a:t>
            </a:r>
            <a:r>
              <a:rPr lang="ru-RU" dirty="0" err="1" smtClean="0"/>
              <a:t>цьому</a:t>
            </a:r>
            <a:r>
              <a:rPr lang="ru-RU" dirty="0" smtClean="0"/>
              <a:t> </a:t>
            </a:r>
            <a:r>
              <a:rPr lang="ru-RU" dirty="0" err="1" smtClean="0"/>
              <a:t>випадку</a:t>
            </a:r>
            <a:r>
              <a:rPr lang="ru-RU" dirty="0" smtClean="0"/>
              <a:t> </a:t>
            </a:r>
            <a:r>
              <a:rPr lang="ru-RU" dirty="0" err="1" smtClean="0"/>
              <a:t>об'єднують</a:t>
            </a:r>
            <a:r>
              <a:rPr lang="ru-RU" dirty="0" smtClean="0"/>
              <a:t> не </a:t>
            </a:r>
            <a:r>
              <a:rPr lang="ru-RU" dirty="0" err="1" smtClean="0"/>
              <a:t>соматичні</a:t>
            </a:r>
            <a:r>
              <a:rPr lang="ru-RU" dirty="0" smtClean="0"/>
              <a:t> </a:t>
            </a:r>
            <a:r>
              <a:rPr lang="ru-RU" dirty="0" err="1" smtClean="0"/>
              <a:t>клітини</a:t>
            </a:r>
            <a:r>
              <a:rPr lang="ru-RU" dirty="0" smtClean="0"/>
              <a:t> </a:t>
            </a:r>
            <a:r>
              <a:rPr lang="ru-RU" dirty="0" err="1" smtClean="0"/>
              <a:t>безпосередньо</a:t>
            </a:r>
            <a:r>
              <a:rPr lang="ru-RU" dirty="0" smtClean="0"/>
              <a:t>, а </a:t>
            </a:r>
            <a:r>
              <a:rPr lang="ru-RU" dirty="0" err="1" smtClean="0"/>
              <a:t>їхні</a:t>
            </a:r>
            <a:r>
              <a:rPr lang="ru-RU" dirty="0" smtClean="0"/>
              <a:t> </a:t>
            </a:r>
            <a:r>
              <a:rPr lang="ru-RU" dirty="0" err="1" smtClean="0"/>
              <a:t>протопласти</a:t>
            </a:r>
            <a:r>
              <a:rPr lang="ru-RU" dirty="0" smtClean="0"/>
              <a:t>, </a:t>
            </a:r>
            <a:r>
              <a:rPr lang="ru-RU" dirty="0" err="1" smtClean="0"/>
              <a:t>попереньо</a:t>
            </a:r>
            <a:r>
              <a:rPr lang="ru-RU" dirty="0" smtClean="0"/>
              <a:t> </a:t>
            </a:r>
            <a:r>
              <a:rPr lang="ru-RU" dirty="0" err="1" smtClean="0"/>
              <a:t>позбавлені</a:t>
            </a:r>
            <a:r>
              <a:rPr lang="ru-RU" dirty="0" smtClean="0"/>
              <a:t> </a:t>
            </a:r>
            <a:r>
              <a:rPr lang="ru-RU" dirty="0" err="1" smtClean="0"/>
              <a:t>оболонок</a:t>
            </a:r>
            <a:r>
              <a:rPr lang="ru-RU" dirty="0" smtClean="0"/>
              <a:t>, </a:t>
            </a:r>
            <a:r>
              <a:rPr lang="ru-RU" dirty="0" err="1" smtClean="0"/>
              <a:t>які</a:t>
            </a:r>
            <a:r>
              <a:rPr lang="ru-RU" dirty="0" smtClean="0"/>
              <a:t> </a:t>
            </a:r>
            <a:r>
              <a:rPr lang="ru-RU" dirty="0" err="1" smtClean="0"/>
              <a:t>видаляли</a:t>
            </a:r>
            <a:r>
              <a:rPr lang="ru-RU" dirty="0" smtClean="0"/>
              <a:t>  </a:t>
            </a:r>
            <a:r>
              <a:rPr lang="ru-RU" dirty="0" err="1" smtClean="0"/>
              <a:t>ферментативним</a:t>
            </a:r>
            <a:r>
              <a:rPr lang="ru-RU" dirty="0" smtClean="0"/>
              <a:t> шляхом.  При </a:t>
            </a:r>
            <a:r>
              <a:rPr lang="ru-RU" dirty="0" err="1" smtClean="0"/>
              <a:t>цьому</a:t>
            </a:r>
            <a:r>
              <a:rPr lang="ru-RU" dirty="0" smtClean="0"/>
              <a:t> </a:t>
            </a:r>
            <a:r>
              <a:rPr lang="ru-RU" dirty="0" err="1" smtClean="0"/>
              <a:t>способі</a:t>
            </a:r>
            <a:r>
              <a:rPr lang="ru-RU" dirty="0" smtClean="0"/>
              <a:t> </a:t>
            </a:r>
            <a:r>
              <a:rPr lang="ru-RU" dirty="0" err="1" smtClean="0"/>
              <a:t>гібридизації</a:t>
            </a:r>
            <a:r>
              <a:rPr lang="ru-RU" dirty="0" smtClean="0"/>
              <a:t> </a:t>
            </a:r>
            <a:r>
              <a:rPr lang="ru-RU" dirty="0" err="1" smtClean="0"/>
              <a:t>вдалося</a:t>
            </a:r>
            <a:r>
              <a:rPr lang="ru-RU" dirty="0" smtClean="0"/>
              <a:t>  </a:t>
            </a:r>
            <a:r>
              <a:rPr lang="ru-RU" dirty="0" err="1" smtClean="0"/>
              <a:t>здолати</a:t>
            </a:r>
            <a:r>
              <a:rPr lang="ru-RU" dirty="0" smtClean="0"/>
              <a:t> не </a:t>
            </a:r>
            <a:r>
              <a:rPr lang="ru-RU" dirty="0" err="1" smtClean="0"/>
              <a:t>лише</a:t>
            </a:r>
            <a:r>
              <a:rPr lang="ru-RU" dirty="0" smtClean="0"/>
              <a:t> </a:t>
            </a:r>
            <a:r>
              <a:rPr lang="ru-RU" dirty="0" err="1" smtClean="0"/>
              <a:t>міжвидові</a:t>
            </a:r>
            <a:r>
              <a:rPr lang="ru-RU" dirty="0" smtClean="0"/>
              <a:t>, </a:t>
            </a:r>
            <a:r>
              <a:rPr lang="ru-RU" dirty="0" err="1" smtClean="0"/>
              <a:t>але</a:t>
            </a:r>
            <a:r>
              <a:rPr lang="ru-RU" dirty="0" smtClean="0"/>
              <a:t> </a:t>
            </a:r>
            <a:r>
              <a:rPr lang="ru-RU" dirty="0" err="1" smtClean="0"/>
              <a:t>й</a:t>
            </a:r>
            <a:r>
              <a:rPr lang="ru-RU" dirty="0" smtClean="0"/>
              <a:t> </a:t>
            </a:r>
            <a:r>
              <a:rPr lang="ru-RU" dirty="0" err="1" smtClean="0"/>
              <a:t>міжродові</a:t>
            </a:r>
            <a:r>
              <a:rPr lang="ru-RU" dirty="0" smtClean="0"/>
              <a:t> </a:t>
            </a:r>
            <a:r>
              <a:rPr lang="ru-RU" dirty="0" err="1" smtClean="0"/>
              <a:t>бар'єри</a:t>
            </a:r>
            <a:r>
              <a:rPr lang="ru-RU" dirty="0" smtClean="0"/>
              <a:t>, </a:t>
            </a:r>
            <a:r>
              <a:rPr lang="ru-RU" dirty="0" err="1" smtClean="0"/>
              <a:t>які</a:t>
            </a:r>
            <a:r>
              <a:rPr lang="ru-RU" dirty="0" smtClean="0"/>
              <a:t> </a:t>
            </a:r>
            <a:r>
              <a:rPr lang="ru-RU" dirty="0" err="1" smtClean="0"/>
              <a:t>унеможливлюють</a:t>
            </a:r>
            <a:r>
              <a:rPr lang="ru-RU" dirty="0" smtClean="0"/>
              <a:t> </a:t>
            </a:r>
            <a:r>
              <a:rPr lang="ru-RU" dirty="0" err="1" smtClean="0"/>
              <a:t>схрещування</a:t>
            </a:r>
            <a:endParaRPr lang="uk-UA" dirty="0"/>
          </a:p>
        </p:txBody>
      </p:sp>
      <p:pic>
        <p:nvPicPr>
          <p:cNvPr id="9" name="Содержимое 8" descr="Протопласт - это что такое в биотехнологии - Новости, статьи и обзоры">
            <a:hlinkClick r:id="rId2" tgtFrame="&quot;_blank&quot;"/>
          </p:cNvPr>
          <p:cNvPicPr>
            <a:picLocks noGrp="1"/>
          </p:cNvPicPr>
          <p:nvPr>
            <p:ph sz="half" idx="2"/>
          </p:nvPr>
        </p:nvPicPr>
        <p:blipFill>
          <a:blip r:embed="rId3" cstate="print"/>
          <a:srcRect/>
          <a:stretch>
            <a:fillRect/>
          </a:stretch>
        </p:blipFill>
        <p:spPr bwMode="auto">
          <a:xfrm>
            <a:off x="4139952" y="1628800"/>
            <a:ext cx="5004048" cy="3600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20040"/>
            <a:ext cx="7696200" cy="660688"/>
          </a:xfrm>
        </p:spPr>
        <p:txBody>
          <a:bodyPr>
            <a:normAutofit fontScale="90000"/>
          </a:bodyPr>
          <a:lstStyle/>
          <a:p>
            <a:r>
              <a:rPr lang="uk-UA" dirty="0" smtClean="0"/>
              <a:t>Гібридизація соматичних клітин</a:t>
            </a:r>
            <a:endParaRPr lang="uk-UA" dirty="0"/>
          </a:p>
        </p:txBody>
      </p:sp>
      <p:sp>
        <p:nvSpPr>
          <p:cNvPr id="6" name="Содержимое 5"/>
          <p:cNvSpPr>
            <a:spLocks noGrp="1"/>
          </p:cNvSpPr>
          <p:nvPr>
            <p:ph idx="1"/>
          </p:nvPr>
        </p:nvSpPr>
        <p:spPr>
          <a:xfrm>
            <a:off x="0" y="980728"/>
            <a:ext cx="9144000" cy="5877272"/>
          </a:xfrm>
          <a:solidFill>
            <a:schemeClr val="bg1"/>
          </a:solidFill>
        </p:spPr>
        <p:txBody>
          <a:bodyPr>
            <a:normAutofit lnSpcReduction="10000"/>
          </a:bodyPr>
          <a:lstStyle/>
          <a:p>
            <a:r>
              <a:rPr lang="uk-UA" dirty="0" smtClean="0"/>
              <a:t>На сьогодні методами соматичної гібридизації отримані внутрішньовидові (дурману, петунії та ін.), міжвидові (петунії, моркви, дурману, картоплі), міжродові (томати + картопля; </a:t>
            </a:r>
            <a:r>
              <a:rPr lang="uk-UA" dirty="0" err="1" smtClean="0"/>
              <a:t>арабідопсис</a:t>
            </a:r>
            <a:r>
              <a:rPr lang="uk-UA" dirty="0" smtClean="0"/>
              <a:t> + турнепс; дурман + </a:t>
            </a:r>
            <a:r>
              <a:rPr lang="uk-UA" dirty="0" err="1" smtClean="0"/>
              <a:t>красавка</a:t>
            </a:r>
            <a:r>
              <a:rPr lang="uk-UA" dirty="0" smtClean="0"/>
              <a:t>) та </a:t>
            </a:r>
            <a:r>
              <a:rPr lang="uk-UA" dirty="0" err="1" smtClean="0"/>
              <a:t>міжродинні</a:t>
            </a:r>
            <a:r>
              <a:rPr lang="uk-UA" dirty="0" smtClean="0"/>
              <a:t> гібриди (горох + тютюн; цибуля + тютюн). Однак у багатьох випадках гібридні рослини, отримані таким способом, в певній мірі, ненормальні. Наприклад соматичний гібрид між </a:t>
            </a:r>
            <a:r>
              <a:rPr lang="uk-UA" dirty="0" err="1" smtClean="0"/>
              <a:t>арабідопсисом</a:t>
            </a:r>
            <a:r>
              <a:rPr lang="uk-UA" dirty="0" smtClean="0"/>
              <a:t> і турнепсом, який є рослиною-монстром. Аномалії, що виникають, є результатом хромосомної незбалансованості.</a:t>
            </a:r>
          </a:p>
          <a:p>
            <a:r>
              <a:rPr lang="uk-UA" dirty="0" smtClean="0"/>
              <a:t>Особливий інтерес становлять  гібриди, які отримані від злиття протопластів рослинних і тваринних клітин. Описані гібриди між протопластами моркви і людини, тютюну і людини та інші.</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Томатокартопля</a:t>
            </a:r>
            <a:endParaRPr lang="uk-UA" dirty="0"/>
          </a:p>
        </p:txBody>
      </p:sp>
      <p:sp>
        <p:nvSpPr>
          <p:cNvPr id="4" name="Содержимое 3"/>
          <p:cNvSpPr>
            <a:spLocks noGrp="1"/>
          </p:cNvSpPr>
          <p:nvPr>
            <p:ph sz="half" idx="2"/>
          </p:nvPr>
        </p:nvSpPr>
        <p:spPr/>
        <p:txBody>
          <a:bodyPr/>
          <a:lstStyle/>
          <a:p>
            <a:endParaRPr lang="uk-UA" dirty="0"/>
          </a:p>
        </p:txBody>
      </p:sp>
      <p:pic>
        <p:nvPicPr>
          <p:cNvPr id="5" name="Содержимое 4" descr="Томатокартопля – диво-рослина для українських грядок - RegioNews.ua">
            <a:hlinkClick r:id="rId2" tgtFrame="&quot;_blank&quot;"/>
          </p:cNvPr>
          <p:cNvPicPr>
            <a:picLocks noGrp="1"/>
          </p:cNvPicPr>
          <p:nvPr>
            <p:ph sz="half" idx="1"/>
          </p:nvPr>
        </p:nvPicPr>
        <p:blipFill>
          <a:blip r:embed="rId3" cstate="print"/>
          <a:srcRect/>
          <a:stretch>
            <a:fillRect/>
          </a:stretch>
        </p:blipFill>
        <p:spPr bwMode="auto">
          <a:xfrm>
            <a:off x="0" y="1556792"/>
            <a:ext cx="8028384" cy="50405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urdon">
            <a:hlinkClick r:id="rId2"/>
          </p:cNvPr>
          <p:cNvPicPr>
            <a:picLocks noChangeAspect="1" noChangeArrowheads="1"/>
          </p:cNvPicPr>
          <p:nvPr/>
        </p:nvPicPr>
        <p:blipFill>
          <a:blip r:embed="rId3" cstate="print"/>
          <a:srcRect/>
          <a:stretch>
            <a:fillRect/>
          </a:stretch>
        </p:blipFill>
        <p:spPr bwMode="auto">
          <a:xfrm>
            <a:off x="155575" y="46038"/>
            <a:ext cx="952500" cy="1257300"/>
          </a:xfrm>
          <a:prstGeom prst="rect">
            <a:avLst/>
          </a:prstGeom>
          <a:noFill/>
          <a:ln w="9525">
            <a:noFill/>
            <a:miter lim="800000"/>
            <a:headEnd/>
            <a:tailEnd/>
          </a:ln>
        </p:spPr>
      </p:pic>
      <p:sp>
        <p:nvSpPr>
          <p:cNvPr id="24579" name="Rectangle 8"/>
          <p:cNvSpPr>
            <a:spLocks noGrp="1" noChangeArrowheads="1"/>
          </p:cNvSpPr>
          <p:nvPr>
            <p:ph type="title"/>
          </p:nvPr>
        </p:nvSpPr>
        <p:spPr>
          <a:xfrm>
            <a:off x="1331640" y="188640"/>
            <a:ext cx="7812360" cy="1296144"/>
          </a:xfrm>
          <a:solidFill>
            <a:schemeClr val="bg1"/>
          </a:solidFill>
        </p:spPr>
        <p:txBody>
          <a:bodyPr>
            <a:normAutofit/>
          </a:bodyPr>
          <a:lstStyle/>
          <a:p>
            <a:pPr eaLnBrk="1" hangingPunct="1"/>
            <a:r>
              <a:rPr lang="uk-UA" sz="4000" dirty="0" smtClean="0"/>
              <a:t>Клонування </a:t>
            </a:r>
            <a:r>
              <a:rPr lang="uk-UA" sz="4000" dirty="0" err="1" smtClean="0"/>
              <a:t>шпорцевої</a:t>
            </a:r>
            <a:r>
              <a:rPr lang="uk-UA" sz="4000" dirty="0" smtClean="0"/>
              <a:t/>
            </a:r>
            <a:br>
              <a:rPr lang="uk-UA" sz="4000" dirty="0" smtClean="0"/>
            </a:br>
            <a:r>
              <a:rPr lang="uk-UA" sz="4000" dirty="0" smtClean="0"/>
              <a:t>жаби (досліди </a:t>
            </a:r>
            <a:r>
              <a:rPr lang="uk-UA" sz="4000" dirty="0" err="1" smtClean="0"/>
              <a:t>Дж.Гердона</a:t>
            </a:r>
            <a:r>
              <a:rPr lang="uk-UA" sz="4000" dirty="0" smtClean="0"/>
              <a:t>)</a:t>
            </a:r>
            <a:endParaRPr lang="ru-RU" sz="4000" dirty="0" smtClean="0"/>
          </a:p>
        </p:txBody>
      </p:sp>
      <p:pic>
        <p:nvPicPr>
          <p:cNvPr id="24580" name="Picture 14" descr="image106"/>
          <p:cNvPicPr>
            <a:picLocks noChangeAspect="1" noChangeArrowheads="1"/>
          </p:cNvPicPr>
          <p:nvPr/>
        </p:nvPicPr>
        <p:blipFill>
          <a:blip r:embed="rId4" cstate="print"/>
          <a:srcRect/>
          <a:stretch>
            <a:fillRect/>
          </a:stretch>
        </p:blipFill>
        <p:spPr bwMode="auto">
          <a:xfrm>
            <a:off x="0" y="1557338"/>
            <a:ext cx="3895725" cy="5010150"/>
          </a:xfrm>
          <a:prstGeom prst="rect">
            <a:avLst/>
          </a:prstGeom>
          <a:noFill/>
          <a:ln w="9525">
            <a:noFill/>
            <a:miter lim="800000"/>
            <a:headEnd/>
            <a:tailEnd/>
          </a:ln>
        </p:spPr>
      </p:pic>
      <p:pic>
        <p:nvPicPr>
          <p:cNvPr id="24581" name="Picture 16" descr="3q9"/>
          <p:cNvPicPr>
            <a:picLocks noChangeAspect="1" noChangeArrowheads="1"/>
          </p:cNvPicPr>
          <p:nvPr/>
        </p:nvPicPr>
        <p:blipFill>
          <a:blip r:embed="rId5" cstate="print"/>
          <a:srcRect/>
          <a:stretch>
            <a:fillRect/>
          </a:stretch>
        </p:blipFill>
        <p:spPr bwMode="auto">
          <a:xfrm>
            <a:off x="1835150" y="4724400"/>
            <a:ext cx="2209800" cy="1714500"/>
          </a:xfrm>
          <a:prstGeom prst="rect">
            <a:avLst/>
          </a:prstGeom>
          <a:noFill/>
          <a:ln w="9525">
            <a:noFill/>
            <a:miter lim="800000"/>
            <a:headEnd/>
            <a:tailEnd/>
          </a:ln>
        </p:spPr>
      </p:pic>
      <p:pic>
        <p:nvPicPr>
          <p:cNvPr id="24582" name="Picture 18" descr="32"/>
          <p:cNvPicPr>
            <a:picLocks noChangeAspect="1" noChangeArrowheads="1"/>
          </p:cNvPicPr>
          <p:nvPr/>
        </p:nvPicPr>
        <p:blipFill>
          <a:blip r:embed="rId6" cstate="print"/>
          <a:srcRect/>
          <a:stretch>
            <a:fillRect/>
          </a:stretch>
        </p:blipFill>
        <p:spPr bwMode="auto">
          <a:xfrm>
            <a:off x="5089525" y="1773238"/>
            <a:ext cx="3106738" cy="4895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0040"/>
            <a:ext cx="7300664" cy="444664"/>
          </a:xfrm>
        </p:spPr>
        <p:txBody>
          <a:bodyPr>
            <a:normAutofit fontScale="90000"/>
          </a:bodyPr>
          <a:lstStyle/>
          <a:p>
            <a:r>
              <a:rPr lang="uk-UA" dirty="0" smtClean="0"/>
              <a:t>Завдання 4</a:t>
            </a:r>
            <a:endParaRPr lang="uk-UA" dirty="0"/>
          </a:p>
        </p:txBody>
      </p:sp>
      <p:sp>
        <p:nvSpPr>
          <p:cNvPr id="3" name="Содержимое 2"/>
          <p:cNvSpPr>
            <a:spLocks noGrp="1"/>
          </p:cNvSpPr>
          <p:nvPr>
            <p:ph idx="1"/>
          </p:nvPr>
        </p:nvSpPr>
        <p:spPr>
          <a:xfrm>
            <a:off x="0" y="836712"/>
            <a:ext cx="8172400" cy="6021288"/>
          </a:xfrm>
        </p:spPr>
        <p:txBody>
          <a:bodyPr/>
          <a:lstStyle/>
          <a:p>
            <a:r>
              <a:rPr lang="uk-UA" dirty="0" smtClean="0"/>
              <a:t>Два учні на уроці біології  висловили думки щодо  головного висновку, який можна зробити з дослідів Дж. </a:t>
            </a:r>
            <a:r>
              <a:rPr lang="uk-UA" dirty="0" err="1" smtClean="0"/>
              <a:t>Гердона</a:t>
            </a:r>
            <a:r>
              <a:rPr lang="uk-UA" dirty="0" smtClean="0"/>
              <a:t>? Перший учень зауважив, що соматична клітина і яйцеклітина </a:t>
            </a:r>
            <a:r>
              <a:rPr lang="uk-UA" dirty="0" err="1" smtClean="0"/>
              <a:t>шпорцевої</a:t>
            </a:r>
            <a:r>
              <a:rPr lang="uk-UA" dirty="0" smtClean="0"/>
              <a:t> жаби містить однакову генетичну інформацію. Другий учень висловив думку про те, що ядро соматичної клітини має генетичну інформацію, що відповідає зиготі, яка не змінюється протягом онтогенезу особини. Хто з них має рацію?</a:t>
            </a:r>
          </a:p>
          <a:p>
            <a:r>
              <a:rPr lang="uk-UA" dirty="0" smtClean="0"/>
              <a:t>А лише перший</a:t>
            </a:r>
          </a:p>
          <a:p>
            <a:r>
              <a:rPr lang="uk-UA" dirty="0" smtClean="0"/>
              <a:t>Б лише другий</a:t>
            </a:r>
          </a:p>
          <a:p>
            <a:r>
              <a:rPr lang="uk-UA" dirty="0" smtClean="0"/>
              <a:t>В обидва мають рацію</a:t>
            </a:r>
          </a:p>
          <a:p>
            <a:r>
              <a:rPr lang="uk-UA" dirty="0" smtClean="0"/>
              <a:t>Г обидва помиляються</a:t>
            </a:r>
          </a:p>
          <a:p>
            <a:endParaRPr lang="uk-UA" dirty="0" smtClean="0"/>
          </a:p>
          <a:p>
            <a:endParaRPr lang="uk-UA" dirty="0" smtClean="0"/>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Біотехнологія</a:t>
            </a:r>
            <a:endParaRPr lang="uk-UA" dirty="0"/>
          </a:p>
        </p:txBody>
      </p:sp>
      <p:sp>
        <p:nvSpPr>
          <p:cNvPr id="3" name="Содержимое 2"/>
          <p:cNvSpPr>
            <a:spLocks noGrp="1"/>
          </p:cNvSpPr>
          <p:nvPr>
            <p:ph idx="1"/>
          </p:nvPr>
        </p:nvSpPr>
        <p:spPr/>
        <p:txBody>
          <a:bodyPr>
            <a:normAutofit lnSpcReduction="10000"/>
          </a:bodyPr>
          <a:lstStyle/>
          <a:p>
            <a:r>
              <a:rPr lang="uk-UA" b="1" dirty="0" smtClean="0"/>
              <a:t>Біотехнологією називають свідоме виробництво потрібних для людини продуктів і матеріалів за допомогою біологічних  об</a:t>
            </a:r>
            <a:r>
              <a:rPr lang="en-US" b="1" dirty="0" smtClean="0"/>
              <a:t>’</a:t>
            </a:r>
            <a:r>
              <a:rPr lang="uk-UA" b="1" dirty="0" err="1" smtClean="0"/>
              <a:t>єктів</a:t>
            </a:r>
            <a:r>
              <a:rPr lang="uk-UA" b="1" dirty="0" smtClean="0"/>
              <a:t> і процесів. </a:t>
            </a:r>
          </a:p>
          <a:p>
            <a:r>
              <a:rPr lang="uk-UA" dirty="0" smtClean="0"/>
              <a:t>Біотехнологія і селекція.</a:t>
            </a:r>
          </a:p>
          <a:p>
            <a:r>
              <a:rPr lang="uk-UA" dirty="0" smtClean="0"/>
              <a:t>Біотехнологія і харчова промисловість.</a:t>
            </a:r>
          </a:p>
          <a:p>
            <a:r>
              <a:rPr lang="uk-UA" dirty="0" smtClean="0"/>
              <a:t>Біотехнологічні процеси застосовують для очищення навколишнього середовища від побутових і промислових забруднень, у розробленні біологічних методів боротьби  зі шкідниками сільського та лісового господарств.</a:t>
            </a: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95536" y="274638"/>
            <a:ext cx="7834064" cy="562074"/>
          </a:xfrm>
        </p:spPr>
        <p:txBody>
          <a:bodyPr>
            <a:normAutofit fontScale="90000"/>
          </a:bodyPr>
          <a:lstStyle/>
          <a:p>
            <a:pPr eaLnBrk="1" hangingPunct="1"/>
            <a:r>
              <a:rPr lang="uk-UA" dirty="0" smtClean="0"/>
              <a:t>Клонування тварин</a:t>
            </a:r>
            <a:endParaRPr lang="ru-RU" dirty="0" smtClean="0"/>
          </a:p>
        </p:txBody>
      </p:sp>
      <p:pic>
        <p:nvPicPr>
          <p:cNvPr id="25603" name="Picture 7" descr="Dolly">
            <a:hlinkClick r:id="rId2"/>
          </p:cNvPr>
          <p:cNvPicPr>
            <a:picLocks noChangeAspect="1" noChangeArrowheads="1"/>
          </p:cNvPicPr>
          <p:nvPr/>
        </p:nvPicPr>
        <p:blipFill>
          <a:blip r:embed="rId3" cstate="print"/>
          <a:srcRect/>
          <a:stretch>
            <a:fillRect/>
          </a:stretch>
        </p:blipFill>
        <p:spPr bwMode="auto">
          <a:xfrm>
            <a:off x="5580063" y="2205038"/>
            <a:ext cx="2159000" cy="2952750"/>
          </a:xfrm>
          <a:prstGeom prst="rect">
            <a:avLst/>
          </a:prstGeom>
          <a:noFill/>
          <a:ln w="9525">
            <a:noFill/>
            <a:miter lim="800000"/>
            <a:headEnd/>
            <a:tailEnd/>
          </a:ln>
        </p:spPr>
      </p:pic>
      <p:pic>
        <p:nvPicPr>
          <p:cNvPr id="25604" name="Picture 9" descr="c7"/>
          <p:cNvPicPr>
            <a:picLocks noChangeAspect="1" noChangeArrowheads="1"/>
          </p:cNvPicPr>
          <p:nvPr/>
        </p:nvPicPr>
        <p:blipFill>
          <a:blip r:embed="rId4" cstate="print"/>
          <a:srcRect/>
          <a:stretch>
            <a:fillRect/>
          </a:stretch>
        </p:blipFill>
        <p:spPr bwMode="auto">
          <a:xfrm>
            <a:off x="179388" y="1196975"/>
            <a:ext cx="3476625" cy="56610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svitppt.com.ua/images/4/3134/770/img7.jpg">
            <a:hlinkClick r:id="rId2"/>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Презентації до уроку з теми &quot;Сучасні досягнення біотехнології &quot;">
            <a:hlinkClick r:id="rId2" tgtFrame="&quot;_blank&quot;"/>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Генетична інженерія&quot; - презентація з біології">
            <a:hlinkClick r:id="rId2" tgtFrame="&quot;_blank&quot;"/>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harchi.info/files/images/images/golden-rice.jpg">
            <a:hlinkClick r:id="rId2"/>
          </p:cNvPr>
          <p:cNvPicPr/>
          <p:nvPr/>
        </p:nvPicPr>
        <p:blipFill>
          <a:blip r:embed="rId3" cstate="print"/>
          <a:srcRect/>
          <a:stretch>
            <a:fillRect/>
          </a:stretch>
        </p:blipFill>
        <p:spPr bwMode="auto">
          <a:xfrm>
            <a:off x="6876256" y="2420888"/>
            <a:ext cx="2771800" cy="1581869"/>
          </a:xfrm>
          <a:prstGeom prst="rect">
            <a:avLst/>
          </a:prstGeom>
          <a:noFill/>
          <a:ln w="9525">
            <a:noFill/>
            <a:miter lim="800000"/>
            <a:headEnd/>
            <a:tailEnd/>
          </a:ln>
        </p:spPr>
      </p:pic>
      <p:pic>
        <p:nvPicPr>
          <p:cNvPr id="6" name="Рисунок 5" descr="Картинки по запросу трансгенні рослини"/>
          <p:cNvPicPr/>
          <p:nvPr/>
        </p:nvPicPr>
        <p:blipFill>
          <a:blip r:embed="rId4" cstate="print"/>
          <a:srcRect/>
          <a:stretch>
            <a:fillRect/>
          </a:stretch>
        </p:blipFill>
        <p:spPr bwMode="auto">
          <a:xfrm>
            <a:off x="0" y="0"/>
            <a:ext cx="6984776" cy="60932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трансгенні рослини"/>
          <p:cNvPicPr/>
          <p:nvPr/>
        </p:nvPicPr>
        <p:blipFill>
          <a:blip r:embed="rId2" cstate="print"/>
          <a:srcRect/>
          <a:stretch>
            <a:fillRect/>
          </a:stretch>
        </p:blipFill>
        <p:spPr bwMode="auto">
          <a:xfrm>
            <a:off x="0" y="0"/>
            <a:ext cx="8676455"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900igr.net/datas/biologija/Metody-selektsii-mikroorganizmov/0011-011-Selektsija-mikroorganizmov.jpg">
            <a:hlinkClick r:id="rId2"/>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0" y="2392363"/>
            <a:ext cx="7086600" cy="1006475"/>
          </a:xfrm>
          <a:prstGeom prst="rect">
            <a:avLst/>
          </a:prstGeom>
          <a:noFill/>
          <a:ln w="9525">
            <a:noFill/>
            <a:miter lim="800000"/>
            <a:headEnd/>
            <a:tailEnd/>
          </a:ln>
          <a:effectLst/>
        </p:spPr>
        <p:txBody>
          <a:bodyPr>
            <a:spAutoFit/>
          </a:bodyPr>
          <a:lstStyle/>
          <a:p>
            <a:pPr algn="ctr">
              <a:spcBef>
                <a:spcPct val="0"/>
              </a:spcBef>
              <a:defRPr/>
            </a:pPr>
            <a:r>
              <a:rPr lang="uk-UA" sz="6000" b="1" dirty="0">
                <a:effectLst>
                  <a:outerShdw blurRad="38100" dist="38100" dir="2700000" algn="tl">
                    <a:srgbClr val="C0C0C0"/>
                  </a:outerShdw>
                </a:effectLst>
              </a:rPr>
              <a:t>Дякуємо за увагу</a:t>
            </a:r>
          </a:p>
        </p:txBody>
      </p:sp>
      <p:sp>
        <p:nvSpPr>
          <p:cNvPr id="6148" name="Text Box 9"/>
          <p:cNvSpPr txBox="1">
            <a:spLocks noChangeArrowheads="1"/>
          </p:cNvSpPr>
          <p:nvPr/>
        </p:nvSpPr>
        <p:spPr bwMode="auto">
          <a:xfrm>
            <a:off x="1295400" y="3459163"/>
            <a:ext cx="7543800" cy="1384300"/>
          </a:xfrm>
          <a:prstGeom prst="rect">
            <a:avLst/>
          </a:prstGeom>
          <a:noFill/>
          <a:ln w="9525">
            <a:noFill/>
            <a:miter lim="800000"/>
            <a:headEnd/>
            <a:tailEnd/>
          </a:ln>
        </p:spPr>
        <p:txBody>
          <a:bodyPr>
            <a:spAutoFit/>
          </a:bodyPr>
          <a:lstStyle/>
          <a:p>
            <a:pPr algn="ctr">
              <a:spcBef>
                <a:spcPct val="0"/>
              </a:spcBef>
            </a:pPr>
            <a:r>
              <a:rPr lang="en-US" sz="2400"/>
              <a:t>©</a:t>
            </a:r>
            <a:r>
              <a:rPr lang="uk-UA" sz="2800"/>
              <a:t>  Безусько А.Г</a:t>
            </a:r>
          </a:p>
          <a:p>
            <a:pPr algn="ctr">
              <a:spcBef>
                <a:spcPct val="0"/>
              </a:spcBef>
            </a:pPr>
            <a:r>
              <a:rPr lang="uk-UA" sz="2800"/>
              <a:t>      Адріанов В.Л.</a:t>
            </a:r>
          </a:p>
          <a:p>
            <a:pPr algn="ctr">
              <a:spcBef>
                <a:spcPct val="0"/>
              </a:spcBef>
            </a:pPr>
            <a:r>
              <a:rPr lang="uk-UA" sz="2800"/>
              <a:t>.</a:t>
            </a:r>
          </a:p>
        </p:txBody>
      </p:sp>
      <p:sp>
        <p:nvSpPr>
          <p:cNvPr id="6149" name="Rectangle 10"/>
          <p:cNvSpPr>
            <a:spLocks noChangeArrowheads="1"/>
          </p:cNvSpPr>
          <p:nvPr/>
        </p:nvSpPr>
        <p:spPr bwMode="auto">
          <a:xfrm>
            <a:off x="755576" y="188640"/>
            <a:ext cx="8388424" cy="6408712"/>
          </a:xfrm>
          <a:prstGeom prst="rect">
            <a:avLst/>
          </a:prstGeom>
          <a:noFill/>
          <a:ln w="38100">
            <a:solidFill>
              <a:srgbClr val="000066"/>
            </a:solidFill>
            <a:miter lim="800000"/>
            <a:headEnd/>
            <a:tailEnd/>
          </a:ln>
        </p:spPr>
        <p:txBody>
          <a:bodyPr wrap="none" anchor="ctr"/>
          <a:lstStyle/>
          <a:p>
            <a:endParaRPr lang="uk-UA"/>
          </a:p>
        </p:txBody>
      </p:sp>
      <p:sp>
        <p:nvSpPr>
          <p:cNvPr id="6150" name="Rectangle 11"/>
          <p:cNvSpPr>
            <a:spLocks noChangeArrowheads="1"/>
          </p:cNvSpPr>
          <p:nvPr/>
        </p:nvSpPr>
        <p:spPr bwMode="auto">
          <a:xfrm>
            <a:off x="1524000" y="2438400"/>
            <a:ext cx="7162800" cy="2057400"/>
          </a:xfrm>
          <a:prstGeom prst="rect">
            <a:avLst/>
          </a:prstGeom>
          <a:noFill/>
          <a:ln w="38100">
            <a:solidFill>
              <a:srgbClr val="000066"/>
            </a:solidFill>
            <a:miter lim="800000"/>
            <a:headEnd/>
            <a:tailEnd/>
          </a:ln>
        </p:spPr>
        <p:txBody>
          <a:bodyPr wrap="none" anchor="ctr"/>
          <a:lstStyle/>
          <a:p>
            <a:endParaRPr lang="uk-UA"/>
          </a:p>
        </p:txBody>
      </p:sp>
      <p:sp>
        <p:nvSpPr>
          <p:cNvPr id="6155" name="Text Box 23"/>
          <p:cNvSpPr txBox="1">
            <a:spLocks noChangeArrowheads="1"/>
          </p:cNvSpPr>
          <p:nvPr/>
        </p:nvSpPr>
        <p:spPr bwMode="auto">
          <a:xfrm>
            <a:off x="3708400" y="6462713"/>
            <a:ext cx="2808288" cy="304800"/>
          </a:xfrm>
          <a:prstGeom prst="rect">
            <a:avLst/>
          </a:prstGeom>
          <a:noFill/>
          <a:ln w="9525" algn="ctr">
            <a:noFill/>
            <a:miter lim="800000"/>
            <a:headEnd/>
            <a:tailEnd/>
          </a:ln>
        </p:spPr>
        <p:txBody>
          <a:bodyPr>
            <a:spAutoFit/>
          </a:bodyPr>
          <a:lstStyle/>
          <a:p>
            <a:pPr algn="ctr"/>
            <a:r>
              <a:rPr lang="en-US" sz="1400"/>
              <a:t>Design by &amp;REW</a:t>
            </a:r>
            <a:endParaRPr lang="ru-RU" sz="1400"/>
          </a:p>
        </p:txBody>
      </p:sp>
      <p:pic>
        <p:nvPicPr>
          <p:cNvPr id="15" name="irc_mi" descr="http://konspekta.net/studopediainfo/baza1/440239306703.files/image112.jpg">
            <a:hlinkClick r:id="rId2"/>
          </p:cNvPr>
          <p:cNvPicPr>
            <a:picLocks/>
          </p:cNvPicPr>
          <p:nvPr/>
        </p:nvPicPr>
        <p:blipFill>
          <a:blip r:embed="rId3" cstate="print"/>
          <a:srcRect/>
          <a:stretch>
            <a:fillRect/>
          </a:stretch>
        </p:blipFill>
        <p:spPr bwMode="auto">
          <a:xfrm>
            <a:off x="899592" y="4581128"/>
            <a:ext cx="1682742" cy="2016224"/>
          </a:xfrm>
          <a:prstGeom prst="rect">
            <a:avLst/>
          </a:prstGeom>
          <a:noFill/>
          <a:ln w="9525">
            <a:noFill/>
            <a:miter lim="800000"/>
            <a:headEnd/>
            <a:tailEnd/>
          </a:ln>
        </p:spPr>
      </p:pic>
      <p:pic>
        <p:nvPicPr>
          <p:cNvPr id="17" name="Рисунок 16" descr="Характеристика моноклональных антител - Производство лечебно ...">
            <a:hlinkClick r:id="rId4" tgtFrame="&quot;_blank&quot;"/>
          </p:cNvPr>
          <p:cNvPicPr/>
          <p:nvPr/>
        </p:nvPicPr>
        <p:blipFill>
          <a:blip r:embed="rId5" cstate="print"/>
          <a:srcRect/>
          <a:stretch>
            <a:fillRect/>
          </a:stretch>
        </p:blipFill>
        <p:spPr bwMode="auto">
          <a:xfrm>
            <a:off x="5978476" y="260648"/>
            <a:ext cx="3165524" cy="1944216"/>
          </a:xfrm>
          <a:prstGeom prst="rect">
            <a:avLst/>
          </a:prstGeom>
          <a:noFill/>
          <a:ln w="9525">
            <a:noFill/>
            <a:miter lim="800000"/>
            <a:headEnd/>
            <a:tailEnd/>
          </a:ln>
        </p:spPr>
      </p:pic>
      <p:pic>
        <p:nvPicPr>
          <p:cNvPr id="19" name="Picture 7" descr="Dolly">
            <a:hlinkClick r:id="rId6"/>
          </p:cNvPr>
          <p:cNvPicPr>
            <a:picLocks noChangeAspect="1" noChangeArrowheads="1"/>
          </p:cNvPicPr>
          <p:nvPr/>
        </p:nvPicPr>
        <p:blipFill>
          <a:blip r:embed="rId7" cstate="print"/>
          <a:srcRect/>
          <a:stretch>
            <a:fillRect/>
          </a:stretch>
        </p:blipFill>
        <p:spPr bwMode="auto">
          <a:xfrm>
            <a:off x="899592" y="404664"/>
            <a:ext cx="1368926" cy="1872208"/>
          </a:xfrm>
          <a:prstGeom prst="rect">
            <a:avLst/>
          </a:prstGeom>
          <a:noFill/>
          <a:ln w="9525">
            <a:noFill/>
            <a:miter lim="800000"/>
            <a:headEnd/>
            <a:tailEnd/>
          </a:ln>
        </p:spPr>
      </p:pic>
      <p:pic>
        <p:nvPicPr>
          <p:cNvPr id="22" name="irc_mi" descr="http://harchi.info/files/images/images/golden-rice.jpg">
            <a:hlinkClick r:id="rId8"/>
          </p:cNvPr>
          <p:cNvPicPr/>
          <p:nvPr/>
        </p:nvPicPr>
        <p:blipFill>
          <a:blip r:embed="rId9" cstate="print"/>
          <a:srcRect/>
          <a:stretch>
            <a:fillRect/>
          </a:stretch>
        </p:blipFill>
        <p:spPr bwMode="auto">
          <a:xfrm>
            <a:off x="2987824" y="4581128"/>
            <a:ext cx="3168352" cy="2016224"/>
          </a:xfrm>
          <a:prstGeom prst="rect">
            <a:avLst/>
          </a:prstGeom>
          <a:noFill/>
          <a:ln w="9525">
            <a:noFill/>
            <a:miter lim="800000"/>
            <a:headEnd/>
            <a:tailEnd/>
          </a:ln>
        </p:spPr>
      </p:pic>
      <p:pic>
        <p:nvPicPr>
          <p:cNvPr id="23" name="Рисунок 22" descr="Генна інженерія та біотехнологія | Довідник з біології">
            <a:hlinkClick r:id="rId10" tgtFrame="&quot;_blank&quot;"/>
          </p:cNvPr>
          <p:cNvPicPr/>
          <p:nvPr/>
        </p:nvPicPr>
        <p:blipFill>
          <a:blip r:embed="rId11" cstate="print"/>
          <a:srcRect/>
          <a:stretch>
            <a:fillRect/>
          </a:stretch>
        </p:blipFill>
        <p:spPr bwMode="auto">
          <a:xfrm>
            <a:off x="6451992" y="4581128"/>
            <a:ext cx="2692008" cy="2107560"/>
          </a:xfrm>
          <a:prstGeom prst="rect">
            <a:avLst/>
          </a:prstGeom>
          <a:noFill/>
          <a:ln w="9525">
            <a:noFill/>
            <a:miter lim="800000"/>
            <a:headEnd/>
            <a:tailEnd/>
          </a:ln>
        </p:spPr>
      </p:pic>
      <p:pic>
        <p:nvPicPr>
          <p:cNvPr id="24" name="Рисунок 23" descr="ГМО » storinka.click">
            <a:hlinkClick r:id="rId12" tgtFrame="&quot;_blank&quot;"/>
          </p:cNvPr>
          <p:cNvPicPr/>
          <p:nvPr/>
        </p:nvPicPr>
        <p:blipFill>
          <a:blip r:embed="rId13" cstate="print"/>
          <a:srcRect/>
          <a:stretch>
            <a:fillRect/>
          </a:stretch>
        </p:blipFill>
        <p:spPr bwMode="auto">
          <a:xfrm>
            <a:off x="2555776" y="260648"/>
            <a:ext cx="3528392"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Бактерії та біотехнології</a:t>
            </a:r>
            <a:endParaRPr lang="uk-UA" dirty="0"/>
          </a:p>
        </p:txBody>
      </p:sp>
      <p:sp>
        <p:nvSpPr>
          <p:cNvPr id="3" name="Содержимое 2"/>
          <p:cNvSpPr>
            <a:spLocks noGrp="1"/>
          </p:cNvSpPr>
          <p:nvPr>
            <p:ph idx="1"/>
          </p:nvPr>
        </p:nvSpPr>
        <p:spPr>
          <a:xfrm>
            <a:off x="0" y="1412776"/>
            <a:ext cx="8028384" cy="5256584"/>
          </a:xfrm>
        </p:spPr>
        <p:txBody>
          <a:bodyPr>
            <a:normAutofit/>
          </a:bodyPr>
          <a:lstStyle/>
          <a:p>
            <a:r>
              <a:rPr lang="uk-UA" dirty="0" smtClean="0"/>
              <a:t>Бактерії використовують при виробництві продуктів харчування (оцту, молочнокислих продуктів та ін.), </a:t>
            </a:r>
            <a:r>
              <a:rPr lang="uk-UA" dirty="0" err="1" smtClean="0"/>
              <a:t>біоінсектицидів</a:t>
            </a:r>
            <a:r>
              <a:rPr lang="uk-UA" dirty="0" smtClean="0"/>
              <a:t>, білка, вітамінів, розчинників та органічних кислот, біогазу та </a:t>
            </a:r>
            <a:r>
              <a:rPr lang="uk-UA" dirty="0" err="1" smtClean="0"/>
              <a:t>фотоводню</a:t>
            </a:r>
            <a:r>
              <a:rPr lang="uk-UA" dirty="0" smtClean="0"/>
              <a:t> (</a:t>
            </a:r>
            <a:r>
              <a:rPr lang="en-US" b="1" i="1" dirty="0" err="1" smtClean="0"/>
              <a:t>Halobacterium</a:t>
            </a:r>
            <a:r>
              <a:rPr lang="en-US" b="1" i="1" dirty="0" smtClean="0"/>
              <a:t> </a:t>
            </a:r>
            <a:r>
              <a:rPr lang="en-US" b="1" i="1" dirty="0" err="1" smtClean="0"/>
              <a:t>halobium</a:t>
            </a:r>
            <a:r>
              <a:rPr lang="en-US" b="1" i="1" dirty="0" smtClean="0"/>
              <a:t>)</a:t>
            </a:r>
            <a:r>
              <a:rPr lang="uk-UA" b="1" i="1" dirty="0" smtClean="0"/>
              <a:t>.</a:t>
            </a:r>
            <a:r>
              <a:rPr lang="uk-UA" i="1" dirty="0" smtClean="0"/>
              <a:t> </a:t>
            </a:r>
            <a:r>
              <a:rPr lang="uk-UA" dirty="0" smtClean="0"/>
              <a:t>Оцтовокислі бактерії, які представлені родами </a:t>
            </a:r>
            <a:r>
              <a:rPr lang="en-US" b="1" i="1" dirty="0" err="1" smtClean="0"/>
              <a:t>Gluconobacter</a:t>
            </a:r>
            <a:r>
              <a:rPr lang="uk-UA" b="1" i="1" dirty="0" smtClean="0"/>
              <a:t> і</a:t>
            </a:r>
            <a:r>
              <a:rPr lang="en-US" b="1" i="1" dirty="0" smtClean="0"/>
              <a:t> </a:t>
            </a:r>
            <a:r>
              <a:rPr lang="en-US" b="1" i="1" dirty="0" err="1" smtClean="0"/>
              <a:t>Acetobacter</a:t>
            </a:r>
            <a:r>
              <a:rPr lang="uk-UA" dirty="0" smtClean="0"/>
              <a:t> перетворюють етанол у оцтову кислоту, а оцтову кислоту  у  вуглекислий газ та воду.</a:t>
            </a:r>
          </a:p>
          <a:p>
            <a:r>
              <a:rPr lang="en-US" b="1" i="1" dirty="0" smtClean="0"/>
              <a:t>Clostridium </a:t>
            </a:r>
            <a:r>
              <a:rPr lang="en-US" b="1" i="1" dirty="0" err="1" smtClean="0"/>
              <a:t>acetobutilicum</a:t>
            </a:r>
            <a:r>
              <a:rPr lang="uk-UA" b="1" i="1" dirty="0" smtClean="0"/>
              <a:t> </a:t>
            </a:r>
            <a:r>
              <a:rPr lang="uk-UA" dirty="0" smtClean="0"/>
              <a:t>перетворюють </a:t>
            </a:r>
            <a:r>
              <a:rPr lang="uk-UA" dirty="0" err="1" smtClean="0"/>
              <a:t>цукри</a:t>
            </a:r>
            <a:r>
              <a:rPr lang="uk-UA" dirty="0" smtClean="0"/>
              <a:t> на ацетон, етанол, </a:t>
            </a:r>
            <a:r>
              <a:rPr lang="uk-UA" dirty="0" err="1" smtClean="0"/>
              <a:t>ізопропанол</a:t>
            </a:r>
            <a:r>
              <a:rPr lang="uk-UA" dirty="0" smtClean="0"/>
              <a:t> та ін.</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Рисунок 3" descr="Презентація з теми &quot;Біотехнологія&quot;">
            <a:hlinkClick r:id="rId2" tgtFrame="&quot;_blank&quot;"/>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svitppt.com.ua/images/4/3134/770/img6.jpg">
            <a:hlinkClick r:id="rId2"/>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a:t>
            </a:r>
            <a:endParaRPr lang="uk-UA" dirty="0"/>
          </a:p>
        </p:txBody>
      </p:sp>
      <p:sp>
        <p:nvSpPr>
          <p:cNvPr id="3" name="Содержимое 2"/>
          <p:cNvSpPr>
            <a:spLocks noGrp="1"/>
          </p:cNvSpPr>
          <p:nvPr>
            <p:ph idx="1"/>
          </p:nvPr>
        </p:nvSpPr>
        <p:spPr/>
        <p:txBody>
          <a:bodyPr>
            <a:normAutofit lnSpcReduction="10000"/>
          </a:bodyPr>
          <a:lstStyle/>
          <a:p>
            <a:r>
              <a:rPr lang="uk-UA" dirty="0" smtClean="0"/>
              <a:t>Два учні на уроці біології  висловили думки щодо  отримання антибіотиків за допомогою бактерій. Перший учень зауважив, що така технологія отримання антибіотиків може вважатись новітньою біотехнологією. Другий учень висловив думку про те, що це приклад клітинної інженерії. Хто з них має рацію?</a:t>
            </a:r>
          </a:p>
          <a:p>
            <a:r>
              <a:rPr lang="uk-UA" dirty="0" smtClean="0"/>
              <a:t>А лише перший</a:t>
            </a:r>
          </a:p>
          <a:p>
            <a:r>
              <a:rPr lang="uk-UA" dirty="0" smtClean="0"/>
              <a:t>Б лише другий</a:t>
            </a:r>
          </a:p>
          <a:p>
            <a:r>
              <a:rPr lang="uk-UA" dirty="0" smtClean="0"/>
              <a:t>В обидва мають рацію</a:t>
            </a:r>
          </a:p>
          <a:p>
            <a:r>
              <a:rPr lang="uk-UA" dirty="0" smtClean="0"/>
              <a:t>Г обидва помиляються</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image.slidesharecdn.com/11-140505111037-phpapp01/95/1-1-19-638.jpg?cb=1399288318">
            <a:hlinkClick r:id="rId2"/>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svitppt.com.ua/images/47/46088/960/img15.jpg">
            <a:hlinkClick r:id="rId2"/>
          </p:cNvPr>
          <p:cNvPicPr>
            <a:picLocks noGrp="1"/>
          </p:cNvPicPr>
          <p:nvPr>
            <p:ph idx="1"/>
          </p:nvPr>
        </p:nvPicPr>
        <p:blipFill>
          <a:blip r:embed="rId3" cstate="print"/>
          <a:srcRect/>
          <a:stretch>
            <a:fillRect/>
          </a:stretch>
        </p:blipFill>
        <p:spPr bwMode="auto">
          <a:xfrm>
            <a:off x="0" y="332656"/>
            <a:ext cx="9144000" cy="652534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irc_mi" descr="http://svitppt.com.ua/images/47/46111/770/img0.jpg">
            <a:hlinkClick r:id="rId2"/>
          </p:cNvPr>
          <p:cNvPicPr>
            <a:picLocks noGrp="1"/>
          </p:cNvPicPr>
          <p:nvPr>
            <p:ph idx="1"/>
          </p:nvPr>
        </p:nvPicPr>
        <p:blipFill>
          <a:blip r:embed="rId3"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104</TotalTime>
  <Words>621</Words>
  <Application>Microsoft Office PowerPoint</Application>
  <PresentationFormat>Экран (4:3)</PresentationFormat>
  <Paragraphs>53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Изящная</vt:lpstr>
      <vt:lpstr>Біотехнологія, клітинна інженерія,  генна інженерія</vt:lpstr>
      <vt:lpstr>Біотехнологія</vt:lpstr>
      <vt:lpstr>Бактерії та біотехнології</vt:lpstr>
      <vt:lpstr>Презентация PowerPoint</vt:lpstr>
      <vt:lpstr>Презентация PowerPoint</vt:lpstr>
      <vt:lpstr>завдання</vt:lpstr>
      <vt:lpstr>Презентация PowerPoint</vt:lpstr>
      <vt:lpstr>Презентация PowerPoint</vt:lpstr>
      <vt:lpstr>Презентация PowerPoint</vt:lpstr>
      <vt:lpstr>Злиття соматичних клітин</vt:lpstr>
      <vt:lpstr>Завдання 2</vt:lpstr>
      <vt:lpstr>Застосування клітинної інженерії</vt:lpstr>
      <vt:lpstr>Гібридоми і моноклональні антитіла</vt:lpstr>
      <vt:lpstr>Завдання 3</vt:lpstr>
      <vt:lpstr>Гібридизація соматичних клітин рослин </vt:lpstr>
      <vt:lpstr>Гібридизація соматичних клітин</vt:lpstr>
      <vt:lpstr>Томатокартопля</vt:lpstr>
      <vt:lpstr>Клонування шпорцевої жаби (досліди Дж.Гердона)</vt:lpstr>
      <vt:lpstr>Завдання 4</vt:lpstr>
      <vt:lpstr>Клонування тварин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Біотехнологія, клітинна інженерія,  генна інженерія</dc:title>
  <dc:creator>C2-411-Note</dc:creator>
  <cp:lastModifiedBy>Admin</cp:lastModifiedBy>
  <cp:revision>16</cp:revision>
  <dcterms:created xsi:type="dcterms:W3CDTF">2020-04-21T09:58:37Z</dcterms:created>
  <dcterms:modified xsi:type="dcterms:W3CDTF">2021-03-25T08:52:00Z</dcterms:modified>
</cp:coreProperties>
</file>