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66" r:id="rId4"/>
    <p:sldId id="267" r:id="rId5"/>
    <p:sldId id="342" r:id="rId6"/>
    <p:sldId id="264" r:id="rId7"/>
    <p:sldId id="263" r:id="rId8"/>
    <p:sldId id="343" r:id="rId9"/>
    <p:sldId id="338" r:id="rId10"/>
    <p:sldId id="339" r:id="rId11"/>
    <p:sldId id="272" r:id="rId12"/>
    <p:sldId id="333" r:id="rId13"/>
    <p:sldId id="334" r:id="rId14"/>
    <p:sldId id="341" r:id="rId15"/>
    <p:sldId id="340" r:id="rId16"/>
    <p:sldId id="273" r:id="rId17"/>
    <p:sldId id="274" r:id="rId18"/>
    <p:sldId id="278" r:id="rId19"/>
    <p:sldId id="276" r:id="rId20"/>
    <p:sldId id="329" r:id="rId21"/>
    <p:sldId id="320" r:id="rId22"/>
    <p:sldId id="321" r:id="rId23"/>
    <p:sldId id="287" r:id="rId24"/>
    <p:sldId id="344" r:id="rId25"/>
    <p:sldId id="323" r:id="rId26"/>
    <p:sldId id="324" r:id="rId27"/>
    <p:sldId id="281" r:id="rId28"/>
    <p:sldId id="282" r:id="rId29"/>
    <p:sldId id="283" r:id="rId30"/>
    <p:sldId id="328" r:id="rId31"/>
    <p:sldId id="326" r:id="rId32"/>
    <p:sldId id="327" r:id="rId33"/>
    <p:sldId id="345" r:id="rId34"/>
    <p:sldId id="346" r:id="rId35"/>
    <p:sldId id="331" r:id="rId36"/>
    <p:sldId id="332" r:id="rId37"/>
    <p:sldId id="301" r:id="rId38"/>
    <p:sldId id="293" r:id="rId39"/>
    <p:sldId id="289" r:id="rId40"/>
    <p:sldId id="302" r:id="rId41"/>
    <p:sldId id="303" r:id="rId42"/>
    <p:sldId id="337" r:id="rId43"/>
    <p:sldId id="325" r:id="rId44"/>
    <p:sldId id="290" r:id="rId45"/>
    <p:sldId id="347" r:id="rId46"/>
    <p:sldId id="313" r:id="rId47"/>
    <p:sldId id="314" r:id="rId48"/>
    <p:sldId id="292" r:id="rId49"/>
    <p:sldId id="305" r:id="rId50"/>
    <p:sldId id="309" r:id="rId51"/>
    <p:sldId id="308" r:id="rId52"/>
    <p:sldId id="306" r:id="rId53"/>
    <p:sldId id="304" r:id="rId54"/>
    <p:sldId id="316" r:id="rId55"/>
    <p:sldId id="315" r:id="rId56"/>
    <p:sldId id="335" r:id="rId57"/>
    <p:sldId id="318" r:id="rId58"/>
    <p:sldId id="294" r:id="rId59"/>
    <p:sldId id="310" r:id="rId60"/>
    <p:sldId id="330" r:id="rId61"/>
    <p:sldId id="336" r:id="rId62"/>
    <p:sldId id="319" r:id="rId6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22C76-497D-4462-A864-5F11E60BD95C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82BE-4AA8-4F97-A0DF-D7440A9E15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2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82BE-4AA8-4F97-A0DF-D7440A9E153E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42D354-8C11-490A-BD15-2939A0080C88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F6AA79-AE26-406D-AF61-02FD5202DD3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volution.powernet.ru/history/Earth_0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vitppt.com.ua/biologiya/osnovi-evolyuciynogo-vchenny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.ua/url?sa=i&amp;rct=j&amp;q=&amp;esrc=s&amp;source=images&amp;cd=&amp;ved=0ahUKEwim2OiXwOXLAhWJQpoKHRMtA24QjRwIBw&amp;url=http://festival.1september.ru/articles/528267/&amp;psig=AFQjCNE5E3u8l-VEI0Bsh2OQyLN_oJ_hLg&amp;ust=14593273482346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iL57-PweXLAhXF_iwKHS07D3QQjRwIBw&amp;url=http://www.evolbiol.ru/lamarck1.htm&amp;psig=AFQjCNE5E3u8l-VEI0Bsh2OQyLN_oJ_hLg&amp;ust=145932734823469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ZqPWerOHLAhUCQpoKHQHDCl0QjRwIBw&amp;url=http://bird-ukraine.pp.ua/index.php/svit-ptakhiv-ukrainy/ptakhy-opys/428-nezvychaini-rekordy-ptakhy-ukrainy&amp;bvm=bv.117868183,d.bGQ&amp;psig=AFQjCNEGS7wNGkBuJ_l3OEwQdvtz0VeYlQ&amp;ust=14591845433378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jLl_bFrOHLAhUGkSwKHTv_Dm4QjRwIBw&amp;url=http://esu.com.ua/search_articles.php?id=32700&amp;bvm=bv.117868183,d.bGQ&amp;psig=AFQjCNGqg-cNmyP02alV8ndao2zQy_Swug&amp;ust=145918463981980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ua/url?sa=i&amp;rct=j&amp;q=&amp;esrc=s&amp;source=images&amp;cd=&amp;cad=rja&amp;uact=8&amp;ved=0ahUKEwip6ev7q-HLAhXGiywKHXliBnQQjRwIBw&amp;url=http://ukrainaincognita.com/ru/odeska-oblast/kiliiskyi-raion/dunaiskyi-biosfernyi-zapovidnyk&amp;bvm=bv.117868183,d.bGQ&amp;psig=AFQjCNFWBl8smIn85vc4fpadQOrwcEHsug&amp;ust=145918448194898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.ua/url?sa=i&amp;rct=j&amp;q=&amp;esrc=s&amp;source=images&amp;cd=&amp;cad=rja&amp;uact=8&amp;ved=0ahUKEwiG4LKnpOHLAhVqMZoKHWKPC2sQjRwIBw&amp;url=http://narodna-osvita.com.ua/583-storichniy-rozvitok-organchnogo-svtu.html&amp;bvm=bv.117868183,d.bGQ&amp;psig=AFQjCNHor8l-l86n6Wva2U8q3PUB4pB_TQ&amp;ust=145918193988586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ua/url?sa=i&amp;rct=j&amp;q=&amp;esrc=s&amp;source=images&amp;cd=&amp;cad=rja&amp;uact=8&amp;ved=0ahUKEwit6rG-sOHLAhUoCZoKHSvKA1sQjRwIBw&amp;url=http://svitppt.com.ua/biologiya/borotba-za-isnuvannya.html&amp;bvm=bv.117868183,d.bGQ&amp;psig=AFQjCNHWHz4GRYxYupFTkdBWCNA5kArvgg&amp;ust=145918569732526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m.ua/url?sa=i&amp;rct=j&amp;q=&amp;esrc=s&amp;source=images&amp;cd=&amp;cad=rja&amp;uact=8&amp;ved=0ahUKEwiBuJbzr-HLAhUCfywKHdI1CGwQjRwIBw&amp;url=https://uk.wikipedia.org/wiki/%D0%9C%D1%96%D0%BC%D1%96%D0%BA%D1%80%D1%96%D1%8F&amp;bvm=bv.117868183,d.bGQ&amp;psig=AFQjCNF-y00NUM1peE6QzYTbXhWw6n0VrA&amp;ust=1459185523286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www.google.com.ua/url?sa=i&amp;rct=j&amp;q=&amp;esrc=s&amp;source=images&amp;cd=&amp;cad=rja&amp;uact=8&amp;ved=0ahUKEwjp2raOsOHLAhWJ2ywKHWjNBXIQjRwIBw&amp;url=http://tana.ucoz.ru/load/208&amp;bvm=bv.117868183,d.bGQ&amp;psig=AFQjCNF-y00NUM1peE6QzYTbXhWw6n0VrA&amp;ust=14591855232868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zsZ6M4ePLAhXoFJoKHfaWC3IQjRwIBw&amp;url=http://subject.com.ua/biology/zno/220.html&amp;psig=AFQjCNHnWQSlKflOpfmmzqPD-1npBi9GrA&amp;ust=145926747111916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m.ua/url?sa=i&amp;rct=j&amp;q=&amp;esrc=s&amp;source=images&amp;cd=&amp;cad=rja&amp;uact=8&amp;ved=0ahUKEwiIx5jC4ePLAhViCZoKHaG0CFoQjRwIBw&amp;url=https://uk.wikipedia.org/wiki/%D0%94%D0%BE%D0%BA%D0%B0%D0%B7%D0%B8_%D0%B5%D0%B2%D0%BE%D0%BB%D1%8E%D1%86%D1%96%D1%97&amp;psig=AFQjCNHnWQSlKflOpfmmzqPD-1npBi9GrA&amp;ust=145926747111916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iAjai44uPLAhUqGZoKHeN1AG4QjRwIBw&amp;url=http://ukr10-11bio.narod.ru/page387.htm&amp;bvm=bv.117868183,d.bGQ&amp;psig=AFQjCNHhj4fIHtcidNEShHFCgszDPBlmZA&amp;ust=1459267829409270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ua/url?sa=i&amp;rct=j&amp;q=&amp;esrc=s&amp;source=images&amp;cd=&amp;cad=rja&amp;uact=8&amp;ved=0ahUKEwi5ucOB4-PLAhUEYJoKHU1OCmsQjRwIBw&amp;url=http://www.myshared.ru/slide/149439/&amp;bvm=bv.117868183,d.bGQ&amp;psig=AFQjCNHhj4fIHtcidNEShHFCgszDPBlmZA&amp;ust=14592678294092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.ua/url?sa=i&amp;url=https://gdz4you.com/prezentaciyi/biologiya/evolyucijne-vchennya-3285/&amp;psig=AOvVaw2JB-M1HGivaqDIHgZWi7eG&amp;ust=1584964838885000&amp;source=images&amp;cd=vfe&amp;ved=0CAIQjRxqFwoTCPjMtK6ErugCFQAAAAAdAAAAABAJ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ua/url?sa=i&amp;rct=j&amp;q=&amp;esrc=s&amp;source=images&amp;cd=&amp;cad=rja&amp;uact=8&amp;ved=0ahUKEwiGz8bv4-PLAhVkApoKHUoBD2kQjRwIBw&amp;url=http://zno.academia.in.ua/mod/book/tool/print/index.php?id=2370&amp;chapterid=529&amp;bvm=bv.117868183,d.bGQ&amp;psig=AFQjCNGAXR9WaihIUdrY4iHdi70txwQ7Xw&amp;ust=14592681813445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ua/url?sa=i&amp;rct=j&amp;q=&amp;esrc=s&amp;source=images&amp;cd=&amp;cad=rja&amp;uact=8&amp;ved=0ahUKEwjTgf2G5OPLAhUJP5oKHcL9C1sQjRwIBw&amp;url=https://vk.com/page-36208742_43758014&amp;bvm=bv.117868183,d.bGQ&amp;psig=AFQjCNGAXR9WaihIUdrY4iHdi70txwQ7Xw&amp;ust=145926818134458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ua/url?sa=i&amp;rct=j&amp;q=&amp;esrc=s&amp;source=images&amp;cd=&amp;cad=rja&amp;uact=8&amp;ved=0ahUKEwjq1OjKseHLAhVCjSwKHdA0CPkQjRwIBw&amp;url=http://byology.ru/?p=771&amp;bvm=bv.117868183,d.bGQ&amp;psig=AFQjCNF7nXRPuszHn47ovhLoX5zLhBqwfg&amp;ust=145918596332792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ua/url?sa=i&amp;rct=j&amp;q=&amp;esrc=s&amp;source=images&amp;cd=&amp;cad=rja&amp;uact=8&amp;ved=0ahUKEwjJsvPpseHLAhWjQZoKHUMvA2oQjRwIBw&amp;url=http://svitppt.com.ua/biologiya/dokazi-evolyucii.html&amp;bvm=bv.117868183,d.bGQ&amp;psig=AFQjCNF7nXRPuszHn47ovhLoX5zLhBqwfg&amp;ust=145918596332792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a-referat.com/%D0%9E%D0%BD%D1%82%D0%BE%D0%B3%D0%B5%D0%BD%D0%B5%D0%B7_%D1%96_%D1%84%D1%96%D0%BB%D0%BE%D0%B3%D0%B5%D0%BD%D0%B5%D0%B7_%D1%82%D0%B2%D0%B0%D1%80%D0%B8%D0%BD%D0%BD%D0%BE%D0%B3%D0%BE_%D0%BE%D1%80%D0%B3%D0%B0%D0%BD%D1%96%D0%B7%D0%BC%D1%8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source=images&amp;cd=&amp;cad=rja&amp;uact=8&amp;ved=0ahUKEwjfw_nXn-HLAhUFYpoKHQfBDGkQjRwIBw&amp;url=http://www.slideshare.net/Bastet133/ss-29423085&amp;psig=AFQjCNHuRyW5wUOzwLX7Nr8s6x9IcW_xYw&amp;ust=145918056782530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.ua/url?sa=i&amp;rct=j&amp;q=&amp;esrc=s&amp;source=images&amp;cd=&amp;cad=rja&amp;uact=8&amp;ved=0ahUKEwi0p7zNs-XLAhXIApoKHR-fDFoQjRwIBw&amp;url=https://uk.wikipedia.org/wiki/%D0%9F%D0%B5%D1%80%D0%B5%D1%85%D1%96%D0%B4%D0%BD%D0%B0_%D1%84%D0%BE%D1%80%D0%BC%D0%B0&amp;bvm=bv.117868183,d.bGg&amp;psig=AFQjCNHvisoLTqLtyJXZfZr9TwYw6ebsOg&amp;ust=1459323968561039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ua/url?sa=i&amp;rct=j&amp;q=&amp;esrc=s&amp;source=images&amp;cd=&amp;cad=rja&amp;uact=8&amp;ved=0ahUKEwiCmuHmseXLAhXmBZoKHaeUAlsQjRwIBw&amp;url=http://bubook.net/book/61-teoriya-evolyuciyi-sistemnij-rozvitok-zhittya-na-zemli-oginova-i-o/30-34-rekapitulyaciyi-ta-biogenetichnij-zakon.html&amp;psig=AFQjCNEWn7Ca_plTJo1oz4D7ng9KvI2ezw&amp;ust=14593234923350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.ua/url?sa=i&amp;url=https://otvet.mail.ru/question/35092488&amp;psig=AOvVaw2dygVsn5AagTlgjMOvmF_I&amp;ust=1584966032602000&amp;source=images&amp;cd=vfe&amp;ved=0CAIQjRxqFwoTCNDH_OSIrugCFQAAAAAdAAAAABAU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google.com.ua/url?sa=i&amp;url=https://dic.academic.ru/dic.nsf/dic_biology/2510/%D0%9A%D0%9E%D0%9D%D0%92%D0%95%D0%A0%D0%93%D0%95%D0%9D%D0%A6%D0%98%D0%AF&amp;psig=AOvVaw0OEOIalit_p8jqPKZBZz9H&amp;ust=1584966307685000&amp;source=images&amp;cd=vfe&amp;ved=0CAIQjRxqFwoTCOCh5OiJrugCFQAAAAAdAAAAABA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s://www.google.com.ua/url?sa=i&amp;url=https://d3.ru/konvergentsiia-336747/&amp;psig=AOvVaw0OEOIalit_p8jqPKZBZz9H&amp;ust=1584966307685000&amp;source=images&amp;cd=vfe&amp;ved=0CAIQjRxqFwoTCOCh5OiJrugCFQAAAAAdAAAAABAJ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ua/url?sa=i&amp;rct=j&amp;q=&amp;esrc=s&amp;source=images&amp;cd=&amp;cad=rja&amp;uact=8&amp;ved=0ahUKEwj3ntrzvOXLAhVCP5oKHTkzDlsQjRwIBw&amp;url=http://svitppt.com.ua/nauka/ponyattya-pro-sintetichnu-teoriyu-evolyucii-osoblivosti-dii-evolyuciy1.html&amp;bvm=bv.117868183,d.bGg&amp;psig=AFQjCNGEnfPeq5S0Jwdrg9pa4goBHrxd1Q&amp;ust=145932631586697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ua/url?sa=i&amp;rct=j&amp;q=&amp;esrc=s&amp;source=images&amp;cd=&amp;cad=rja&amp;uact=8&amp;ved=0ahUKEwi9wIK0veXLAhUDXCwKHcYzBHMQjRwIBw&amp;url=http://900igr.net/prezentatsii/biologija/Teorija-evoljutsii/020-Sinteticheskaja-teorija-evoljutsii-faktory-evoljutsii.html&amp;bvm=bv.117868183,d.bGg&amp;psig=AFQjCNGEnfPeq5S0Jwdrg9pa4goBHrxd1Q&amp;ust=145932631586697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m.ua/url?sa=i&amp;rct=j&amp;q=&amp;esrc=s&amp;source=images&amp;cd=&amp;cad=rja&amp;uact=8&amp;ved=0ahUKEwiP2umno-HLAhVjJpoKHXFsCVgQjRwIBw&amp;url=http://knu.znate.ru/docs/index-583363.html&amp;bvm=bv.117868183,d.bGQ&amp;psig=AFQjCNHor8l-l86n6Wva2U8q3PUB4pB_TQ&amp;ust=14591819398858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.ua/url?sa=i&amp;rct=j&amp;q=&amp;esrc=s&amp;source=images&amp;cd=&amp;cad=rja&amp;uact=8&amp;ved=0ahUKEwiOhOPS8eLLAhWCE5oKHfz2A2oQjRwIBw&amp;url=http://compendium.su/biology/9klas_1/44.html&amp;bvm=bv.117868183,d.bGQ&amp;psig=AFQjCNFh0BVzhF4SSwKu2PXGnhZJ179uxg&amp;ust=1459237175352407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ua/url?sa=i&amp;rct=j&amp;q=&amp;esrc=s&amp;source=images&amp;cd=&amp;cad=rja&amp;uact=8&amp;ved=0ahUKEwjJt7_snOHLAhVnQZoKHRIMAFoQjRwIBw&amp;url=http://svitppt.com.ua/biologiya/zhan-batist-lamark1.html&amp;psig=AFQjCNFrkIVqhzJcNxRh3qzge6JEry7kqw&amp;ust=14591799655348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ua/url?sa=i&amp;rct=j&amp;q=&amp;esrc=s&amp;source=images&amp;cd=&amp;cad=rja&amp;uact=8&amp;ved=0ahUKEwir3NfIneHLAhWqIJoKHTR0BVoQjRwIBw&amp;url=http://irababych1010.blogspot.com/2014/10/18102014.html&amp;psig=AFQjCNHuRyW5wUOzwLX7Nr8s6x9IcW_xYw&amp;ust=145918056782530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google.com.ua/url?sa=i&amp;rct=j&amp;q=&amp;esrc=s&amp;source=images&amp;cd=&amp;cad=rja&amp;uact=8&amp;ved=2ahUKEwjHssKdsoraAhWEiKYKHcDkCRUQjRx6BAgAEAU&amp;url=http://medbiol.ru/medbiol/evol/00076389.htm&amp;psig=AOvVaw0b1kOKdW2wqdmVsWJRm2vj&amp;ust=152216749596010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ua/url?sa=i&amp;rct=j&amp;q=&amp;esrc=s&amp;source=images&amp;cd=&amp;cad=rja&amp;uact=8&amp;ved=0ahUKEwiZgfvX5uPLAhUGIJoKHZj1CGoQjRwIBw&amp;url=http://subject.com.ua/biology/medical/175.html&amp;bvm=bv.117868183,d.bGQ&amp;psig=AFQjCNECPkqExA0wuaFX1VJKCzmjWWkqEg&amp;ust=1459268877525137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ua/url?sa=i&amp;rct=j&amp;q=&amp;esrc=s&amp;source=images&amp;cd=&amp;cad=rja&amp;uact=8&amp;ved=0ahUKEwip_93WteHLAhWD6CwKHRMJDGwQjRwIBw&amp;url=http://www.myshared.ru/slide/1208088/&amp;bvm=bv.117868183,d.bGQ&amp;psig=AFQjCNHdxL0k_6oAZfSQTRtS_M_tQjs61w&amp;ust=145918705398551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.ua/url?sa=i&amp;url=https://vseosvita.ua/library/prirodnij-dobir-formi-prirodnogo-doboru-73951.html&amp;psig=AOvVaw2S51IWEYpNr0lMt33s_6fe&amp;ust=1584966632310000&amp;source=images&amp;cd=vfe&amp;ved=0CAIQjRxqFwoTCKiqvvyKrugCFQAAAAAdAAAAABA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ua/url?sa=i&amp;rct=j&amp;q=&amp;esrc=s&amp;source=images&amp;cd=&amp;cad=rja&amp;uact=8&amp;ved=0ahUKEwifrr_rgOPLAhUKP5oKHXuOCVkQjRwIBw&amp;url=http://www.nature.com/news/2011/110414/full/news.2011.238.html&amp;bvm=bv.117868183,d.bGQ&amp;psig=AFQjCNHwl1S92mRlHQf8TLyXy8OxI12cBw&amp;ust=145924133656779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.ua/url?sa=i&amp;rct=j&amp;q=&amp;esrc=s&amp;source=images&amp;cd=&amp;cad=rja&amp;uact=8&amp;ved=0ahUKEwiwsLzm_-LLAhUqMZoKHds3BG0QjRwIBw&amp;url=http://kuraev.ru/smf/index.php?topic=442026.1060&amp;bvm=bv.117868183,d.bGQ&amp;psig=AFQjCNHwl1S92mRlHQf8TLyXy8OxI12cBw&amp;ust=145924133656779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.ua/url?sa=i&amp;rct=j&amp;q=&amp;esrc=s&amp;source=images&amp;cd=&amp;cad=rja&amp;uact=8&amp;ved=0ahUKEwj66ZHlguPLAhWJd5oKHcaLDVMQjRwIBw&amp;url=http://svitppt.com.ua/biologiya/formi-prirodnogo-doboru.html&amp;bvm=bv.117868183,d.bGg&amp;psig=AFQjCNF_pBdtkK-QfKuO5Sf4QYEaZ4XXvQ&amp;ust=145924210703129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zno.academia.in.ua/mod/book/view.php?id=237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ua/url?sa=i&amp;rct=j&amp;q=&amp;esrc=s&amp;source=images&amp;cd=&amp;cad=rja&amp;uact=8&amp;ved=0ahUKEwjoqNro9-LLAhUlD5oKHV8MDFsQjRwIBw&amp;url=http://900igr.net/prezentatsii/ekologija/Razvitie-ekologii/039-Populjatsionnaja-struktura-vida.html&amp;bvm=bv.117868183,d.bGQ&amp;psig=AFQjCNFh0BVzhF4SSwKu2PXGnhZJ179uxg&amp;ust=14592371753524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ua/url?sa=i&amp;rct=j&amp;q=&amp;esrc=s&amp;source=images&amp;cd=&amp;cad=rja&amp;uact=8&amp;ved=0ahUKEwjm6LyP_OLLAhXEK5oKHZFrBWsQjRwIBw&amp;url=http://biology.kiev.ua/voprosy-i-otvety/11-class/kakaya-rol-izolyacii-v-vidoobrazovanii/?lang=uk&amp;bvm=bv.117868183,d.bGQ&amp;psig=AFQjCNH23U-YqC5c7b_ACMIxlHODyyo4Yg&amp;ust=145924023788752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.ua/url?sa=i&amp;rct=j&amp;q=&amp;esrc=s&amp;source=images&amp;cd=&amp;cad=rja&amp;uact=8&amp;ved=0ahUKEwirqKzU--LLAhWBEywKHdqBCm8QjRwIBw&amp;url=http://ukr10-11bio.narod.ru/page402.htm&amp;bvm=bv.117868183,d.bGQ&amp;psig=AFQjCNH23U-YqC5c7b_ACMIxlHODyyo4Yg&amp;ust=145924023788752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.ua/url?sa=i&amp;rct=j&amp;q=&amp;esrc=s&amp;source=images&amp;cd=&amp;cad=rja&amp;uact=8&amp;ved=0ahUKEwjzheqm-OLLAhXBCpoKHRsPC1oQjRwIBw&amp;url=http://svitppt.com.ua/biologiya/mikro.html&amp;bvm=bv.117868183,d.bGQ&amp;psig=AFQjCNGUXOIdA1qjM_TmMpbiuOnqDsMBeA&amp;ust=1459239281181786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.ua/url?sa=i&amp;rct=j&amp;q=&amp;esrc=s&amp;source=images&amp;cd=&amp;cad=rja&amp;uact=8&amp;ved=0ahUKEwiz1v-RiOPLAhVJLZoKHSJxBVsQjRwIBw&amp;url=http://uslide.ru/biologiya/31778-napravleniya-makroevolyucii.html&amp;bvm=bv.117868183,d.bGg&amp;psig=AFQjCNF8a-XRg7lg_XW1B4kuVnXk-fJvtg&amp;ust=145924353253236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google.com.ua/url?sa=i&amp;rct=j&amp;q=&amp;esrc=s&amp;source=images&amp;cd=&amp;cad=rja&amp;uact=8&amp;ved=0ahUKEwjBluOc8-jLAhULECwKHVS9CU8QjRwIBw&amp;url=http://www.novaecologia.org/voecos-184-1.html&amp;psig=AFQjCNHkYshKtTuISfCdZXrq74LCRGWOYg&amp;ust=1459444133552786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volna.org/biologija/makroevoliutsiia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ua/url?sa=i&amp;rct=j&amp;q=&amp;esrc=s&amp;source=images&amp;cd=&amp;cad=rja&amp;uact=8&amp;ved=0ahUKEwjZ_viZo-HLAhWDCpoKHSesD1sQjRwIBw&amp;url=http://pedpresa.com.ua/biblioteka/biolohiya-kompleksnyj-dovidnyk-pidhotovka-do-zno-ta-dpa-chastyna-3/&amp;bvm=bv.117868183,d.bGQ&amp;psig=AFQjCNHor8l-l86n6Wva2U8q3PUB4pB_TQ&amp;ust=14591819398858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www.google.com.ua/url?sa=i&amp;rct=j&amp;q=&amp;esrc=s&amp;source=images&amp;cd=&amp;cad=rja&amp;uact=8&amp;ved=0ahUKEwiHjP_gt-HLAhWGhSwKHQt1DG4QjRwIBw&amp;url=http://www.bioaa.info/index.php/2009-12-13-21-40-53/31-2009-12-23-18-57-15.html&amp;bvm=bv.117868183,d.bGQ&amp;psig=AFQjCNGuouGG8o9g5zkG5Wu022jr-0w7oQ&amp;ust=145918747423915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.ua/url?sa=i&amp;rct=j&amp;q=&amp;esrc=s&amp;source=images&amp;cd=&amp;cad=rja&amp;uact=8&amp;ved=0ahUKEwjWxPyQt-HLAhXLhSwKHSydAnMQjRwIBw&amp;url=http://pti.kiev.ua/uroki/page/12/&amp;bvm=bv.117868183,d.bGQ&amp;psig=AFQjCNGuouGG8o9g5zkG5Wu022jr-0w7oQ&amp;ust=145918747423915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udopedia.su/16_173485_evolyutsIyne-vchennya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.ua/url?sa=i&amp;rct=j&amp;q=&amp;esrc=s&amp;source=images&amp;cd=&amp;cad=rja&amp;uact=8&amp;ved=0ahUKEwiZ-uq7t-XLAhUmQJoKHRnADmwQjRwIBw&amp;url=http://kyrator.com.ua/index.php?id=1081:udk-57&amp;Itemid=130&amp;option=com_content&amp;view=article&amp;limitstart=1&amp;bvm=bv.117868183,d.bGg&amp;psig=AFQjCNHuNSEBYqVH9EsXKvDPwTeEgT1F2g&amp;ust=145932477966222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hyperlink" Target="http://www.google.com.ua/url?sa=i&amp;rct=j&amp;q=&amp;esrc=s&amp;source=images&amp;cd=&amp;cad=rja&amp;uact=8&amp;ved=0ahUKEwiZ-uq7t-XLAhUmQJoKHRnADmwQjRwIBw&amp;url=http://refdb.ru/look/1029500.html&amp;bvm=bv.117868183,d.bGg&amp;psig=AFQjCNHuNSEBYqVH9EsXKvDPwTeEgT1F2g&amp;ust=1459324779662229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ideshare.net/labinskiir-33/ss-599469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Еволюційне вчення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1542102" cy="89724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irc_mi" descr="http://evolution.powernet.ru/history/Earth_07/0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/>
              <a:t>Теорія еволюції і Ч.Дарвін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164288" cy="4898944"/>
          </a:xfrm>
        </p:spPr>
        <p:txBody>
          <a:bodyPr/>
          <a:lstStyle/>
          <a:p>
            <a:r>
              <a:rPr lang="uk-UA" dirty="0"/>
              <a:t>Засновником другої еволюційної теорії був англійський науковець Ч. Дарвін. Основні положення теорії він виклав у своїй праці </a:t>
            </a:r>
            <a:r>
              <a:rPr lang="ru-RU" dirty="0"/>
              <a:t> «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шляхом природного добору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обраних</a:t>
            </a:r>
            <a:r>
              <a:rPr lang="ru-RU" dirty="0"/>
              <a:t> рас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». </a:t>
            </a:r>
            <a:endParaRPr lang="uk-UA" dirty="0"/>
          </a:p>
        </p:txBody>
      </p:sp>
      <p:pic>
        <p:nvPicPr>
          <p:cNvPr id="4" name="Рисунок 3" descr="https://upload.wikimedia.org/wikipedia/commons/thumb/4/42/Voyage_of_the_Beagle.jpg/1280px-Voyage_of_the_Beag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0"/>
            <a:ext cx="22322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Чарлз Дарви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18356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Праця Ч.Дарвіна Походження виді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98032"/>
            <a:ext cx="3665984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47/46635/770/img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Логічна схема теорії Ч.Дарвіна</a:t>
            </a:r>
          </a:p>
        </p:txBody>
      </p:sp>
      <p:pic>
        <p:nvPicPr>
          <p:cNvPr id="4" name="irc_mi" descr="http://festival.1september.ru/articles/528267/img1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741682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Теорія пангенезису. Помилкові Погляди Ч.Дарвіна на спадковість</a:t>
            </a:r>
          </a:p>
        </p:txBody>
      </p:sp>
      <p:pic>
        <p:nvPicPr>
          <p:cNvPr id="4" name="irc_mi" descr="http://www.evolbiol.ru/docs/img/lamarck_files/101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916832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4965192" cy="530120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/>
              <a:t>Ч. Дарвін у 1868 г. запропонував теорію пангенезису,згідно до якої  всі клітини і тканини як ембріону, так і дорослого організму </a:t>
            </a:r>
            <a:r>
              <a:rPr lang="uk-UA" dirty="0" err="1"/>
              <a:t>отворюють</a:t>
            </a:r>
            <a:r>
              <a:rPr lang="uk-UA" dirty="0"/>
              <a:t> дрібні часточки </a:t>
            </a:r>
            <a:r>
              <a:rPr lang="uk-UA" dirty="0" err="1"/>
              <a:t>–”гемули”</a:t>
            </a:r>
            <a:r>
              <a:rPr lang="uk-UA" dirty="0"/>
              <a:t>. Ці </a:t>
            </a:r>
            <a:r>
              <a:rPr lang="uk-UA" dirty="0" err="1"/>
              <a:t>гемули</a:t>
            </a:r>
            <a:r>
              <a:rPr lang="uk-UA" dirty="0"/>
              <a:t>, циркулюють по судинній системі організмів і нарешті досягають статевих клітин і таким шляхом до цих клітин надходить інформація про структуру і функції всіх частин організму. У  нащадків розвиваються органи і тканини, від яких виникли </a:t>
            </a:r>
            <a:r>
              <a:rPr lang="uk-UA" dirty="0" err="1"/>
              <a:t>гемули</a:t>
            </a:r>
            <a:r>
              <a:rPr lang="uk-UA" dirty="0"/>
              <a:t>, з усіма особливостями, набутими протягом життя батьківських організмів.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Мінливість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Групова, </a:t>
            </a:r>
            <a:r>
              <a:rPr lang="uk-UA" dirty="0" err="1"/>
              <a:t>неспадкова</a:t>
            </a:r>
            <a:r>
              <a:rPr lang="uk-UA" dirty="0"/>
              <a:t>, </a:t>
            </a:r>
            <a:r>
              <a:rPr lang="uk-UA" sz="3200" b="1" dirty="0">
                <a:solidFill>
                  <a:srgbClr val="FF0000"/>
                </a:solidFill>
              </a:rPr>
              <a:t>визначена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(</a:t>
            </a:r>
            <a:r>
              <a:rPr lang="uk-UA" dirty="0" err="1"/>
              <a:t>фенотипова</a:t>
            </a:r>
            <a:r>
              <a:rPr lang="uk-UA" dirty="0"/>
              <a:t>)</a:t>
            </a:r>
          </a:p>
          <a:p>
            <a:r>
              <a:rPr lang="uk-UA" dirty="0"/>
              <a:t>Індивідуальна, спадкова, </a:t>
            </a:r>
            <a:r>
              <a:rPr lang="uk-UA" sz="3200" b="1" dirty="0">
                <a:solidFill>
                  <a:srgbClr val="FF0000"/>
                </a:solidFill>
              </a:rPr>
              <a:t>невизначена </a:t>
            </a:r>
            <a:r>
              <a:rPr lang="uk-UA" dirty="0"/>
              <a:t>(</a:t>
            </a:r>
            <a:r>
              <a:rPr lang="uk-UA" dirty="0" err="1"/>
              <a:t>генотипова</a:t>
            </a:r>
            <a:r>
              <a:rPr lang="uk-UA" dirty="0"/>
              <a:t>)</a:t>
            </a:r>
          </a:p>
          <a:p>
            <a:r>
              <a:rPr lang="uk-UA" sz="3600" b="1" dirty="0">
                <a:solidFill>
                  <a:srgbClr val="FF0000"/>
                </a:solidFill>
              </a:rPr>
              <a:t>Компенсаторна мінливість</a:t>
            </a:r>
            <a:r>
              <a:rPr lang="uk-UA" sz="3600" dirty="0"/>
              <a:t> </a:t>
            </a:r>
            <a:r>
              <a:rPr lang="uk-UA" dirty="0"/>
              <a:t>полягає в тому, що розвиток одних органів часто є причиною пригнічення інших, тобто спостерігається зворотна кореляція.</a:t>
            </a:r>
          </a:p>
          <a:p>
            <a:r>
              <a:rPr lang="uk-UA" sz="3900" b="1" dirty="0">
                <a:solidFill>
                  <a:srgbClr val="FF0000"/>
                </a:solidFill>
              </a:rPr>
              <a:t>Корелятивна</a:t>
            </a:r>
            <a:r>
              <a:rPr lang="uk-UA" b="1" dirty="0">
                <a:solidFill>
                  <a:srgbClr val="FF0000"/>
                </a:solidFill>
              </a:rPr>
              <a:t>,</a:t>
            </a:r>
            <a:r>
              <a:rPr lang="uk-UA" dirty="0"/>
              <a:t> співвідносна (зміни структури або функції однієї частини можуть обумовлювати також певні зміни інших.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положення еволюційної теорії Ч.Дарвіна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516688" cy="5248584"/>
          </a:xfrm>
        </p:spPr>
        <p:txBody>
          <a:bodyPr/>
          <a:lstStyle/>
          <a:p>
            <a:r>
              <a:rPr lang="uk-UA" sz="2800" b="1" dirty="0"/>
              <a:t>Передумова еволюції – спадкова індивідуальна мінливість.</a:t>
            </a:r>
          </a:p>
          <a:p>
            <a:r>
              <a:rPr lang="uk-UA" sz="2800" b="1" dirty="0"/>
              <a:t> Рушійні сили – боротьба за існування і природний добір.</a:t>
            </a:r>
          </a:p>
          <a:p>
            <a:r>
              <a:rPr lang="uk-UA" sz="2800" b="1" dirty="0"/>
              <a:t>Еволюція – поступове ускладнення і підвищення організації живих істот (у еволюції прогресивний характер.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Корелятивна і компенсаційна мінливість</a:t>
            </a:r>
          </a:p>
        </p:txBody>
      </p:sp>
      <p:pic>
        <p:nvPicPr>
          <p:cNvPr id="4" name="irc_mi" descr="http://bird-ukraine.pp.ua/images/slideshow/Ciconia%20ciconia/Ciconia%20ciconia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35269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krainaincognita.com/sites/default/files/dun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26765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esu.com.ua/images/galleries-images/V/velika%20rogata%20hudoba%20(vrh)/korova%20ukrainsykoi%20buroi%20molochnoi%20porodi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37112"/>
            <a:ext cx="3324622" cy="17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esu.com.ua/images/galleries-images/V/velika%20rogata%20hudoba%20(vrh)/korova%20ukrainsykoi%20chervono-ryaboi%20molochnoi%20porodi.jpg">
            <a:hlinkClick r:id="rId6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221088"/>
            <a:ext cx="35406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narodna-osvita.com.ua/uploads/bio_10_11/tmp3a89-169.pn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48/47727/770/img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271" y="0"/>
            <a:ext cx="9194271" cy="68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732696"/>
          </a:xfrm>
        </p:spPr>
        <p:txBody>
          <a:bodyPr>
            <a:normAutofit/>
          </a:bodyPr>
          <a:lstStyle/>
          <a:p>
            <a:r>
              <a:rPr lang="uk-UA" sz="2400" dirty="0"/>
              <a:t>Адаптації організмів до середовища існування. Захисне забарвлення та Мімікрія</a:t>
            </a:r>
          </a:p>
        </p:txBody>
      </p:sp>
      <p:pic>
        <p:nvPicPr>
          <p:cNvPr id="4" name="irc_mi" descr="https://upload.wikimedia.org/wikipedia/commons/thumb/4/41/Mimicry_by_fly.JPG/250px-Mimicry_by_fl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494116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ana.ucoz.ru/_ld/45/6578195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268760"/>
            <a:ext cx="4457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ыкновенный хамелеон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1378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ikavosti.com/wp-content/uploads/2017/02/869fc56b5083b4c872f384cf2a17e4d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268760"/>
            <a:ext cx="3217540" cy="20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ящірк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356992"/>
            <a:ext cx="2340302" cy="20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r>
              <a:rPr lang="uk-UA" dirty="0"/>
              <a:t>Еволюція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696200" cy="594928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Це процес поступового, прогресивного, пристосувального і незворотного розвитку живої природи.</a:t>
            </a:r>
          </a:p>
          <a:p>
            <a:r>
              <a:rPr lang="uk-UA" sz="3000" dirty="0"/>
              <a:t>Наслідки еволюції: </a:t>
            </a:r>
          </a:p>
          <a:p>
            <a:r>
              <a:rPr lang="uk-UA" sz="3000" b="1" dirty="0">
                <a:solidFill>
                  <a:srgbClr val="FF0000"/>
                </a:solidFill>
              </a:rPr>
              <a:t>величезна різноманітність видів; 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uk-UA" sz="3000" b="1" dirty="0">
                <a:solidFill>
                  <a:srgbClr val="FF0000"/>
                </a:solidFill>
              </a:rPr>
              <a:t>адаптованість їх до середовища існування; 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uk-UA" sz="3000" b="1" dirty="0">
                <a:solidFill>
                  <a:srgbClr val="FF0000"/>
                </a:solidFill>
              </a:rPr>
              <a:t> складність будови багатьох із них.</a:t>
            </a:r>
          </a:p>
          <a:p>
            <a:r>
              <a:rPr lang="uk-UA" b="1" dirty="0"/>
              <a:t>Розділ біології, що вивчає еволюцію, називається </a:t>
            </a:r>
            <a:r>
              <a:rPr lang="uk-UA" b="1" dirty="0">
                <a:solidFill>
                  <a:srgbClr val="FF0000"/>
                </a:solidFill>
              </a:rPr>
              <a:t>еволюційним вченням.</a:t>
            </a:r>
          </a:p>
          <a:p>
            <a:r>
              <a:rPr lang="uk-UA" sz="3000" b="1" dirty="0"/>
              <a:t>Це наука про </a:t>
            </a:r>
            <a:r>
              <a:rPr lang="uk-UA" sz="3000" b="1" dirty="0">
                <a:solidFill>
                  <a:srgbClr val="FF0000"/>
                </a:solidFill>
              </a:rPr>
              <a:t>чинники, механізми, загальні закономірності та наслідки еволюції.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Природний добір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/>
              <a:t>Здійснюваний у природі процес </a:t>
            </a:r>
            <a:r>
              <a:rPr lang="uk-UA" sz="3600" b="1" dirty="0">
                <a:solidFill>
                  <a:srgbClr val="FF0000"/>
                </a:solidFill>
              </a:rPr>
              <a:t>збереження і переважного розмноження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в ряді поколінь організмів і груп організмів, що мають корисні для їх життя та розвитку адаптивні ознаки.</a:t>
            </a:r>
          </a:p>
          <a:p>
            <a:r>
              <a:rPr lang="uk-UA" sz="3200" b="1" dirty="0"/>
              <a:t>Протилежний процес – вимирання непристосованих – називають </a:t>
            </a:r>
            <a:r>
              <a:rPr lang="uk-UA" sz="3200" b="1" dirty="0">
                <a:solidFill>
                  <a:srgbClr val="FF0000"/>
                </a:solidFill>
              </a:rPr>
              <a:t>елімінацією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ubject.com.ua/biology/zno/zno.files/image19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732696"/>
          </a:xfrm>
        </p:spPr>
        <p:txBody>
          <a:bodyPr/>
          <a:lstStyle/>
          <a:p>
            <a:r>
              <a:rPr lang="uk-UA" dirty="0"/>
              <a:t>Гомологічні органи</a:t>
            </a:r>
          </a:p>
        </p:txBody>
      </p:sp>
      <p:pic>
        <p:nvPicPr>
          <p:cNvPr id="4" name="irc_mi" descr="https://upload.wikimedia.org/wikipedia/commons/thumb/1/19/Evolution_pl_Russian.png/500px-Evolution_pl_Russian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68760"/>
            <a:ext cx="57241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36096" y="1772816"/>
            <a:ext cx="3707904" cy="508518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/>
              <a:t>Гомологічні органи можуть виконувати різні функції і через це дещо різняться за будовою, однак побудовані за одним планом і мають спільне походження (розвиваються з одного зародкового зачатка.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Аналогічні органи</a:t>
            </a:r>
          </a:p>
        </p:txBody>
      </p:sp>
      <p:pic>
        <p:nvPicPr>
          <p:cNvPr id="7" name="irc_mi" descr="http://ukr10-11bio.narod.ru/cXQ5Wdxk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628800"/>
            <a:ext cx="5040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484784"/>
            <a:ext cx="3923928" cy="5373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Аналогічні органи можуть бути дещо подібні за будовою, оскільки виконують однорідні функції, але з різними планом будови, онтогенезом і філогенетичним походженням.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Рудіменти</a:t>
            </a:r>
            <a:r>
              <a:rPr lang="uk-UA" dirty="0"/>
              <a:t> і атавізми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77640" cy="47091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Рудиментарними називаються органи, які втратили свою функцію, але зберігаються у дорослих організмів, залишаючись, звичайно в зачатковому стані.</a:t>
            </a:r>
          </a:p>
          <a:p>
            <a:r>
              <a:rPr lang="uk-UA" dirty="0"/>
              <a:t>Приклади: залишки тазових кісто у безногої ящірки жовтопуза та в китоподібних; на кореневищах конвалії, пирію є лусочки – рудименти листків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Атавістичні органи були характерними для далеких предків і в нормі не трапляються в сучасних організмів.</a:t>
            </a:r>
          </a:p>
          <a:p>
            <a:r>
              <a:rPr lang="uk-UA" dirty="0"/>
              <a:t>Приклади: утворення бічних пальців у коней, смугастість у свійських свиней тощо.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Рудиментарні органи у людини</a:t>
            </a:r>
          </a:p>
        </p:txBody>
      </p:sp>
      <p:pic>
        <p:nvPicPr>
          <p:cNvPr id="8" name="irc_mi" descr="http://images.myshared.ru/149439/slide_3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7560840" cy="48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рудіментарні органи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Атавізми у людини</a:t>
            </a:r>
          </a:p>
        </p:txBody>
      </p:sp>
      <p:pic>
        <p:nvPicPr>
          <p:cNvPr id="4" name="irc_mi" descr="http://zno.academia.in.ua/materialy/biology/lekcion/l15-43/7--1.files/image0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62281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s://pp.vk.me/c10519/u7907238/121836747/x_3384b4c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495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Палеонтологічні докази еволюції</a:t>
            </a:r>
          </a:p>
        </p:txBody>
      </p:sp>
      <p:pic>
        <p:nvPicPr>
          <p:cNvPr id="4" name="irc_mi" descr="http://byology.ru/wp-content/uploads/2010/11/1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50/49487/77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9644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Перші палеонтологічні докази еволюції отримав В.О.Ковалевський</a:t>
            </a:r>
          </a:p>
        </p:txBody>
      </p:sp>
      <p:pic>
        <p:nvPicPr>
          <p:cNvPr id="4" name="irc_mi" descr="http://ua-referat.com/ref-0_197868512-11450.coolpic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6390" y="1868257"/>
            <a:ext cx="3282694" cy="39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Еогіпус</a:t>
            </a:r>
          </a:p>
          <a:p>
            <a:pPr marL="514350" indent="-514350">
              <a:buAutoNum type="arabicPeriod"/>
            </a:pPr>
            <a:r>
              <a:rPr lang="uk-UA" dirty="0" err="1"/>
              <a:t>Меригіпус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 err="1"/>
              <a:t>Гіпаріон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/>
              <a:t>Сучасний кінь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31222005759-phpapp01/95/-38-638.jpg?cb=138767437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Палеонтологічні докази еволюції. Перехідні форми</a:t>
            </a:r>
          </a:p>
        </p:txBody>
      </p:sp>
      <p:pic>
        <p:nvPicPr>
          <p:cNvPr id="4" name="irc_mi" descr="https://upload.wikimedia.org/wikipedia/commons/thumb/4/45/Archaeopteryx_lithographica_paris.JPG/200px-Archaeopteryx_lithographica_pari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556792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Археоптерикс</a:t>
            </a:r>
          </a:p>
          <a:p>
            <a:r>
              <a:rPr lang="uk-UA" dirty="0"/>
              <a:t>Ознаки плазунів – наявність хвостових хребців, зубів, черевних ребер.</a:t>
            </a:r>
          </a:p>
          <a:p>
            <a:r>
              <a:rPr lang="uk-UA" dirty="0"/>
              <a:t>Ознаки птахів – загальний вигляд, наявність пір</a:t>
            </a:r>
            <a:r>
              <a:rPr lang="en-US" dirty="0"/>
              <a:t>’</a:t>
            </a:r>
            <a:r>
              <a:rPr lang="uk-UA" dirty="0"/>
              <a:t>я, подібність задніх кінцівок з цівкою.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Ембріологічні  докази еволюції</a:t>
            </a:r>
          </a:p>
        </p:txBody>
      </p:sp>
      <p:pic>
        <p:nvPicPr>
          <p:cNvPr id="1026" name="Picture 2" descr="E:\doc\Documents\PrintScreen Files\онтогенез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04" y="1428823"/>
            <a:ext cx="7930872" cy="420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Ембріологічні докази еволюції</a:t>
            </a:r>
          </a:p>
        </p:txBody>
      </p:sp>
      <p:pic>
        <p:nvPicPr>
          <p:cNvPr id="4" name="irc_mi" descr="http://bubook.net/pictures/books/pa_11_01.files/image00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1764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tranet.tdmu.edu.ua/data/kafedra/internal/histolog/classes_stud/uk/med/health/ptn/1/04Гаструляція.%20Гісто-%20та%20органогенез.files/image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7444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Дивергенція</a:t>
            </a:r>
            <a:br>
              <a:rPr lang="uk-UA" dirty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628800"/>
            <a:ext cx="4965192" cy="5229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Дивергенція – це розходження ознак у споріднених організмів у  процесі їх еволюції (зрештою зумовлює виникнення нових систематичних категорій). Основною рушійною силою дивергенції є добір. Концепція дивергенції набула подальшого розвитку в концепції адаптивної радіації – утворення різноманітних форм організмів у межах виду або групи споріднений видів.</a:t>
            </a:r>
          </a:p>
        </p:txBody>
      </p:sp>
      <p:pic>
        <p:nvPicPr>
          <p:cNvPr id="6" name="Содержимое 5" descr="Картинки по запросу &quot;дивергенція&quot;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884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Конвергенція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484784"/>
            <a:ext cx="3779912" cy="5373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Конвергенція – це подібність ознак, що виникають у процесі еволюції у </a:t>
            </a:r>
            <a:r>
              <a:rPr lang="uk-UA" dirty="0" err="1"/>
              <a:t>філогенетично</a:t>
            </a:r>
            <a:r>
              <a:rPr lang="uk-UA" dirty="0"/>
              <a:t> віддалених видів за однакових умов існування та однаково спрямованого природного добору.</a:t>
            </a:r>
          </a:p>
        </p:txBody>
      </p:sp>
      <p:pic>
        <p:nvPicPr>
          <p:cNvPr id="5" name="Содержимое 4" descr="Картинки по запросу &quot;конвергенція&quot;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8800"/>
            <a:ext cx="2771800" cy="41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конвергенція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20888"/>
            <a:ext cx="26405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39/38696/770/img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900igr.net/datas/biologija/Teorija-evoljutsii/0020-020-Sinteticheskaja-teorija-evoljutsii-faktory-evoljutsi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Вид – сукупність особин </a:t>
            </a:r>
            <a:r>
              <a:rPr lang="uk-UA" dirty="0" err="1"/>
              <a:t>гено-</a:t>
            </a:r>
            <a:r>
              <a:rPr lang="uk-UA" dirty="0"/>
              <a:t> та фенотипічних подібних, які поширені в межах певного ареалу, </a:t>
            </a:r>
            <a:r>
              <a:rPr lang="uk-UA" b="1" dirty="0"/>
              <a:t>мають спільне походження і при схрещуванні здатні давати плодюче потомство.</a:t>
            </a:r>
          </a:p>
          <a:p>
            <a:r>
              <a:rPr lang="uk-UA" dirty="0"/>
              <a:t>Вид – складна система, що представлена ієрархією </a:t>
            </a:r>
            <a:r>
              <a:rPr lang="uk-UA" dirty="0" err="1"/>
              <a:t>біохронологічних</a:t>
            </a:r>
            <a:r>
              <a:rPr lang="uk-UA" dirty="0"/>
              <a:t> груп: </a:t>
            </a:r>
            <a:r>
              <a:rPr lang="uk-UA" dirty="0" err="1"/>
              <a:t>надвид</a:t>
            </a:r>
            <a:r>
              <a:rPr lang="uk-UA" dirty="0"/>
              <a:t> – </a:t>
            </a:r>
            <a:r>
              <a:rPr lang="uk-UA" b="1" dirty="0">
                <a:solidFill>
                  <a:srgbClr val="FF0000"/>
                </a:solidFill>
              </a:rPr>
              <a:t>вид –</a:t>
            </a:r>
            <a:r>
              <a:rPr lang="uk-UA" dirty="0"/>
              <a:t> підвид – група популяцій – популяція – група </a:t>
            </a:r>
            <a:r>
              <a:rPr lang="uk-UA" dirty="0" err="1"/>
              <a:t>демів</a:t>
            </a:r>
            <a:r>
              <a:rPr lang="uk-UA" dirty="0"/>
              <a:t> – </a:t>
            </a:r>
            <a:r>
              <a:rPr lang="uk-UA" dirty="0" err="1"/>
              <a:t>дем</a:t>
            </a:r>
            <a:r>
              <a:rPr lang="uk-UA" dirty="0"/>
              <a:t> (група сімей) – сім</a:t>
            </a:r>
            <a:r>
              <a:rPr lang="en-US" dirty="0"/>
              <a:t>’</a:t>
            </a:r>
            <a:r>
              <a:rPr lang="uk-UA" dirty="0"/>
              <a:t>я - особина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виду</a:t>
            </a:r>
          </a:p>
        </p:txBody>
      </p:sp>
      <p:pic>
        <p:nvPicPr>
          <p:cNvPr id="4" name="irc_mi" descr="http://knu.znate.ru/pars_docs/refs/584/583363/583363_html_m6ea3b49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1496"/>
            <a:ext cx="8604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compendium.su/biology/9klas_1/9klas_1.files/image00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"/>
            <a:ext cx="40553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Популяція як одиниця еволюції і форма існування виду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Популяція – сукупність особин одного виду, що населяють певний ареал протягом декількох поколінь і в межах популяції існує певний ступінь панміксії (вільне схрещування).</a:t>
            </a:r>
          </a:p>
          <a:p>
            <a:r>
              <a:rPr lang="uk-UA" dirty="0">
                <a:solidFill>
                  <a:srgbClr val="FF0000"/>
                </a:solidFill>
              </a:rPr>
              <a:t>Еволюціонують не окремі індивіди, а популяції з характерною генетико-екологічною структурою.</a:t>
            </a:r>
          </a:p>
          <a:p>
            <a:r>
              <a:rPr lang="uk-UA" dirty="0"/>
              <a:t>Екологічна характеристика популяцій включає: популяційний ареал, чисельність популяції та її динаміку, віковий і статевий  склад популяції.</a:t>
            </a:r>
          </a:p>
          <a:p>
            <a:r>
              <a:rPr lang="uk-UA" b="1" dirty="0"/>
              <a:t>Головна генетична характеристика популяції – </a:t>
            </a:r>
            <a:r>
              <a:rPr lang="uk-UA" b="1" dirty="0">
                <a:solidFill>
                  <a:srgbClr val="FF0000"/>
                </a:solidFill>
              </a:rPr>
              <a:t>генофонд</a:t>
            </a:r>
            <a:r>
              <a:rPr lang="uk-UA" b="1" dirty="0"/>
              <a:t> – сума генів, що містяться в хромосомах гамет особин популяції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svitppt.com.ua/images/47/46427/960/img1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ubject.com.ua/textbook/biology/11klas_1/11klas_1.files/image24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4036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948720"/>
          </a:xfrm>
        </p:spPr>
        <p:txBody>
          <a:bodyPr>
            <a:normAutofit fontScale="90000"/>
          </a:bodyPr>
          <a:lstStyle/>
          <a:p>
            <a:r>
              <a:rPr lang="uk-UA" dirty="0"/>
              <a:t>Еволюційно-генетична характеристика популяцій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4452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Співвідношення концентрації </a:t>
            </a:r>
            <a:r>
              <a:rPr lang="uk-UA" dirty="0" err="1"/>
              <a:t>алельних</a:t>
            </a:r>
            <a:r>
              <a:rPr lang="uk-UA" dirty="0"/>
              <a:t> генів та частот генотипів після схрещування визначили в 1908 році англійський математик Г.</a:t>
            </a:r>
            <a:r>
              <a:rPr lang="uk-UA" dirty="0" err="1"/>
              <a:t>Харді</a:t>
            </a:r>
            <a:r>
              <a:rPr lang="uk-UA" dirty="0"/>
              <a:t> та німецький лікар В.</a:t>
            </a:r>
            <a:r>
              <a:rPr lang="uk-UA" dirty="0" err="1"/>
              <a:t>Вайнберг</a:t>
            </a:r>
            <a:r>
              <a:rPr lang="uk-UA" dirty="0"/>
              <a:t>. 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Для ідеальної популяцій концентрації </a:t>
            </a:r>
            <a:r>
              <a:rPr lang="uk-UA" b="1" i="1" dirty="0" err="1">
                <a:solidFill>
                  <a:srgbClr val="002060"/>
                </a:solidFill>
              </a:rPr>
              <a:t>алельних</a:t>
            </a:r>
            <a:r>
              <a:rPr lang="uk-UA" b="1" i="1" dirty="0">
                <a:solidFill>
                  <a:srgbClr val="002060"/>
                </a:solidFill>
              </a:rPr>
              <a:t> генів і частоти генотипів не змінюються при зміні поколінь.</a:t>
            </a:r>
          </a:p>
          <a:p>
            <a:r>
              <a:rPr lang="uk-UA" b="1" dirty="0">
                <a:solidFill>
                  <a:srgbClr val="FF0000"/>
                </a:solidFill>
              </a:rPr>
              <a:t>В ідеальній популяції: </a:t>
            </a:r>
          </a:p>
          <a:p>
            <a:r>
              <a:rPr lang="uk-UA" b="1" dirty="0">
                <a:solidFill>
                  <a:srgbClr val="FF0000"/>
                </a:solidFill>
              </a:rPr>
              <a:t>кількість особин наближається до нескінченності, </a:t>
            </a:r>
          </a:p>
          <a:p>
            <a:r>
              <a:rPr lang="uk-UA" b="1" dirty="0">
                <a:solidFill>
                  <a:srgbClr val="FF0000"/>
                </a:solidFill>
              </a:rPr>
              <a:t>100% панміксія, </a:t>
            </a:r>
          </a:p>
          <a:p>
            <a:r>
              <a:rPr lang="uk-UA" b="1" dirty="0">
                <a:solidFill>
                  <a:srgbClr val="FF0000"/>
                </a:solidFill>
              </a:rPr>
              <a:t>відсутні мутації, </a:t>
            </a:r>
          </a:p>
          <a:p>
            <a:r>
              <a:rPr lang="uk-UA" b="1" dirty="0">
                <a:solidFill>
                  <a:srgbClr val="FF0000"/>
                </a:solidFill>
              </a:rPr>
              <a:t>відсутні міграцій</a:t>
            </a:r>
          </a:p>
          <a:p>
            <a:r>
              <a:rPr lang="uk-UA" b="1" dirty="0">
                <a:solidFill>
                  <a:srgbClr val="FF0000"/>
                </a:solidFill>
              </a:rPr>
              <a:t>відсутній  вплив добору.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закон харді вайнберг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372656"/>
          </a:xfrm>
        </p:spPr>
        <p:txBody>
          <a:bodyPr>
            <a:normAutofit fontScale="90000"/>
          </a:bodyPr>
          <a:lstStyle/>
          <a:p>
            <a:r>
              <a:rPr lang="uk-UA" dirty="0"/>
              <a:t>Закон </a:t>
            </a:r>
            <a:r>
              <a:rPr lang="uk-UA" dirty="0" err="1"/>
              <a:t>харді-вайнберга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352928" cy="5835048"/>
          </a:xfrm>
        </p:spPr>
        <p:txBody>
          <a:bodyPr/>
          <a:lstStyle/>
          <a:p>
            <a:r>
              <a:rPr lang="uk-UA" dirty="0"/>
              <a:t>Припустимо, що в популяції</a:t>
            </a:r>
          </a:p>
          <a:p>
            <a:r>
              <a:rPr lang="uk-UA" dirty="0"/>
              <a:t>р=0,7 А     </a:t>
            </a:r>
            <a:r>
              <a:rPr lang="en-US" dirty="0"/>
              <a:t>q = 0</a:t>
            </a:r>
            <a:r>
              <a:rPr lang="uk-UA" dirty="0"/>
              <a:t>,3 а</a:t>
            </a:r>
          </a:p>
          <a:p>
            <a:r>
              <a:rPr lang="uk-UA" dirty="0"/>
              <a:t>Тоді частота </a:t>
            </a:r>
            <a:r>
              <a:rPr lang="uk-UA" dirty="0" err="1"/>
              <a:t>зустрічаємості</a:t>
            </a:r>
            <a:r>
              <a:rPr lang="uk-UA" dirty="0"/>
              <a:t> генотипів буде</a:t>
            </a:r>
          </a:p>
          <a:p>
            <a:pPr>
              <a:buNone/>
            </a:pPr>
            <a:r>
              <a:rPr lang="uk-UA" dirty="0"/>
              <a:t>(</a:t>
            </a:r>
            <a:r>
              <a:rPr lang="en-US" dirty="0"/>
              <a:t>0</a:t>
            </a:r>
            <a:r>
              <a:rPr lang="uk-UA" dirty="0"/>
              <a:t>,7 + 0,3)</a:t>
            </a:r>
            <a:r>
              <a:rPr lang="uk-UA" baseline="30000" dirty="0"/>
              <a:t>2</a:t>
            </a:r>
            <a:r>
              <a:rPr lang="uk-UA" dirty="0"/>
              <a:t>   = 0,49 + 0,42 + 0,09 = 1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irc_mi" descr="Картинки по запросу закон харди-вайнберг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Дрейф генів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Дрейф генів – випадкова і не спрямована зміна концентрацій </a:t>
            </a:r>
            <a:r>
              <a:rPr lang="uk-UA" dirty="0" err="1"/>
              <a:t>алельних</a:t>
            </a:r>
            <a:r>
              <a:rPr lang="uk-UA" dirty="0"/>
              <a:t> генів у популяції, зміна генетичної структури популяції з </a:t>
            </a:r>
            <a:r>
              <a:rPr lang="uk-UA" dirty="0" err="1"/>
              <a:t>будь-</a:t>
            </a:r>
            <a:r>
              <a:rPr lang="uk-UA" dirty="0"/>
              <a:t> яких </a:t>
            </a:r>
            <a:r>
              <a:rPr lang="uk-UA" b="1" dirty="0">
                <a:solidFill>
                  <a:srgbClr val="FF0000"/>
                </a:solidFill>
              </a:rPr>
              <a:t>випадкових </a:t>
            </a:r>
            <a:r>
              <a:rPr lang="uk-UA" dirty="0"/>
              <a:t>причин.</a:t>
            </a:r>
          </a:p>
          <a:p>
            <a:r>
              <a:rPr lang="uk-UA" b="1" dirty="0"/>
              <a:t>Ефект засновника популяції.</a:t>
            </a:r>
          </a:p>
        </p:txBody>
      </p:sp>
      <p:pic>
        <p:nvPicPr>
          <p:cNvPr id="7" name="irc_mi" descr="http://subject.com.ua/biology/medical/medical.files/image20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2839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Фактори еволюції</a:t>
            </a:r>
          </a:p>
        </p:txBody>
      </p:sp>
      <p:pic>
        <p:nvPicPr>
          <p:cNvPr id="4" name="irc_mi" descr="http://images.myshared.ru/1208088/slide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природного добору</a:t>
            </a:r>
          </a:p>
        </p:txBody>
      </p:sp>
      <p:pic>
        <p:nvPicPr>
          <p:cNvPr id="4" name="Содержимое 3" descr="Картинки по запросу &quot;типи природного добору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Рушійний добір і явище індустріального меланізму у комах</a:t>
            </a:r>
          </a:p>
        </p:txBody>
      </p:sp>
      <p:pic>
        <p:nvPicPr>
          <p:cNvPr id="4" name="irc_mi" descr="http://www.nature.com/news/2011/110414/images/news238-i1.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412776"/>
            <a:ext cx="3995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196752"/>
            <a:ext cx="4896544" cy="566124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/>
              <a:t>У XX столітті в ряді районів частка темних метеликів в деяких добре вивчених популяціях  березового </a:t>
            </a:r>
            <a:r>
              <a:rPr lang="en-US" dirty="0"/>
              <a:t>’</a:t>
            </a:r>
            <a:r>
              <a:rPr lang="uk-UA" dirty="0"/>
              <a:t> п'ядун</a:t>
            </a:r>
            <a:r>
              <a:rPr lang="ru-RU" dirty="0"/>
              <a:t>а</a:t>
            </a:r>
            <a:r>
              <a:rPr lang="uk-UA" dirty="0"/>
              <a:t> в Англії досягла 95%, в той час як вперше темна форма цього метелика (</a:t>
            </a:r>
            <a:r>
              <a:rPr lang="uk-UA" i="1" dirty="0" err="1"/>
              <a:t>morfa</a:t>
            </a:r>
            <a:r>
              <a:rPr lang="uk-UA" i="1" dirty="0"/>
              <a:t> </a:t>
            </a:r>
            <a:r>
              <a:rPr lang="uk-UA" i="1" dirty="0" err="1"/>
              <a:t>carbonaria</a:t>
            </a:r>
            <a:r>
              <a:rPr lang="uk-UA" dirty="0"/>
              <a:t>) була виявлена в 1848 році. В Англії за останні 120 років із 700 видів метеликів близько 70 змінили своє світле забарвлення на темніше.</a:t>
            </a:r>
          </a:p>
        </p:txBody>
      </p:sp>
      <p:pic>
        <p:nvPicPr>
          <p:cNvPr id="6" name="irc_mi" descr="http://elementy.ru/images/eltbook/evolution_3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3250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irc_mi" descr="http://svitppt.com.ua/images/55/54050/960/img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Мікроеволюція. Видоутворення</a:t>
            </a:r>
          </a:p>
        </p:txBody>
      </p:sp>
      <p:pic>
        <p:nvPicPr>
          <p:cNvPr id="4" name="irc_mi" descr="http://zno.academia.in.ua/materialy/biology/lekcion/l15-43/7--1.files/image00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900igr.net/datas/ekologija/Razvitie-ekologii/0039-039-Populjatsionnaja-struktura-vid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Принцип </a:t>
            </a:r>
            <a:r>
              <a:rPr lang="uk-UA" dirty="0" err="1"/>
              <a:t>градаціЇ</a:t>
            </a:r>
            <a:r>
              <a:rPr lang="uk-UA" dirty="0"/>
              <a:t>, фактори і закономірності </a:t>
            </a:r>
            <a:r>
              <a:rPr lang="uk-UA" dirty="0" err="1"/>
              <a:t>еволюційно</a:t>
            </a:r>
            <a:r>
              <a:rPr lang="uk-UA" dirty="0"/>
              <a:t> процесу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Ж-Б. </a:t>
            </a:r>
            <a:r>
              <a:rPr lang="uk-UA" dirty="0" err="1"/>
              <a:t>Ламарк</a:t>
            </a:r>
            <a:r>
              <a:rPr lang="uk-UA" dirty="0"/>
              <a:t> вважав, що процес еволюції  іде в напрямку від простого до складного і назвав цю закономірність </a:t>
            </a:r>
            <a:r>
              <a:rPr lang="uk-UA" b="1" dirty="0"/>
              <a:t>ПРИНЦИП ГРАДАЦІЇ.</a:t>
            </a:r>
          </a:p>
          <a:p>
            <a:r>
              <a:rPr lang="uk-UA" dirty="0"/>
              <a:t>Основна наукова праця Ж.-Б. </a:t>
            </a:r>
            <a:r>
              <a:rPr lang="uk-UA" dirty="0" err="1"/>
              <a:t>Ламарка</a:t>
            </a:r>
            <a:r>
              <a:rPr lang="uk-UA" dirty="0"/>
              <a:t> </a:t>
            </a:r>
            <a:r>
              <a:rPr lang="uk-UA" dirty="0" err="1"/>
              <a:t>“Філософія</a:t>
            </a:r>
            <a:r>
              <a:rPr lang="uk-UA" dirty="0"/>
              <a:t> </a:t>
            </a:r>
            <a:r>
              <a:rPr lang="uk-UA" dirty="0" err="1"/>
              <a:t>зоології”</a:t>
            </a:r>
            <a:r>
              <a:rPr lang="uk-UA" dirty="0"/>
              <a:t> була надрукована в 1809 році.</a:t>
            </a:r>
          </a:p>
          <a:p>
            <a:r>
              <a:rPr lang="uk-UA" dirty="0"/>
              <a:t>Фактори еволюції – </a:t>
            </a:r>
            <a:r>
              <a:rPr lang="uk-UA" b="1" dirty="0"/>
              <a:t>внутрішнє прагнення до вдосконалення і активний вплив навколишнього середовища.</a:t>
            </a:r>
          </a:p>
          <a:p>
            <a:r>
              <a:rPr lang="uk-UA" dirty="0"/>
              <a:t>Закономірності еволюційного процесу – </a:t>
            </a:r>
            <a:r>
              <a:rPr lang="uk-UA" b="1" dirty="0"/>
              <a:t>закон мінливості і закон спадковості.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Алопатричне</a:t>
            </a:r>
            <a:r>
              <a:rPr lang="uk-UA" dirty="0"/>
              <a:t> географічне видоутворення</a:t>
            </a:r>
          </a:p>
        </p:txBody>
      </p:sp>
      <p:pic>
        <p:nvPicPr>
          <p:cNvPr id="4" name="irc_mi" descr="http://biology.kiev.ua/wp-content/uploads/2011/12/110303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51794"/>
            <a:ext cx="4896544" cy="520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екологічне видоутворення</a:t>
            </a:r>
          </a:p>
        </p:txBody>
      </p:sp>
      <p:pic>
        <p:nvPicPr>
          <p:cNvPr id="4" name="irc_mi" descr="http://ukr10-11bio.narod.ru/YPcePgQ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040"/>
            <a:ext cx="7012632" cy="66068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Симпатричне</a:t>
            </a:r>
            <a:r>
              <a:rPr lang="uk-UA" dirty="0"/>
              <a:t> видоутворення</a:t>
            </a:r>
          </a:p>
        </p:txBody>
      </p:sp>
      <p:pic>
        <p:nvPicPr>
          <p:cNvPr id="4" name="irc_mi" descr="http://svitppt.com.ua/images/25/24535/770/img9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039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Макроеволюція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Еволюційні перетворення на </a:t>
            </a:r>
            <a:r>
              <a:rPr lang="uk-UA" dirty="0" err="1"/>
              <a:t>надвидовому</a:t>
            </a:r>
            <a:r>
              <a:rPr lang="uk-UA" dirty="0"/>
              <a:t> рівні, що обумовлюють формування ієрархічної системи таксонів. </a:t>
            </a:r>
            <a:r>
              <a:rPr lang="uk-UA" b="1" dirty="0" err="1">
                <a:solidFill>
                  <a:srgbClr val="FF0000"/>
                </a:solidFill>
              </a:rPr>
              <a:t>Макроеволюційні</a:t>
            </a:r>
            <a:r>
              <a:rPr lang="uk-UA" b="1" dirty="0">
                <a:solidFill>
                  <a:srgbClr val="FF0000"/>
                </a:solidFill>
              </a:rPr>
              <a:t> явища здійснюються впродовж тривалого часу.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uk-UA" dirty="0"/>
              <a:t>Для їх вивчення використовують </a:t>
            </a:r>
            <a:r>
              <a:rPr lang="uk-UA" b="1" dirty="0">
                <a:solidFill>
                  <a:srgbClr val="FF0000"/>
                </a:solidFill>
              </a:rPr>
              <a:t>описові методи палеонтології, порівняльної </a:t>
            </a:r>
            <a:r>
              <a:rPr lang="uk-UA" b="1" dirty="0" err="1">
                <a:solidFill>
                  <a:srgbClr val="FF0000"/>
                </a:solidFill>
              </a:rPr>
              <a:t>морфофізіології</a:t>
            </a:r>
            <a:r>
              <a:rPr lang="uk-UA" b="1" dirty="0">
                <a:solidFill>
                  <a:srgbClr val="FF0000"/>
                </a:solidFill>
              </a:rPr>
              <a:t>, екології, біогеографії  з урахуванням закономірностей мікроеволюції.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uslide.ru/images/25/31778/736/img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/>
              <a:t>Форми філогенезу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5470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Дивергентна еволюція здійснюється на різних рівнях</a:t>
            </a:r>
            <a:r>
              <a:rPr lang="uk-UA" b="1" dirty="0">
                <a:solidFill>
                  <a:srgbClr val="FF0000"/>
                </a:solidFill>
              </a:rPr>
              <a:t>. Види одного роду, або роди однієї родини – наслідок </a:t>
            </a:r>
            <a:r>
              <a:rPr lang="uk-UA" b="1" dirty="0" err="1">
                <a:solidFill>
                  <a:srgbClr val="FF0000"/>
                </a:solidFill>
              </a:rPr>
              <a:t>дивергентрої</a:t>
            </a:r>
            <a:r>
              <a:rPr lang="uk-UA" b="1" dirty="0">
                <a:solidFill>
                  <a:srgbClr val="FF0000"/>
                </a:solidFill>
              </a:rPr>
              <a:t> еволюції.</a:t>
            </a:r>
          </a:p>
          <a:p>
            <a:r>
              <a:rPr lang="uk-UA" b="1" dirty="0"/>
              <a:t> </a:t>
            </a:r>
            <a:r>
              <a:rPr lang="uk-UA" b="1" dirty="0">
                <a:solidFill>
                  <a:srgbClr val="00B050"/>
                </a:solidFill>
              </a:rPr>
              <a:t>Дивергенція</a:t>
            </a:r>
            <a:r>
              <a:rPr lang="uk-UA" b="1" dirty="0"/>
              <a:t> в межах виду – оборотне явище. </a:t>
            </a:r>
            <a:r>
              <a:rPr lang="uk-UA" b="1" dirty="0" err="1"/>
              <a:t>Макроеволюційні</a:t>
            </a:r>
            <a:r>
              <a:rPr lang="uk-UA" b="1" dirty="0"/>
              <a:t> зміни є необоротними.</a:t>
            </a:r>
          </a:p>
          <a:p>
            <a:r>
              <a:rPr lang="uk-UA" b="1" dirty="0">
                <a:solidFill>
                  <a:srgbClr val="002060"/>
                </a:solidFill>
              </a:rPr>
              <a:t>Конвергенція.</a:t>
            </a:r>
            <a:r>
              <a:rPr lang="en-US" dirty="0"/>
              <a:t> </a:t>
            </a:r>
            <a:r>
              <a:rPr lang="uk-UA" dirty="0"/>
              <a:t>У неспоріднених груп, що розвиваються у подібних умовах, можуть виникати подібні пристосування. </a:t>
            </a:r>
            <a:r>
              <a:rPr lang="uk-UA" b="1" dirty="0">
                <a:solidFill>
                  <a:srgbClr val="002060"/>
                </a:solidFill>
              </a:rPr>
              <a:t>Конвергентна зовнішня подібність у багатьох форм сумчастих і плацентарних ссавців.</a:t>
            </a:r>
          </a:p>
          <a:p>
            <a:r>
              <a:rPr lang="uk-UA" b="1" dirty="0">
                <a:solidFill>
                  <a:srgbClr val="C00000"/>
                </a:solidFill>
              </a:rPr>
              <a:t>Паралелізм.</a:t>
            </a:r>
            <a:r>
              <a:rPr lang="uk-UA" dirty="0"/>
              <a:t> Коли раніше </a:t>
            </a:r>
            <a:r>
              <a:rPr lang="uk-UA" dirty="0" err="1"/>
              <a:t>диверговані</a:t>
            </a:r>
            <a:r>
              <a:rPr lang="uk-UA" dirty="0"/>
              <a:t> групи потрапляють у подібні умови існування, у них незалежно, паралельно можуть формуватись подібні адаптивні ознаки.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56632"/>
          </a:xfrm>
        </p:spPr>
        <p:txBody>
          <a:bodyPr>
            <a:normAutofit fontScale="90000"/>
          </a:bodyPr>
          <a:lstStyle/>
          <a:p>
            <a:r>
              <a:rPr lang="uk-UA" dirty="0"/>
              <a:t>Конвергенція</a:t>
            </a:r>
          </a:p>
        </p:txBody>
      </p:sp>
      <p:pic>
        <p:nvPicPr>
          <p:cNvPr id="4" name="irc_mi" descr="http://www.novaecologia.org/images/books/176/image008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63367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volna.org/wp-content/uploads/2014/11/makroevoliutsiia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Біологічний прогрес і регрес</a:t>
            </a:r>
          </a:p>
        </p:txBody>
      </p:sp>
      <p:pic>
        <p:nvPicPr>
          <p:cNvPr id="4" name="irc_mi" descr="http://subject.com.ua/biology/zno/zno.files/image19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624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aa.info/images/stories/3900-origina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36358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31704" cy="660688"/>
          </a:xfrm>
        </p:spPr>
        <p:txBody>
          <a:bodyPr/>
          <a:lstStyle/>
          <a:p>
            <a:r>
              <a:rPr lang="uk-UA" dirty="0"/>
              <a:t>Ароморфози</a:t>
            </a:r>
          </a:p>
        </p:txBody>
      </p:sp>
      <p:pic>
        <p:nvPicPr>
          <p:cNvPr id="4" name="irc_mi" descr="http://pti.kiev.ua/uploads/posts/2010-01/1264331595_dlja-sajjt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196752"/>
            <a:ext cx="4032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4785680" cy="4569371"/>
          </a:xfrm>
          <a:solidFill>
            <a:schemeClr val="bg1"/>
          </a:solidFill>
        </p:spPr>
        <p:txBody>
          <a:bodyPr/>
          <a:lstStyle/>
          <a:p>
            <a:r>
              <a:rPr lang="uk-UA" dirty="0" err="1"/>
              <a:t>Морфофізіологічний</a:t>
            </a:r>
            <a:r>
              <a:rPr lang="uk-UA" dirty="0"/>
              <a:t> прогрес – такий шлях еволюції, який підвищує рівень організації, відкриває можливість переходу в нову адаптивну зону.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ok-t.ru/studopedia/baza16/284761891626.files/image1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660688"/>
          </a:xfrm>
        </p:spPr>
        <p:txBody>
          <a:bodyPr/>
          <a:lstStyle/>
          <a:p>
            <a:r>
              <a:rPr lang="uk-UA" dirty="0"/>
              <a:t>Ідіоадаптації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268760"/>
            <a:ext cx="3563888" cy="45365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Спеціальні, часткові зміни без підвищення організації, результат пристосування до умов середовища на тому самому організаційному рівні.</a:t>
            </a:r>
          </a:p>
        </p:txBody>
      </p:sp>
      <p:pic>
        <p:nvPicPr>
          <p:cNvPr id="5" name="irc_mi" descr="http://kyrator.com.ua/images/393/image09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1318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refdb.ru/images/515/1029500/736632f0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28800"/>
            <a:ext cx="24304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загальна дегенераці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37768" y="2292131"/>
            <a:ext cx="71327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025576" y="3276760"/>
            <a:ext cx="67790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2555776" y="2278003"/>
            <a:ext cx="6438528" cy="221779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2050" name="Picture 2" descr="Кто вы, Чарльз Дарвин?: alexsrb — LiveJournal">
            <a:extLst>
              <a:ext uri="{FF2B5EF4-FFF2-40B4-BE49-F238E27FC236}">
                <a16:creationId xmlns:a16="http://schemas.microsoft.com/office/drawing/2014/main" xmlns="" id="{BFB04FE5-2147-47AE-8E5C-C2035F89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98" y="482063"/>
            <a:ext cx="2759472" cy="16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Жан Батист Ламарк - создатель первого эволюционного учения">
            <a:extLst>
              <a:ext uri="{FF2B5EF4-FFF2-40B4-BE49-F238E27FC236}">
                <a16:creationId xmlns:a16="http://schemas.microsoft.com/office/drawing/2014/main" xmlns="" id="{F1471623-D543-4E4A-A96E-0D30FC4A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9636"/>
            <a:ext cx="2808312" cy="13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schil tussen interspecifieke en intraspecifieke competitie / Biologie |  Het verschil tussen vergelijkbare objecten en termen.">
            <a:extLst>
              <a:ext uri="{FF2B5EF4-FFF2-40B4-BE49-F238E27FC236}">
                <a16:creationId xmlns:a16="http://schemas.microsoft.com/office/drawing/2014/main" xmlns="" id="{5E738CB2-1A1D-4DE5-A0F4-C1FFE133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6" y="4642869"/>
            <a:ext cx="1980803" cy="17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іологія » Архив сайта » Докази еволюції тваринного світу">
            <a:extLst>
              <a:ext uri="{FF2B5EF4-FFF2-40B4-BE49-F238E27FC236}">
                <a16:creationId xmlns:a16="http://schemas.microsoft.com/office/drawing/2014/main" xmlns="" id="{85B9DAAC-6BC8-43EA-8A03-67A11EF0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16" y="4500445"/>
            <a:ext cx="2808288" cy="20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роморфози в еволюції тваринного світу">
            <a:extLst>
              <a:ext uri="{FF2B5EF4-FFF2-40B4-BE49-F238E27FC236}">
                <a16:creationId xmlns:a16="http://schemas.microsoft.com/office/drawing/2014/main" xmlns="" id="{2D1E4353-9D57-4399-91AD-0249E73D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02" y="4579997"/>
            <a:ext cx="3002890" cy="1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основи еволюційного вчення">
            <a:extLst>
              <a:ext uri="{FF2B5EF4-FFF2-40B4-BE49-F238E27FC236}">
                <a16:creationId xmlns:a16="http://schemas.microsoft.com/office/drawing/2014/main" xmlns="" id="{A9A91E04-316A-4C43-9331-FF7E0021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79" y="443215"/>
            <a:ext cx="2282577" cy="17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Еволюційні фактори » storinka.click">
            <a:extLst>
              <a:ext uri="{FF2B5EF4-FFF2-40B4-BE49-F238E27FC236}">
                <a16:creationId xmlns:a16="http://schemas.microsoft.com/office/drawing/2014/main" xmlns="" id="{6F556D9E-4654-411A-9E55-59BFE524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9963"/>
            <a:ext cx="16478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60323173339/95/-12-638.jpg?cb=145875470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Еволюційні погляди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Автогенез</a:t>
            </a:r>
            <a:r>
              <a:rPr lang="uk-UA" dirty="0"/>
              <a:t> являє собою системи поглядів яка відповідає </a:t>
            </a:r>
            <a:r>
              <a:rPr lang="uk-UA" dirty="0" err="1"/>
              <a:t>“внутрішньому</a:t>
            </a:r>
            <a:r>
              <a:rPr lang="uk-UA" dirty="0"/>
              <a:t> прагненню організмів до </a:t>
            </a:r>
            <a:r>
              <a:rPr lang="uk-UA" dirty="0" err="1"/>
              <a:t>вдосконалення”</a:t>
            </a:r>
            <a:r>
              <a:rPr lang="uk-UA" dirty="0"/>
              <a:t>. Ідеалістична теорія в природознавстві.</a:t>
            </a:r>
          </a:p>
          <a:p>
            <a:endParaRPr lang="uk-UA" dirty="0"/>
          </a:p>
          <a:p>
            <a:r>
              <a:rPr lang="uk-UA" b="1" dirty="0"/>
              <a:t>Ектогенез</a:t>
            </a:r>
            <a:r>
              <a:rPr lang="uk-UA" dirty="0"/>
              <a:t> являє собою систему поглядів, яка вважає,  що еволюція є наслідком впливу умов навколишнього середовища. Однак згідно цієї системи поглядів відкидається роль природного добору як рушійного фактора еволюції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Природничонаукові</a:t>
            </a:r>
            <a:r>
              <a:rPr lang="uk-UA" dirty="0"/>
              <a:t> передумови теорії Ч.Дарвіна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К. </a:t>
            </a:r>
            <a:r>
              <a:rPr lang="uk-UA" dirty="0" err="1"/>
              <a:t>Лінней</a:t>
            </a:r>
            <a:r>
              <a:rPr lang="uk-UA" dirty="0"/>
              <a:t> – систематика. Вид. Ієрархічність таксонів. Бінарна номенклатура.</a:t>
            </a:r>
          </a:p>
          <a:p>
            <a:r>
              <a:rPr lang="uk-UA" dirty="0"/>
              <a:t>Ж. </a:t>
            </a:r>
            <a:r>
              <a:rPr lang="uk-UA" dirty="0" err="1"/>
              <a:t>Кювь</a:t>
            </a:r>
            <a:r>
              <a:rPr lang="en-US" dirty="0"/>
              <a:t>’</a:t>
            </a:r>
            <a:r>
              <a:rPr lang="uk-UA" dirty="0"/>
              <a:t>є – порівняльна анатомія і палеонтологія. Теорія катастроф. Принцип кореляції.</a:t>
            </a:r>
          </a:p>
          <a:p>
            <a:r>
              <a:rPr lang="uk-UA" dirty="0"/>
              <a:t>Теорія Канта – Лапласа про розвиток Сонячної системи.</a:t>
            </a:r>
          </a:p>
          <a:p>
            <a:r>
              <a:rPr lang="uk-UA" dirty="0"/>
              <a:t>Ч. </a:t>
            </a:r>
            <a:r>
              <a:rPr lang="uk-UA" dirty="0" err="1"/>
              <a:t>Лайєлл</a:t>
            </a:r>
            <a:r>
              <a:rPr lang="uk-UA" dirty="0"/>
              <a:t> – засновник сучасної геології. Вважав, що поверхня планети змінюється під впливом природних факторів.</a:t>
            </a:r>
          </a:p>
          <a:p>
            <a:r>
              <a:rPr lang="uk-UA" dirty="0"/>
              <a:t>М. </a:t>
            </a:r>
            <a:r>
              <a:rPr lang="uk-UA" dirty="0" err="1"/>
              <a:t>Шлейден</a:t>
            </a:r>
            <a:r>
              <a:rPr lang="uk-UA" dirty="0"/>
              <a:t>, Т. </a:t>
            </a:r>
            <a:r>
              <a:rPr lang="uk-UA" dirty="0" err="1"/>
              <a:t>Шванн</a:t>
            </a:r>
            <a:r>
              <a:rPr lang="uk-UA" dirty="0"/>
              <a:t> – клітинна теорія.</a:t>
            </a:r>
          </a:p>
          <a:p>
            <a:r>
              <a:rPr lang="uk-UA" dirty="0"/>
              <a:t>К.Бер – ембріологія. Закон зародкової подібності.</a:t>
            </a:r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858</TotalTime>
  <Words>1350</Words>
  <Application>Microsoft Office PowerPoint</Application>
  <PresentationFormat>Экран (4:3)</PresentationFormat>
  <Paragraphs>125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Изящная</vt:lpstr>
      <vt:lpstr>Еволюційне вчення</vt:lpstr>
      <vt:lpstr>Еволюція</vt:lpstr>
      <vt:lpstr>Презентация PowerPoint</vt:lpstr>
      <vt:lpstr>Презентация PowerPoint</vt:lpstr>
      <vt:lpstr>Принцип градаціЇ, фактори і закономірності еволюційно процесу</vt:lpstr>
      <vt:lpstr>Презентация PowerPoint</vt:lpstr>
      <vt:lpstr>Презентация PowerPoint</vt:lpstr>
      <vt:lpstr>Еволюційні погляди</vt:lpstr>
      <vt:lpstr>Природничонаукові передумови теорії Ч.Дарвіна</vt:lpstr>
      <vt:lpstr>Теорія еволюції і Ч.Дарвін</vt:lpstr>
      <vt:lpstr>Презентация PowerPoint</vt:lpstr>
      <vt:lpstr>Логічна схема теорії Ч.Дарвіна</vt:lpstr>
      <vt:lpstr>Теорія пангенезису. Помилкові Погляди Ч.Дарвіна на спадковість</vt:lpstr>
      <vt:lpstr>Мінливість</vt:lpstr>
      <vt:lpstr>Основні положення еволюційної теорії Ч.Дарвіна</vt:lpstr>
      <vt:lpstr>Корелятивна і компенсаційна мінливість</vt:lpstr>
      <vt:lpstr>Презентация PowerPoint</vt:lpstr>
      <vt:lpstr>Презентация PowerPoint</vt:lpstr>
      <vt:lpstr>Адаптації організмів до середовища існування. Захисне забарвлення та Мімікрія</vt:lpstr>
      <vt:lpstr>Природний добір</vt:lpstr>
      <vt:lpstr>Презентация PowerPoint</vt:lpstr>
      <vt:lpstr>Гомологічні органи</vt:lpstr>
      <vt:lpstr>Аналогічні органи</vt:lpstr>
      <vt:lpstr>Рудіменти і атавізми</vt:lpstr>
      <vt:lpstr>Рудиментарні органи у людини</vt:lpstr>
      <vt:lpstr>Атавізми у людини</vt:lpstr>
      <vt:lpstr>Палеонтологічні докази еволюції</vt:lpstr>
      <vt:lpstr>Презентация PowerPoint</vt:lpstr>
      <vt:lpstr>Перші палеонтологічні докази еволюції отримав В.О.Ковалевський</vt:lpstr>
      <vt:lpstr>Палеонтологічні докази еволюції. Перехідні форми</vt:lpstr>
      <vt:lpstr>Ембріологічні  докази еволюції</vt:lpstr>
      <vt:lpstr>Ембріологічні докази еволюції</vt:lpstr>
      <vt:lpstr>Дивергенція </vt:lpstr>
      <vt:lpstr>Конвергенція</vt:lpstr>
      <vt:lpstr>Презентация PowerPoint</vt:lpstr>
      <vt:lpstr>Презентация PowerPoint</vt:lpstr>
      <vt:lpstr>ВИД</vt:lpstr>
      <vt:lpstr>Критерії виду</vt:lpstr>
      <vt:lpstr>Популяція як одиниця еволюції і форма існування виду</vt:lpstr>
      <vt:lpstr>Еволюційно-генетична характеристика популяцій</vt:lpstr>
      <vt:lpstr>Презентация PowerPoint</vt:lpstr>
      <vt:lpstr>Закон харді-вайнберга</vt:lpstr>
      <vt:lpstr>Дрейф генів</vt:lpstr>
      <vt:lpstr>Фактори еволюції</vt:lpstr>
      <vt:lpstr>Форми природного добору</vt:lpstr>
      <vt:lpstr>Рушійний добір і явище індустріального меланізму у комах</vt:lpstr>
      <vt:lpstr>Презентация PowerPoint</vt:lpstr>
      <vt:lpstr>Мікроеволюція. Видоутворення</vt:lpstr>
      <vt:lpstr>Презентация PowerPoint</vt:lpstr>
      <vt:lpstr>Алопатричне географічне видоутворення</vt:lpstr>
      <vt:lpstr> екологічне видоутворення</vt:lpstr>
      <vt:lpstr>Симпатричне видоутворення</vt:lpstr>
      <vt:lpstr>Макроеволюція</vt:lpstr>
      <vt:lpstr>Презентация PowerPoint</vt:lpstr>
      <vt:lpstr>Форми філогенезу</vt:lpstr>
      <vt:lpstr>Конвергенція</vt:lpstr>
      <vt:lpstr>Презентация PowerPoint</vt:lpstr>
      <vt:lpstr>Біологічний прогрес і регрес</vt:lpstr>
      <vt:lpstr>Ароморфози</vt:lpstr>
      <vt:lpstr>Ідіоадаптації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Еволюційне вчення</dc:title>
  <dc:creator>C2-411-Note</dc:creator>
  <cp:lastModifiedBy>Admin</cp:lastModifiedBy>
  <cp:revision>103</cp:revision>
  <dcterms:created xsi:type="dcterms:W3CDTF">2016-03-27T15:31:37Z</dcterms:created>
  <dcterms:modified xsi:type="dcterms:W3CDTF">2021-03-25T08:55:43Z</dcterms:modified>
</cp:coreProperties>
</file>