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4" r:id="rId3"/>
    <p:sldId id="258" r:id="rId4"/>
    <p:sldId id="302" r:id="rId5"/>
    <p:sldId id="295" r:id="rId6"/>
    <p:sldId id="293" r:id="rId7"/>
    <p:sldId id="290" r:id="rId8"/>
    <p:sldId id="259" r:id="rId9"/>
    <p:sldId id="298" r:id="rId10"/>
    <p:sldId id="294" r:id="rId11"/>
    <p:sldId id="264" r:id="rId12"/>
    <p:sldId id="285" r:id="rId13"/>
    <p:sldId id="266" r:id="rId14"/>
    <p:sldId id="257" r:id="rId15"/>
    <p:sldId id="304" r:id="rId16"/>
    <p:sldId id="267" r:id="rId17"/>
    <p:sldId id="306" r:id="rId18"/>
    <p:sldId id="268" r:id="rId19"/>
    <p:sldId id="269" r:id="rId20"/>
    <p:sldId id="270" r:id="rId21"/>
    <p:sldId id="300" r:id="rId22"/>
    <p:sldId id="303" r:id="rId23"/>
    <p:sldId id="271" r:id="rId24"/>
    <p:sldId id="272" r:id="rId25"/>
    <p:sldId id="286" r:id="rId26"/>
    <p:sldId id="297" r:id="rId27"/>
    <p:sldId id="273" r:id="rId28"/>
    <p:sldId id="274" r:id="rId29"/>
    <p:sldId id="296" r:id="rId30"/>
    <p:sldId id="292" r:id="rId31"/>
    <p:sldId id="275" r:id="rId32"/>
    <p:sldId id="301" r:id="rId33"/>
    <p:sldId id="276" r:id="rId34"/>
    <p:sldId id="280" r:id="rId35"/>
    <p:sldId id="289" r:id="rId36"/>
    <p:sldId id="277" r:id="rId37"/>
    <p:sldId id="278" r:id="rId38"/>
    <p:sldId id="279" r:id="rId39"/>
    <p:sldId id="281" r:id="rId40"/>
    <p:sldId id="305" r:id="rId41"/>
    <p:sldId id="282" r:id="rId42"/>
    <p:sldId id="283" r:id="rId43"/>
    <p:sldId id="299" r:id="rId44"/>
    <p:sldId id="307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8" d="100"/>
          <a:sy n="68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D8382-D852-46FE-BE49-4FD8298C6947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76F-CEFA-4F52-B81D-2C547F1C53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799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576F-CEFA-4F52-B81D-2C547F1C53DC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9E3A65-6DF8-4A95-8696-D7905E80279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F7278A-B1B2-4221-AD86-85466B0066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ua/url?sa=i&amp;url=https://naurok.com.ua/prezentaci-mezhi-modifikaciyno-minlivosti-4120.html&amp;psig=AOvVaw0M_6LjZ7isfde0EjVzYbFo&amp;ust=1588505885809000&amp;source=images&amp;cd=vfe&amp;ved=0CAIQjRxqFwoTCLiYn9qLlekCFQAAAAAdAAAAAB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vitppt.com.ua/biologiya/modifikaciyna-minlivis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IqtPg8tPLAhVM1iwKHfcqDOQQjRwIBw&amp;url=http://www.slideshare.net/VeraTaran/ss-15750362&amp;psig=AFQjCNFdZzAanKfvFKVpSpDeNyP7n9IxQQ&amp;ust=145872244969803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0ahUKEwjmh9Ci-o_RAhVDjCwKHU-KCxMQjRwIBw&amp;url=http://www.myshared.ru/slide/284474/&amp;psig=AFQjCNHCEfZB-RvauEcUtBfe16_RYKhQqw&amp;ust=1482775845691071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a/url?sa=i&amp;rct=j&amp;q=&amp;esrc=s&amp;source=images&amp;cd=&amp;cad=rja&amp;uact=8&amp;ved=&amp;url=http://www.slideshare.net/daria25049/ss-9910016&amp;psig=AFQjCNE2koH9hhY7z1OlGAI-T0MNpx0LMQ&amp;ust=145849949754176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iv7YSLu9HLAhXnIJoKHeK_BZ8QjRwIBw&amp;url=http://svitppt.com.ua/biologiya/minlivist-u-lyudini-yak-vlastivist-zhittya-i-genetichne-yavische0.html&amp;bvm=bv.117218890,d.bGs&amp;psig=AFQjCNFEWywfkYJ2nA_nI-D2lF4zBd_HIA&amp;ust=145863879109349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ua/url?sa=i&amp;url=https://naurok.com.ua/prezentaciya-zanyattya-na-temu-vidi-mutaciy-mutageni-12482.html&amp;psig=AOvVaw0ZbeZDN3jzpV-bi-h-NuLS&amp;ust=1588581357071000&amp;source=images&amp;cd=vfe&amp;ved=0CAIQjRxqFwoTCID08O6kl-kCFQAAAAAdAAAAABB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biologiya/mutacii1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ih_JnxvtHLAhXiK5oKHb8ICq4QjRwIBw&amp;url=http://svitppt.com.ua/medicina/zmenshennya-golovnogo-mozku.html&amp;bvm=bv.117218890,d.bGs&amp;psig=AFQjCNHgOZJLW-qLjXuaRQ9dXphBr3TtnA&amp;ust=145863981115815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ua/url?sa=i&amp;url=https://naurok.com.ua/prezentaciya-zanyattya-na-temu-vidi-mutaciy-mutageni-12482.html&amp;psig=AOvVaw0ZbeZDN3jzpV-bi-h-NuLS&amp;ust=1588581357071000&amp;source=images&amp;cd=vfe&amp;ved=0CAIQjRxqFwoTCID08O6kl-kCFQAAAAAdAAAAABAD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.ua/url?sa=i&amp;url=https://ru.wikipedia.org/wiki/%D0%9F%D0%BB%D0%BE%D0%B8%D0%B4%D0%BD%D0%BE%D1%81%D1%82%D1%8C&amp;psig=AOvVaw2s5Smw_T-IIYO18jBQx9fe&amp;ust=1584698615526000&amp;source=images&amp;cd=vfe&amp;ved=0CAIQjRxqFwoTCMi2jcOkpugCFQAAAAAdAAAAABA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.ua/url?sa=i&amp;url=http://beaplanet.ru/selekcyya_roslin/metodi_selekcy_roslin/polyplodyya.html&amp;psig=AOvVaw2s5Smw_T-IIYO18jBQx9fe&amp;ust=1584698615526000&amp;source=images&amp;cd=vfe&amp;ved=0CAIQjRxqFwoTCMi2jcOkpugCFQAAAAAdAAAAABA-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ua/url?sa=i&amp;rct=j&amp;q=&amp;esrc=s&amp;source=images&amp;cd=&amp;cad=rja&amp;uact=8&amp;ved=0ahUKEwiSu4fGwNHLAhUjLZoKHT5OBqwQjRwIBw&amp;url=http://school-collection.lyceum62.ru/ecor/storage/autoindex/a6a71f00-9303-a4a8-0566-3322524ab991/00149191382495527/00149191382495527.htm&amp;bvm=bv.117218890,d.bGs&amp;psig=AFQjCNGJDpt5UxP1UB-XpMQfGSFfB-kYWw&amp;ust=1458640057415745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medic.social/gennyie-bolezni-nasledstvennyie/gennyie-mutatsii26225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ua/url?sa=i&amp;rct=j&amp;q=&amp;esrc=s&amp;source=images&amp;cd=&amp;cad=rja&amp;uact=8&amp;ved=0ahUKEwj0z5mowdHLAhUKJ5oKHTaNBbEQjRwIBw&amp;url=http://dovidka.biz.ua/shho-take-mutatsiyi/&amp;bvm=bv.117218890,d.bGs&amp;psig=AFQjCNGGbwnoYiqMNwYluvg0n1AKXFqneg&amp;ust=145864046282679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m.ua/url?sa=i&amp;rct=j&amp;q=&amp;esrc=s&amp;source=images&amp;cd=&amp;cad=rja&amp;uact=8&amp;ved=0ahUKEwiTkdjnwdHLAhVyb5oKHdEDAqgQjRwIBw&amp;url=http://intranet.tdmu.edu.ua/data/kafedra/internal/med_biologia/classes_stud/uk/med/biol/ptn/%D0%93%D0%B5%D0%BD%D0%B5%D1%82%D0%B8%D0%BA%D0%B0/3_%D0%BA%D1%83%D1%80%D1%81/%D0%A2%D0%B5%D0%BC%D0%B0%2010.htm&amp;bvm=bv.117218890,d.bGs&amp;psig=AFQjCNF8GATTcLK7k2cfEsm51u9RXuz5hQ&amp;ust=145864058098083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svitppt.com.ua/biologiya/mutacii-vidi-mutaciy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ua/url?sa=i&amp;rct=j&amp;q=&amp;esrc=s&amp;source=images&amp;cd=&amp;cad=rja&amp;uact=8&amp;ved=0ahUKEwiOxtGRw9HLAhXFC5oKHdEzCrEQjRwIBw&amp;url=http://meduniver.com/Medical/genetika/mozaicizm.html&amp;bvm=bv.117218890,d.bGs&amp;psig=AFQjCNHpc_1JxQBrvtD7gBYjsxtGehP_gA&amp;ust=145864087502364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.ua/url?sa=i&amp;rct=j&amp;q=&amp;esrc=s&amp;source=images&amp;cd=&amp;cad=rja&amp;uact=8&amp;ved=0ahUKEwi-maSw-4_RAhWJjSwKHTpQCZEQjRwIBw&amp;url=https://www.kinopoisk.ru/picture/1209475/&amp;bvm=bv.142059868,d.bGg&amp;psig=AFQjCNEGeJYmOGcJERWWMayliZnLka_FbA&amp;ust=1482776580558870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ua/url?sa=i&amp;rct=j&amp;q=&amp;esrc=s&amp;source=images&amp;cd=&amp;cad=rja&amp;uact=8&amp;ved=0ahUKEwi4zY22w9HLAhWhZpoKHfUKAZ8QjRwIBw&amp;url=http://vk.com/id174949548&amp;bvm=bv.117218890,d.bGs&amp;psig=AFQjCNHpc_1JxQBrvtD7gBYjsxtGehP_gA&amp;ust=145864087502364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source=images&amp;cd=&amp;cad=rja&amp;uact=8&amp;ved=0ahUKEwi-pvLZxNHLAhXrKJoKHb5nCp0QjRwIBw&amp;url=http://orenda.pl.ua/read/vavilov_mikola_ivanovich&amp;bvm=bv.117218890,d.bGs&amp;psig=AFQjCNFmuMRnlAYMLdcWNUiujNNBv8qPfw&amp;ust=1458641346477445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://beaplanet.ru/selekcyya_roslin/metodi_selekcy_roslin/polyplodyya.html&amp;psig=AOvVaw2s5Smw_T-IIYO18jBQx9fe&amp;ust=1584698615526000&amp;source=images&amp;cd=vfe&amp;ved=0CAIQjRxqFwoTCMi2jcOkpugCFQAAAAAdAAAAABA-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30.jpeg"/><Relationship Id="rId2" Type="http://schemas.openxmlformats.org/officeDocument/2006/relationships/hyperlink" Target="https://www.google.com.ua/url?sa=i&amp;url=http://blog.rudnyi.ru/ru/2016/12/august-weismann-i-myshinnye-khvostiki.html&amp;psig=AOvVaw1QE-l1YwOukNMoDVXDwg-t&amp;ust=1588506361151000&amp;source=images&amp;cd=vfe&amp;ved=0CAIQjRxqFwoTCODis7-NlekCFQAAAAAdAAAAABAJ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ua/url?sa=i&amp;url=https://naurok.com.ua/prezentaciya-zanyattya-na-temu-vidi-mutaciy-mutageni-12482.html&amp;psig=AOvVaw0ZbeZDN3jzpV-bi-h-NuLS&amp;ust=1588581357071000&amp;source=images&amp;cd=vfe&amp;ved=0CAIQjRxqFwoTCID08O6kl-kCFQAAAAAdAAAAABAD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com.ua/url?sa=i&amp;rct=j&amp;q=&amp;esrc=s&amp;source=images&amp;cd=&amp;cad=rja&amp;uact=8&amp;ved=0ahUKEwi4zY22w9HLAhWhZpoKHfUKAZ8QjRwIBw&amp;url=http://vk.com/id174949548&amp;bvm=bv.117218890,d.bGs&amp;psig=AFQjCNHpc_1JxQBrvtD7gBYjsxtGehP_gA&amp;ust=1458640875023646" TargetMode="External"/><Relationship Id="rId4" Type="http://schemas.openxmlformats.org/officeDocument/2006/relationships/hyperlink" Target="https://www.google.com.ua/url?sa=i&amp;url=https://history.vn.ua/pidruchniki/ostapchenko-biology-9-class-2017/35.php&amp;psig=AOvVaw0QhZzEtdAsTAfgegMsD_bi&amp;ust=1588505736999000&amp;source=images&amp;cd=vfe&amp;ved=0CAIQjRxqFwoTCMC9hquLlekCFQAAAAAdAAAAABAD" TargetMode="Externa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ua/url?sa=i&amp;url=http://blog.rudnyi.ru/ru/2016/12/august-weismann-i-myshinnye-khvostiki.html&amp;psig=AOvVaw1QE-l1YwOukNMoDVXDwg-t&amp;ust=1588506361151000&amp;source=images&amp;cd=vfe&amp;ved=0CAIQjRxqFwoTCODis7-Nlek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ua/url?sa=i&amp;url=https://uk.wikipedia.org/wiki/%D0%90%D0%B2%D0%B3%D1%83%D1%81%D1%82_%D0%92%D0%B5%D0%B9%D1%81%D0%BC%D0%B0%D0%BD&amp;psig=AOvVaw1QE-l1YwOukNMoDVXDwg-t&amp;ust=1588506361151000&amp;source=images&amp;cd=vfe&amp;ved=0CAIQjRxqFwoTCODis7-NlekCFQAAAAAdAAAAAB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ua/url?sa=i&amp;url=https://mozok.click/1520-formi-mnlivost-modifkacyna-mnlivst-nasldok-vzayemodyi-genotipu-ta-umov-dovkllya.html&amp;psig=AOvVaw0sGc_cDy_aJZg_H2zcvaJS&amp;ust=1588505567416000&amp;source=images&amp;cd=vfe&amp;ved=0CAIQjRxqFwoTCIjm88iKlek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.ua/url?sa=i&amp;url=https://history.vn.ua/pidruchniki/ostapchenko-biology-9-class-2017/35.php&amp;psig=AOvVaw0QhZzEtdAsTAfgegMsD_bi&amp;ust=1588505736999000&amp;source=images&amp;cd=vfe&amp;ved=0CAIQjRxqFwoTCMC9hquLlekCFQAAAAAdAAAAABA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Закономірності</a:t>
            </a:r>
            <a:br>
              <a:rPr lang="uk-UA" dirty="0" smtClean="0"/>
            </a:br>
            <a:r>
              <a:rPr lang="uk-UA" dirty="0" smtClean="0"/>
              <a:t>мінливості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 &quot;Межі модифікаційної мінливості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4/43795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mage.slidesharecdn.com/1-121224093133-phpapp02/95/-5-638.jpg?cb=135634155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9248" cy="660688"/>
          </a:xfrm>
        </p:spPr>
        <p:txBody>
          <a:bodyPr/>
          <a:lstStyle/>
          <a:p>
            <a:r>
              <a:rPr lang="uk-UA" dirty="0" smtClean="0"/>
              <a:t>Морфози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48064" cy="51845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При інтенсивній дії багатьох агентів спостерігаються </a:t>
            </a:r>
            <a:r>
              <a:rPr lang="uk-UA" dirty="0" err="1" smtClean="0"/>
              <a:t>неспадкові</a:t>
            </a:r>
            <a:r>
              <a:rPr lang="uk-UA" dirty="0" smtClean="0"/>
              <a:t> зміни, </a:t>
            </a:r>
            <a:r>
              <a:rPr lang="uk-UA" b="1" dirty="0" smtClean="0"/>
              <a:t>випадкові</a:t>
            </a:r>
            <a:r>
              <a:rPr lang="uk-UA" dirty="0" smtClean="0"/>
              <a:t> за проявом. Такі зміни називають </a:t>
            </a:r>
            <a:r>
              <a:rPr lang="uk-UA" b="1" dirty="0" smtClean="0">
                <a:solidFill>
                  <a:srgbClr val="FF0000"/>
                </a:solidFill>
              </a:rPr>
              <a:t>морфозами.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Вони можуть нагадувати </a:t>
            </a:r>
            <a:r>
              <a:rPr lang="uk-UA" b="1" dirty="0" err="1" smtClean="0">
                <a:solidFill>
                  <a:srgbClr val="C00000"/>
                </a:solidFill>
              </a:rPr>
              <a:t>фенотиповий</a:t>
            </a:r>
            <a:r>
              <a:rPr lang="uk-UA" b="1" dirty="0" smtClean="0">
                <a:solidFill>
                  <a:srgbClr val="C00000"/>
                </a:solidFill>
              </a:rPr>
              <a:t> прояв відомих мутацій. Тоді їх називають </a:t>
            </a:r>
            <a:r>
              <a:rPr lang="uk-UA" b="1" dirty="0" err="1" smtClean="0">
                <a:solidFill>
                  <a:srgbClr val="C00000"/>
                </a:solidFill>
              </a:rPr>
              <a:t>фенокопіями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dirty="0" smtClean="0"/>
              <a:t>У людини прикладами є вроджені вади розвитку, які не спричинені змінами генетичного матеріалу (вовча паща, недорозвиненість кінцівок тощо)</a:t>
            </a:r>
            <a:endParaRPr lang="uk-UA" dirty="0"/>
          </a:p>
        </p:txBody>
      </p:sp>
      <p:pic>
        <p:nvPicPr>
          <p:cNvPr id="5" name="irc_mi" descr="Результат пошуку зображень за запитом &quot;фенокопии&quot;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2492896"/>
            <a:ext cx="40679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11027115016-phpapp01/95/-13-728.jpg?cb=131971628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 якого типу мінливості належать такі характеристики: зміни </a:t>
            </a:r>
            <a:r>
              <a:rPr lang="uk-UA" dirty="0" err="1" smtClean="0"/>
              <a:t>пов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язані</a:t>
            </a:r>
            <a:r>
              <a:rPr lang="uk-UA" dirty="0" smtClean="0"/>
              <a:t> тільки з фенотипом, </a:t>
            </a:r>
            <a:r>
              <a:rPr lang="uk-UA" dirty="0" err="1" smtClean="0"/>
              <a:t>з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являються</a:t>
            </a:r>
            <a:r>
              <a:rPr lang="uk-UA" dirty="0" smtClean="0"/>
              <a:t> масово і мають спрямований характер.</a:t>
            </a:r>
          </a:p>
          <a:p>
            <a:r>
              <a:rPr lang="uk-UA" dirty="0" smtClean="0"/>
              <a:t>А </a:t>
            </a:r>
            <a:r>
              <a:rPr lang="uk-UA" dirty="0" err="1" smtClean="0"/>
              <a:t>комбінативна</a:t>
            </a:r>
            <a:endParaRPr lang="uk-UA" dirty="0" smtClean="0"/>
          </a:p>
          <a:p>
            <a:r>
              <a:rPr lang="uk-UA" dirty="0" smtClean="0"/>
              <a:t>Б мутаційна</a:t>
            </a:r>
          </a:p>
          <a:p>
            <a:r>
              <a:rPr lang="uk-UA" dirty="0" smtClean="0"/>
              <a:t>В модифікаційна</a:t>
            </a:r>
          </a:p>
          <a:p>
            <a:r>
              <a:rPr lang="uk-UA" dirty="0" smtClean="0"/>
              <a:t>Г морфози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087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Спадкова мінливість. </a:t>
            </a:r>
            <a:r>
              <a:rPr lang="uk-UA" dirty="0" err="1" smtClean="0">
                <a:solidFill>
                  <a:srgbClr val="FF0000"/>
                </a:solidFill>
              </a:rPr>
              <a:t>Комбінативна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irc_mi" descr="http://svitppt.com.ua/images/23/22711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41682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Назвіть основні механізми виникнення </a:t>
            </a:r>
            <a:r>
              <a:rPr lang="uk-UA" dirty="0" err="1" smtClean="0"/>
              <a:t>комбінативної</a:t>
            </a:r>
            <a:r>
              <a:rPr lang="uk-UA" dirty="0" smtClean="0"/>
              <a:t> мінливості:</a:t>
            </a:r>
          </a:p>
          <a:p>
            <a:r>
              <a:rPr lang="uk-UA" dirty="0" smtClean="0"/>
              <a:t>А розходження хромосом при мітозі</a:t>
            </a:r>
          </a:p>
          <a:p>
            <a:r>
              <a:rPr lang="uk-UA" dirty="0" smtClean="0"/>
              <a:t>Б зміна кількості хромосом</a:t>
            </a:r>
          </a:p>
          <a:p>
            <a:r>
              <a:rPr lang="uk-UA" dirty="0" smtClean="0"/>
              <a:t>В зміна структури окремих хромосом</a:t>
            </a:r>
          </a:p>
          <a:p>
            <a:r>
              <a:rPr lang="uk-UA" dirty="0" smtClean="0"/>
              <a:t>Г випадковий характер розходження гомологічних хромосом під час мейозу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Спадкова мінливість. Мутаційна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Мутацією називають </a:t>
            </a:r>
            <a:r>
              <a:rPr lang="uk-UA" sz="3600" b="1" dirty="0" smtClean="0"/>
              <a:t>раптову, невизначену, стійку, незворотну зміну </a:t>
            </a:r>
            <a:r>
              <a:rPr lang="uk-UA" sz="3600" dirty="0" smtClean="0"/>
              <a:t>структури генотипу.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Мутації - раптові зміни генетичного матеріалу, що успадковуються.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Класифікація мутацій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7516688" cy="5763040"/>
          </a:xfrm>
        </p:spPr>
        <p:txBody>
          <a:bodyPr/>
          <a:lstStyle/>
          <a:p>
            <a:r>
              <a:rPr lang="uk-UA" b="1" dirty="0" smtClean="0"/>
              <a:t>За характером зміни геному: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</a:t>
            </a:r>
            <a:r>
              <a:rPr lang="uk-UA" dirty="0" err="1" smtClean="0">
                <a:solidFill>
                  <a:srgbClr val="FF0000"/>
                </a:solidFill>
              </a:rPr>
              <a:t>Геномні</a:t>
            </a:r>
            <a:r>
              <a:rPr lang="uk-UA" dirty="0" smtClean="0">
                <a:solidFill>
                  <a:srgbClr val="FF0000"/>
                </a:solidFill>
              </a:rPr>
              <a:t> мутації – зміна кількості хромосом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Хромосомні мутації або перебудови – зміни структури хромосом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3. Генні мутації – зміни на рівні ДНК</a:t>
            </a:r>
          </a:p>
          <a:p>
            <a:r>
              <a:rPr lang="uk-UA" b="1" dirty="0" smtClean="0"/>
              <a:t>За проявом у гетерозиготі: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Домінантні мутації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Рецесивні мутації</a:t>
            </a:r>
          </a:p>
          <a:p>
            <a:r>
              <a:rPr lang="uk-UA" b="1" dirty="0" smtClean="0"/>
              <a:t>За відхиленням від норми: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Прямі мутації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Реверсії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Мінливість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69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smtClean="0"/>
              <a:t>Мінливість – здатність формувати в процесі онтогенезу унікальний </a:t>
            </a:r>
            <a:r>
              <a:rPr lang="uk-UA" sz="3200" b="1" dirty="0" smtClean="0">
                <a:solidFill>
                  <a:srgbClr val="FF0000"/>
                </a:solidFill>
              </a:rPr>
              <a:t>фенотип</a:t>
            </a:r>
            <a:r>
              <a:rPr lang="uk-UA" sz="3200" dirty="0" smtClean="0"/>
              <a:t> на основі взаємодії </a:t>
            </a:r>
            <a:r>
              <a:rPr lang="uk-UA" sz="3200" b="1" dirty="0" smtClean="0">
                <a:solidFill>
                  <a:srgbClr val="FF0000"/>
                </a:solidFill>
              </a:rPr>
              <a:t>генотипу з оточуючим середовищем.</a:t>
            </a:r>
          </a:p>
          <a:p>
            <a:r>
              <a:rPr lang="uk-UA" sz="3200" b="1" dirty="0" smtClean="0"/>
              <a:t>Проявом мінливості є відмінності між організмами, що належать до одного виду.</a:t>
            </a:r>
          </a:p>
          <a:p>
            <a:r>
              <a:rPr lang="uk-UA" sz="3200" b="1" dirty="0" smtClean="0"/>
              <a:t>Проявом мінливості є </a:t>
            </a:r>
            <a:r>
              <a:rPr lang="uk-UA" sz="3200" b="1" dirty="0" err="1" smtClean="0"/>
              <a:t>біорізноманіття</a:t>
            </a:r>
            <a:r>
              <a:rPr lang="uk-UA" sz="3200" b="1" dirty="0" smtClean="0"/>
              <a:t>, яке сформувалось в процесі еволюції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Класифікація мутацій (продовження)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602128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Залежно від причини, що викликала мутацію: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Спонтанні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Індуковані</a:t>
            </a:r>
          </a:p>
          <a:p>
            <a:r>
              <a:rPr lang="uk-UA" b="1" dirty="0" smtClean="0"/>
              <a:t>За локалізацією в клітині: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Ядерні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Цитоплазматичні</a:t>
            </a:r>
          </a:p>
          <a:p>
            <a:r>
              <a:rPr lang="uk-UA" b="1" dirty="0" smtClean="0"/>
              <a:t>По відношенню до можливості успадкування: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Генеративні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Соматичні</a:t>
            </a:r>
          </a:p>
          <a:p>
            <a:r>
              <a:rPr lang="uk-UA" b="1" dirty="0" smtClean="0"/>
              <a:t>За адаптивним значенням: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1. Корисні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2. Нейтральні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3. Шкідливі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Яку назву мають мутації, що одержані штучним шляхом?</a:t>
            </a:r>
          </a:p>
          <a:p>
            <a:r>
              <a:rPr lang="uk-UA" dirty="0" smtClean="0"/>
              <a:t>А соматичні</a:t>
            </a:r>
          </a:p>
          <a:p>
            <a:r>
              <a:rPr lang="uk-UA" dirty="0" smtClean="0"/>
              <a:t>Б генеративні</a:t>
            </a:r>
          </a:p>
          <a:p>
            <a:r>
              <a:rPr lang="uk-UA" dirty="0" smtClean="0"/>
              <a:t>В спонтанні</a:t>
            </a:r>
          </a:p>
          <a:p>
            <a:r>
              <a:rPr lang="uk-UA" dirty="0" smtClean="0"/>
              <a:t>Г індуковані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7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Яку назву мають мутації, причина появи яких не </a:t>
            </a:r>
            <a:r>
              <a:rPr lang="uk-UA" dirty="0" err="1" smtClean="0"/>
              <a:t>з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ясована</a:t>
            </a:r>
            <a:r>
              <a:rPr lang="uk-UA" dirty="0" smtClean="0"/>
              <a:t> ?</a:t>
            </a:r>
          </a:p>
          <a:p>
            <a:r>
              <a:rPr lang="uk-UA" dirty="0" smtClean="0"/>
              <a:t>А  соматичні</a:t>
            </a:r>
          </a:p>
          <a:p>
            <a:r>
              <a:rPr lang="uk-UA" dirty="0" smtClean="0"/>
              <a:t>Б  генеративні</a:t>
            </a:r>
          </a:p>
          <a:p>
            <a:r>
              <a:rPr lang="uk-UA" dirty="0" smtClean="0"/>
              <a:t>В  спонтанні</a:t>
            </a:r>
          </a:p>
          <a:p>
            <a:r>
              <a:rPr lang="uk-UA" dirty="0" smtClean="0"/>
              <a:t>Г  прямі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Мутагени</a:t>
            </a:r>
            <a:endParaRPr lang="uk-UA" dirty="0"/>
          </a:p>
        </p:txBody>
      </p:sp>
      <p:pic>
        <p:nvPicPr>
          <p:cNvPr id="4" name="irc_mi" descr="http://svitppt.com.ua/images/7/6410/770/img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7/6410/770/img1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Проблеми генетичної безпеки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064896" cy="57332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Фактори забруднення антропогенного походження:</a:t>
            </a:r>
          </a:p>
          <a:p>
            <a:r>
              <a:rPr lang="uk-UA" dirty="0" smtClean="0"/>
              <a:t>1. </a:t>
            </a:r>
            <a:r>
              <a:rPr lang="uk-UA" b="1" dirty="0" smtClean="0">
                <a:solidFill>
                  <a:srgbClr val="FF0000"/>
                </a:solidFill>
              </a:rPr>
              <a:t>Пестициди</a:t>
            </a:r>
            <a:r>
              <a:rPr lang="uk-UA" b="1" dirty="0" smtClean="0"/>
              <a:t>.</a:t>
            </a:r>
          </a:p>
          <a:p>
            <a:r>
              <a:rPr lang="uk-UA" dirty="0" smtClean="0"/>
              <a:t>2. Важкі метали.</a:t>
            </a:r>
          </a:p>
          <a:p>
            <a:r>
              <a:rPr lang="uk-UA" dirty="0" smtClean="0"/>
              <a:t>3. Вуглекислий газ.</a:t>
            </a:r>
          </a:p>
          <a:p>
            <a:r>
              <a:rPr lang="uk-UA" dirty="0" smtClean="0"/>
              <a:t>4. </a:t>
            </a:r>
            <a:r>
              <a:rPr lang="uk-UA" dirty="0" err="1" smtClean="0"/>
              <a:t>Діоксид</a:t>
            </a:r>
            <a:r>
              <a:rPr lang="uk-UA" dirty="0" smtClean="0"/>
              <a:t> сірки та продукти її окиснення.</a:t>
            </a:r>
          </a:p>
          <a:p>
            <a:r>
              <a:rPr lang="uk-UA" dirty="0" smtClean="0"/>
              <a:t>5. Розливи нафти.</a:t>
            </a:r>
          </a:p>
          <a:p>
            <a:r>
              <a:rPr lang="uk-UA" dirty="0" smtClean="0"/>
              <a:t>6. Стічні води промислових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7. Тверді відходи.</a:t>
            </a:r>
          </a:p>
          <a:p>
            <a:r>
              <a:rPr lang="uk-UA" dirty="0" smtClean="0"/>
              <a:t>8. Хімічні добрива.</a:t>
            </a:r>
          </a:p>
          <a:p>
            <a:r>
              <a:rPr lang="uk-UA" dirty="0" smtClean="0"/>
              <a:t>9. Органічні відходи.</a:t>
            </a:r>
          </a:p>
          <a:p>
            <a:r>
              <a:rPr lang="uk-UA" dirty="0" smtClean="0"/>
              <a:t>10. Оксиди нітрогену.</a:t>
            </a:r>
          </a:p>
          <a:p>
            <a:r>
              <a:rPr lang="uk-UA" dirty="0" smtClean="0"/>
              <a:t>11. Радіоактивні відходи.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заняття на тему &quot;Види мутацій. Мутагени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5/24225/960/img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Геномні</a:t>
            </a:r>
            <a:r>
              <a:rPr lang="uk-UA" dirty="0" smtClean="0"/>
              <a:t> мутації</a:t>
            </a:r>
            <a:endParaRPr lang="uk-UA" dirty="0"/>
          </a:p>
        </p:txBody>
      </p:sp>
      <p:pic>
        <p:nvPicPr>
          <p:cNvPr id="4" name="irc_mi" descr="http://svitppt.com.ua/images/7/6410/770/img1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660688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Геномні</a:t>
            </a:r>
            <a:r>
              <a:rPr lang="uk-UA" dirty="0" smtClean="0">
                <a:solidFill>
                  <a:srgbClr val="FF0000"/>
                </a:solidFill>
              </a:rPr>
              <a:t> мутації. </a:t>
            </a:r>
            <a:r>
              <a:rPr lang="uk-UA" dirty="0" err="1" smtClean="0">
                <a:solidFill>
                  <a:srgbClr val="FF0000"/>
                </a:solidFill>
              </a:rPr>
              <a:t>Гаплоїдія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798128" cy="5073427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Гаплоїдію</a:t>
            </a:r>
            <a:r>
              <a:rPr lang="uk-UA" dirty="0" smtClean="0"/>
              <a:t> як аномальний стан геному, при якому </a:t>
            </a:r>
            <a:r>
              <a:rPr lang="uk-UA" dirty="0" err="1" smtClean="0"/>
              <a:t>гаплоїдними</a:t>
            </a:r>
            <a:r>
              <a:rPr lang="uk-UA" dirty="0" smtClean="0"/>
              <a:t> є організми, які в нормі мають  подвійний набір хромосом, слід розглядати окремо. </a:t>
            </a:r>
          </a:p>
          <a:p>
            <a:r>
              <a:rPr lang="uk-UA" dirty="0" err="1" smtClean="0"/>
              <a:t>Гаплоїдія</a:t>
            </a:r>
            <a:r>
              <a:rPr lang="uk-UA" dirty="0" smtClean="0"/>
              <a:t> на стадії спорофіту описана для деяких квіткових рослин: томата, тютюну, льону, дурману, деяких злаків. Зазвичай гаплоїди менші за диплоїди.</a:t>
            </a:r>
            <a:endParaRPr lang="uk-UA" dirty="0"/>
          </a:p>
        </p:txBody>
      </p:sp>
      <p:pic>
        <p:nvPicPr>
          <p:cNvPr id="7" name="Содержимое 6" descr="Презентація заняття на тему &quot;Види мутацій. Мутагени&quot;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7160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66068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Мінливість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73325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Спадкова</a:t>
            </a:r>
            <a:r>
              <a:rPr lang="uk-UA" sz="3200" b="1" dirty="0" smtClean="0"/>
              <a:t> і </a:t>
            </a:r>
            <a:r>
              <a:rPr lang="uk-UA" sz="3200" b="1" dirty="0" err="1" smtClean="0">
                <a:solidFill>
                  <a:srgbClr val="FF0000"/>
                </a:solidFill>
              </a:rPr>
              <a:t>неспадкова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Спадкова</a:t>
            </a:r>
            <a:r>
              <a:rPr lang="uk-UA" sz="3200" b="1" dirty="0" smtClean="0"/>
              <a:t> </a:t>
            </a:r>
            <a:r>
              <a:rPr lang="uk-UA" sz="3200" b="1" dirty="0" err="1" smtClean="0">
                <a:solidFill>
                  <a:srgbClr val="7030A0"/>
                </a:solidFill>
              </a:rPr>
              <a:t>комбінативна</a:t>
            </a:r>
            <a:r>
              <a:rPr lang="uk-UA" sz="3200" b="1" dirty="0" smtClean="0">
                <a:solidFill>
                  <a:srgbClr val="7030A0"/>
                </a:solidFill>
              </a:rPr>
              <a:t> і мутаційна</a:t>
            </a:r>
          </a:p>
          <a:p>
            <a:r>
              <a:rPr lang="uk-UA" sz="3200" b="1" dirty="0" err="1" smtClean="0">
                <a:solidFill>
                  <a:srgbClr val="FF0000"/>
                </a:solidFill>
              </a:rPr>
              <a:t>Неспадкова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модифікаційна, морфози.</a:t>
            </a:r>
          </a:p>
          <a:p>
            <a:r>
              <a:rPr lang="uk-UA" sz="3200" b="1" dirty="0" smtClean="0"/>
              <a:t>Онтогенетична мінливість </a:t>
            </a:r>
            <a:r>
              <a:rPr lang="uk-UA" sz="3200" dirty="0" smtClean="0"/>
              <a:t>частково результат спадкової мінливості, частково – </a:t>
            </a:r>
            <a:r>
              <a:rPr lang="uk-UA" sz="3200" dirty="0" err="1" smtClean="0"/>
              <a:t>неспадкової</a:t>
            </a:r>
            <a:r>
              <a:rPr lang="uk-UA" sz="3200" dirty="0" smtClean="0"/>
              <a:t>. </a:t>
            </a:r>
          </a:p>
          <a:p>
            <a:r>
              <a:rPr lang="uk-UA" sz="3200" b="1" dirty="0" smtClean="0"/>
              <a:t>Онтогенетична мінливість – це результат реалізації норми реакції організму в часі, під час його індивідуального розвитку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1063" cy="58737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Типи поліплоїдії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6516688" cy="5689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Автополіплоїдії – парне </a:t>
            </a:r>
            <a:r>
              <a:rPr lang="uk-UA" dirty="0" err="1" smtClean="0"/>
              <a:t>гаплоїдному</a:t>
            </a:r>
            <a:r>
              <a:rPr lang="uk-UA" dirty="0" smtClean="0"/>
              <a:t> числу збільшення кількості хромосом в межах одного виду. Може виникати  внаслідок нерозходження хромосом під час мітотичного або </a:t>
            </a:r>
            <a:r>
              <a:rPr lang="uk-UA" dirty="0" err="1" smtClean="0"/>
              <a:t>мейотичного</a:t>
            </a:r>
            <a:r>
              <a:rPr lang="uk-UA" dirty="0" smtClean="0"/>
              <a:t> поділів. Прикладом можуть бути сорти гречки, жита, цукрового буряка.</a:t>
            </a:r>
          </a:p>
          <a:p>
            <a:r>
              <a:rPr lang="uk-UA" dirty="0" err="1" smtClean="0"/>
              <a:t>Алоплоїдія</a:t>
            </a:r>
            <a:r>
              <a:rPr lang="uk-UA" dirty="0" smtClean="0"/>
              <a:t> – збільшення числа хромосом за рахунок об</a:t>
            </a:r>
            <a:r>
              <a:rPr lang="en-US" dirty="0" smtClean="0"/>
              <a:t>’</a:t>
            </a:r>
            <a:r>
              <a:rPr lang="uk-UA" dirty="0" smtClean="0"/>
              <a:t>єднання геномів різних видів після утворення міжвидових гібридів. Прикладом є алича – гібрид терену і дикої сливи.</a:t>
            </a:r>
          </a:p>
          <a:p>
            <a:r>
              <a:rPr lang="uk-UA" sz="3000" b="1" dirty="0" smtClean="0"/>
              <a:t>Серед рослин </a:t>
            </a:r>
            <a:r>
              <a:rPr lang="uk-UA" sz="3000" b="1" dirty="0" err="1" smtClean="0"/>
              <a:t>поліплоїдні</a:t>
            </a:r>
            <a:r>
              <a:rPr lang="uk-UA" sz="3000" b="1" dirty="0" smtClean="0"/>
              <a:t> форми  характеризується більш інтенсивним  ростом, розмірами і витривалістю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 descr="Картинки по запросу &quot;автополіплоїдія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49746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автополіплоїдія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123728" cy="3168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Алополіплоїди</a:t>
            </a:r>
            <a:r>
              <a:rPr lang="uk-UA" dirty="0" smtClean="0">
                <a:solidFill>
                  <a:srgbClr val="FF0000"/>
                </a:solidFill>
              </a:rPr>
              <a:t>. Штучний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err="1" smtClean="0">
                <a:solidFill>
                  <a:srgbClr val="FF0000"/>
                </a:solidFill>
              </a:rPr>
              <a:t>алопполіплоїд</a:t>
            </a:r>
            <a:r>
              <a:rPr lang="uk-UA" dirty="0" smtClean="0">
                <a:solidFill>
                  <a:srgbClr val="FF0000"/>
                </a:solidFill>
              </a:rPr>
              <a:t> гібриду редьки і капусти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school-collection.lyceum62.ru/ecor/storage/autoindex/a6a71f00-9303-a4a8-0566-3322524ab991/00149191382495527/737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Arial" charset="0"/>
                <a:cs typeface="Arial" charset="0"/>
              </a:rPr>
              <a:t>Карпеченко</a:t>
            </a:r>
            <a:r>
              <a:rPr lang="uk-UA" dirty="0" smtClean="0">
                <a:latin typeface="Arial" charset="0"/>
                <a:cs typeface="Arial" charset="0"/>
              </a:rPr>
              <a:t/>
            </a:r>
            <a:br>
              <a:rPr lang="uk-UA" dirty="0" smtClean="0">
                <a:latin typeface="Arial" charset="0"/>
                <a:cs typeface="Arial" charset="0"/>
              </a:rPr>
            </a:br>
            <a:r>
              <a:rPr lang="uk-UA" dirty="0" smtClean="0">
                <a:latin typeface="Arial" charset="0"/>
                <a:cs typeface="Arial" charset="0"/>
              </a:rPr>
              <a:t>(1899–1941)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3212977"/>
            <a:ext cx="1619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Карпеченко</a:t>
            </a:r>
            <a: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uk-U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(1899–1941</a:t>
            </a:r>
            <a:endParaRPr lang="uk-UA" dirty="0"/>
          </a:p>
        </p:txBody>
      </p:sp>
      <p:pic>
        <p:nvPicPr>
          <p:cNvPr id="10" name="irc_mi" descr="http://school-collection.lyceum62.ru/ecor/storage/autoindex/a6a71f00-9303-a4a8-0566-3322524ab991/00149191382495527/73707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684076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8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гібрид створив Г.Д. </a:t>
            </a:r>
            <a:r>
              <a:rPr lang="uk-UA" dirty="0" err="1" smtClean="0"/>
              <a:t>Карпеченко</a:t>
            </a:r>
            <a:r>
              <a:rPr lang="uk-UA" dirty="0" smtClean="0"/>
              <a:t>?</a:t>
            </a:r>
          </a:p>
          <a:p>
            <a:r>
              <a:rPr lang="uk-UA" dirty="0" smtClean="0"/>
              <a:t>А гібрид пшениці і пирію</a:t>
            </a:r>
          </a:p>
          <a:p>
            <a:r>
              <a:rPr lang="uk-UA" dirty="0" smtClean="0"/>
              <a:t>Б гібрид жита і пшениці</a:t>
            </a:r>
          </a:p>
          <a:p>
            <a:r>
              <a:rPr lang="uk-UA" dirty="0" smtClean="0"/>
              <a:t>В гібрид редьки та капусти</a:t>
            </a:r>
          </a:p>
          <a:p>
            <a:r>
              <a:rPr lang="uk-UA" dirty="0" smtClean="0"/>
              <a:t>Г гібрид томату та картоплі</a:t>
            </a:r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58868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Гетероплоїдія</a:t>
            </a:r>
            <a:r>
              <a:rPr lang="uk-UA" dirty="0" smtClean="0"/>
              <a:t> (анеуплоїдія)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 smtClean="0"/>
              <a:t>Анеуплоїдія виникає внаслідок змін кількості хромосом, що не парні </a:t>
            </a:r>
            <a:r>
              <a:rPr lang="uk-UA" dirty="0" err="1" smtClean="0"/>
              <a:t>гаплоїдному</a:t>
            </a:r>
            <a:r>
              <a:rPr lang="uk-UA" dirty="0" smtClean="0"/>
              <a:t> наборові. Внаслідок порушення розходження хромосом під час мейозу можуть виникати статеві клітини з зайвими хромосомами, і тоді при наступному об</a:t>
            </a:r>
            <a:r>
              <a:rPr lang="en-US" dirty="0" smtClean="0"/>
              <a:t>’</a:t>
            </a:r>
            <a:r>
              <a:rPr lang="uk-UA" dirty="0" smtClean="0"/>
              <a:t>єднанні з нормальними </a:t>
            </a:r>
            <a:r>
              <a:rPr lang="uk-UA" dirty="0" err="1" smtClean="0"/>
              <a:t>гаплоїдними</a:t>
            </a:r>
            <a:r>
              <a:rPr lang="uk-UA" dirty="0" smtClean="0"/>
              <a:t> гаметами, вони утворюють зиготи 2</a:t>
            </a:r>
            <a:r>
              <a:rPr lang="en-US" dirty="0" smtClean="0"/>
              <a:t>n + 1</a:t>
            </a:r>
            <a:r>
              <a:rPr lang="uk-UA" dirty="0" smtClean="0"/>
              <a:t> (</a:t>
            </a:r>
            <a:r>
              <a:rPr lang="uk-UA" dirty="0" err="1" smtClean="0"/>
              <a:t>трисомики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Часто, насамперед у тварин і людини, зайва хромосома обумовлює депресію розвитку і летальність. </a:t>
            </a:r>
          </a:p>
          <a:p>
            <a:r>
              <a:rPr lang="uk-UA" dirty="0" smtClean="0"/>
              <a:t>У людини </a:t>
            </a:r>
            <a:r>
              <a:rPr lang="uk-UA" dirty="0" err="1" smtClean="0"/>
              <a:t>трисомія</a:t>
            </a:r>
            <a:r>
              <a:rPr lang="uk-UA" dirty="0" smtClean="0"/>
              <a:t> по 21 хромосомі супроводжується розвитком синдрому </a:t>
            </a:r>
            <a:r>
              <a:rPr lang="uk-UA" dirty="0" err="1" smtClean="0"/>
              <a:t>Дауна</a:t>
            </a:r>
            <a:r>
              <a:rPr lang="uk-UA" dirty="0" smtClean="0"/>
              <a:t>, </a:t>
            </a:r>
            <a:r>
              <a:rPr lang="uk-UA" dirty="0" err="1" smtClean="0"/>
              <a:t>трисомія</a:t>
            </a:r>
            <a:r>
              <a:rPr lang="uk-UA" dirty="0" smtClean="0"/>
              <a:t> по 13 – синдром </a:t>
            </a:r>
            <a:r>
              <a:rPr lang="uk-UA" dirty="0" err="1" smtClean="0"/>
              <a:t>Патау</a:t>
            </a:r>
            <a:r>
              <a:rPr lang="uk-UA" dirty="0" smtClean="0"/>
              <a:t>, </a:t>
            </a:r>
            <a:r>
              <a:rPr lang="uk-UA" dirty="0" err="1" smtClean="0"/>
              <a:t>трисомія</a:t>
            </a:r>
            <a:r>
              <a:rPr lang="uk-UA" dirty="0" smtClean="0"/>
              <a:t> по 18 – синдром </a:t>
            </a:r>
            <a:r>
              <a:rPr lang="uk-UA" dirty="0" err="1" smtClean="0"/>
              <a:t>Едвардса</a:t>
            </a:r>
            <a:r>
              <a:rPr lang="uk-UA" dirty="0" smtClean="0"/>
              <a:t>. Виявляються не лише </a:t>
            </a:r>
            <a:r>
              <a:rPr lang="uk-UA" dirty="0" err="1" smtClean="0"/>
              <a:t>анеупроїдії</a:t>
            </a:r>
            <a:r>
              <a:rPr lang="uk-UA" dirty="0" smtClean="0"/>
              <a:t> по </a:t>
            </a:r>
            <a:r>
              <a:rPr lang="uk-UA" dirty="0" err="1" smtClean="0"/>
              <a:t>аутосомах</a:t>
            </a:r>
            <a:r>
              <a:rPr lang="uk-UA" dirty="0" smtClean="0"/>
              <a:t>, а й по статевих хромосомах. Так, синдром </a:t>
            </a:r>
            <a:r>
              <a:rPr lang="uk-UA" dirty="0" err="1" smtClean="0"/>
              <a:t>Тернера</a:t>
            </a:r>
            <a:r>
              <a:rPr lang="uk-UA" dirty="0" smtClean="0"/>
              <a:t> розвивається при </a:t>
            </a:r>
            <a:r>
              <a:rPr lang="uk-UA" dirty="0" err="1" smtClean="0"/>
              <a:t>моносомії</a:t>
            </a:r>
            <a:r>
              <a:rPr lang="uk-UA" dirty="0" smtClean="0"/>
              <a:t> Х. Синдром </a:t>
            </a:r>
            <a:r>
              <a:rPr lang="uk-UA" dirty="0" err="1" smtClean="0"/>
              <a:t>Клайнфельтера</a:t>
            </a:r>
            <a:r>
              <a:rPr lang="uk-UA" dirty="0" smtClean="0"/>
              <a:t> розвивається у людини з каріотипом 47,ХХ</a:t>
            </a:r>
            <a:r>
              <a:rPr lang="en-US" dirty="0" smtClean="0"/>
              <a:t>Y.</a:t>
            </a:r>
            <a:endParaRPr lang="uk-U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/>
          <a:lstStyle/>
          <a:p>
            <a:r>
              <a:rPr lang="uk-UA" dirty="0" smtClean="0"/>
              <a:t>Механізми анеуплоїдії</a:t>
            </a:r>
            <a:endParaRPr lang="uk-UA" dirty="0"/>
          </a:p>
        </p:txBody>
      </p:sp>
      <p:pic>
        <p:nvPicPr>
          <p:cNvPr id="4" name="irc_mi" descr="http://medic.social/files/uch_group35/uch_pgroup46/uch_uch470/image/115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аберації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608512" cy="4641379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Внутрішньохромосомні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5400" dirty="0" err="1" smtClean="0"/>
              <a:t>Делеції</a:t>
            </a:r>
            <a:endParaRPr lang="uk-UA" sz="5400" dirty="0" smtClean="0"/>
          </a:p>
          <a:p>
            <a:pPr>
              <a:buNone/>
            </a:pPr>
            <a:r>
              <a:rPr lang="uk-UA" sz="5400" dirty="0" smtClean="0"/>
              <a:t>Дуплікації</a:t>
            </a:r>
          </a:p>
          <a:p>
            <a:pPr>
              <a:buNone/>
            </a:pPr>
            <a:r>
              <a:rPr lang="uk-UA" sz="5400" dirty="0" smtClean="0"/>
              <a:t>Інверсії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788024" cy="4569371"/>
          </a:xfrm>
          <a:solidFill>
            <a:schemeClr val="bg1"/>
          </a:solidFill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Міжхромосомні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 smtClean="0"/>
              <a:t> </a:t>
            </a:r>
            <a:r>
              <a:rPr lang="uk-UA" sz="5400" dirty="0" err="1" smtClean="0"/>
              <a:t>Транслокації</a:t>
            </a:r>
            <a:endParaRPr lang="uk-UA" sz="5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vidka.biz.ua/wp-content/uploads/2014/11/hromosomni-mutatsiyi-300x2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10.files/image050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60/59199/770/img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66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Соматичні  мутації. </a:t>
            </a:r>
            <a:r>
              <a:rPr lang="uk-UA" dirty="0" err="1" smtClean="0">
                <a:solidFill>
                  <a:srgbClr val="FF0000"/>
                </a:solidFill>
              </a:rPr>
              <a:t>Мозаїцизм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irc_mi" descr="http://meduniver.com/Medical/genetika/Img/14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268761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s622120.vk.me/v622120112/292b4/ZSrXq0wlTTE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1484784"/>
            <a:ext cx="1872208" cy="285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Результат пошуку зображень за запитом &quot;джейн сеймур&quot;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844824"/>
            <a:ext cx="21407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Яка мінливість має пристосувальний характер?</a:t>
            </a:r>
          </a:p>
          <a:p>
            <a:r>
              <a:rPr lang="uk-UA" dirty="0" smtClean="0"/>
              <a:t>А мутаційна </a:t>
            </a:r>
          </a:p>
          <a:p>
            <a:r>
              <a:rPr lang="uk-UA" dirty="0" smtClean="0"/>
              <a:t>Б </a:t>
            </a:r>
            <a:r>
              <a:rPr lang="uk-UA" dirty="0" err="1" smtClean="0"/>
              <a:t>комбінативна</a:t>
            </a:r>
            <a:endParaRPr lang="uk-UA" dirty="0" smtClean="0"/>
          </a:p>
          <a:p>
            <a:r>
              <a:rPr lang="uk-UA" dirty="0" smtClean="0"/>
              <a:t>В онтогенетична</a:t>
            </a:r>
          </a:p>
          <a:p>
            <a:r>
              <a:rPr lang="uk-UA" dirty="0" smtClean="0"/>
              <a:t>Г модифікаційна</a:t>
            </a: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9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Поява </a:t>
            </a:r>
            <a:r>
              <a:rPr lang="uk-UA" dirty="0" err="1" smtClean="0"/>
              <a:t>організмів-мозаїків</a:t>
            </a:r>
            <a:r>
              <a:rPr lang="uk-UA" dirty="0" smtClean="0"/>
              <a:t> </a:t>
            </a:r>
            <a:r>
              <a:rPr lang="uk-UA" dirty="0" err="1" smtClean="0"/>
              <a:t>пов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язана</a:t>
            </a:r>
            <a:r>
              <a:rPr lang="uk-UA" dirty="0" smtClean="0"/>
              <a:t> з:</a:t>
            </a:r>
          </a:p>
          <a:p>
            <a:r>
              <a:rPr lang="uk-UA" dirty="0" smtClean="0"/>
              <a:t>А  генеративними мутаціями у предків</a:t>
            </a:r>
          </a:p>
          <a:p>
            <a:r>
              <a:rPr lang="uk-UA" dirty="0" smtClean="0"/>
              <a:t>Б  соматичними мутаціями у дорослих особин</a:t>
            </a:r>
          </a:p>
          <a:p>
            <a:r>
              <a:rPr lang="uk-UA" dirty="0" smtClean="0"/>
              <a:t>В  соматичними мутаціями під час ембріонального розвитку</a:t>
            </a:r>
          </a:p>
          <a:p>
            <a:r>
              <a:rPr lang="uk-UA" dirty="0" smtClean="0"/>
              <a:t>Г  генеративними мутаціями у батьків </a:t>
            </a:r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Закон гомологічних рядів спадкової мінливості організмів. М.І. </a:t>
            </a:r>
            <a:r>
              <a:rPr lang="uk-UA" sz="3200" dirty="0" err="1" smtClean="0">
                <a:solidFill>
                  <a:srgbClr val="FF0000"/>
                </a:solidFill>
              </a:rPr>
              <a:t>ВавИлов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148064" cy="4569371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Генетично близькі види і роди (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між собою єдністю походження) характеризуються подібними рядами у спадковій мінливості з такою закономірністю, що знаючи ряд форм у межах одного виду, можна передбачити існування паралельних форм інших видів і родів. Закон сформульований М. І. Вавиловим у 1920 р.</a:t>
            </a:r>
            <a:endParaRPr lang="uk-UA" dirty="0"/>
          </a:p>
        </p:txBody>
      </p:sp>
      <p:pic>
        <p:nvPicPr>
          <p:cNvPr id="8" name="irc_mi" descr="http://orenda.pl.ua/file/171278927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491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Закон гомологічних рядів М.І.ВавИлова</a:t>
            </a:r>
            <a:endParaRPr lang="uk-UA" dirty="0"/>
          </a:p>
        </p:txBody>
      </p:sp>
      <p:pic>
        <p:nvPicPr>
          <p:cNvPr id="4" name="Содержимое 3" descr="http://bse.sci-lib.com/a_pictures/17/01/22067029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1764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3203848" cy="4104456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1-4- м</a:t>
            </a:r>
            <a:r>
              <a:rPr lang="en-US" dirty="0" smtClean="0"/>
              <a:t>’</a:t>
            </a:r>
            <a:r>
              <a:rPr lang="uk-UA" dirty="0" smtClean="0"/>
              <a:t>яка пшениця</a:t>
            </a:r>
          </a:p>
          <a:p>
            <a:r>
              <a:rPr lang="uk-UA" dirty="0" smtClean="0"/>
              <a:t>5-8- тверда пшениця</a:t>
            </a:r>
          </a:p>
          <a:p>
            <a:r>
              <a:rPr lang="uk-UA" dirty="0" smtClean="0"/>
              <a:t>9-12 </a:t>
            </a:r>
            <a:r>
              <a:rPr lang="uk-UA" dirty="0" err="1" smtClean="0"/>
              <a:t>-ячмінь</a:t>
            </a:r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804704"/>
          </a:xfrm>
        </p:spPr>
        <p:txBody>
          <a:bodyPr/>
          <a:lstStyle/>
          <a:p>
            <a:r>
              <a:rPr lang="uk-UA" dirty="0" smtClean="0"/>
              <a:t>Завдання 10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898944"/>
          </a:xfrm>
        </p:spPr>
        <p:txBody>
          <a:bodyPr/>
          <a:lstStyle/>
          <a:p>
            <a:r>
              <a:rPr lang="uk-UA" dirty="0" smtClean="0"/>
              <a:t>Прояв якого закону можна виявити в такому явищі: природжена глухота, що зустрічається у людей, гвінейських свинок, мишей, собак?</a:t>
            </a:r>
          </a:p>
          <a:p>
            <a:r>
              <a:rPr lang="uk-UA" dirty="0" smtClean="0"/>
              <a:t>А закон розщеплення</a:t>
            </a:r>
          </a:p>
          <a:p>
            <a:r>
              <a:rPr lang="uk-UA" dirty="0" smtClean="0"/>
              <a:t>Б закон </a:t>
            </a:r>
            <a:r>
              <a:rPr lang="uk-UA" dirty="0" err="1" smtClean="0"/>
              <a:t>одноманіття</a:t>
            </a:r>
            <a:r>
              <a:rPr lang="uk-UA" dirty="0" smtClean="0"/>
              <a:t> гібридів першого покоління</a:t>
            </a:r>
          </a:p>
          <a:p>
            <a:r>
              <a:rPr lang="uk-UA" dirty="0" smtClean="0"/>
              <a:t>В закон незалежного комбінування та успадкування ознак</a:t>
            </a:r>
          </a:p>
          <a:p>
            <a:r>
              <a:rPr lang="uk-UA" dirty="0" smtClean="0"/>
              <a:t>Г закон гомологічних рядів спадкової мінливості </a:t>
            </a:r>
            <a:endParaRPr lang="uk-U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3923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95400" y="3459163"/>
            <a:ext cx="754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524000" y="2438400"/>
            <a:ext cx="7162800" cy="2057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15" name="Содержимое 3" descr="Август Вейсман и мышиные хвостики | blog.rudnyi.ru/ru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Форми мінливості. Модифікаційна мінливість – наслідок взаємодії 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04853" cy="2052896"/>
          </a:xfrm>
          <a:prstGeom prst="rect">
            <a:avLst/>
          </a:prstGeom>
          <a:noFill/>
        </p:spPr>
      </p:pic>
      <p:pic>
        <p:nvPicPr>
          <p:cNvPr id="19" name="Содержимое 6" descr="Презентація заняття на тему &quot;Види мутацій. Мутагени&quot;">
            <a:hlinkClick r:id="rId6" tgtFrame="&quot;_blank&quot;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88640"/>
            <a:ext cx="23397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и по запросу &quot;автополіплоїдія&quot;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437112"/>
            <a:ext cx="1763688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irc_mi" descr="http://cs622120.vk.me/v622120112/292b4/ZSrXq0wlTTE.jpg">
            <a:hlinkClick r:id="rId10"/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509120"/>
            <a:ext cx="1907704" cy="21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3" descr="http://bse.sci-lib.com/a_pictures/17/01/220670295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3131840" y="4509120"/>
            <a:ext cx="2808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Набуті протягом життя організму ознаки не успадковуються. Досліди А.</a:t>
            </a:r>
            <a:r>
              <a:rPr lang="uk-UA" sz="2800" dirty="0" err="1" smtClean="0">
                <a:solidFill>
                  <a:srgbClr val="FF0000"/>
                </a:solidFill>
              </a:rPr>
              <a:t>Вейсмана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вгуст Вейсман и мышиные хвостики | blog.rudnyi.ru/ru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9401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густ Вейсман — Вікіпедія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3059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Неспадкова</a:t>
            </a:r>
            <a:r>
              <a:rPr lang="uk-UA" dirty="0" smtClean="0">
                <a:solidFill>
                  <a:srgbClr val="FF0000"/>
                </a:solidFill>
              </a:rPr>
              <a:t> (модифікаційна) мінливість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4846320"/>
          </a:xfrm>
        </p:spPr>
        <p:txBody>
          <a:bodyPr/>
          <a:lstStyle/>
          <a:p>
            <a:r>
              <a:rPr lang="uk-UA" dirty="0" smtClean="0"/>
              <a:t>Характеризується зміною фенотипу під дією умов навколишнього середовища. </a:t>
            </a:r>
            <a:r>
              <a:rPr lang="uk-UA" dirty="0" smtClean="0">
                <a:solidFill>
                  <a:srgbClr val="FF0000"/>
                </a:solidFill>
              </a:rPr>
              <a:t>Зміни носять адаптивний характер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6" name="Picture 2" descr="Форми мінливості. Модифікаційна мінливість - наслідок взаємодії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71799"/>
            <a:ext cx="2638425" cy="3886201"/>
          </a:xfrm>
          <a:prstGeom prst="rect">
            <a:avLst/>
          </a:prstGeom>
          <a:noFill/>
        </p:spPr>
      </p:pic>
      <p:pic>
        <p:nvPicPr>
          <p:cNvPr id="1030" name="Picture 6" descr="Форми мінливості. Модифікаційна мінливість – наслідок взаємодії 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447706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жука колорадського спостерігається зміна забарвлення внаслідок впливу на його лялечку високих та низьких температур. Проявом якої форми мінливості є наведений приклад?</a:t>
            </a:r>
          </a:p>
          <a:p>
            <a:r>
              <a:rPr lang="uk-UA" dirty="0" smtClean="0"/>
              <a:t>А мутаційної</a:t>
            </a:r>
          </a:p>
          <a:p>
            <a:r>
              <a:rPr lang="uk-UA" dirty="0" smtClean="0"/>
              <a:t>Б модифікаційної</a:t>
            </a:r>
          </a:p>
          <a:p>
            <a:r>
              <a:rPr lang="uk-UA" dirty="0" smtClean="0"/>
              <a:t>В </a:t>
            </a:r>
            <a:r>
              <a:rPr lang="uk-UA" dirty="0" err="1" smtClean="0"/>
              <a:t>комбінативної</a:t>
            </a:r>
            <a:endParaRPr lang="uk-UA" dirty="0" smtClean="0"/>
          </a:p>
          <a:p>
            <a:r>
              <a:rPr lang="uk-UA" smtClean="0"/>
              <a:t>Г спадкової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Модифікації – </a:t>
            </a:r>
            <a:r>
              <a:rPr lang="uk-UA" dirty="0" err="1" smtClean="0">
                <a:solidFill>
                  <a:srgbClr val="FF0000"/>
                </a:solidFill>
              </a:rPr>
              <a:t>неспадкові</a:t>
            </a:r>
            <a:r>
              <a:rPr lang="uk-UA" dirty="0" smtClean="0">
                <a:solidFill>
                  <a:srgbClr val="FF0000"/>
                </a:solidFill>
              </a:rPr>
              <a:t> зміни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Модифікації – зміни організму в межах норми реакції.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Норма реакції – межі модифікаційної мінливості ознаки, що спостерігаються у даного </a:t>
            </a:r>
            <a:r>
              <a:rPr lang="uk-UA" sz="3200" b="1" dirty="0" smtClean="0">
                <a:solidFill>
                  <a:srgbClr val="FF0000"/>
                </a:solidFill>
              </a:rPr>
              <a:t>індивіда</a:t>
            </a:r>
            <a:r>
              <a:rPr lang="uk-UA" b="1" dirty="0" smtClean="0">
                <a:solidFill>
                  <a:srgbClr val="FF0000"/>
                </a:solidFill>
              </a:rPr>
              <a:t> і визначаються його </a:t>
            </a:r>
            <a:r>
              <a:rPr lang="uk-UA" sz="3200" b="1" dirty="0" smtClean="0">
                <a:solidFill>
                  <a:srgbClr val="FF0000"/>
                </a:solidFill>
              </a:rPr>
              <a:t>генотипом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Ознаки можуть мати </a:t>
            </a:r>
            <a:r>
              <a:rPr lang="uk-UA" b="1" dirty="0" smtClean="0"/>
              <a:t>широку і вузьку </a:t>
            </a:r>
            <a:r>
              <a:rPr lang="uk-UA" b="1" dirty="0" smtClean="0">
                <a:solidFill>
                  <a:srgbClr val="FF0000"/>
                </a:solidFill>
              </a:rPr>
              <a:t>норму реакції.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У людини до ознак, що мають широку норму реакції відносять: </a:t>
            </a:r>
            <a:r>
              <a:rPr lang="uk-UA" sz="2800" b="1" dirty="0" smtClean="0">
                <a:solidFill>
                  <a:srgbClr val="002060"/>
                </a:solidFill>
              </a:rPr>
              <a:t>пігментацію шкіри, кількість формених елементів крові</a:t>
            </a:r>
            <a:r>
              <a:rPr lang="uk-UA" sz="2800" b="1" dirty="0" smtClean="0">
                <a:solidFill>
                  <a:srgbClr val="FF0000"/>
                </a:solidFill>
              </a:rPr>
              <a:t>. Вузьку норму реакції мають </a:t>
            </a:r>
            <a:r>
              <a:rPr lang="uk-UA" sz="2800" b="1" dirty="0" smtClean="0">
                <a:solidFill>
                  <a:srgbClr val="002060"/>
                </a:solidFill>
              </a:rPr>
              <a:t>показники кислотно-лужної рівноваги внутрішнього середовища. </a:t>
            </a:r>
            <a:r>
              <a:rPr lang="uk-UA" sz="2800" b="1" dirty="0" smtClean="0">
                <a:solidFill>
                  <a:srgbClr val="FF0000"/>
                </a:solidFill>
              </a:rPr>
              <a:t>Так </a:t>
            </a:r>
            <a:r>
              <a:rPr lang="uk-UA" sz="2800" b="1" dirty="0" err="1" smtClean="0">
                <a:solidFill>
                  <a:srgbClr val="FF0000"/>
                </a:solidFill>
              </a:rPr>
              <a:t>рН</a:t>
            </a:r>
            <a:r>
              <a:rPr lang="uk-UA" sz="2800" b="1" dirty="0" smtClean="0">
                <a:solidFill>
                  <a:srgbClr val="FF0000"/>
                </a:solidFill>
              </a:rPr>
              <a:t> плазми крові коливається в межах – 7, 35 – 7,4.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 таке норма реакції?</a:t>
            </a:r>
          </a:p>
          <a:p>
            <a:r>
              <a:rPr lang="uk-UA" b="1" dirty="0" smtClean="0"/>
              <a:t>А</a:t>
            </a:r>
            <a:r>
              <a:rPr lang="uk-UA" dirty="0" smtClean="0"/>
              <a:t> </a:t>
            </a:r>
            <a:r>
              <a:rPr lang="en-GB" dirty="0" err="1" smtClean="0"/>
              <a:t>межі</a:t>
            </a:r>
            <a:r>
              <a:rPr lang="en-GB" dirty="0" smtClean="0"/>
              <a:t> </a:t>
            </a:r>
            <a:r>
              <a:rPr lang="en-GB" dirty="0" err="1" smtClean="0"/>
              <a:t>модифікаційної</a:t>
            </a:r>
            <a:r>
              <a:rPr lang="en-GB" dirty="0" smtClean="0"/>
              <a:t> </a:t>
            </a:r>
            <a:r>
              <a:rPr lang="en-GB" dirty="0" err="1" smtClean="0"/>
              <a:t>мінливості</a:t>
            </a:r>
            <a:r>
              <a:rPr lang="en-GB" dirty="0" smtClean="0"/>
              <a:t> </a:t>
            </a:r>
            <a:r>
              <a:rPr lang="en-GB" dirty="0" err="1" smtClean="0"/>
              <a:t>ознаки</a:t>
            </a:r>
            <a:r>
              <a:rPr lang="en-GB" dirty="0" smtClean="0"/>
              <a:t>, </a:t>
            </a:r>
            <a:r>
              <a:rPr lang="en-GB" dirty="0" err="1" smtClean="0"/>
              <a:t>що</a:t>
            </a:r>
            <a:r>
              <a:rPr lang="en-GB" dirty="0" smtClean="0"/>
              <a:t> </a:t>
            </a:r>
            <a:r>
              <a:rPr lang="en-GB" dirty="0" err="1" smtClean="0"/>
              <a:t>вивчається</a:t>
            </a:r>
            <a:r>
              <a:rPr lang="en-GB" dirty="0" smtClean="0"/>
              <a:t> у </a:t>
            </a:r>
            <a:r>
              <a:rPr lang="en-GB" dirty="0" err="1" smtClean="0"/>
              <a:t>даного</a:t>
            </a:r>
            <a:r>
              <a:rPr lang="en-GB" dirty="0" smtClean="0"/>
              <a:t> </a:t>
            </a:r>
            <a:r>
              <a:rPr lang="en-GB" dirty="0" err="1" smtClean="0"/>
              <a:t>індивіда</a:t>
            </a:r>
            <a:endParaRPr lang="uk-UA" dirty="0" smtClean="0"/>
          </a:p>
          <a:p>
            <a:r>
              <a:rPr lang="uk-UA" b="1" dirty="0" smtClean="0"/>
              <a:t>Б</a:t>
            </a:r>
            <a:r>
              <a:rPr lang="en-GB" dirty="0" smtClean="0"/>
              <a:t> </a:t>
            </a:r>
            <a:r>
              <a:rPr lang="en-GB" dirty="0" err="1" smtClean="0"/>
              <a:t>діапазон</a:t>
            </a:r>
            <a:r>
              <a:rPr lang="en-GB" dirty="0" smtClean="0"/>
              <a:t> </a:t>
            </a:r>
            <a:r>
              <a:rPr lang="en-GB" dirty="0" err="1" smtClean="0"/>
              <a:t>мінливості</a:t>
            </a:r>
            <a:r>
              <a:rPr lang="en-GB" dirty="0" smtClean="0"/>
              <a:t> </a:t>
            </a:r>
            <a:r>
              <a:rPr lang="en-GB" dirty="0" err="1" smtClean="0"/>
              <a:t>ознаки</a:t>
            </a:r>
            <a:r>
              <a:rPr lang="en-GB" dirty="0" smtClean="0"/>
              <a:t> в </a:t>
            </a:r>
            <a:r>
              <a:rPr lang="en-GB" dirty="0" err="1" smtClean="0"/>
              <a:t>межах</a:t>
            </a:r>
            <a:r>
              <a:rPr lang="en-GB" dirty="0" smtClean="0"/>
              <a:t> </a:t>
            </a:r>
            <a:r>
              <a:rPr lang="en-GB" dirty="0" err="1" smtClean="0"/>
              <a:t>виду</a:t>
            </a:r>
            <a:r>
              <a:rPr lang="en-GB" dirty="0" smtClean="0"/>
              <a:t> </a:t>
            </a:r>
            <a:r>
              <a:rPr lang="uk-UA" b="1" dirty="0" smtClean="0"/>
              <a:t>В</a:t>
            </a:r>
            <a:r>
              <a:rPr lang="uk-UA" dirty="0" smtClean="0"/>
              <a:t> </a:t>
            </a:r>
            <a:r>
              <a:rPr lang="en-GB" dirty="0" err="1" smtClean="0"/>
              <a:t>неоднаковий</a:t>
            </a:r>
            <a:r>
              <a:rPr lang="en-GB" dirty="0" smtClean="0"/>
              <a:t> </a:t>
            </a:r>
            <a:r>
              <a:rPr lang="en-GB" dirty="0" err="1" smtClean="0"/>
              <a:t>ступінь</a:t>
            </a:r>
            <a:r>
              <a:rPr lang="en-GB" dirty="0" smtClean="0"/>
              <a:t> </a:t>
            </a:r>
            <a:r>
              <a:rPr lang="en-GB" dirty="0" err="1" smtClean="0"/>
              <a:t>прояву</a:t>
            </a:r>
            <a:r>
              <a:rPr lang="en-GB" dirty="0" smtClean="0"/>
              <a:t> </a:t>
            </a:r>
            <a:r>
              <a:rPr lang="en-GB" dirty="0" err="1" smtClean="0"/>
              <a:t>ознаки</a:t>
            </a:r>
            <a:r>
              <a:rPr lang="en-GB" dirty="0" smtClean="0"/>
              <a:t> у </a:t>
            </a:r>
            <a:r>
              <a:rPr lang="en-GB" dirty="0" err="1" smtClean="0"/>
              <a:t>різних</a:t>
            </a:r>
            <a:r>
              <a:rPr lang="en-GB" dirty="0" smtClean="0"/>
              <a:t> </a:t>
            </a:r>
            <a:r>
              <a:rPr lang="en-GB" dirty="0" err="1" smtClean="0"/>
              <a:t>особин</a:t>
            </a:r>
            <a:r>
              <a:rPr lang="en-GB" dirty="0" smtClean="0"/>
              <a:t> </a:t>
            </a:r>
            <a:r>
              <a:rPr lang="en-GB" dirty="0" err="1" smtClean="0"/>
              <a:t>виду</a:t>
            </a:r>
            <a:endParaRPr lang="uk-UA" dirty="0" smtClean="0"/>
          </a:p>
          <a:p>
            <a:r>
              <a:rPr lang="uk-UA" b="1" dirty="0" smtClean="0"/>
              <a:t>Г</a:t>
            </a:r>
            <a:r>
              <a:rPr lang="uk-UA" dirty="0" smtClean="0"/>
              <a:t> </a:t>
            </a:r>
            <a:r>
              <a:rPr lang="en-GB" dirty="0" err="1" smtClean="0"/>
              <a:t>ступінь</a:t>
            </a:r>
            <a:r>
              <a:rPr lang="en-GB" dirty="0" smtClean="0"/>
              <a:t> </a:t>
            </a:r>
            <a:r>
              <a:rPr lang="en-GB" dirty="0" err="1" smtClean="0"/>
              <a:t>прояву</a:t>
            </a:r>
            <a:r>
              <a:rPr lang="en-GB" dirty="0" smtClean="0"/>
              <a:t> </a:t>
            </a:r>
            <a:r>
              <a:rPr lang="en-GB" dirty="0" err="1" smtClean="0"/>
              <a:t>різних</a:t>
            </a:r>
            <a:r>
              <a:rPr lang="en-GB" dirty="0" smtClean="0"/>
              <a:t> </a:t>
            </a:r>
            <a:r>
              <a:rPr lang="en-GB" dirty="0" err="1" smtClean="0"/>
              <a:t>ознак</a:t>
            </a:r>
            <a:r>
              <a:rPr lang="en-GB" dirty="0" smtClean="0"/>
              <a:t> у </a:t>
            </a:r>
            <a:r>
              <a:rPr lang="en-GB" dirty="0" err="1" smtClean="0"/>
              <a:t>представників</a:t>
            </a:r>
            <a:r>
              <a:rPr lang="en-GB" dirty="0" smtClean="0"/>
              <a:t> </a:t>
            </a:r>
            <a:r>
              <a:rPr lang="en-GB" dirty="0" err="1" smtClean="0"/>
              <a:t>виду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340</TotalTime>
  <Words>1152</Words>
  <Application>Microsoft Office PowerPoint</Application>
  <PresentationFormat>Экран (4:3)</PresentationFormat>
  <Paragraphs>161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Закономірності мінливості</vt:lpstr>
      <vt:lpstr>Мінливість </vt:lpstr>
      <vt:lpstr>Мінливість</vt:lpstr>
      <vt:lpstr>Завдання 1</vt:lpstr>
      <vt:lpstr>Набуті протягом життя організму ознаки не успадковуються. Досліди А.Вейсмана</vt:lpstr>
      <vt:lpstr>Неспадкова (модифікаційна) мінливість</vt:lpstr>
      <vt:lpstr>Завдання 2</vt:lpstr>
      <vt:lpstr>Модифікації – неспадкові зміни</vt:lpstr>
      <vt:lpstr>Завдання 3</vt:lpstr>
      <vt:lpstr>Презентация PowerPoint</vt:lpstr>
      <vt:lpstr>Презентация PowerPoint</vt:lpstr>
      <vt:lpstr>Презентация PowerPoint</vt:lpstr>
      <vt:lpstr>Морфози</vt:lpstr>
      <vt:lpstr>Презентация PowerPoint</vt:lpstr>
      <vt:lpstr>Завдання 4</vt:lpstr>
      <vt:lpstr>Спадкова мінливість. Комбінативна</vt:lpstr>
      <vt:lpstr>Завдання 5</vt:lpstr>
      <vt:lpstr>Спадкова мінливість. Мутаційна</vt:lpstr>
      <vt:lpstr>Класифікація мутацій </vt:lpstr>
      <vt:lpstr>Класифікація мутацій (продовження)</vt:lpstr>
      <vt:lpstr>Завдання 6</vt:lpstr>
      <vt:lpstr>Завдання 7 </vt:lpstr>
      <vt:lpstr>Мутагени</vt:lpstr>
      <vt:lpstr>Презентация PowerPoint</vt:lpstr>
      <vt:lpstr>Проблеми генетичної безпеки</vt:lpstr>
      <vt:lpstr>Презентация PowerPoint</vt:lpstr>
      <vt:lpstr>Презентация PowerPoint</vt:lpstr>
      <vt:lpstr>Геномні мутації</vt:lpstr>
      <vt:lpstr>Геномні мутації. Гаплоїдія</vt:lpstr>
      <vt:lpstr>Типи поліплоїдії</vt:lpstr>
      <vt:lpstr>Алополіплоїди. Штучний алопполіплоїд гібриду редьки і капусти </vt:lpstr>
      <vt:lpstr>Завдання 8</vt:lpstr>
      <vt:lpstr>Гетероплоїдія (анеуплоїдія)</vt:lpstr>
      <vt:lpstr>Механізми анеуплоїдії</vt:lpstr>
      <vt:lpstr>Хромосомні аберації</vt:lpstr>
      <vt:lpstr>Презентация PowerPoint</vt:lpstr>
      <vt:lpstr>Презентация PowerPoint</vt:lpstr>
      <vt:lpstr>Презентация PowerPoint</vt:lpstr>
      <vt:lpstr>Соматичні  мутації. Мозаїцизм</vt:lpstr>
      <vt:lpstr>Завдання 9 </vt:lpstr>
      <vt:lpstr>Закон гомологічних рядів спадкової мінливості організмів. М.І. ВавИлов</vt:lpstr>
      <vt:lpstr>Закон гомологічних рядів М.І.ВавИлова</vt:lpstr>
      <vt:lpstr>Завдання 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мінливість</dc:title>
  <dc:creator>C2-411-Note</dc:creator>
  <cp:lastModifiedBy>Admin</cp:lastModifiedBy>
  <cp:revision>42</cp:revision>
  <dcterms:created xsi:type="dcterms:W3CDTF">2016-03-19T18:42:05Z</dcterms:created>
  <dcterms:modified xsi:type="dcterms:W3CDTF">2021-03-25T08:45:53Z</dcterms:modified>
</cp:coreProperties>
</file>