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325" r:id="rId6"/>
    <p:sldId id="260" r:id="rId7"/>
    <p:sldId id="314" r:id="rId8"/>
    <p:sldId id="261" r:id="rId9"/>
    <p:sldId id="262" r:id="rId10"/>
    <p:sldId id="307" r:id="rId11"/>
    <p:sldId id="308" r:id="rId12"/>
    <p:sldId id="264" r:id="rId13"/>
    <p:sldId id="309" r:id="rId14"/>
    <p:sldId id="266" r:id="rId15"/>
    <p:sldId id="310" r:id="rId16"/>
    <p:sldId id="265" r:id="rId17"/>
    <p:sldId id="311" r:id="rId18"/>
    <p:sldId id="268" r:id="rId19"/>
    <p:sldId id="269" r:id="rId20"/>
    <p:sldId id="323" r:id="rId21"/>
    <p:sldId id="270" r:id="rId22"/>
    <p:sldId id="324" r:id="rId23"/>
    <p:sldId id="271" r:id="rId24"/>
    <p:sldId id="315" r:id="rId25"/>
    <p:sldId id="272" r:id="rId26"/>
    <p:sldId id="319" r:id="rId27"/>
    <p:sldId id="273" r:id="rId28"/>
    <p:sldId id="278" r:id="rId29"/>
    <p:sldId id="281" r:id="rId30"/>
    <p:sldId id="317" r:id="rId31"/>
    <p:sldId id="279" r:id="rId32"/>
    <p:sldId id="275" r:id="rId33"/>
    <p:sldId id="305" r:id="rId34"/>
    <p:sldId id="306" r:id="rId35"/>
    <p:sldId id="280" r:id="rId36"/>
    <p:sldId id="283" r:id="rId37"/>
    <p:sldId id="284" r:id="rId38"/>
    <p:sldId id="287" r:id="rId39"/>
    <p:sldId id="286" r:id="rId40"/>
    <p:sldId id="289" r:id="rId41"/>
    <p:sldId id="290" r:id="rId42"/>
    <p:sldId id="312" r:id="rId43"/>
    <p:sldId id="292" r:id="rId44"/>
    <p:sldId id="293" r:id="rId45"/>
    <p:sldId id="316" r:id="rId46"/>
    <p:sldId id="294" r:id="rId47"/>
    <p:sldId id="296" r:id="rId48"/>
    <p:sldId id="295" r:id="rId49"/>
    <p:sldId id="318" r:id="rId50"/>
    <p:sldId id="297" r:id="rId51"/>
    <p:sldId id="320" r:id="rId52"/>
    <p:sldId id="321" r:id="rId53"/>
    <p:sldId id="322" r:id="rId54"/>
    <p:sldId id="302" r:id="rId55"/>
    <p:sldId id="303" r:id="rId56"/>
    <p:sldId id="304" r:id="rId57"/>
    <p:sldId id="300" r:id="rId58"/>
    <p:sldId id="301" r:id="rId59"/>
    <p:sldId id="313" r:id="rId6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>
      <p:cViewPr>
        <p:scale>
          <a:sx n="62" d="100"/>
          <a:sy n="62" d="100"/>
        </p:scale>
        <p:origin x="-64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DA7B8-8D48-4E47-8C19-F65AEAC03025}" type="datetimeFigureOut">
              <a:rPr lang="uk-UA" smtClean="0"/>
              <a:pPr/>
              <a:t>25.03.2021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D99D2-0D76-47AD-8438-48E72724636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854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D99D2-0D76-47AD-8438-48E727246369}" type="slidenum">
              <a:rPr lang="uk-UA" smtClean="0"/>
              <a:pPr/>
              <a:t>41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680CEC-571A-4F49-AB0C-B3696BC515EF}" type="datetimeFigureOut">
              <a:rPr lang="uk-UA" smtClean="0"/>
              <a:pPr/>
              <a:t>25.03.2021</a:t>
            </a:fld>
            <a:endParaRPr lang="uk-UA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80CEC-571A-4F49-AB0C-B3696BC515EF}" type="datetimeFigureOut">
              <a:rPr lang="uk-UA" smtClean="0"/>
              <a:pPr/>
              <a:t>25.03.2021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9680CEC-571A-4F49-AB0C-B3696BC515EF}" type="datetimeFigureOut">
              <a:rPr lang="uk-UA" smtClean="0"/>
              <a:pPr/>
              <a:t>25.03.2021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80CEC-571A-4F49-AB0C-B3696BC515EF}" type="datetimeFigureOut">
              <a:rPr lang="uk-UA" smtClean="0"/>
              <a:pPr/>
              <a:t>25.03.2021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680CEC-571A-4F49-AB0C-B3696BC515EF}" type="datetimeFigureOut">
              <a:rPr lang="uk-UA" smtClean="0"/>
              <a:pPr/>
              <a:t>25.03.2021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80CEC-571A-4F49-AB0C-B3696BC515EF}" type="datetimeFigureOut">
              <a:rPr lang="uk-UA" smtClean="0"/>
              <a:pPr/>
              <a:t>25.03.2021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80CEC-571A-4F49-AB0C-B3696BC515EF}" type="datetimeFigureOut">
              <a:rPr lang="uk-UA" smtClean="0"/>
              <a:pPr/>
              <a:t>25.03.2021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80CEC-571A-4F49-AB0C-B3696BC515EF}" type="datetimeFigureOut">
              <a:rPr lang="uk-UA" smtClean="0"/>
              <a:pPr/>
              <a:t>25.03.2021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680CEC-571A-4F49-AB0C-B3696BC515EF}" type="datetimeFigureOut">
              <a:rPr lang="uk-UA" smtClean="0"/>
              <a:pPr/>
              <a:t>25.03.2021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80CEC-571A-4F49-AB0C-B3696BC515EF}" type="datetimeFigureOut">
              <a:rPr lang="uk-UA" smtClean="0"/>
              <a:pPr/>
              <a:t>25.03.2021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680CEC-571A-4F49-AB0C-B3696BC515EF}" type="datetimeFigureOut">
              <a:rPr lang="uk-UA" smtClean="0"/>
              <a:pPr/>
              <a:t>25.03.2021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9680CEC-571A-4F49-AB0C-B3696BC515EF}" type="datetimeFigureOut">
              <a:rPr lang="uk-UA" smtClean="0"/>
              <a:pPr/>
              <a:t>25.03.2021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C6A9E05-2152-4F5B-BFCE-9D1968F7732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hyperlink" Target="https://www.google.com.ua/url?sa=i&amp;url=https://uk.wikipedia.org/wiki/%D0%9A%D0%B0%D1%80%D1%96%D0%BE%D1%82%D0%B8%D0%BF&amp;psig=AOvVaw0ByfsslT4WpInBc9-UmoFi&amp;ust=1588493476393000&amp;source=images&amp;cd=vfe&amp;ved=0CAIQjRxqFwoTCIjN8LrdlOkCFQAAAAAdAAAAABA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.ua/url?sa=i&amp;url=https://history.vn.ua/pidruchniki/sobol-biology-and-ecology-10-class-2018-standard-level/43.php&amp;psig=AOvVaw0ByfsslT4WpInBc9-UmoFi&amp;ust=1588493476393000&amp;source=images&amp;cd=vfe&amp;ved=0CAIQjRxqFwoTCIjN8LrdlOkCFQAAAAAdAAAAABAV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google.com.ua/url?sa=i&amp;url=https://pidruchniki.com/69176/meditsina/analiz_kariotipu&amp;psig=AOvVaw0ByfsslT4WpInBc9-UmoFi&amp;ust=1588493476393000&amp;source=images&amp;cd=vfe&amp;ved=0CAIQjRxqFwoTCIjN8LrdlOkCFQAAAAAdAAAAABAP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ua/url?sa=i&amp;url=https://ukr.media/world/368994/&amp;psig=AOvVaw2T-Ww1PKrCkqpIwS1w8fBc&amp;ust=1588493840079000&amp;source=images&amp;cd=vfe&amp;ved=0CAIQjRxqFwoTCIiNnOjelOkCFQAAAAAdAAAAABAV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s://www.google.com.ua/url?sa=i&amp;url=https://naurok.com.ua/prezentaciya-genetika-spadkovist-ta-minlivist-metodi-genetichnih-doslidzhen-zakonomirnosti-spadkovosti-139230.html&amp;psig=AOvVaw36jeo7SCXLYGUcK2tYMjg_&amp;ust=1588493711592000&amp;source=images&amp;cd=vfe&amp;ved=0CAIQjRxqFwoTCNCvk63elOkCFQAAAAAdAAAAABA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.ua/url?sa=i&amp;url=http://lit30.at.ua/index/rudi/0-408&amp;psig=AOvVaw2T-Ww1PKrCkqpIwS1w8fBc&amp;ust=1588493840079000&amp;source=images&amp;cd=vfe&amp;ved=0CAIQjRxqFwoTCIiNnOjelOkCFQAAAAAdAAAAABAP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www.google.com.ua/url?sa=i&amp;url=https://dutuna.in.ua/bliznyuki-i-dvijnyata-yaka-mizh-nimi-riznicya/&amp;psig=AOvVaw2T-Ww1PKrCkqpIwS1w8fBc&amp;ust=1588493840079000&amp;source=images&amp;cd=vfe&amp;ved=0CAIQjRxqFwoTCIiNnOjelOkCFQAAAAAdAAAAABAJ" TargetMode="External"/><Relationship Id="rId9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oogle.com.ua/url?sa=i&amp;rct=j&amp;q=&amp;esrc=s&amp;source=images&amp;cd=&amp;cad=rja&amp;uact=8&amp;ved=0ahUKEwisqdKviMDLAhWIHpoKHTgFBb4QjRwIBw&amp;url=http://intranet.tdmu.edu.ua/data/kafedra/internal/med_biologia/classes_stud/uk/med/biol/ptn/%D0%93%D0%B5%D0%BD%D0%B5%D1%82%D0%B8%D0%BA%D0%B0/3_%D0%BA%D1%83%D1%80%D1%81/%D0%A2%D0%B5%D0%BC%D0%B0%2009.htm&amp;bvm=bv.116636494,d.bGs&amp;psig=AFQjCNEqiphQzvk7XWAsMObTeKVaMlKH0w&amp;ust=145804101480077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ogle.com.ua/url?sa=i&amp;url=http://elibrary.kubg.edu.ua/id/eprint/11798/1/%D0%9F%D0%A0%D0%90%D0%9A%D0%A2%D0%98%D0%9A%D0%A3%D0%9C_%D0%9F%D0%A1%D0%98%D0%A5%D0%9E%D0%93%D0%95%D0%9D_2015.pdf&amp;psig=AOvVaw1BBTZh5p0ZwqAQ0fLqO_LK&amp;ust=1588494555904000&amp;source=images&amp;cd=vfe&amp;ved=0CAIQjRxqFwoTCIDMzsPhlOkCFQAAAAAdAAAAABAD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com.ua/url?sa=i&amp;url=https://ru.wikipedia.org/wiki/%D0%94%D0%B5%D1%80%D0%BC%D0%B0%D1%82%D0%BE%D0%B3%D0%BB%D0%B8%D1%84%D0%B8%D0%BA%D0%B0&amp;psig=AOvVaw1W6ZZyuXzuzcDLjGa1gCwS&amp;ust=1588495469279000&amp;source=images&amp;cd=vfe&amp;ved=0CAIQjRxqFwoTCIiikYHllOkCFQAAAAAdAAAAABAT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google.com.ua/url?sa=i&amp;url=https://scorcher.ru/art_them/31/zakony-mendelya-kratko-i-ponyatno.htm&amp;psig=AOvVaw3XqEVJZ2t5HdGYjetPIZM2&amp;ust=1588496017016000&amp;source=images&amp;cd=vfe&amp;ved=0CAIQjRxqFwoTCKCy8YLnlOkCFQAAAAAdAAAAABAP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google.com.ua/url?sa=i&amp;rct=j&amp;q=&amp;esrc=s&amp;source=images&amp;cd=&amp;cad=rja&amp;uact=8&amp;ved=0ahUKEwjZqpiljMDLAhXFNJoKHVWLDdcQjRwIBw&amp;url=http://narodna-osvita.com.ua/631-formalna-genetika-zakonomrnost-spadkuvannya-oznak.html&amp;bvm=bv.116636494,d.bGs&amp;psig=AFQjCNGgmbpNLuHzqtnsATQ7uiP_eNhKEA&amp;ust=1458042004167737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.ua/url?sa=i&amp;rct=j&amp;q=&amp;esrc=s&amp;source=images&amp;cd=&amp;cad=rja&amp;uact=8&amp;ved=0ahUKEwjZqpiljMDLAhXFNJoKHVWLDdcQjRwIBw&amp;url=http://shkola.ua/ru/book/read/43/page192&amp;bvm=bv.116636494,d.bGs&amp;psig=AFQjCNGgmbpNLuHzqtnsATQ7uiP_eNhKEA&amp;ust=1458042004167737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.ua/url?sa=i&amp;rct=j&amp;q=&amp;esrc=s&amp;source=images&amp;cd=&amp;cad=rja&amp;uact=8&amp;ved=0ahUKEwjO9qr7hsXLAhWsNJoKHRT5D-0QjRwIBw&amp;url=http://nataliyaborisova.blogspot.com/2013/09/blog-post_22.html&amp;bvm=bv.116954456,d.bGs&amp;psig=AFQjCNETVvPrglaO7MOBnrSWmYD-5oi6Vw&amp;ust=145821144423108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ogle.com.ua/url?sa=i&amp;url=https://en.ppt-online.org/80039&amp;psig=AOvVaw1qAvKMJrjxBuYAlprDMJMn&amp;ust=1584526667262000&amp;source=images&amp;cd=vfe&amp;ved=0CAIQjRxqFwoTCLjN9P2joegCFQAAAAAdAAAAABAD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com.ua/url?sa=i&amp;url=https://present5.com/vzayemodiya-geniv-plan-prichini-vidxilennya-pri-rozshheplenni-vid/&amp;psig=AOvVaw0ZiP0l-Qk1ek-ivYmqwrm8&amp;ust=1584526797975000&amp;source=images&amp;cd=vfe&amp;ved=0CAIQjRxqFwoTCLjY3bukoegCFQAAAAAdAAAAABAJ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google.com.ua/url?sa=i&amp;url=https://ppt-online.org/303545&amp;psig=AOvVaw0ZiP0l-Qk1ek-ivYmqwrm8&amp;ust=1584526797975000&amp;source=images&amp;cd=vfe&amp;ved=0CAIQjRxqFwoTCLjY3bukoegCFQAAAAAdAAAAABAO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.ua/url?sa=i&amp;rct=j&amp;q=&amp;esrc=s&amp;source=images&amp;cd=&amp;cad=rja&amp;uact=8&amp;ved=0ahUKEwjn8eDph8XLAhUJM5oKHUTmDIcQjRwIBw&amp;url=http://www.biorepet-ufa.ru/osnovy-genetiki/vzaimodejstvie-neallelnyx-genov.html&amp;bvm=bv.116954456,d.bGs&amp;psig=AFQjCNF6w4ANnFWcFKDJc8FgJoyqmbp7pQ&amp;ust=145821270704826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www.google.com.ua/url?sa=i&amp;rct=j&amp;q=&amp;esrc=s&amp;source=images&amp;cd=&amp;cad=rja&amp;uact=8&amp;ved=0ahUKEwipneT_h8XLAhXmd5oKHeeXCQQQjRwIBw&amp;url=http://www.biorepet-ufa.ru/reshenie-geneticheskix-zadach/komplementarnoe-dejstvie-genov.html&amp;bvm=bv.116954456,d.bGs&amp;psig=AFQjCNF6w4ANnFWcFKDJc8FgJoyqmbp7pQ&amp;ust=1458212707048266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.ua/url?sa=i&amp;rct=j&amp;q=&amp;esrc=s&amp;source=images&amp;cd=&amp;cad=rja&amp;uact=8&amp;ved=0ahUKEwiroJGUicXLAhWPa5oKHTJDBiUQjRwIBw&amp;url=http://svitppt.com.ua/biologiya/organizmoviy-riven-organizacii-genetichnoi-informacii-vzaemodiya-geniv.html&amp;bvm=bv.116954456,d.bGs&amp;psig=AFQjCNFlfUXr-fQVx4gN_jBjrSdyZ4gr9Q&amp;ust=1458213063707960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.ua/url?sa=i&amp;rct=j&amp;q=&amp;esrc=s&amp;source=images&amp;cd=&amp;cad=rja&amp;uact=8&amp;ved=0ahUKEwjV9YSAkMXLAhWlA5oKHTQWAk4QjRwIBw&amp;url=http://svitppt.com.ua/biologiya/vzaemodiya-geniv.html&amp;bvm=bv.116954456,d.bGs&amp;psig=AFQjCNHXDmeAvt1CVgmVUIp9K8oeLLXwHw&amp;ust=145821484270992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google.com.ua/url?sa=i&amp;url=https://school.home-task.com/geni-autosom-statevix-xromosom/&amp;psig=AOvVaw10dtkMv0tC1_2epYXNNRG9&amp;ust=1588497462266000&amp;source=images&amp;cd=vfe&amp;ved=0CAIQjRxqFwoTCNi896rslOkCFQAAAAAdAAAAABAD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.ua/url?sa=i&amp;rct=j&amp;q=&amp;esrc=s&amp;source=images&amp;cd=&amp;cad=rja&amp;uact=8&amp;ved=0ahUKEwjWh5bIlsXLAhUMLZoKHfhBAkIQjRwIBw&amp;url=http://svitppt.com.ua/medicina/uspadkuvannya-stati-ta-oznak-zcheplenih-zi-stattyu.html&amp;bvm=bv.116954456,d.bGs&amp;psig=AFQjCNF5_L2rtuVSGxZftrj2WbpWiz1uuw&amp;ust=1458216512090704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google.com.ua/url?sa=i&amp;rct=j&amp;q=&amp;esrc=s&amp;source=images&amp;cd=&amp;cad=rja&amp;uact=8&amp;ved=0ahUKEwjK4pi5mcXLAhXpPZoKHXSlCRgQjRwIBw&amp;url=http://www.wikiwand.com/uk/%D0%97%D1%87%D0%B5%D0%BF%D0%BB%D0%B5%D0%BD%D0%B5_%D0%B7%D1%96_%D1%81%D1%82%D0%B0%D1%82%D1%82%D1%8E_%D1%83%D1%81%D0%BF%D0%B0%D0%B4%D0%BA%D1%83%D0%B2%D0%B0%D0%BD%D0%BD%D1%8F&amp;bvm=bv.116954456,d.bGs&amp;psig=AFQjCNHL9jhQtHtWnMfrgEMttoPUAUCf6w&amp;ust=1458217402560893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google.com.ua/url?sa=i&amp;rct=j&amp;q=&amp;esrc=s&amp;source=images&amp;cd=&amp;cad=rja&amp;uact=8&amp;ved=0ahUKEwjK4pi5mcXLAhXpPZoKHXSlCRgQjRwIBw&amp;url=https://uk.wikipedia.org/wiki/%D0%97%D1%87%D0%B5%D0%BF%D0%BB%D0%B5%D0%BD%D0%B5_%D0%B7%D1%96_%D1%81%D1%82%D0%B0%D1%82%D1%82%D1%8E_%D1%83%D1%81%D0%BF%D0%B0%D0%B4%D0%BA%D1%83%D0%B2%D0%B0%D0%BD%D0%BD%D1%8F&amp;bvm=bv.116954456,d.bGs&amp;psig=AFQjCNHL9jhQtHtWnMfrgEMttoPUAUCf6w&amp;ust=1458217402560893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google.com.ua/url?sa=i&amp;rct=j&amp;q=&amp;esrc=s&amp;source=images&amp;cd=&amp;cad=rja&amp;uact=8&amp;ved=0ahUKEwirsrqfydHLAhVKCpoKHUiQAqwQjRwIBw&amp;url=http://narodna-osvita.com.ua/631-formalna-genetika-zakonomrnost-spadkuvannya-oznak.html&amp;bvm=bv.117218890,d.bGs&amp;psig=AFQjCNHO-9MHzZeh4KbfgtY0hipmZ3hSww&amp;ust=1458642498331373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ua/url?sa=i&amp;rct=j&amp;q=&amp;esrc=s&amp;source=images&amp;cd=&amp;cad=rja&amp;uact=8&amp;ved=0ahUKEwjZqpiljMDLAhXFNJoKHVWLDdcQjRwIBw&amp;url=http://narodna-osvita.com.ua/631-formalna-genetika-zakonomrnost-spadkuvannya-oznak.html&amp;bvm=bv.116636494,d.bGs&amp;psig=AFQjCNGgmbpNLuHzqtnsATQ7uiP_eNhKEA&amp;ust=1458042004167737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12" Type="http://schemas.openxmlformats.org/officeDocument/2006/relationships/image" Target="../media/image36.png"/><Relationship Id="rId2" Type="http://schemas.openxmlformats.org/officeDocument/2006/relationships/hyperlink" Target="https://www.google.com.ua/url?sa=i&amp;url=https://uk.wikipedia.org/wiki/%D0%9A%D0%B0%D1%80%D1%96%D0%BE%D1%82%D0%B8%D0%BF&amp;psig=AOvVaw0ByfsslT4WpInBc9-UmoFi&amp;ust=1588493476393000&amp;source=images&amp;cd=vfe&amp;ved=0CAIQjRxqFwoTCIjN8LrdlOkCFQAAAAAdAAAAABA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.ua/url?sa=i&amp;url=https://scorcher.ru/art_them/31/zakony-mendelya-kratko-i-ponyatno.htm&amp;psig=AOvVaw3XqEVJZ2t5HdGYjetPIZM2&amp;ust=1588496017016000&amp;source=images&amp;cd=vfe&amp;ved=0CAIQjRxqFwoTCKCy8YLnlOkCFQAAAAAdAAAAABAP" TargetMode="External"/><Relationship Id="rId11" Type="http://schemas.openxmlformats.org/officeDocument/2006/relationships/hyperlink" Target="https://www.google.com.ua/url?sa=i&amp;url=https://uk.wikipedia.org/wiki/XY-%D1%81%D0%B8%D1%81%D1%82%D0%B5%D0%BC%D0%B0_%D0%B2%D0%B8%D0%B7%D0%BD%D0%B0%D1%87%D0%B5%D0%BD%D0%BD%D1%8F_%D1%81%D1%82%D0%B0%D1%82%D1%96&amp;psig=AOvVaw10dtkMv0tC1_2epYXNNRG9&amp;ust=1588497462266000&amp;source=images&amp;cd=vfe&amp;ved=0CAIQjRxqFwoTCNi896rslOkCFQAAAAAdAAAAABAJ" TargetMode="External"/><Relationship Id="rId5" Type="http://schemas.openxmlformats.org/officeDocument/2006/relationships/image" Target="../media/image6.jpeg"/><Relationship Id="rId10" Type="http://schemas.openxmlformats.org/officeDocument/2006/relationships/image" Target="../media/image30.png"/><Relationship Id="rId4" Type="http://schemas.openxmlformats.org/officeDocument/2006/relationships/hyperlink" Target="https://www.google.com.ua/url?sa=i&amp;url=https://naurok.com.ua/prezentaciya-genetika-spadkovist-ta-minlivist-metodi-genetichnih-doslidzhen-zakonomirnosti-spadkovosti-139230.html&amp;psig=AOvVaw36jeo7SCXLYGUcK2tYMjg_&amp;ust=1588493711592000&amp;source=images&amp;cd=vfe&amp;ved=0CAIQjRxqFwoTCNCvk63elOkCFQAAAAAdAAAAABAD" TargetMode="Externa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ua/url?sa=i&amp;rct=j&amp;q=&amp;esrc=s&amp;source=images&amp;cd=&amp;cad=rja&amp;uact=8&amp;ved=0ahUKEwiBqe3qh8DLAhVDEJoKHUV-DrUQjRwIBw&amp;url=http://subject.com.ua/biology/medical/83.html&amp;psig=AFQjCNEb-N7tuEr4TYfhjuoz7kBTj1bOwg&amp;ust=1458040915945345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Основи генетики</a:t>
            </a:r>
            <a:br>
              <a:rPr lang="uk-UA" dirty="0" smtClean="0"/>
            </a:br>
            <a:r>
              <a:rPr lang="uk-UA" dirty="0" smtClean="0"/>
              <a:t>Закономірності </a:t>
            </a:r>
            <a:br>
              <a:rPr lang="uk-UA" dirty="0" smtClean="0"/>
            </a:br>
            <a:r>
              <a:rPr lang="uk-UA" dirty="0" smtClean="0"/>
              <a:t>спадковості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28656" cy="588680"/>
          </a:xfrm>
        </p:spPr>
        <p:txBody>
          <a:bodyPr/>
          <a:lstStyle/>
          <a:p>
            <a:r>
              <a:rPr lang="uk-UA" dirty="0" err="1" smtClean="0"/>
              <a:t>Цитогенетичний</a:t>
            </a:r>
            <a:r>
              <a:rPr lang="uk-UA" dirty="0" smtClean="0"/>
              <a:t> метод</a:t>
            </a: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052736"/>
            <a:ext cx="7920880" cy="5805264"/>
          </a:xfrm>
        </p:spPr>
        <p:txBody>
          <a:bodyPr>
            <a:normAutofit/>
          </a:bodyPr>
          <a:lstStyle/>
          <a:p>
            <a:r>
              <a:rPr lang="uk-UA" dirty="0" err="1" smtClean="0"/>
              <a:t>Цитогенетичний</a:t>
            </a:r>
            <a:r>
              <a:rPr lang="uk-UA" dirty="0" smtClean="0"/>
              <a:t> метод </a:t>
            </a:r>
            <a:r>
              <a:rPr lang="uk-UA" dirty="0" err="1" smtClean="0"/>
              <a:t>грунтується</a:t>
            </a:r>
            <a:r>
              <a:rPr lang="uk-UA" dirty="0" smtClean="0"/>
              <a:t> на дослідженні  особливостей хромосомного набору (каріотипу) організмів. Вивчення каріотипу дає змогу виявляти мутації, </a:t>
            </a:r>
            <a:r>
              <a:rPr lang="uk-UA" dirty="0" err="1" smtClean="0"/>
              <a:t>пов</a:t>
            </a:r>
            <a:r>
              <a:rPr lang="en-US" dirty="0" smtClean="0"/>
              <a:t>’</a:t>
            </a:r>
            <a:r>
              <a:rPr lang="uk-UA" dirty="0" err="1" smtClean="0"/>
              <a:t>язані</a:t>
            </a:r>
            <a:r>
              <a:rPr lang="uk-UA" dirty="0" smtClean="0"/>
              <a:t> зі зміною як кількості хромосом, так і структури окремих з них.</a:t>
            </a:r>
          </a:p>
          <a:p>
            <a:r>
              <a:rPr lang="uk-UA" dirty="0" smtClean="0"/>
              <a:t>Каріотип – сукупність ознак, за якими можна ідентифікувати певний хромосомний набір: число хромосом, їх форма та розміри.  Каріотип може бути зображений у вигляді </a:t>
            </a:r>
            <a:r>
              <a:rPr lang="uk-UA" dirty="0" err="1" smtClean="0"/>
              <a:t>ідіограми</a:t>
            </a:r>
            <a:r>
              <a:rPr lang="uk-UA" dirty="0" smtClean="0"/>
              <a:t> – схеми, на якій хромосоми розташовують у ряд по мірі зменшення їх довжини.</a:t>
            </a:r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7444680" cy="588680"/>
          </a:xfrm>
        </p:spPr>
        <p:txBody>
          <a:bodyPr/>
          <a:lstStyle/>
          <a:p>
            <a:r>
              <a:rPr lang="uk-UA" dirty="0" smtClean="0"/>
              <a:t>Каріотип і </a:t>
            </a:r>
            <a:r>
              <a:rPr lang="uk-UA" dirty="0" err="1" smtClean="0"/>
              <a:t>ідіограма</a:t>
            </a:r>
            <a:endParaRPr lang="uk-UA" dirty="0"/>
          </a:p>
        </p:txBody>
      </p:sp>
      <p:pic>
        <p:nvPicPr>
          <p:cNvPr id="4" name="Содержимое 3" descr="Каріотип — Вікіпедія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41148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Аналіз каріотипу, Метод гібридизації соматичних клітин - Генетика ...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412776"/>
            <a:ext cx="349188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іотип людини. Хромосомний аналіз - Підручник з Біології і ...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4581128"/>
            <a:ext cx="2140585" cy="194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7444680" cy="732696"/>
          </a:xfrm>
        </p:spPr>
        <p:txBody>
          <a:bodyPr/>
          <a:lstStyle/>
          <a:p>
            <a:r>
              <a:rPr lang="uk-UA" dirty="0" err="1" smtClean="0"/>
              <a:t>Близнюковий</a:t>
            </a:r>
            <a:r>
              <a:rPr lang="uk-UA" dirty="0" smtClean="0"/>
              <a:t> метод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8100392" cy="5661248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Полягає у вивченні розвитку ознак у близнят. </a:t>
            </a:r>
            <a:r>
              <a:rPr lang="uk-UA" dirty="0" err="1" smtClean="0"/>
              <a:t>Різнояйцеві</a:t>
            </a:r>
            <a:r>
              <a:rPr lang="uk-UA" dirty="0" smtClean="0"/>
              <a:t> близнята розвиваються з різних яйцеклітин і відрізняються за </a:t>
            </a:r>
            <a:r>
              <a:rPr lang="uk-UA" b="1" dirty="0" smtClean="0"/>
              <a:t>генотипом</a:t>
            </a:r>
            <a:r>
              <a:rPr lang="uk-UA" dirty="0" smtClean="0"/>
              <a:t>. </a:t>
            </a:r>
            <a:r>
              <a:rPr lang="uk-UA" b="1" dirty="0" smtClean="0">
                <a:solidFill>
                  <a:srgbClr val="FF0000"/>
                </a:solidFill>
              </a:rPr>
              <a:t>Якщо вони розвиваються в однакових умовах то відмінності між ними зумовлені генотипом</a:t>
            </a:r>
            <a:r>
              <a:rPr lang="uk-UA" b="1" dirty="0" smtClean="0"/>
              <a:t>.</a:t>
            </a:r>
          </a:p>
          <a:p>
            <a:r>
              <a:rPr lang="uk-UA" dirty="0" err="1" smtClean="0"/>
              <a:t>Однояйцеві</a:t>
            </a:r>
            <a:r>
              <a:rPr lang="uk-UA" dirty="0" smtClean="0"/>
              <a:t> близнята розвиваються з однієї зиготи, мають одну стать і дуже схожі. Відмінності між ними зумовлені </a:t>
            </a:r>
            <a:r>
              <a:rPr lang="uk-UA" b="1" dirty="0" smtClean="0">
                <a:solidFill>
                  <a:srgbClr val="FF0000"/>
                </a:solidFill>
              </a:rPr>
              <a:t>факторами середовища. 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Цей метод дає змогу встановлювати роль спадковості та мінливості у розвитку деяких ознак. Насамперед це стосується ознак, які визначаються декількома генами (полігенні ознаки)</a:t>
            </a:r>
            <a:endParaRPr lang="uk-U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Дизиготні</a:t>
            </a:r>
            <a:r>
              <a:rPr lang="uk-UA" dirty="0" smtClean="0"/>
              <a:t> і </a:t>
            </a:r>
            <a:r>
              <a:rPr lang="uk-UA" dirty="0" err="1" smtClean="0"/>
              <a:t>монозиготні</a:t>
            </a:r>
            <a:r>
              <a:rPr lang="uk-UA" dirty="0" smtClean="0"/>
              <a:t> близнюки</a:t>
            </a:r>
            <a:endParaRPr lang="uk-UA" dirty="0"/>
          </a:p>
        </p:txBody>
      </p:sp>
      <p:pic>
        <p:nvPicPr>
          <p:cNvPr id="4" name="Содержимое 3" descr="Презентація &quot;Генетика. Спадковість та мінливість. Методи ...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3176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лизнюки і двійнята – яка між ними різниця? – ДИТЯЧИЙ ЛІКАР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28800"/>
            <a:ext cx="586814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НВК №30 м. Кременчук - руді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60788" y="1196752"/>
            <a:ext cx="288321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Батьки були приголомшені народженням близнюків з різним кольором ...">
            <a:hlinkClick r:id="rId8" tgtFrame="&quot;_blank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4077073"/>
            <a:ext cx="284380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intranet.tdmu.edu.ua/data/kafedra/internal/med_biologia/classes_stud/uk/med/biol/ptn/%D0%93%D0%B5%D0%BD%D0%B5%D1%82%D0%B8%D0%BA%D0%B0/3_%D0%BA%D1%83%D1%80%D1%81/%D0%A2%D0%B5%D0%BC%D0%B0%2009.files/image040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/>
              <a:t>Визначення внеску спадковості і впливу оточуючого середовища на розвиток ознаки</a:t>
            </a: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178808" y="1484784"/>
            <a:ext cx="4965192" cy="4641379"/>
          </a:xfrm>
          <a:solidFill>
            <a:schemeClr val="bg1"/>
          </a:solidFill>
        </p:spPr>
        <p:txBody>
          <a:bodyPr/>
          <a:lstStyle/>
          <a:p>
            <a:r>
              <a:rPr lang="uk-UA" dirty="0" smtClean="0"/>
              <a:t>К – </a:t>
            </a:r>
            <a:r>
              <a:rPr lang="uk-UA" dirty="0" err="1" smtClean="0"/>
              <a:t>конкордантність</a:t>
            </a:r>
            <a:r>
              <a:rPr lang="uk-UA" dirty="0" smtClean="0"/>
              <a:t> – </a:t>
            </a:r>
            <a:r>
              <a:rPr lang="uk-UA" dirty="0" err="1" smtClean="0"/>
              <a:t>співпадання</a:t>
            </a:r>
            <a:r>
              <a:rPr lang="uk-UA" dirty="0" smtClean="0"/>
              <a:t> розвитку ознаки у близнюків</a:t>
            </a:r>
          </a:p>
          <a:p>
            <a:r>
              <a:rPr lang="uk-UA" dirty="0" smtClean="0"/>
              <a:t>МБ – </a:t>
            </a:r>
            <a:r>
              <a:rPr lang="uk-UA" dirty="0" err="1" smtClean="0"/>
              <a:t>монозиготні</a:t>
            </a:r>
            <a:r>
              <a:rPr lang="uk-UA" dirty="0" smtClean="0"/>
              <a:t> близнюки</a:t>
            </a:r>
          </a:p>
          <a:p>
            <a:r>
              <a:rPr lang="uk-UA" dirty="0" smtClean="0"/>
              <a:t>ДБ – </a:t>
            </a:r>
            <a:r>
              <a:rPr lang="uk-UA" dirty="0" err="1" smtClean="0"/>
              <a:t>дизиготні</a:t>
            </a:r>
            <a:r>
              <a:rPr lang="uk-UA" dirty="0" smtClean="0"/>
              <a:t> близнюки</a:t>
            </a:r>
          </a:p>
          <a:p>
            <a:r>
              <a:rPr lang="uk-UA" dirty="0" smtClean="0"/>
              <a:t>Н – спадковість</a:t>
            </a:r>
          </a:p>
          <a:p>
            <a:r>
              <a:rPr lang="uk-UA" dirty="0" smtClean="0"/>
              <a:t>С – вплив середовища</a:t>
            </a:r>
            <a:endParaRPr lang="uk-UA" dirty="0"/>
          </a:p>
        </p:txBody>
      </p:sp>
      <p:pic>
        <p:nvPicPr>
          <p:cNvPr id="5" name="Рисунок 4" descr="ПРАКТИЧНІ ЗАНЯТТЯ Під час практичного заняття студенти детально анал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060848"/>
            <a:ext cx="3923927" cy="256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20040"/>
            <a:ext cx="7588696" cy="732696"/>
          </a:xfrm>
        </p:spPr>
        <p:txBody>
          <a:bodyPr/>
          <a:lstStyle/>
          <a:p>
            <a:r>
              <a:rPr lang="uk-UA" dirty="0" smtClean="0"/>
              <a:t>Біохімічні методи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7696200" cy="533099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Використовують для діагностики спадкових хвороб </a:t>
            </a:r>
            <a:r>
              <a:rPr lang="uk-UA" sz="3200" dirty="0" err="1" smtClean="0"/>
              <a:t>пов</a:t>
            </a:r>
            <a:r>
              <a:rPr lang="en-US" sz="3200" dirty="0" smtClean="0"/>
              <a:t>’</a:t>
            </a:r>
            <a:r>
              <a:rPr lang="uk-UA" sz="3200" dirty="0" err="1" smtClean="0"/>
              <a:t>язаних</a:t>
            </a:r>
            <a:r>
              <a:rPr lang="uk-UA" sz="3200" dirty="0" smtClean="0"/>
              <a:t> із порушенням обміну речовин. За їх допомогою виявляють білки, а також проміжні продукти обміну речовин, невластиві організмові, що свідчить про наявність змінених (мутантних) генів.</a:t>
            </a:r>
            <a:endParaRPr lang="uk-U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7696200" cy="660688"/>
          </a:xfrm>
        </p:spPr>
        <p:txBody>
          <a:bodyPr/>
          <a:lstStyle/>
          <a:p>
            <a:r>
              <a:rPr lang="uk-UA" dirty="0" smtClean="0"/>
              <a:t>Метод дерматогліфіки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uk-UA" sz="2400" b="1" dirty="0" smtClean="0"/>
              <a:t>Дерматогліфіка</a:t>
            </a:r>
            <a:r>
              <a:rPr lang="uk-UA" sz="2400" dirty="0" smtClean="0"/>
              <a:t>  — розділ морфології людини, який вивчає шкірний рельєф долонних і підошовних поверхонь, де шкіра вкрита численними папілярними лініями, що утворюють певні візерунки. Дані дерматогліфіки використовуються в криміналістиці (дактилоскопія), судовій, клінічній медицині, </a:t>
            </a:r>
            <a:r>
              <a:rPr lang="uk-UA" sz="2400" dirty="0" smtClean="0">
                <a:solidFill>
                  <a:srgbClr val="FF0000"/>
                </a:solidFill>
              </a:rPr>
              <a:t>медичній генетиці. </a:t>
            </a:r>
          </a:p>
          <a:p>
            <a:r>
              <a:rPr lang="uk-UA" sz="2400" dirty="0" smtClean="0"/>
              <a:t>Дерматогліфіка поділяється на: </a:t>
            </a:r>
          </a:p>
          <a:p>
            <a:r>
              <a:rPr lang="uk-UA" sz="2400" dirty="0" smtClean="0"/>
              <a:t>дактилоскопію — вивчення малюнка пальців;</a:t>
            </a:r>
          </a:p>
          <a:p>
            <a:r>
              <a:rPr lang="uk-UA" sz="2400" dirty="0" err="1" smtClean="0"/>
              <a:t>пальмоскопію</a:t>
            </a:r>
            <a:r>
              <a:rPr lang="uk-UA" sz="2400" dirty="0" smtClean="0"/>
              <a:t> — вивчення особливостей будови долонь;</a:t>
            </a:r>
          </a:p>
          <a:p>
            <a:r>
              <a:rPr lang="uk-UA" sz="2400" dirty="0" err="1" smtClean="0"/>
              <a:t>плантоскопію</a:t>
            </a:r>
            <a:r>
              <a:rPr lang="uk-UA" sz="2400" dirty="0" smtClean="0"/>
              <a:t> — вивчення особливостей будови підошов.</a:t>
            </a:r>
          </a:p>
          <a:p>
            <a:pPr>
              <a:buNone/>
            </a:pPr>
            <a:r>
              <a:rPr lang="uk-UA" dirty="0" smtClean="0"/>
              <a:t>  Дослідження показали, що при хворобі </a:t>
            </a:r>
            <a:r>
              <a:rPr lang="uk-UA" dirty="0" err="1" smtClean="0"/>
              <a:t>Дауна</a:t>
            </a:r>
            <a:r>
              <a:rPr lang="uk-UA" dirty="0" smtClean="0"/>
              <a:t>, синдромах </a:t>
            </a:r>
            <a:r>
              <a:rPr lang="uk-UA" dirty="0" err="1" smtClean="0"/>
              <a:t>Клайнфельтера</a:t>
            </a:r>
            <a:r>
              <a:rPr lang="uk-UA" dirty="0" smtClean="0"/>
              <a:t>, </a:t>
            </a:r>
            <a:r>
              <a:rPr lang="uk-UA" dirty="0" err="1" smtClean="0"/>
              <a:t>Шерешевського</a:t>
            </a:r>
            <a:r>
              <a:rPr lang="uk-UA" dirty="0" smtClean="0"/>
              <a:t> — </a:t>
            </a:r>
            <a:r>
              <a:rPr lang="uk-UA" dirty="0" err="1" smtClean="0"/>
              <a:t>Тернера</a:t>
            </a:r>
            <a:r>
              <a:rPr lang="uk-UA" dirty="0" smtClean="0"/>
              <a:t> відбуваються </a:t>
            </a:r>
            <a:r>
              <a:rPr lang="uk-UA" dirty="0" err="1" smtClean="0"/>
              <a:t>специфічн</a:t>
            </a:r>
            <a:r>
              <a:rPr lang="uk-UA" dirty="0" smtClean="0"/>
              <a:t> і зміни  тільки візерунків пальців і долонь.</a:t>
            </a:r>
          </a:p>
          <a:p>
            <a:endParaRPr lang="uk-UA" dirty="0" smtClean="0"/>
          </a:p>
          <a:p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5" name="Содержимое 3" descr="Дерматоглифика — Википедия">
            <a:hlinkClick r:id="rId2" tgtFrame="&quot;_blank&quot;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60648"/>
            <a:ext cx="284380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Дерматоглифика — Википедия">
            <a:hlinkClick r:id="rId2" tgtFrame="&quot;_blank&quot;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60648"/>
            <a:ext cx="284380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7696200" cy="181281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Закономірності спадковості, встановлені Г.Менделем</a:t>
            </a:r>
            <a:br>
              <a:rPr lang="uk-UA" dirty="0" smtClean="0"/>
            </a:br>
            <a:r>
              <a:rPr lang="uk-UA" dirty="0" smtClean="0"/>
              <a:t>Альтернативні ознаки</a:t>
            </a:r>
            <a:endParaRPr lang="uk-UA" dirty="0"/>
          </a:p>
        </p:txBody>
      </p:sp>
      <p:pic>
        <p:nvPicPr>
          <p:cNvPr id="4" name="Содержимое 3" descr="https://upload.wikimedia.org/wikipedia/commons/thumb/e/ea/Mendel_seven_characters.svg/592px-Mendel_seven_characters.svg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813690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42175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Закон одноманітності гібридів першого покоління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1484784"/>
            <a:ext cx="4572000" cy="5184576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При </a:t>
            </a:r>
            <a:r>
              <a:rPr lang="uk-UA" sz="2800" dirty="0" err="1" smtClean="0"/>
              <a:t>моногібридному</a:t>
            </a:r>
            <a:r>
              <a:rPr lang="uk-UA" sz="2800" dirty="0" smtClean="0"/>
              <a:t> схрещуванні  гомозиготних особин в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п</a:t>
            </a:r>
            <a:r>
              <a:rPr lang="uk-UA" sz="2800" b="1" dirty="0" err="1" smtClean="0">
                <a:solidFill>
                  <a:srgbClr val="FF0000"/>
                </a:solidFill>
              </a:rPr>
              <a:t>ершому</a:t>
            </a:r>
            <a:r>
              <a:rPr lang="uk-UA" sz="2800" b="1" dirty="0" smtClean="0">
                <a:solidFill>
                  <a:srgbClr val="FF0000"/>
                </a:solidFill>
              </a:rPr>
              <a:t> покоління спостерігається одноманітність гібридів  як за  фенотипом, так і за генотипом.</a:t>
            </a:r>
            <a:endParaRPr lang="uk-UA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Законы Менделя кратко и понятно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36912"/>
            <a:ext cx="464400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Генетика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Наука про закономірності спадковості та мінливості.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Спадковість</a:t>
            </a:r>
            <a:r>
              <a:rPr lang="uk-UA" dirty="0" smtClean="0"/>
              <a:t> – здатність організмів формувати під час онтогенезу ознаки батьків і більш віддалених предків.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Мінливість</a:t>
            </a:r>
            <a:r>
              <a:rPr lang="uk-UA" dirty="0" smtClean="0"/>
              <a:t> – здатність організмів формувати унікальний фенотип під час реалізації генетичної інформації в конкретних умовах навколишнього середовища.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3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При яких генотипах батьків буде спостерігатись однаковість гібридів першого покоління:</a:t>
            </a:r>
          </a:p>
          <a:p>
            <a:r>
              <a:rPr lang="uk-UA" dirty="0" smtClean="0"/>
              <a:t>А  </a:t>
            </a:r>
            <a:r>
              <a:rPr lang="uk-UA" dirty="0" err="1" smtClean="0"/>
              <a:t>АаВв</a:t>
            </a:r>
            <a:r>
              <a:rPr lang="uk-UA" dirty="0" smtClean="0"/>
              <a:t> х </a:t>
            </a:r>
            <a:r>
              <a:rPr lang="uk-UA" dirty="0" err="1" smtClean="0"/>
              <a:t>АаВв</a:t>
            </a:r>
            <a:endParaRPr lang="uk-UA" dirty="0" smtClean="0"/>
          </a:p>
          <a:p>
            <a:r>
              <a:rPr lang="uk-UA" dirty="0" smtClean="0"/>
              <a:t>Б  </a:t>
            </a:r>
            <a:r>
              <a:rPr lang="uk-UA" dirty="0" err="1" smtClean="0"/>
              <a:t>АаВВ</a:t>
            </a:r>
            <a:r>
              <a:rPr lang="uk-UA" dirty="0" smtClean="0"/>
              <a:t> х </a:t>
            </a:r>
            <a:r>
              <a:rPr lang="uk-UA" dirty="0" err="1" smtClean="0"/>
              <a:t>АаВВ</a:t>
            </a:r>
            <a:endParaRPr lang="uk-UA" dirty="0" smtClean="0"/>
          </a:p>
          <a:p>
            <a:r>
              <a:rPr lang="uk-UA" dirty="0" smtClean="0"/>
              <a:t>В  ААВВ х ААВВ</a:t>
            </a:r>
          </a:p>
          <a:p>
            <a:r>
              <a:rPr lang="uk-UA" dirty="0" smtClean="0"/>
              <a:t>Г  ААВВ х </a:t>
            </a:r>
            <a:r>
              <a:rPr lang="uk-UA" dirty="0" err="1" smtClean="0"/>
              <a:t>аавв</a:t>
            </a:r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Закон розщеплення</a:t>
            </a:r>
            <a:endParaRPr lang="uk-UA" dirty="0"/>
          </a:p>
        </p:txBody>
      </p:sp>
      <p:pic>
        <p:nvPicPr>
          <p:cNvPr id="5" name="irc_mi" descr="http://narodna-osvita.com.ua/uploads/genetyka/genetyka-50.pn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1772816"/>
            <a:ext cx="5868144" cy="30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580112" y="1628800"/>
            <a:ext cx="3563888" cy="4569371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uk-UA" dirty="0" smtClean="0"/>
              <a:t>При </a:t>
            </a:r>
            <a:r>
              <a:rPr lang="uk-UA" dirty="0" err="1" smtClean="0"/>
              <a:t>моногібридному</a:t>
            </a:r>
            <a:r>
              <a:rPr lang="uk-UA" dirty="0" smtClean="0"/>
              <a:t> схрещуванні гібридів першого покоління у другому поколінні спостерігається </a:t>
            </a:r>
            <a:r>
              <a:rPr lang="uk-UA" dirty="0" smtClean="0">
                <a:solidFill>
                  <a:srgbClr val="FF0000"/>
                </a:solidFill>
              </a:rPr>
              <a:t>розщеплення за фенотипом 3:1, а за генотипом 1:2:1. 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6" name="irc_mi" descr="http://narodna-osvita.com.ua/uploads/genetyka/genetyka-50.png">
            <a:hlinkClick r:id="rId2"/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2400" y="1988840"/>
            <a:ext cx="5643736" cy="303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4</a:t>
            </a: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Сіре забарвлення тіла мухи дрозофіли (А) домінує над чорним (а). У серії дослідів по схрещуванню сірих мух одержали 1392 сірих особин і 467 чорних. Визначте генотипи батьківських форм:</a:t>
            </a:r>
          </a:p>
          <a:p>
            <a:r>
              <a:rPr lang="uk-UA" dirty="0" smtClean="0"/>
              <a:t>А  </a:t>
            </a:r>
            <a:r>
              <a:rPr lang="uk-UA" dirty="0" err="1" smtClean="0"/>
              <a:t>Аа</a:t>
            </a:r>
            <a:r>
              <a:rPr lang="uk-UA" dirty="0" smtClean="0"/>
              <a:t> х </a:t>
            </a:r>
            <a:r>
              <a:rPr lang="uk-UA" dirty="0" err="1" smtClean="0"/>
              <a:t>Аа</a:t>
            </a:r>
            <a:endParaRPr lang="uk-UA" dirty="0" smtClean="0"/>
          </a:p>
          <a:p>
            <a:r>
              <a:rPr lang="uk-UA" dirty="0" smtClean="0"/>
              <a:t>Б  АА х </a:t>
            </a:r>
            <a:r>
              <a:rPr lang="uk-UA" dirty="0" err="1" smtClean="0"/>
              <a:t>аа</a:t>
            </a:r>
            <a:endParaRPr lang="uk-UA" dirty="0" smtClean="0"/>
          </a:p>
          <a:p>
            <a:r>
              <a:rPr lang="uk-UA" dirty="0" smtClean="0"/>
              <a:t>В  </a:t>
            </a:r>
            <a:r>
              <a:rPr lang="uk-UA" dirty="0" err="1" smtClean="0"/>
              <a:t>Аа</a:t>
            </a:r>
            <a:r>
              <a:rPr lang="uk-UA" dirty="0" smtClean="0"/>
              <a:t> х </a:t>
            </a:r>
            <a:r>
              <a:rPr lang="uk-UA" dirty="0" err="1" smtClean="0"/>
              <a:t>аа</a:t>
            </a:r>
            <a:endParaRPr lang="uk-UA" dirty="0" smtClean="0"/>
          </a:p>
          <a:p>
            <a:r>
              <a:rPr lang="uk-UA" dirty="0" smtClean="0"/>
              <a:t>Г  </a:t>
            </a:r>
            <a:r>
              <a:rPr lang="uk-UA" dirty="0" err="1" smtClean="0"/>
              <a:t>аа</a:t>
            </a:r>
            <a:r>
              <a:rPr lang="uk-UA" dirty="0" smtClean="0"/>
              <a:t> х АА</a:t>
            </a:r>
            <a:endParaRPr lang="uk-U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Закон незалежного успадкування і комбінування ознак</a:t>
            </a:r>
            <a:endParaRPr lang="uk-UA" sz="3200" dirty="0"/>
          </a:p>
        </p:txBody>
      </p:sp>
      <p:pic>
        <p:nvPicPr>
          <p:cNvPr id="6" name="irc_mi" descr="http://shkola.ua/web/uploads/book/43/images/DGDSNNgh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849694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 5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7920880" cy="5184576"/>
          </a:xfrm>
        </p:spPr>
        <p:txBody>
          <a:bodyPr/>
          <a:lstStyle/>
          <a:p>
            <a:pPr lvl="0"/>
            <a:r>
              <a:rPr lang="uk-UA" dirty="0" smtClean="0"/>
              <a:t>Ген А, який зумовлює у томатів червоне забарвлення плодів, домінує над геном, що зумовлює жовте забарвлення. Ген В, який зумовлює круглу форму плодів домінує над геном грушоподібної форми. Гени А та В не зчеплені. Рослини з генотипом </a:t>
            </a:r>
            <a:r>
              <a:rPr lang="uk-UA" dirty="0" err="1" smtClean="0"/>
              <a:t>Аавв</a:t>
            </a:r>
            <a:r>
              <a:rPr lang="uk-UA" dirty="0" smtClean="0"/>
              <a:t> схрестили з рослинами </a:t>
            </a:r>
            <a:r>
              <a:rPr lang="uk-UA" dirty="0" err="1" smtClean="0"/>
              <a:t>ааВв</a:t>
            </a:r>
            <a:r>
              <a:rPr lang="uk-UA" dirty="0" smtClean="0"/>
              <a:t> і одержали 1000 потомків. Скільки з них мають червоні круглі плоди?</a:t>
            </a:r>
          </a:p>
          <a:p>
            <a:r>
              <a:rPr lang="uk-UA" dirty="0" smtClean="0"/>
              <a:t>А 0</a:t>
            </a:r>
          </a:p>
          <a:p>
            <a:r>
              <a:rPr lang="uk-UA" dirty="0" smtClean="0"/>
              <a:t>Б 100</a:t>
            </a:r>
          </a:p>
          <a:p>
            <a:r>
              <a:rPr lang="uk-UA" dirty="0" smtClean="0"/>
              <a:t>В 250</a:t>
            </a:r>
          </a:p>
          <a:p>
            <a:r>
              <a:rPr lang="uk-UA" dirty="0" smtClean="0"/>
              <a:t>Г 500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Закон </a:t>
            </a:r>
            <a:r>
              <a:rPr lang="uk-UA" smtClean="0"/>
              <a:t>чистоти гамет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Гамета </a:t>
            </a:r>
            <a:r>
              <a:rPr lang="uk-UA" sz="3600" b="1" dirty="0" err="1" smtClean="0">
                <a:solidFill>
                  <a:srgbClr val="FF0000"/>
                </a:solidFill>
              </a:rPr>
              <a:t>“чиста”</a:t>
            </a:r>
            <a:r>
              <a:rPr lang="uk-UA" sz="3600" b="1" dirty="0" smtClean="0">
                <a:solidFill>
                  <a:srgbClr val="FF0000"/>
                </a:solidFill>
              </a:rPr>
              <a:t> тому, що вона несе лише один з пари </a:t>
            </a:r>
            <a:r>
              <a:rPr lang="uk-UA" sz="3600" b="1" dirty="0" err="1" smtClean="0">
                <a:solidFill>
                  <a:srgbClr val="FF0000"/>
                </a:solidFill>
              </a:rPr>
              <a:t>алельних</a:t>
            </a:r>
            <a:r>
              <a:rPr lang="uk-UA" sz="3600" b="1" dirty="0" smtClean="0">
                <a:solidFill>
                  <a:srgbClr val="FF0000"/>
                </a:solidFill>
              </a:rPr>
              <a:t> генів.</a:t>
            </a:r>
          </a:p>
          <a:p>
            <a:r>
              <a:rPr lang="uk-UA" sz="3600" b="1" dirty="0" smtClean="0">
                <a:solidFill>
                  <a:srgbClr val="FF0000"/>
                </a:solidFill>
              </a:rPr>
              <a:t>Молекулярно-генетичною основою цього закону є поведінка хромосом під час </a:t>
            </a:r>
            <a:r>
              <a:rPr lang="uk-UA" sz="3600" b="1" dirty="0" err="1" smtClean="0">
                <a:solidFill>
                  <a:srgbClr val="FF0000"/>
                </a:solidFill>
              </a:rPr>
              <a:t>мейотичного</a:t>
            </a:r>
            <a:r>
              <a:rPr lang="uk-UA" sz="3600" b="1" dirty="0" smtClean="0">
                <a:solidFill>
                  <a:srgbClr val="FF0000"/>
                </a:solidFill>
              </a:rPr>
              <a:t> поділу.</a:t>
            </a:r>
            <a:endParaRPr lang="uk-UA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Аналізуюче</a:t>
            </a:r>
            <a:r>
              <a:rPr lang="uk-UA" dirty="0" smtClean="0"/>
              <a:t> схрещування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7571184" cy="4826936"/>
          </a:xfrm>
        </p:spPr>
        <p:txBody>
          <a:bodyPr/>
          <a:lstStyle/>
          <a:p>
            <a:r>
              <a:rPr lang="uk-UA" dirty="0" smtClean="0"/>
              <a:t>За умови повного домінування </a:t>
            </a:r>
            <a:r>
              <a:rPr lang="uk-UA" dirty="0" err="1" smtClean="0"/>
              <a:t>гомозигота</a:t>
            </a:r>
            <a:r>
              <a:rPr lang="uk-UA" dirty="0" smtClean="0"/>
              <a:t>  за домінантним геном і гетерозигота </a:t>
            </a:r>
            <a:r>
              <a:rPr lang="uk-UA" b="1" dirty="0" smtClean="0">
                <a:solidFill>
                  <a:srgbClr val="FF0000"/>
                </a:solidFill>
              </a:rPr>
              <a:t>мають однаковий фенотип.  </a:t>
            </a:r>
            <a:r>
              <a:rPr lang="uk-UA" dirty="0" smtClean="0"/>
              <a:t>Для встановлення генотипу проводять </a:t>
            </a:r>
            <a:r>
              <a:rPr lang="uk-UA" dirty="0" err="1" smtClean="0"/>
              <a:t>аналізуюче</a:t>
            </a:r>
            <a:r>
              <a:rPr lang="uk-UA" dirty="0" smtClean="0"/>
              <a:t> схрещування: схрещують особину з невстановленим генотипом  (</a:t>
            </a:r>
            <a:r>
              <a:rPr lang="uk-UA" dirty="0" smtClean="0">
                <a:solidFill>
                  <a:srgbClr val="FF0000"/>
                </a:solidFill>
              </a:rPr>
              <a:t>А ?)</a:t>
            </a:r>
            <a:r>
              <a:rPr lang="uk-UA" dirty="0" smtClean="0"/>
              <a:t>з особиною генотип якої відомий </a:t>
            </a:r>
            <a:r>
              <a:rPr lang="uk-UA" dirty="0" smtClean="0">
                <a:solidFill>
                  <a:srgbClr val="FF0000"/>
                </a:solidFill>
              </a:rPr>
              <a:t>(</a:t>
            </a:r>
            <a:r>
              <a:rPr lang="uk-UA" dirty="0" err="1" smtClean="0">
                <a:solidFill>
                  <a:srgbClr val="FF0000"/>
                </a:solidFill>
              </a:rPr>
              <a:t>аа</a:t>
            </a:r>
            <a:r>
              <a:rPr lang="uk-UA" dirty="0" smtClean="0"/>
              <a:t>). Залежно від прояву ознаки в нащадків (100%) або розщеплення 50% на 50% можна зробити висновок: у першому випадку особина була гомозиготною –АА, у другому випадку – гетерозиготою - </a:t>
            </a:r>
            <a:r>
              <a:rPr lang="uk-UA" dirty="0" err="1" smtClean="0"/>
              <a:t>Аа</a:t>
            </a:r>
            <a:endParaRPr lang="uk-U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Відхилення від закономірностей, встановлених  г. Менделем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7696200" cy="4970952"/>
          </a:xfrm>
        </p:spPr>
        <p:txBody>
          <a:bodyPr>
            <a:normAutofit fontScale="92500"/>
          </a:bodyPr>
          <a:lstStyle/>
          <a:p>
            <a:r>
              <a:rPr lang="uk-UA" sz="3200" b="1" dirty="0" smtClean="0"/>
              <a:t>Закономірності мають статистичний характер. Проявляються за умови великої кількості особин в потомстві і можуть порушуватись за умови малої кількості особин у потомстві.</a:t>
            </a:r>
          </a:p>
          <a:p>
            <a:r>
              <a:rPr lang="uk-UA" sz="3200" b="1" dirty="0" smtClean="0"/>
              <a:t>Закономірності можуть порушуватись за умови неоднакової життєздатності гамет.</a:t>
            </a:r>
          </a:p>
          <a:p>
            <a:r>
              <a:rPr lang="uk-UA" sz="3200" b="1" dirty="0" smtClean="0"/>
              <a:t>За умови летальності генів.</a:t>
            </a:r>
          </a:p>
          <a:p>
            <a:r>
              <a:rPr lang="uk-UA" sz="3200" b="1" dirty="0" smtClean="0"/>
              <a:t>За умови взаємодії генів.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E:\doc\Documents\PrintScreen Files\взаємодія генів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33" y="0"/>
            <a:ext cx="9119968" cy="633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dok.znaimo.com.ua/pars_docs/refs/4/3850/img9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64096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7444680" cy="66068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Основні терміни</a:t>
            </a:r>
            <a:r>
              <a:rPr lang="en-US" dirty="0" smtClean="0"/>
              <a:t> </a:t>
            </a:r>
            <a:r>
              <a:rPr lang="uk-UA" dirty="0" smtClean="0"/>
              <a:t>та поняття генетики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820472" cy="580526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Генотип –</a:t>
            </a:r>
            <a:r>
              <a:rPr lang="uk-UA" dirty="0" smtClean="0"/>
              <a:t> система генів організму, які реалізуються у фенотипі.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Фенотип</a:t>
            </a:r>
            <a:r>
              <a:rPr lang="uk-UA" dirty="0" smtClean="0"/>
              <a:t> – система зовнішніх і внутрішніх ознак організму, що формуються в результаті взаємодії генотипу і умов середовища середовища.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Алель </a:t>
            </a:r>
            <a:r>
              <a:rPr lang="uk-UA" dirty="0" smtClean="0"/>
              <a:t>– альтернативний стан гена, що є причиною варіації прояву однієї і тієї самої ознаки.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Алельні гени </a:t>
            </a:r>
            <a:r>
              <a:rPr lang="uk-UA" dirty="0" smtClean="0"/>
              <a:t>– </a:t>
            </a:r>
            <a:r>
              <a:rPr lang="uk-UA" dirty="0" err="1" smtClean="0"/>
              <a:t>гени</a:t>
            </a:r>
            <a:r>
              <a:rPr lang="uk-UA" dirty="0" smtClean="0"/>
              <a:t>, що впливають на розвиток однієї ознаки.</a:t>
            </a:r>
          </a:p>
          <a:p>
            <a:r>
              <a:rPr lang="uk-UA" b="1" dirty="0" err="1" smtClean="0">
                <a:solidFill>
                  <a:srgbClr val="FF0000"/>
                </a:solidFill>
              </a:rPr>
              <a:t>Алельні</a:t>
            </a:r>
            <a:r>
              <a:rPr lang="uk-UA" b="1" dirty="0" smtClean="0">
                <a:solidFill>
                  <a:srgbClr val="FF0000"/>
                </a:solidFill>
              </a:rPr>
              <a:t> гени </a:t>
            </a:r>
            <a:r>
              <a:rPr lang="uk-UA" dirty="0" smtClean="0"/>
              <a:t>містяться в однакових локусах гомологічних хромосом.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Гомологічні хромосоми мають однакову форму і розміри і мають в ідентичних локусах </a:t>
            </a:r>
            <a:r>
              <a:rPr lang="uk-UA" b="1" dirty="0" err="1" smtClean="0">
                <a:solidFill>
                  <a:srgbClr val="FF0000"/>
                </a:solidFill>
              </a:rPr>
              <a:t>алельні</a:t>
            </a:r>
            <a:r>
              <a:rPr lang="uk-UA" b="1" dirty="0" smtClean="0">
                <a:solidFill>
                  <a:srgbClr val="FF0000"/>
                </a:solidFill>
              </a:rPr>
              <a:t> гени.</a:t>
            </a:r>
            <a:endParaRPr lang="uk-U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6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uk-UA" dirty="0" smtClean="0"/>
              <a:t>Покоління від схрещування між собою чистопородних білих і чорних курей виявляється зозулястим (пістрявим). Яке оперення матиме потомство білого півня і зозулястої курки?</a:t>
            </a:r>
          </a:p>
          <a:p>
            <a:pPr hangingPunct="0"/>
            <a:r>
              <a:rPr lang="uk-UA" b="1" dirty="0" smtClean="0"/>
              <a:t>А  </a:t>
            </a:r>
            <a:r>
              <a:rPr lang="uk-UA" dirty="0" smtClean="0"/>
              <a:t>тільки біле</a:t>
            </a:r>
          </a:p>
          <a:p>
            <a:pPr hangingPunct="0"/>
            <a:r>
              <a:rPr lang="uk-UA" dirty="0" smtClean="0"/>
              <a:t>Б  тільки чорне</a:t>
            </a:r>
          </a:p>
          <a:p>
            <a:pPr hangingPunct="0"/>
            <a:r>
              <a:rPr lang="uk-UA" dirty="0" smtClean="0"/>
              <a:t>В  на 50% зозулясте і  на 50% біле</a:t>
            </a:r>
          </a:p>
          <a:p>
            <a:pPr hangingPunct="0"/>
            <a:r>
              <a:rPr lang="uk-UA" dirty="0" smtClean="0"/>
              <a:t>Г  на 25% біле, на 25% чорне та 50% зозулясте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Содержимое 5" descr="Картинки по запросу &quot;наддомінування&quot;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Множинні алелі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sz="4000" dirty="0" smtClean="0"/>
              <a:t>Якщо в популяції за формування певної ознаки відповідає понад 2 </a:t>
            </a:r>
            <a:r>
              <a:rPr lang="uk-UA" sz="4000" dirty="0" err="1" smtClean="0"/>
              <a:t>алельних</a:t>
            </a:r>
            <a:r>
              <a:rPr lang="uk-UA" sz="4000" dirty="0" smtClean="0"/>
              <a:t> гена, то має місце </a:t>
            </a:r>
            <a:r>
              <a:rPr lang="uk-UA" sz="4000" b="1" dirty="0" smtClean="0">
                <a:solidFill>
                  <a:srgbClr val="FF0000"/>
                </a:solidFill>
              </a:rPr>
              <a:t>явище множинних алелей.</a:t>
            </a:r>
          </a:p>
          <a:p>
            <a:r>
              <a:rPr lang="uk-UA" sz="4000" b="1" dirty="0" smtClean="0">
                <a:solidFill>
                  <a:srgbClr val="FF0000"/>
                </a:solidFill>
              </a:rPr>
              <a:t>Прикладом множинних алелей є гени (</a:t>
            </a:r>
            <a:r>
              <a:rPr lang="en-US" sz="3200" b="1" dirty="0" smtClean="0"/>
              <a:t>I</a:t>
            </a:r>
            <a:r>
              <a:rPr lang="en-US" sz="3200" b="1" baseline="30000" dirty="0" smtClean="0"/>
              <a:t>A</a:t>
            </a:r>
            <a:r>
              <a:rPr lang="en-US" sz="3200" b="1" dirty="0" smtClean="0"/>
              <a:t>, I</a:t>
            </a:r>
            <a:r>
              <a:rPr lang="en-US" sz="3200" b="1" baseline="30000" dirty="0" smtClean="0"/>
              <a:t>B</a:t>
            </a:r>
            <a:r>
              <a:rPr lang="en-US" sz="3200" b="1" dirty="0" smtClean="0"/>
              <a:t>,</a:t>
            </a:r>
            <a:r>
              <a:rPr lang="uk-UA" sz="3200" b="1" dirty="0" smtClean="0"/>
              <a:t> І</a:t>
            </a:r>
            <a:r>
              <a:rPr lang="uk-UA" sz="3200" b="1" baseline="30000" dirty="0" smtClean="0"/>
              <a:t>0</a:t>
            </a:r>
            <a:r>
              <a:rPr lang="uk-UA" sz="3200" b="1" dirty="0" smtClean="0"/>
              <a:t> </a:t>
            </a:r>
            <a:r>
              <a:rPr lang="uk-UA" sz="3200" dirty="0" smtClean="0">
                <a:solidFill>
                  <a:srgbClr val="FF0000"/>
                </a:solidFill>
              </a:rPr>
              <a:t>)</a:t>
            </a:r>
            <a:r>
              <a:rPr lang="uk-UA" sz="4000" b="1" dirty="0" smtClean="0">
                <a:solidFill>
                  <a:srgbClr val="FF0000"/>
                </a:solidFill>
              </a:rPr>
              <a:t>, що визначають успадкування груп крові </a:t>
            </a:r>
            <a:r>
              <a:rPr lang="uk-UA" sz="4000" b="1" dirty="0" err="1" smtClean="0">
                <a:solidFill>
                  <a:srgbClr val="FF0000"/>
                </a:solidFill>
              </a:rPr>
              <a:t>утварин</a:t>
            </a:r>
            <a:r>
              <a:rPr lang="uk-UA" sz="4000" b="1" dirty="0" smtClean="0">
                <a:solidFill>
                  <a:srgbClr val="FF0000"/>
                </a:solidFill>
              </a:rPr>
              <a:t> і людини за системою АВО.</a:t>
            </a:r>
            <a:endParaRPr lang="uk-UA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Картинки по запросу &quot;кодомінування&quot;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Картинки по запросу &quot;кодомінування&quot;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Взаємодія між </a:t>
            </a:r>
            <a:r>
              <a:rPr lang="uk-UA" sz="2800" dirty="0" err="1" smtClean="0">
                <a:solidFill>
                  <a:srgbClr val="FF0000"/>
                </a:solidFill>
              </a:rPr>
              <a:t>неалельними</a:t>
            </a:r>
            <a:r>
              <a:rPr lang="uk-UA" sz="2800" dirty="0" smtClean="0">
                <a:solidFill>
                  <a:srgbClr val="FF0000"/>
                </a:solidFill>
              </a:rPr>
              <a:t> генами. Комплементарна взаємодія.</a:t>
            </a:r>
            <a:br>
              <a:rPr lang="uk-UA" sz="2800" dirty="0" smtClean="0">
                <a:solidFill>
                  <a:srgbClr val="FF0000"/>
                </a:solidFill>
              </a:rPr>
            </a:br>
            <a:r>
              <a:rPr lang="uk-UA" sz="2800" dirty="0" smtClean="0">
                <a:solidFill>
                  <a:srgbClr val="FF0000"/>
                </a:solidFill>
              </a:rPr>
              <a:t>Новоутворення при схрещуваннях</a:t>
            </a:r>
            <a:endParaRPr lang="uk-UA" sz="2800" dirty="0">
              <a:solidFill>
                <a:srgbClr val="FF0000"/>
              </a:solidFill>
            </a:endParaRPr>
          </a:p>
        </p:txBody>
      </p:sp>
      <p:pic>
        <p:nvPicPr>
          <p:cNvPr id="4" name="irc_mi" descr="http://www.biorepet-ufa.ru/wp-content/uploads/2011/11/%D0%9A%D0%BE%D0%BC%D0%BF%D0%BB%D0%B5%D0%BC%D0%B5%D0%BD%D1%82%D0%B0%D1%80%D0%BD%D0%BE%D0%B5-%D0%B2%D0%B7%D0%B0%D0%B8%D0%BC%D0%BE%D0%B4%D0%B5%D0%B9%D1%81%D1%82%D0%B2%D0%B8%D0%B51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341987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www.biorepet-ufa.ru/wp-content/uploads/2012/01/%D0%9D%D0%B0%D1%81%D0%BB%D0%B5%D0%B4%D0%BE%D0%B2%D0%B0%D0%BD%D0%B8%D0%B5-%D0%BE%D0%BA%D1%80%D0%B0%D1%81%D0%BA%D0%B8-%D1%83-%D0%BD%D0%BE%D1%80%D0%BA%D0%B8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772816"/>
            <a:ext cx="471601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www.biorepet-ufa.ru/wp-content/uploads/2011/11/%D0%9A%D0%BE%D0%BC%D0%BF%D0%BB%D0%B5%D0%BC%D0%B5%D0%BD%D1%82%D0%B0%D1%80%D0%BD%D0%BE%D0%B5-%D0%B2%D0%B7%D0%B0%D0%B8%D0%BC%D0%BE%D0%B4%D0%B5%D0%B9%D1%81%D1%82%D0%B2%D0%B8%D0%B511.jpg">
            <a:hlinkClick r:id="rId2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435597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http://medbiol.ru/medbiol/genetic_sk/images/ris096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7344816" cy="66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Взаємодія між </a:t>
            </a:r>
            <a:r>
              <a:rPr lang="uk-UA" dirty="0" err="1" smtClean="0">
                <a:solidFill>
                  <a:srgbClr val="FF0000"/>
                </a:solidFill>
              </a:rPr>
              <a:t>неалельними</a:t>
            </a:r>
            <a:r>
              <a:rPr lang="uk-UA" dirty="0" smtClean="0">
                <a:solidFill>
                  <a:srgbClr val="FF0000"/>
                </a:solidFill>
              </a:rPr>
              <a:t> генами. Епістаз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4" name="irc_mi" descr="http://svitppt.com.ua/images/6/5476/770/img25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8352928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0664" cy="876712"/>
          </a:xfrm>
        </p:spPr>
        <p:txBody>
          <a:bodyPr/>
          <a:lstStyle/>
          <a:p>
            <a:r>
              <a:rPr lang="uk-UA" dirty="0" smtClean="0"/>
              <a:t>Полімерія</a:t>
            </a:r>
            <a:endParaRPr lang="uk-UA" dirty="0"/>
          </a:p>
        </p:txBody>
      </p:sp>
      <p:pic>
        <p:nvPicPr>
          <p:cNvPr id="4" name="Содержимое 3" descr="http://bio.1september.ru/2009/10/9_6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7416824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Плейотропія</a:t>
            </a:r>
            <a:endParaRPr lang="uk-UA" dirty="0"/>
          </a:p>
        </p:txBody>
      </p:sp>
      <p:pic>
        <p:nvPicPr>
          <p:cNvPr id="4" name="irc_mi" descr="http://svitppt.com.ua/images/6/5346/770/img23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терміни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 err="1" smtClean="0">
                <a:solidFill>
                  <a:srgbClr val="FF0000"/>
                </a:solidFill>
              </a:rPr>
              <a:t>Гомозигота</a:t>
            </a:r>
            <a:r>
              <a:rPr lang="uk-UA" dirty="0" smtClean="0"/>
              <a:t> – диплоїдний організм (зигота), що має в ідентичних локусах гомологічних хромосом однакові алелі </a:t>
            </a:r>
            <a:r>
              <a:rPr lang="uk-UA" dirty="0" smtClean="0">
                <a:solidFill>
                  <a:srgbClr val="FF0000"/>
                </a:solidFill>
              </a:rPr>
              <a:t>(АА, </a:t>
            </a:r>
            <a:r>
              <a:rPr lang="uk-UA" dirty="0" err="1" smtClean="0">
                <a:solidFill>
                  <a:srgbClr val="FF0000"/>
                </a:solidFill>
              </a:rPr>
              <a:t>аа</a:t>
            </a:r>
            <a:r>
              <a:rPr lang="uk-UA" dirty="0" smtClean="0">
                <a:solidFill>
                  <a:srgbClr val="FF0000"/>
                </a:solidFill>
              </a:rPr>
              <a:t>).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Гетерозигота</a:t>
            </a:r>
            <a:r>
              <a:rPr lang="uk-UA" dirty="0" smtClean="0"/>
              <a:t> – диплоїдний організм (зигота), що має в ідентичних локусах гомологічних хромосом різні </a:t>
            </a:r>
            <a:r>
              <a:rPr lang="uk-UA" dirty="0" err="1" smtClean="0"/>
              <a:t>алельні</a:t>
            </a:r>
            <a:r>
              <a:rPr lang="uk-UA" dirty="0" smtClean="0"/>
              <a:t> гени </a:t>
            </a:r>
            <a:r>
              <a:rPr lang="uk-UA" dirty="0" smtClean="0">
                <a:solidFill>
                  <a:srgbClr val="FF0000"/>
                </a:solidFill>
              </a:rPr>
              <a:t>(</a:t>
            </a:r>
            <a:r>
              <a:rPr lang="uk-UA" dirty="0" err="1" smtClean="0">
                <a:solidFill>
                  <a:srgbClr val="FF0000"/>
                </a:solidFill>
              </a:rPr>
              <a:t>Аа</a:t>
            </a:r>
            <a:r>
              <a:rPr lang="uk-UA" dirty="0" smtClean="0">
                <a:solidFill>
                  <a:srgbClr val="FF0000"/>
                </a:solidFill>
              </a:rPr>
              <a:t>).</a:t>
            </a:r>
          </a:p>
          <a:p>
            <a:r>
              <a:rPr lang="uk-UA" b="1" dirty="0" err="1" smtClean="0">
                <a:solidFill>
                  <a:srgbClr val="FF0000"/>
                </a:solidFill>
              </a:rPr>
              <a:t>Гемізигота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– зигота, у якій певний ген </a:t>
            </a:r>
            <a:r>
              <a:rPr lang="uk-UA" dirty="0" err="1" smtClean="0"/>
              <a:t>пре-</a:t>
            </a:r>
            <a:r>
              <a:rPr lang="uk-UA" dirty="0" smtClean="0"/>
              <a:t> </a:t>
            </a:r>
            <a:r>
              <a:rPr lang="uk-UA" dirty="0" err="1" smtClean="0"/>
              <a:t>дставлений</a:t>
            </a:r>
            <a:r>
              <a:rPr lang="uk-UA" dirty="0" smtClean="0"/>
              <a:t> тільки одним </a:t>
            </a:r>
            <a:r>
              <a:rPr lang="uk-UA" dirty="0" err="1" smtClean="0"/>
              <a:t>алелем</a:t>
            </a:r>
            <a:r>
              <a:rPr lang="uk-UA" dirty="0" smtClean="0"/>
              <a:t>. </a:t>
            </a:r>
            <a:r>
              <a:rPr lang="uk-UA" b="1" dirty="0" err="1" smtClean="0">
                <a:solidFill>
                  <a:srgbClr val="FF0000"/>
                </a:solidFill>
              </a:rPr>
              <a:t>Гемізиготи</a:t>
            </a:r>
            <a:r>
              <a:rPr lang="uk-UA" b="1" dirty="0" smtClean="0">
                <a:solidFill>
                  <a:srgbClr val="FF0000"/>
                </a:solidFill>
              </a:rPr>
              <a:t> виявляються в </a:t>
            </a:r>
            <a:r>
              <a:rPr lang="uk-UA" b="1" dirty="0" err="1" smtClean="0">
                <a:solidFill>
                  <a:srgbClr val="FF0000"/>
                </a:solidFill>
              </a:rPr>
              <a:t>гетерогаметних</a:t>
            </a:r>
            <a:r>
              <a:rPr lang="uk-UA" b="1" dirty="0" smtClean="0">
                <a:solidFill>
                  <a:srgbClr val="FF0000"/>
                </a:solidFill>
              </a:rPr>
              <a:t> організмів.</a:t>
            </a:r>
            <a:endParaRPr lang="uk-U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7372672" cy="51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Типи визначення статі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П</a:t>
            </a:r>
            <a:r>
              <a:rPr lang="ru-RU" b="1" dirty="0" err="1" smtClean="0">
                <a:solidFill>
                  <a:srgbClr val="FF0000"/>
                </a:solidFill>
              </a:rPr>
              <a:t>рогамний</a:t>
            </a:r>
            <a:r>
              <a:rPr lang="ru-RU" b="1" dirty="0" smtClean="0">
                <a:solidFill>
                  <a:srgbClr val="FF0000"/>
                </a:solidFill>
              </a:rPr>
              <a:t> тип </a:t>
            </a:r>
            <a:r>
              <a:rPr lang="ru-RU" dirty="0" smtClean="0"/>
              <a:t>– стать </a:t>
            </a:r>
            <a:r>
              <a:rPr lang="ru-RU" dirty="0" err="1" smtClean="0"/>
              <a:t>визначається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до </a:t>
            </a:r>
            <a:r>
              <a:rPr lang="ru-RU" dirty="0" err="1" smtClean="0"/>
              <a:t>запліднення</a:t>
            </a:r>
            <a:r>
              <a:rPr lang="ru-RU" dirty="0" smtClean="0"/>
              <a:t> (у </a:t>
            </a:r>
            <a:r>
              <a:rPr lang="ru-RU" dirty="0" err="1" smtClean="0"/>
              <a:t>дафній</a:t>
            </a:r>
            <a:r>
              <a:rPr lang="ru-RU" dirty="0" smtClean="0"/>
              <a:t> за </a:t>
            </a:r>
            <a:r>
              <a:rPr lang="ru-RU" dirty="0" err="1" smtClean="0"/>
              <a:t>оптимальних</a:t>
            </a:r>
            <a:r>
              <a:rPr lang="ru-RU" dirty="0" smtClean="0"/>
              <a:t> умов у </a:t>
            </a:r>
            <a:r>
              <a:rPr lang="ru-RU" dirty="0" err="1" smtClean="0"/>
              <a:t>водоймі</a:t>
            </a:r>
            <a:r>
              <a:rPr lang="ru-RU" dirty="0" smtClean="0"/>
              <a:t> </a:t>
            </a:r>
            <a:r>
              <a:rPr lang="ru-RU" dirty="0" err="1" smtClean="0"/>
              <a:t>розвиваються</a:t>
            </a:r>
            <a:r>
              <a:rPr lang="ru-RU" dirty="0" smtClean="0"/>
              <a:t> самки, а при </a:t>
            </a:r>
            <a:r>
              <a:rPr lang="ru-RU" dirty="0" err="1" smtClean="0"/>
              <a:t>низькій</a:t>
            </a:r>
            <a:r>
              <a:rPr lang="ru-RU" dirty="0" smtClean="0"/>
              <a:t> </a:t>
            </a:r>
            <a:r>
              <a:rPr lang="ru-RU" dirty="0" err="1" smtClean="0"/>
              <a:t>температурі</a:t>
            </a:r>
            <a:r>
              <a:rPr lang="ru-RU" dirty="0" smtClean="0"/>
              <a:t> – </a:t>
            </a:r>
            <a:r>
              <a:rPr lang="ru-RU" dirty="0" err="1" smtClean="0"/>
              <a:t>самці</a:t>
            </a:r>
            <a:r>
              <a:rPr lang="ru-RU" dirty="0" smtClean="0"/>
              <a:t>); </a:t>
            </a:r>
            <a:endParaRPr lang="uk-UA" dirty="0" smtClean="0"/>
          </a:p>
          <a:p>
            <a:r>
              <a:rPr lang="ru-RU" b="1" dirty="0" err="1" smtClean="0">
                <a:solidFill>
                  <a:srgbClr val="FF0000"/>
                </a:solidFill>
              </a:rPr>
              <a:t>Сингамний</a:t>
            </a:r>
            <a:r>
              <a:rPr lang="ru-RU" b="1" dirty="0" smtClean="0">
                <a:solidFill>
                  <a:srgbClr val="FF0000"/>
                </a:solidFill>
              </a:rPr>
              <a:t> тип </a:t>
            </a:r>
            <a:r>
              <a:rPr lang="ru-RU" dirty="0" smtClean="0"/>
              <a:t>– стать </a:t>
            </a:r>
            <a:r>
              <a:rPr lang="ru-RU" dirty="0" err="1" smtClean="0"/>
              <a:t>визначається</a:t>
            </a:r>
            <a:r>
              <a:rPr lang="ru-RU" dirty="0" smtClean="0"/>
              <a:t> в момент </a:t>
            </a:r>
            <a:r>
              <a:rPr lang="ru-RU" dirty="0" err="1" smtClean="0"/>
              <a:t>запліднення</a:t>
            </a:r>
            <a:r>
              <a:rPr lang="ru-RU" dirty="0" smtClean="0"/>
              <a:t> (у </a:t>
            </a:r>
            <a:r>
              <a:rPr lang="ru-RU" dirty="0" err="1" smtClean="0"/>
              <a:t>людини</a:t>
            </a:r>
            <a:r>
              <a:rPr lang="ru-RU" dirty="0" smtClean="0"/>
              <a:t> при </a:t>
            </a:r>
            <a:r>
              <a:rPr lang="ru-RU" dirty="0" err="1" smtClean="0"/>
              <a:t>поєднанні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Х-хромосом </a:t>
            </a:r>
            <a:r>
              <a:rPr lang="ru-RU" dirty="0" err="1" smtClean="0"/>
              <a:t>формується</a:t>
            </a:r>
            <a:r>
              <a:rPr lang="ru-RU" dirty="0" smtClean="0"/>
              <a:t> </a:t>
            </a:r>
            <a:r>
              <a:rPr lang="ru-RU" dirty="0" err="1" smtClean="0"/>
              <a:t>жіночий</a:t>
            </a:r>
            <a:r>
              <a:rPr lang="ru-RU" dirty="0" smtClean="0"/>
              <a:t> </a:t>
            </a:r>
            <a:r>
              <a:rPr lang="ru-RU" dirty="0" err="1" smtClean="0"/>
              <a:t>організм</a:t>
            </a:r>
            <a:r>
              <a:rPr lang="ru-RU" dirty="0" smtClean="0"/>
              <a:t>, а X- та </a:t>
            </a:r>
            <a:r>
              <a:rPr lang="ru-RU" dirty="0" err="1" smtClean="0"/>
              <a:t>Y-хромосоми</a:t>
            </a:r>
            <a:r>
              <a:rPr lang="ru-RU" dirty="0" smtClean="0"/>
              <a:t> – </a:t>
            </a:r>
            <a:r>
              <a:rPr lang="ru-RU" dirty="0" err="1" smtClean="0"/>
              <a:t>чоловічий</a:t>
            </a:r>
            <a:r>
              <a:rPr lang="ru-RU" dirty="0" smtClean="0"/>
              <a:t>);</a:t>
            </a:r>
            <a:endParaRPr lang="uk-UA" dirty="0" smtClean="0"/>
          </a:p>
          <a:p>
            <a:r>
              <a:rPr lang="uk-UA" b="1" dirty="0" smtClean="0"/>
              <a:t> </a:t>
            </a:r>
            <a:r>
              <a:rPr lang="uk-UA" b="1" dirty="0" err="1" smtClean="0">
                <a:solidFill>
                  <a:srgbClr val="FF0000"/>
                </a:solidFill>
              </a:rPr>
              <a:t>Епігамний</a:t>
            </a:r>
            <a:r>
              <a:rPr lang="uk-UA" b="1" dirty="0" smtClean="0">
                <a:solidFill>
                  <a:srgbClr val="FF0000"/>
                </a:solidFill>
              </a:rPr>
              <a:t> тип</a:t>
            </a:r>
            <a:r>
              <a:rPr lang="uk-UA" b="1" dirty="0" smtClean="0"/>
              <a:t> </a:t>
            </a:r>
            <a:r>
              <a:rPr lang="uk-UA" dirty="0" smtClean="0"/>
              <a:t>– стать визначається після запліднення і формується під впливом умов довкілля (типовим прикладом є морський черв’як </a:t>
            </a:r>
            <a:r>
              <a:rPr lang="uk-UA" dirty="0" err="1" smtClean="0"/>
              <a:t>Bonellia</a:t>
            </a:r>
            <a:r>
              <a:rPr lang="en-US" dirty="0" smtClean="0"/>
              <a:t> </a:t>
            </a:r>
            <a:r>
              <a:rPr lang="en-US" dirty="0" err="1" smtClean="0"/>
              <a:t>viridis</a:t>
            </a:r>
            <a:r>
              <a:rPr lang="uk-UA" dirty="0" smtClean="0"/>
              <a:t>, самка якого відкладає запліднені яйця у воду, де з них розвиваються личинки. </a:t>
            </a:r>
            <a:r>
              <a:rPr lang="ru-RU" dirty="0" err="1" smtClean="0"/>
              <a:t>Якщо</a:t>
            </a:r>
            <a:r>
              <a:rPr lang="ru-RU" dirty="0" smtClean="0"/>
              <a:t> личинка </a:t>
            </a:r>
            <a:r>
              <a:rPr lang="ru-RU" dirty="0" err="1" smtClean="0"/>
              <a:t>попадає</a:t>
            </a:r>
            <a:r>
              <a:rPr lang="ru-RU" dirty="0" smtClean="0"/>
              <a:t> на хоботок самки, то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дією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</a:t>
            </a:r>
            <a:r>
              <a:rPr lang="ru-RU" dirty="0" err="1" smtClean="0"/>
              <a:t>ферментів</a:t>
            </a:r>
            <a:r>
              <a:rPr lang="ru-RU" dirty="0" smtClean="0"/>
              <a:t> </a:t>
            </a:r>
            <a:r>
              <a:rPr lang="ru-RU" dirty="0" err="1" smtClean="0"/>
              <a:t>розвивається</a:t>
            </a:r>
            <a:r>
              <a:rPr lang="ru-RU" dirty="0" smtClean="0"/>
              <a:t> великих </a:t>
            </a:r>
            <a:r>
              <a:rPr lang="ru-RU" dirty="0" err="1" smtClean="0"/>
              <a:t>розмірів</a:t>
            </a:r>
            <a:r>
              <a:rPr lang="ru-RU" dirty="0" smtClean="0"/>
              <a:t> самка.</a:t>
            </a:r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620688"/>
          </a:xfrm>
        </p:spPr>
        <p:txBody>
          <a:bodyPr>
            <a:normAutofit/>
          </a:bodyPr>
          <a:lstStyle/>
          <a:p>
            <a:r>
              <a:rPr lang="uk-UA" dirty="0" smtClean="0"/>
              <a:t>Стать як спадкова ознака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r>
              <a:rPr lang="ru-RU" sz="7400" dirty="0" smtClean="0"/>
              <a:t>За </a:t>
            </a:r>
            <a:r>
              <a:rPr lang="ru-RU" sz="7400" dirty="0" err="1" smtClean="0"/>
              <a:t>сучасними</a:t>
            </a:r>
            <a:r>
              <a:rPr lang="ru-RU" sz="7400" dirty="0" smtClean="0"/>
              <a:t> </a:t>
            </a:r>
            <a:r>
              <a:rPr lang="ru-RU" sz="7400" dirty="0" err="1" smtClean="0"/>
              <a:t>уявленнями</a:t>
            </a:r>
            <a:r>
              <a:rPr lang="ru-RU" sz="7400" dirty="0" smtClean="0"/>
              <a:t>, </a:t>
            </a:r>
            <a:r>
              <a:rPr lang="ru-RU" sz="7400" dirty="0" err="1" smtClean="0"/>
              <a:t>статеві</a:t>
            </a:r>
            <a:r>
              <a:rPr lang="ru-RU" sz="7400" dirty="0" smtClean="0"/>
              <a:t> </a:t>
            </a:r>
            <a:r>
              <a:rPr lang="ru-RU" sz="7400" dirty="0" err="1" smtClean="0"/>
              <a:t>хромосоми</a:t>
            </a:r>
            <a:r>
              <a:rPr lang="ru-RU" sz="7400" dirty="0" smtClean="0"/>
              <a:t> </a:t>
            </a:r>
            <a:r>
              <a:rPr lang="ru-RU" sz="7400" dirty="0" err="1" smtClean="0"/>
              <a:t>виникли</a:t>
            </a:r>
            <a:r>
              <a:rPr lang="ru-RU" sz="7400" dirty="0" smtClean="0"/>
              <a:t> </a:t>
            </a:r>
            <a:r>
              <a:rPr lang="ru-RU" sz="7400" dirty="0" err="1" smtClean="0"/>
              <a:t>з</a:t>
            </a:r>
            <a:r>
              <a:rPr lang="ru-RU" sz="7400" dirty="0" smtClean="0"/>
              <a:t> пари </a:t>
            </a:r>
            <a:r>
              <a:rPr lang="ru-RU" sz="7400" dirty="0" err="1" smtClean="0"/>
              <a:t>гомологічних</a:t>
            </a:r>
            <a:r>
              <a:rPr lang="ru-RU" sz="7400" dirty="0" smtClean="0"/>
              <a:t> </a:t>
            </a:r>
            <a:r>
              <a:rPr lang="ru-RU" sz="7400" dirty="0" err="1" smtClean="0"/>
              <a:t>аутосомних</a:t>
            </a:r>
            <a:r>
              <a:rPr lang="ru-RU" sz="7400" dirty="0" smtClean="0"/>
              <a:t> хромосом. </a:t>
            </a:r>
            <a:r>
              <a:rPr lang="ru-RU" sz="7400" dirty="0" err="1" smtClean="0"/>
              <a:t>Ключовою</a:t>
            </a:r>
            <a:r>
              <a:rPr lang="ru-RU" sz="7400" dirty="0" smtClean="0"/>
              <a:t> </a:t>
            </a:r>
            <a:r>
              <a:rPr lang="ru-RU" sz="7400" dirty="0" err="1" smtClean="0"/>
              <a:t>подією</a:t>
            </a:r>
            <a:r>
              <a:rPr lang="ru-RU" sz="7400" dirty="0" smtClean="0"/>
              <a:t> в </a:t>
            </a:r>
            <a:r>
              <a:rPr lang="ru-RU" sz="7400" dirty="0" err="1" smtClean="0"/>
              <a:t>трансформації</a:t>
            </a:r>
            <a:r>
              <a:rPr lang="ru-RU" sz="7400" dirty="0" smtClean="0"/>
              <a:t> </a:t>
            </a:r>
            <a:r>
              <a:rPr lang="ru-RU" sz="7400" dirty="0" err="1" smtClean="0"/>
              <a:t>цих</a:t>
            </a:r>
            <a:r>
              <a:rPr lang="ru-RU" sz="7400" dirty="0" smtClean="0"/>
              <a:t> хромосом у </a:t>
            </a:r>
            <a:r>
              <a:rPr lang="ru-RU" sz="7400" dirty="0" err="1" smtClean="0"/>
              <a:t>статеві</a:t>
            </a:r>
            <a:r>
              <a:rPr lang="ru-RU" sz="7400" dirty="0" smtClean="0"/>
              <a:t> </a:t>
            </a:r>
            <a:r>
              <a:rPr lang="ru-RU" sz="7400" dirty="0" err="1" smtClean="0"/>
              <a:t>було</a:t>
            </a:r>
            <a:r>
              <a:rPr lang="ru-RU" sz="7400" dirty="0" smtClean="0"/>
              <a:t> </a:t>
            </a:r>
            <a:r>
              <a:rPr lang="ru-RU" sz="7400" dirty="0" err="1" smtClean="0"/>
              <a:t>виникнення</a:t>
            </a:r>
            <a:r>
              <a:rPr lang="ru-RU" sz="7400" dirty="0" smtClean="0"/>
              <a:t> в них </a:t>
            </a:r>
            <a:r>
              <a:rPr lang="ru-RU" sz="7400" dirty="0" err="1" smtClean="0"/>
              <a:t>ділянки</a:t>
            </a:r>
            <a:r>
              <a:rPr lang="ru-RU" sz="7400" dirty="0" smtClean="0"/>
              <a:t>, в </a:t>
            </a:r>
            <a:r>
              <a:rPr lang="ru-RU" sz="7400" dirty="0" err="1" smtClean="0"/>
              <a:t>якому</a:t>
            </a:r>
            <a:r>
              <a:rPr lang="ru-RU" sz="7400" dirty="0" smtClean="0"/>
              <a:t> </a:t>
            </a:r>
            <a:r>
              <a:rPr lang="ru-RU" sz="7400" dirty="0" err="1" smtClean="0"/>
              <a:t>пригнічений</a:t>
            </a:r>
            <a:r>
              <a:rPr lang="ru-RU" sz="7400" dirty="0" smtClean="0"/>
              <a:t> кроссинговер , </a:t>
            </a:r>
            <a:r>
              <a:rPr lang="ru-RU" sz="7400" dirty="0" err="1" smtClean="0"/>
              <a:t>тобто</a:t>
            </a:r>
            <a:r>
              <a:rPr lang="ru-RU" sz="7400" dirty="0" smtClean="0"/>
              <a:t>  </a:t>
            </a:r>
            <a:r>
              <a:rPr lang="ru-RU" sz="7400" dirty="0" err="1" smtClean="0"/>
              <a:t>з'явилася</a:t>
            </a:r>
            <a:r>
              <a:rPr lang="ru-RU" sz="7400" dirty="0" smtClean="0"/>
              <a:t> </a:t>
            </a:r>
            <a:r>
              <a:rPr lang="ru-RU" sz="7400" dirty="0" err="1" smtClean="0"/>
              <a:t>ділянка</a:t>
            </a:r>
            <a:r>
              <a:rPr lang="ru-RU" sz="7400" dirty="0" smtClean="0"/>
              <a:t> , в </a:t>
            </a:r>
            <a:r>
              <a:rPr lang="ru-RU" sz="7400" dirty="0" err="1" smtClean="0"/>
              <a:t>якій</a:t>
            </a:r>
            <a:r>
              <a:rPr lang="ru-RU" sz="7400" dirty="0" smtClean="0"/>
              <a:t> не </a:t>
            </a:r>
            <a:r>
              <a:rPr lang="ru-RU" sz="7400" dirty="0" err="1" smtClean="0"/>
              <a:t>відбувається</a:t>
            </a:r>
            <a:r>
              <a:rPr lang="ru-RU" sz="7400" dirty="0" smtClean="0"/>
              <a:t> </a:t>
            </a:r>
            <a:r>
              <a:rPr lang="ru-RU" sz="7400" dirty="0" err="1" smtClean="0"/>
              <a:t>рекомбінація</a:t>
            </a:r>
            <a:r>
              <a:rPr lang="ru-RU" sz="7400" dirty="0" smtClean="0"/>
              <a:t>.</a:t>
            </a:r>
          </a:p>
          <a:p>
            <a:r>
              <a:rPr lang="ru-RU" sz="7400" dirty="0" smtClean="0"/>
              <a:t>Стать </a:t>
            </a:r>
            <a:r>
              <a:rPr lang="ru-RU" sz="7400" dirty="0" err="1" smtClean="0"/>
              <a:t>тварин</a:t>
            </a:r>
            <a:r>
              <a:rPr lang="ru-RU" sz="7400" dirty="0" smtClean="0"/>
              <a:t> </a:t>
            </a:r>
            <a:r>
              <a:rPr lang="ru-RU" sz="7400" dirty="0" err="1" smtClean="0"/>
              <a:t>і</a:t>
            </a:r>
            <a:r>
              <a:rPr lang="ru-RU" sz="7400" dirty="0" smtClean="0"/>
              <a:t> </a:t>
            </a:r>
            <a:r>
              <a:rPr lang="ru-RU" sz="7400" dirty="0" err="1" smtClean="0"/>
              <a:t>рослин</a:t>
            </a:r>
            <a:r>
              <a:rPr lang="ru-RU" sz="7400" dirty="0" smtClean="0"/>
              <a:t> </a:t>
            </a:r>
            <a:r>
              <a:rPr lang="ru-RU" sz="7400" dirty="0" err="1" smtClean="0"/>
              <a:t>генетично</a:t>
            </a:r>
            <a:r>
              <a:rPr lang="ru-RU" sz="7400" dirty="0" smtClean="0"/>
              <a:t> </a:t>
            </a:r>
            <a:r>
              <a:rPr lang="ru-RU" sz="7400" dirty="0" err="1" smtClean="0"/>
              <a:t>визначається</a:t>
            </a:r>
            <a:r>
              <a:rPr lang="ru-RU" sz="7400" dirty="0" smtClean="0"/>
              <a:t> </a:t>
            </a:r>
            <a:r>
              <a:rPr lang="ru-RU" sz="7400" b="1" dirty="0" err="1" smtClean="0">
                <a:solidFill>
                  <a:srgbClr val="FF0000"/>
                </a:solidFill>
              </a:rPr>
              <a:t>однією</a:t>
            </a:r>
            <a:r>
              <a:rPr lang="ru-RU" sz="7400" b="1" dirty="0" smtClean="0">
                <a:solidFill>
                  <a:srgbClr val="FF0000"/>
                </a:solidFill>
              </a:rPr>
              <a:t> парою хромосом, </a:t>
            </a:r>
            <a:r>
              <a:rPr lang="ru-RU" sz="7400" b="1" dirty="0" err="1" smtClean="0">
                <a:solidFill>
                  <a:srgbClr val="FF0000"/>
                </a:solidFill>
              </a:rPr>
              <a:t>які</a:t>
            </a:r>
            <a:r>
              <a:rPr lang="ru-RU" sz="7400" b="1" dirty="0" smtClean="0">
                <a:solidFill>
                  <a:srgbClr val="FF0000"/>
                </a:solidFill>
              </a:rPr>
              <a:t> </a:t>
            </a:r>
            <a:r>
              <a:rPr lang="ru-RU" sz="7400" b="1" dirty="0" err="1" smtClean="0">
                <a:solidFill>
                  <a:srgbClr val="FF0000"/>
                </a:solidFill>
              </a:rPr>
              <a:t>отримали</a:t>
            </a:r>
            <a:r>
              <a:rPr lang="ru-RU" sz="7400" b="1" dirty="0" smtClean="0">
                <a:solidFill>
                  <a:srgbClr val="FF0000"/>
                </a:solidFill>
              </a:rPr>
              <a:t> </a:t>
            </a:r>
            <a:r>
              <a:rPr lang="ru-RU" sz="7400" b="1" dirty="0" err="1" smtClean="0">
                <a:solidFill>
                  <a:srgbClr val="FF0000"/>
                </a:solidFill>
              </a:rPr>
              <a:t>назву</a:t>
            </a:r>
            <a:r>
              <a:rPr lang="ru-RU" sz="7400" b="1" dirty="0" smtClean="0">
                <a:solidFill>
                  <a:srgbClr val="FF0000"/>
                </a:solidFill>
              </a:rPr>
              <a:t> </a:t>
            </a:r>
            <a:r>
              <a:rPr lang="ru-RU" sz="7400" b="1" dirty="0" err="1" smtClean="0">
                <a:solidFill>
                  <a:srgbClr val="FF0000"/>
                </a:solidFill>
              </a:rPr>
              <a:t>статевих</a:t>
            </a:r>
            <a:r>
              <a:rPr lang="ru-RU" sz="7400" b="1" dirty="0" smtClean="0">
                <a:solidFill>
                  <a:srgbClr val="FF0000"/>
                </a:solidFill>
              </a:rPr>
              <a:t>. </a:t>
            </a:r>
            <a:r>
              <a:rPr lang="ru-RU" sz="7400" b="1" dirty="0" err="1" smtClean="0">
                <a:solidFill>
                  <a:srgbClr val="FF0000"/>
                </a:solidFill>
              </a:rPr>
              <a:t>Існують</a:t>
            </a:r>
            <a:r>
              <a:rPr lang="ru-RU" sz="7400" b="1" dirty="0" smtClean="0">
                <a:solidFill>
                  <a:srgbClr val="FF0000"/>
                </a:solidFill>
              </a:rPr>
              <a:t> </a:t>
            </a:r>
            <a:r>
              <a:rPr lang="ru-RU" sz="7400" b="1" dirty="0" err="1" smtClean="0">
                <a:solidFill>
                  <a:srgbClr val="FF0000"/>
                </a:solidFill>
              </a:rPr>
              <a:t>чотири</a:t>
            </a:r>
            <a:r>
              <a:rPr lang="ru-RU" sz="7400" b="1" dirty="0" smtClean="0">
                <a:solidFill>
                  <a:srgbClr val="FF0000"/>
                </a:solidFill>
              </a:rPr>
              <a:t> </a:t>
            </a:r>
            <a:r>
              <a:rPr lang="ru-RU" sz="7400" b="1" dirty="0" err="1" smtClean="0">
                <a:solidFill>
                  <a:srgbClr val="FF0000"/>
                </a:solidFill>
              </a:rPr>
              <a:t>основних</a:t>
            </a:r>
            <a:r>
              <a:rPr lang="ru-RU" sz="7400" b="1" dirty="0" smtClean="0">
                <a:solidFill>
                  <a:srgbClr val="FF0000"/>
                </a:solidFill>
              </a:rPr>
              <a:t> </a:t>
            </a:r>
            <a:r>
              <a:rPr lang="ru-RU" sz="7400" b="1" dirty="0" err="1" smtClean="0">
                <a:solidFill>
                  <a:srgbClr val="FF0000"/>
                </a:solidFill>
              </a:rPr>
              <a:t>типи</a:t>
            </a:r>
            <a:r>
              <a:rPr lang="ru-RU" sz="7400" b="1" dirty="0" smtClean="0">
                <a:solidFill>
                  <a:srgbClr val="FF0000"/>
                </a:solidFill>
              </a:rPr>
              <a:t> </a:t>
            </a:r>
            <a:r>
              <a:rPr lang="ru-RU" sz="7400" b="1" dirty="0" err="1" smtClean="0">
                <a:solidFill>
                  <a:srgbClr val="FF0000"/>
                </a:solidFill>
              </a:rPr>
              <a:t>регуляції</a:t>
            </a:r>
            <a:r>
              <a:rPr lang="ru-RU" sz="7400" b="1" dirty="0" smtClean="0">
                <a:solidFill>
                  <a:srgbClr val="FF0000"/>
                </a:solidFill>
              </a:rPr>
              <a:t> </a:t>
            </a:r>
            <a:r>
              <a:rPr lang="ru-RU" sz="7400" b="1" dirty="0" err="1" smtClean="0">
                <a:solidFill>
                  <a:srgbClr val="FF0000"/>
                </a:solidFill>
              </a:rPr>
              <a:t>статі</a:t>
            </a:r>
            <a:r>
              <a:rPr lang="ru-RU" sz="7400" b="1" dirty="0" smtClean="0">
                <a:solidFill>
                  <a:srgbClr val="FF0000"/>
                </a:solidFill>
              </a:rPr>
              <a:t> </a:t>
            </a:r>
            <a:r>
              <a:rPr lang="ru-RU" sz="7400" b="1" dirty="0" err="1" smtClean="0">
                <a:solidFill>
                  <a:srgbClr val="FF0000"/>
                </a:solidFill>
              </a:rPr>
              <a:t>статевими</a:t>
            </a:r>
            <a:r>
              <a:rPr lang="ru-RU" sz="7400" b="1" dirty="0" smtClean="0">
                <a:solidFill>
                  <a:srgbClr val="FF0000"/>
                </a:solidFill>
              </a:rPr>
              <a:t> хромосомами.</a:t>
            </a:r>
          </a:p>
          <a:p>
            <a:r>
              <a:rPr lang="ru-RU" sz="7400" b="1" dirty="0" smtClean="0">
                <a:solidFill>
                  <a:srgbClr val="FF0000"/>
                </a:solidFill>
              </a:rPr>
              <a:t>1.Х</a:t>
            </a:r>
            <a:r>
              <a:rPr lang="en-US" sz="7400" b="1" dirty="0" smtClean="0">
                <a:solidFill>
                  <a:srgbClr val="FF0000"/>
                </a:solidFill>
              </a:rPr>
              <a:t>Y –</a:t>
            </a:r>
            <a:r>
              <a:rPr lang="uk-UA" sz="7400" b="1" dirty="0" smtClean="0">
                <a:solidFill>
                  <a:srgbClr val="FF0000"/>
                </a:solidFill>
              </a:rPr>
              <a:t>тип</a:t>
            </a:r>
            <a:r>
              <a:rPr lang="uk-UA" sz="7400" dirty="0" smtClean="0"/>
              <a:t>. </a:t>
            </a:r>
            <a:r>
              <a:rPr lang="ru-RU" sz="7400" dirty="0" smtClean="0"/>
              <a:t> </a:t>
            </a:r>
            <a:r>
              <a:rPr lang="ru-RU" sz="7400" dirty="0" err="1" smtClean="0"/>
              <a:t>Гетерогаметна</a:t>
            </a:r>
            <a:r>
              <a:rPr lang="ru-RU" sz="7400" dirty="0" smtClean="0"/>
              <a:t> </a:t>
            </a:r>
            <a:r>
              <a:rPr lang="ru-RU" sz="7400" dirty="0" err="1" smtClean="0"/>
              <a:t>чоловіча</a:t>
            </a:r>
            <a:r>
              <a:rPr lang="ru-RU" sz="7400" dirty="0" smtClean="0"/>
              <a:t> стать </a:t>
            </a:r>
            <a:r>
              <a:rPr lang="ru-RU" sz="7400" dirty="0" smtClean="0">
                <a:solidFill>
                  <a:srgbClr val="FF0000"/>
                </a:solidFill>
              </a:rPr>
              <a:t>–</a:t>
            </a:r>
            <a:r>
              <a:rPr lang="en-US" sz="7400" dirty="0" smtClean="0">
                <a:solidFill>
                  <a:srgbClr val="FF0000"/>
                </a:solidFill>
              </a:rPr>
              <a:t>XY</a:t>
            </a:r>
            <a:r>
              <a:rPr lang="en-US" sz="7400" dirty="0" smtClean="0"/>
              <a:t>, </a:t>
            </a:r>
            <a:r>
              <a:rPr lang="uk-UA" sz="7400" dirty="0" err="1" smtClean="0"/>
              <a:t>гомогаметна</a:t>
            </a:r>
            <a:r>
              <a:rPr lang="uk-UA" sz="7400" dirty="0" smtClean="0"/>
              <a:t> – </a:t>
            </a:r>
            <a:r>
              <a:rPr lang="uk-UA" sz="7400" dirty="0" err="1" smtClean="0"/>
              <a:t>жіноча-</a:t>
            </a:r>
            <a:r>
              <a:rPr lang="uk-UA" sz="7400" dirty="0" smtClean="0"/>
              <a:t> </a:t>
            </a:r>
            <a:r>
              <a:rPr lang="en-US" sz="7400" dirty="0" smtClean="0">
                <a:solidFill>
                  <a:srgbClr val="FF0000"/>
                </a:solidFill>
              </a:rPr>
              <a:t>XX.</a:t>
            </a:r>
            <a:r>
              <a:rPr lang="en-US" sz="7400" dirty="0" smtClean="0"/>
              <a:t> </a:t>
            </a:r>
          </a:p>
          <a:p>
            <a:r>
              <a:rPr lang="en-US" sz="7400" dirty="0" smtClean="0"/>
              <a:t>2</a:t>
            </a:r>
            <a:r>
              <a:rPr lang="en-US" sz="7400" b="1" dirty="0" smtClean="0"/>
              <a:t>. </a:t>
            </a:r>
            <a:r>
              <a:rPr lang="en-US" sz="7400" b="1" dirty="0" smtClean="0">
                <a:solidFill>
                  <a:srgbClr val="FF0000"/>
                </a:solidFill>
              </a:rPr>
              <a:t>X0 – </a:t>
            </a:r>
            <a:r>
              <a:rPr lang="uk-UA" sz="7400" b="1" dirty="0" smtClean="0">
                <a:solidFill>
                  <a:srgbClr val="FF0000"/>
                </a:solidFill>
              </a:rPr>
              <a:t>тип </a:t>
            </a:r>
            <a:r>
              <a:rPr lang="uk-UA" sz="7400" dirty="0" smtClean="0"/>
              <a:t>.</a:t>
            </a:r>
            <a:r>
              <a:rPr lang="ru-RU" sz="7400" dirty="0" err="1" smtClean="0"/>
              <a:t>Жіноча</a:t>
            </a:r>
            <a:r>
              <a:rPr lang="ru-RU" sz="7400" dirty="0" smtClean="0"/>
              <a:t> стать </a:t>
            </a:r>
            <a:r>
              <a:rPr lang="ru-RU" sz="7400" dirty="0" err="1" smtClean="0"/>
              <a:t>має</a:t>
            </a:r>
            <a:r>
              <a:rPr lang="ru-RU" sz="7400" dirty="0" smtClean="0"/>
              <a:t> </a:t>
            </a:r>
            <a:r>
              <a:rPr lang="ru-RU" sz="7400" dirty="0" err="1" smtClean="0"/>
              <a:t>дві</a:t>
            </a:r>
            <a:r>
              <a:rPr lang="ru-RU" sz="7400" dirty="0" smtClean="0"/>
              <a:t>  </a:t>
            </a:r>
            <a:r>
              <a:rPr lang="ru-RU" sz="7400" dirty="0" err="1" smtClean="0"/>
              <a:t>Х-хромосоми</a:t>
            </a:r>
            <a:r>
              <a:rPr lang="ru-RU" sz="7400" dirty="0" smtClean="0"/>
              <a:t>, а </a:t>
            </a:r>
            <a:r>
              <a:rPr lang="ru-RU" sz="7400" dirty="0" err="1" smtClean="0"/>
              <a:t>чоловіча</a:t>
            </a:r>
            <a:r>
              <a:rPr lang="ru-RU" sz="7400" dirty="0" smtClean="0"/>
              <a:t> </a:t>
            </a:r>
            <a:r>
              <a:rPr lang="ru-RU" sz="7400" dirty="0" err="1" smtClean="0"/>
              <a:t>тільки</a:t>
            </a:r>
            <a:r>
              <a:rPr lang="ru-RU" sz="7400" dirty="0" smtClean="0"/>
              <a:t> одну Х-хромосому. Х0-тип </a:t>
            </a:r>
            <a:r>
              <a:rPr lang="ru-RU" sz="7400" dirty="0" err="1" smtClean="0"/>
              <a:t>трапляється</a:t>
            </a:r>
            <a:r>
              <a:rPr lang="ru-RU" sz="7400" dirty="0" smtClean="0"/>
              <a:t> </a:t>
            </a:r>
            <a:r>
              <a:rPr lang="ru-RU" sz="7400" dirty="0" err="1" smtClean="0"/>
              <a:t>серед</a:t>
            </a:r>
            <a:r>
              <a:rPr lang="ru-RU" sz="7400" dirty="0" smtClean="0"/>
              <a:t> комах </a:t>
            </a:r>
            <a:r>
              <a:rPr lang="ru-RU" sz="7400" dirty="0" err="1" smtClean="0"/>
              <a:t>і</a:t>
            </a:r>
            <a:r>
              <a:rPr lang="ru-RU" sz="7400" dirty="0" smtClean="0"/>
              <a:t> </a:t>
            </a:r>
            <a:r>
              <a:rPr lang="ru-RU" sz="7400" dirty="0" err="1" smtClean="0"/>
              <a:t>ссавців</a:t>
            </a:r>
            <a:r>
              <a:rPr lang="ru-RU" sz="7400" dirty="0" smtClean="0"/>
              <a:t>.</a:t>
            </a:r>
          </a:p>
          <a:p>
            <a:r>
              <a:rPr lang="ru-RU" sz="7400" dirty="0" smtClean="0"/>
              <a:t>3. </a:t>
            </a:r>
            <a:r>
              <a:rPr lang="ru-RU" sz="7400" b="1" dirty="0" smtClean="0">
                <a:solidFill>
                  <a:srgbClr val="FF0000"/>
                </a:solidFill>
              </a:rPr>
              <a:t>ZW</a:t>
            </a:r>
            <a:r>
              <a:rPr lang="uk-UA" sz="7400" b="1" dirty="0" smtClean="0"/>
              <a:t>-тип</a:t>
            </a:r>
            <a:r>
              <a:rPr lang="uk-UA" sz="7400" dirty="0" smtClean="0"/>
              <a:t>. Жіноча стать має одну жіночу статеву хромосому </a:t>
            </a:r>
            <a:r>
              <a:rPr lang="ru-RU" sz="7400" dirty="0" smtClean="0"/>
              <a:t>W</a:t>
            </a:r>
            <a:r>
              <a:rPr lang="uk-UA" sz="7400" dirty="0" smtClean="0"/>
              <a:t> і другу, відмінну від неї за формою і величиною, статеву хромосому </a:t>
            </a:r>
            <a:r>
              <a:rPr lang="ru-RU" sz="7400" dirty="0" smtClean="0"/>
              <a:t>Z</a:t>
            </a:r>
            <a:r>
              <a:rPr lang="uk-UA" sz="7400" dirty="0" smtClean="0"/>
              <a:t>. Тут жіноча стать є </a:t>
            </a:r>
            <a:r>
              <a:rPr lang="uk-UA" sz="7400" dirty="0" err="1" smtClean="0"/>
              <a:t>гетерогаметною</a:t>
            </a:r>
            <a:r>
              <a:rPr lang="uk-UA" sz="7400" dirty="0" smtClean="0"/>
              <a:t>, а чоловіча стать має дві однакових статевих хромосоми </a:t>
            </a:r>
            <a:r>
              <a:rPr lang="ru-RU" sz="7400" dirty="0" smtClean="0"/>
              <a:t>Z</a:t>
            </a:r>
            <a:r>
              <a:rPr lang="uk-UA" sz="7400" dirty="0" smtClean="0"/>
              <a:t> і </a:t>
            </a:r>
            <a:r>
              <a:rPr lang="uk-UA" sz="7400" dirty="0" err="1" smtClean="0"/>
              <a:t>гомогаметна</a:t>
            </a:r>
            <a:r>
              <a:rPr lang="uk-UA" sz="7400" dirty="0" smtClean="0"/>
              <a:t>. </a:t>
            </a:r>
            <a:r>
              <a:rPr lang="ru-RU" sz="7400" dirty="0" smtClean="0"/>
              <a:t>ZW-тип </a:t>
            </a:r>
            <a:r>
              <a:rPr lang="ru-RU" sz="7400" dirty="0" err="1" smtClean="0"/>
              <a:t>притаманний</a:t>
            </a:r>
            <a:r>
              <a:rPr lang="ru-RU" sz="7400" dirty="0" smtClean="0"/>
              <a:t> </a:t>
            </a:r>
            <a:r>
              <a:rPr lang="ru-RU" sz="7400" dirty="0" err="1" smtClean="0"/>
              <a:t>деяким</a:t>
            </a:r>
            <a:r>
              <a:rPr lang="ru-RU" sz="7400" dirty="0" smtClean="0"/>
              <a:t> </a:t>
            </a:r>
            <a:r>
              <a:rPr lang="ru-RU" sz="7400" dirty="0" err="1" smtClean="0"/>
              <a:t>рибам</a:t>
            </a:r>
            <a:r>
              <a:rPr lang="ru-RU" sz="7400" dirty="0" smtClean="0"/>
              <a:t>, </a:t>
            </a:r>
            <a:r>
              <a:rPr lang="ru-RU" sz="7400" dirty="0" err="1" smtClean="0"/>
              <a:t>метеликам</a:t>
            </a:r>
            <a:r>
              <a:rPr lang="ru-RU" sz="7400" dirty="0" smtClean="0"/>
              <a:t>, птахам </a:t>
            </a:r>
            <a:r>
              <a:rPr lang="ru-RU" sz="7400" dirty="0" err="1" smtClean="0"/>
              <a:t>і</a:t>
            </a:r>
            <a:r>
              <a:rPr lang="ru-RU" sz="7400" dirty="0" smtClean="0"/>
              <a:t> </a:t>
            </a:r>
            <a:r>
              <a:rPr lang="ru-RU" sz="7400" dirty="0" err="1" smtClean="0"/>
              <a:t>дуже</a:t>
            </a:r>
            <a:r>
              <a:rPr lang="ru-RU" sz="7400" dirty="0" smtClean="0"/>
              <a:t> </a:t>
            </a:r>
            <a:r>
              <a:rPr lang="ru-RU" sz="7400" dirty="0" err="1" smtClean="0"/>
              <a:t>рідко</a:t>
            </a:r>
            <a:r>
              <a:rPr lang="ru-RU" sz="7400" dirty="0" smtClean="0"/>
              <a:t> </a:t>
            </a:r>
            <a:r>
              <a:rPr lang="ru-RU" sz="7400" dirty="0" err="1" smtClean="0"/>
              <a:t>трапляється</a:t>
            </a:r>
            <a:r>
              <a:rPr lang="ru-RU" sz="7400" dirty="0" smtClean="0"/>
              <a:t> </a:t>
            </a:r>
            <a:r>
              <a:rPr lang="ru-RU" sz="7400" dirty="0" err="1" smtClean="0"/>
              <a:t>серед</a:t>
            </a:r>
            <a:r>
              <a:rPr lang="ru-RU" sz="7400" dirty="0" smtClean="0"/>
              <a:t> </a:t>
            </a:r>
            <a:r>
              <a:rPr lang="ru-RU" sz="7400" dirty="0" err="1" smtClean="0"/>
              <a:t>рослин</a:t>
            </a:r>
            <a:r>
              <a:rPr lang="ru-RU" sz="7400" dirty="0" smtClean="0"/>
              <a:t>.</a:t>
            </a:r>
          </a:p>
          <a:p>
            <a:r>
              <a:rPr lang="en-US" sz="7400" b="1" dirty="0" smtClean="0">
                <a:solidFill>
                  <a:srgbClr val="FF0000"/>
                </a:solidFill>
              </a:rPr>
              <a:t>Z0-</a:t>
            </a:r>
            <a:r>
              <a:rPr lang="ru-RU" sz="7400" b="1" dirty="0" smtClean="0">
                <a:solidFill>
                  <a:srgbClr val="FF0000"/>
                </a:solidFill>
              </a:rPr>
              <a:t>тип</a:t>
            </a:r>
            <a:r>
              <a:rPr lang="en-US" sz="7400" b="1" dirty="0" smtClean="0">
                <a:solidFill>
                  <a:srgbClr val="FF0000"/>
                </a:solidFill>
              </a:rPr>
              <a:t> </a:t>
            </a:r>
            <a:r>
              <a:rPr lang="en-US" sz="7400" dirty="0" smtClean="0"/>
              <a:t>– </a:t>
            </a:r>
            <a:r>
              <a:rPr lang="ru-RU" sz="7400" dirty="0" err="1" smtClean="0"/>
              <a:t>жіноча</a:t>
            </a:r>
            <a:r>
              <a:rPr lang="ru-RU" sz="7400" dirty="0" smtClean="0"/>
              <a:t> стать </a:t>
            </a:r>
            <a:r>
              <a:rPr lang="ru-RU" sz="7400" dirty="0" err="1" smtClean="0"/>
              <a:t>має</a:t>
            </a:r>
            <a:r>
              <a:rPr lang="ru-RU" sz="7400" dirty="0" smtClean="0"/>
              <a:t> </a:t>
            </a:r>
            <a:r>
              <a:rPr lang="ru-RU" sz="7400" dirty="0" err="1" smtClean="0"/>
              <a:t>тільки</a:t>
            </a:r>
            <a:r>
              <a:rPr lang="ru-RU" sz="7400" dirty="0" smtClean="0"/>
              <a:t> одну</a:t>
            </a:r>
            <a:r>
              <a:rPr lang="en-US" sz="7400" dirty="0" smtClean="0"/>
              <a:t> Z-</a:t>
            </a:r>
            <a:r>
              <a:rPr lang="ru-RU" sz="7400" dirty="0" smtClean="0"/>
              <a:t>хромосому </a:t>
            </a:r>
            <a:r>
              <a:rPr lang="ru-RU" sz="7400" dirty="0" err="1" smtClean="0"/>
              <a:t>і</a:t>
            </a:r>
            <a:r>
              <a:rPr lang="ru-RU" sz="7400" dirty="0" smtClean="0"/>
              <a:t> </a:t>
            </a:r>
            <a:r>
              <a:rPr lang="ru-RU" sz="7400" dirty="0" err="1" smtClean="0"/>
              <a:t>гетерогаметна</a:t>
            </a:r>
            <a:r>
              <a:rPr lang="en-US" sz="7400" dirty="0" smtClean="0"/>
              <a:t>, </a:t>
            </a:r>
            <a:r>
              <a:rPr lang="ru-RU" sz="7400" dirty="0" smtClean="0"/>
              <a:t>а </a:t>
            </a:r>
            <a:r>
              <a:rPr lang="ru-RU" sz="7400" dirty="0" err="1" smtClean="0"/>
              <a:t>чоловіча</a:t>
            </a:r>
            <a:r>
              <a:rPr lang="en-US" sz="7400" dirty="0" smtClean="0"/>
              <a:t> – </a:t>
            </a:r>
            <a:r>
              <a:rPr lang="ru-RU" sz="7400" dirty="0" err="1" smtClean="0"/>
              <a:t>дві</a:t>
            </a:r>
            <a:r>
              <a:rPr lang="en-US" sz="7400" dirty="0" smtClean="0"/>
              <a:t> Z-</a:t>
            </a:r>
            <a:r>
              <a:rPr lang="ru-RU" sz="7400" dirty="0" err="1" smtClean="0"/>
              <a:t>хромосоми</a:t>
            </a:r>
            <a:r>
              <a:rPr lang="ru-RU" sz="7400" dirty="0" smtClean="0"/>
              <a:t> </a:t>
            </a:r>
            <a:r>
              <a:rPr lang="ru-RU" sz="7400" dirty="0" err="1" smtClean="0"/>
              <a:t>і</a:t>
            </a:r>
            <a:r>
              <a:rPr lang="ru-RU" sz="7400" dirty="0" smtClean="0"/>
              <a:t> </a:t>
            </a:r>
            <a:r>
              <a:rPr lang="ru-RU" sz="7400" dirty="0" err="1" smtClean="0"/>
              <a:t>гомогаметна</a:t>
            </a:r>
            <a:r>
              <a:rPr lang="en-US" sz="7400" dirty="0" smtClean="0"/>
              <a:t>. </a:t>
            </a:r>
            <a:r>
              <a:rPr lang="ru-RU" sz="7400" dirty="0" smtClean="0"/>
              <a:t>Цей тип </a:t>
            </a:r>
            <a:r>
              <a:rPr lang="ru-RU" sz="7400" dirty="0" err="1" smtClean="0"/>
              <a:t>відомий</a:t>
            </a:r>
            <a:r>
              <a:rPr lang="ru-RU" sz="7400" dirty="0" smtClean="0"/>
              <a:t> </a:t>
            </a:r>
            <a:r>
              <a:rPr lang="ru-RU" sz="7400" dirty="0" err="1" smtClean="0"/>
              <a:t>тільки</a:t>
            </a:r>
            <a:r>
              <a:rPr lang="ru-RU" sz="7400" dirty="0" smtClean="0"/>
              <a:t> в одного </a:t>
            </a:r>
            <a:r>
              <a:rPr lang="ru-RU" sz="7400" dirty="0" err="1" smtClean="0"/>
              <a:t>з</a:t>
            </a:r>
            <a:r>
              <a:rPr lang="ru-RU" sz="7400" dirty="0" smtClean="0"/>
              <a:t> </a:t>
            </a:r>
            <a:r>
              <a:rPr lang="ru-RU" sz="7400" dirty="0" err="1" smtClean="0"/>
              <a:t>видів</a:t>
            </a:r>
            <a:r>
              <a:rPr lang="ru-RU" sz="7400" dirty="0" smtClean="0"/>
              <a:t> </a:t>
            </a:r>
            <a:r>
              <a:rPr lang="ru-RU" sz="7400" dirty="0" err="1" smtClean="0"/>
              <a:t>ящірки</a:t>
            </a:r>
            <a:r>
              <a:rPr lang="ru-RU" sz="7400" dirty="0" smtClean="0"/>
              <a:t>.</a:t>
            </a:r>
            <a:endParaRPr lang="uk-UA" sz="7400" dirty="0" smtClean="0"/>
          </a:p>
          <a:p>
            <a:endParaRPr lang="uk-UA" sz="7400" dirty="0" smtClean="0"/>
          </a:p>
          <a:p>
            <a:endParaRPr lang="uk-UA" sz="3200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ru-RU" dirty="0" smtClean="0"/>
              <a:t>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7444680" cy="51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Стать як спадкова ознака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1.Х</a:t>
            </a:r>
            <a:r>
              <a:rPr lang="en-US" sz="2800" b="1" dirty="0" smtClean="0">
                <a:solidFill>
                  <a:srgbClr val="FF0000"/>
                </a:solidFill>
              </a:rPr>
              <a:t>Y –</a:t>
            </a:r>
            <a:r>
              <a:rPr lang="uk-UA" sz="2800" b="1" dirty="0" smtClean="0">
                <a:solidFill>
                  <a:srgbClr val="FF0000"/>
                </a:solidFill>
              </a:rPr>
              <a:t>тип</a:t>
            </a:r>
            <a:r>
              <a:rPr lang="uk-UA" sz="2800" b="1" dirty="0" smtClean="0"/>
              <a:t>. 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Гетерогаметна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чоловіча</a:t>
            </a:r>
            <a:r>
              <a:rPr lang="ru-RU" sz="2800" b="1" dirty="0" smtClean="0"/>
              <a:t> стать </a:t>
            </a:r>
            <a:r>
              <a:rPr lang="ru-RU" sz="2800" b="1" dirty="0" smtClean="0">
                <a:solidFill>
                  <a:srgbClr val="FF0000"/>
                </a:solidFill>
              </a:rPr>
              <a:t>–</a:t>
            </a:r>
            <a:r>
              <a:rPr lang="en-US" sz="2800" b="1" dirty="0" smtClean="0">
                <a:solidFill>
                  <a:srgbClr val="FF0000"/>
                </a:solidFill>
              </a:rPr>
              <a:t>XY</a:t>
            </a:r>
            <a:r>
              <a:rPr lang="en-US" sz="2800" b="1" dirty="0" smtClean="0"/>
              <a:t>, </a:t>
            </a:r>
            <a:r>
              <a:rPr lang="uk-UA" sz="2800" b="1" dirty="0" err="1" smtClean="0"/>
              <a:t>гомогаметна</a:t>
            </a:r>
            <a:r>
              <a:rPr lang="uk-UA" sz="2800" b="1" dirty="0" smtClean="0"/>
              <a:t> – </a:t>
            </a:r>
            <a:r>
              <a:rPr lang="uk-UA" sz="2800" b="1" dirty="0" err="1" smtClean="0"/>
              <a:t>жіноча-</a:t>
            </a:r>
            <a:r>
              <a:rPr lang="uk-UA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XX.</a:t>
            </a:r>
            <a:r>
              <a:rPr lang="en-US" sz="2800" b="1" dirty="0" smtClean="0"/>
              <a:t> </a:t>
            </a:r>
          </a:p>
          <a:p>
            <a:r>
              <a:rPr lang="en-US" sz="2800" b="1" dirty="0" smtClean="0"/>
              <a:t>2. </a:t>
            </a:r>
            <a:r>
              <a:rPr lang="en-US" sz="2800" b="1" dirty="0" smtClean="0">
                <a:solidFill>
                  <a:srgbClr val="FF0000"/>
                </a:solidFill>
              </a:rPr>
              <a:t>X0 – </a:t>
            </a:r>
            <a:r>
              <a:rPr lang="uk-UA" sz="2800" b="1" dirty="0" smtClean="0">
                <a:solidFill>
                  <a:srgbClr val="FF0000"/>
                </a:solidFill>
              </a:rPr>
              <a:t>тип </a:t>
            </a:r>
            <a:r>
              <a:rPr lang="uk-UA" sz="2800" b="1" dirty="0" smtClean="0"/>
              <a:t>.</a:t>
            </a:r>
            <a:r>
              <a:rPr lang="ru-RU" sz="2800" b="1" dirty="0" err="1" smtClean="0"/>
              <a:t>Жіноча</a:t>
            </a:r>
            <a:r>
              <a:rPr lang="ru-RU" sz="2800" b="1" dirty="0" smtClean="0"/>
              <a:t> стать </a:t>
            </a:r>
            <a:r>
              <a:rPr lang="ru-RU" sz="2800" b="1" dirty="0" err="1" smtClean="0"/>
              <a:t>має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дві</a:t>
            </a:r>
            <a:r>
              <a:rPr lang="ru-RU" sz="2800" b="1" dirty="0" smtClean="0"/>
              <a:t>  </a:t>
            </a:r>
            <a:r>
              <a:rPr lang="ru-RU" sz="2800" b="1" dirty="0" err="1" smtClean="0"/>
              <a:t>Х-хромосоми</a:t>
            </a:r>
            <a:r>
              <a:rPr lang="ru-RU" sz="2800" b="1" dirty="0" smtClean="0"/>
              <a:t>, а </a:t>
            </a:r>
            <a:r>
              <a:rPr lang="ru-RU" sz="2800" b="1" dirty="0" err="1" smtClean="0"/>
              <a:t>чоловіча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тільки</a:t>
            </a:r>
            <a:r>
              <a:rPr lang="ru-RU" sz="2800" b="1" dirty="0" smtClean="0"/>
              <a:t> одну Х-хромосому. Х0-тип </a:t>
            </a:r>
            <a:r>
              <a:rPr lang="ru-RU" sz="2800" b="1" dirty="0" err="1" smtClean="0"/>
              <a:t>трапляється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серед</a:t>
            </a:r>
            <a:r>
              <a:rPr lang="ru-RU" sz="2800" b="1" dirty="0" smtClean="0"/>
              <a:t> комах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ссавців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3. </a:t>
            </a:r>
            <a:r>
              <a:rPr lang="ru-RU" sz="2800" b="1" dirty="0" smtClean="0">
                <a:solidFill>
                  <a:srgbClr val="FF0000"/>
                </a:solidFill>
              </a:rPr>
              <a:t>ZW</a:t>
            </a:r>
            <a:r>
              <a:rPr lang="uk-UA" sz="2800" b="1" dirty="0" smtClean="0"/>
              <a:t>-тип. Жіноча стать має одну жіночу статеву хромосому </a:t>
            </a:r>
            <a:r>
              <a:rPr lang="ru-RU" sz="2800" b="1" dirty="0" smtClean="0"/>
              <a:t>W</a:t>
            </a:r>
            <a:r>
              <a:rPr lang="uk-UA" sz="2800" b="1" dirty="0" smtClean="0"/>
              <a:t> і другу, відмінну від неї за формою і величиною, статеву хромосому </a:t>
            </a:r>
            <a:r>
              <a:rPr lang="ru-RU" sz="2800" b="1" dirty="0" smtClean="0"/>
              <a:t>Z</a:t>
            </a:r>
            <a:r>
              <a:rPr lang="uk-UA" sz="2800" b="1" dirty="0" smtClean="0"/>
              <a:t>. Тут жіноча стать є </a:t>
            </a:r>
            <a:r>
              <a:rPr lang="uk-UA" sz="2800" b="1" dirty="0" err="1" smtClean="0"/>
              <a:t>гетерогаметною</a:t>
            </a:r>
            <a:r>
              <a:rPr lang="uk-UA" sz="2800" b="1" dirty="0" smtClean="0"/>
              <a:t>, а чоловіча стать має дві однакових статевих хромосоми </a:t>
            </a:r>
            <a:r>
              <a:rPr lang="ru-RU" sz="2800" b="1" dirty="0" smtClean="0"/>
              <a:t>Z</a:t>
            </a:r>
            <a:r>
              <a:rPr lang="uk-UA" sz="2800" b="1" dirty="0" smtClean="0"/>
              <a:t> і </a:t>
            </a:r>
            <a:r>
              <a:rPr lang="uk-UA" sz="2800" b="1" dirty="0" err="1" smtClean="0"/>
              <a:t>гомогаметна</a:t>
            </a:r>
            <a:r>
              <a:rPr lang="uk-UA" sz="2800" b="1" dirty="0" smtClean="0"/>
              <a:t>. </a:t>
            </a:r>
            <a:r>
              <a:rPr lang="ru-RU" sz="2800" b="1" dirty="0" smtClean="0"/>
              <a:t>ZW-тип </a:t>
            </a:r>
            <a:r>
              <a:rPr lang="ru-RU" sz="2800" b="1" dirty="0" err="1" smtClean="0"/>
              <a:t>притаманний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деяким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рибам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метеликам</a:t>
            </a:r>
            <a:r>
              <a:rPr lang="ru-RU" sz="2800" b="1" dirty="0" smtClean="0"/>
              <a:t>, птахам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дуже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рідко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трапляється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серед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рослин</a:t>
            </a:r>
            <a:r>
              <a:rPr lang="ru-RU" sz="2800" b="1" dirty="0" smtClean="0"/>
              <a:t>.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Z0-</a:t>
            </a:r>
            <a:r>
              <a:rPr lang="ru-RU" sz="2800" b="1" dirty="0" smtClean="0">
                <a:solidFill>
                  <a:srgbClr val="FF0000"/>
                </a:solidFill>
              </a:rPr>
              <a:t>тип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– </a:t>
            </a:r>
            <a:r>
              <a:rPr lang="ru-RU" sz="2800" b="1" dirty="0" err="1" smtClean="0"/>
              <a:t>жіноча</a:t>
            </a:r>
            <a:r>
              <a:rPr lang="ru-RU" sz="2800" b="1" dirty="0" smtClean="0"/>
              <a:t> стать </a:t>
            </a:r>
            <a:r>
              <a:rPr lang="ru-RU" sz="2800" b="1" dirty="0" err="1" smtClean="0"/>
              <a:t>має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тільки</a:t>
            </a:r>
            <a:r>
              <a:rPr lang="ru-RU" sz="2800" b="1" dirty="0" smtClean="0"/>
              <a:t> одну</a:t>
            </a:r>
            <a:r>
              <a:rPr lang="en-US" sz="2800" b="1" dirty="0" smtClean="0"/>
              <a:t> Z-</a:t>
            </a:r>
            <a:r>
              <a:rPr lang="ru-RU" sz="2800" b="1" dirty="0" smtClean="0"/>
              <a:t>хромосому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гетерогаметна</a:t>
            </a:r>
            <a:r>
              <a:rPr lang="en-US" sz="2800" b="1" dirty="0" smtClean="0"/>
              <a:t>, </a:t>
            </a:r>
            <a:r>
              <a:rPr lang="ru-RU" sz="2800" b="1" dirty="0" smtClean="0"/>
              <a:t>а </a:t>
            </a:r>
            <a:r>
              <a:rPr lang="ru-RU" sz="2800" b="1" dirty="0" err="1" smtClean="0"/>
              <a:t>чоловіча</a:t>
            </a:r>
            <a:r>
              <a:rPr lang="en-US" sz="2800" b="1" dirty="0" smtClean="0"/>
              <a:t> – </a:t>
            </a:r>
            <a:r>
              <a:rPr lang="ru-RU" sz="2800" b="1" dirty="0" err="1" smtClean="0"/>
              <a:t>дві</a:t>
            </a:r>
            <a:r>
              <a:rPr lang="en-US" sz="2800" b="1" dirty="0" smtClean="0"/>
              <a:t> Z-</a:t>
            </a:r>
            <a:r>
              <a:rPr lang="ru-RU" sz="2800" b="1" dirty="0" err="1" smtClean="0"/>
              <a:t>хромосоми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гомогаметна</a:t>
            </a:r>
            <a:r>
              <a:rPr lang="en-US" sz="2800" b="1" dirty="0" smtClean="0"/>
              <a:t>. </a:t>
            </a:r>
            <a:r>
              <a:rPr lang="ru-RU" sz="2800" b="1" dirty="0" smtClean="0"/>
              <a:t>Цей тип </a:t>
            </a:r>
            <a:r>
              <a:rPr lang="ru-RU" sz="2800" b="1" dirty="0" err="1" smtClean="0"/>
              <a:t>відомий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тільки</a:t>
            </a:r>
            <a:r>
              <a:rPr lang="ru-RU" sz="2800" b="1" dirty="0" smtClean="0"/>
              <a:t> в одного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видів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ящірки</a:t>
            </a:r>
            <a:r>
              <a:rPr lang="ru-RU" sz="2800" b="1" dirty="0" smtClean="0"/>
              <a:t>.</a:t>
            </a:r>
            <a:endParaRPr lang="uk-UA" sz="2800" b="1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Хромосомне визначення статі</a:t>
            </a:r>
            <a:endParaRPr lang="uk-UA" dirty="0"/>
          </a:p>
        </p:txBody>
      </p:sp>
      <p:pic>
        <p:nvPicPr>
          <p:cNvPr id="6" name="Содержимое 5" descr="Гени аутосом, статевих хромосом | Довідник з біології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871296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28656" cy="7326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Ознаки, зчеплені зі статтю</a:t>
            </a:r>
            <a:endParaRPr lang="uk-UA" dirty="0"/>
          </a:p>
        </p:txBody>
      </p:sp>
      <p:pic>
        <p:nvPicPr>
          <p:cNvPr id="4" name="irc_mi" descr="http://svitppt.com.ua/images/10/9111/770/img24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763284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7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Які ознаки успадковуються </a:t>
            </a:r>
            <a:r>
              <a:rPr lang="uk-UA" dirty="0" err="1" smtClean="0"/>
              <a:t>зчеплено</a:t>
            </a:r>
            <a:r>
              <a:rPr lang="uk-UA" dirty="0" smtClean="0"/>
              <a:t> зі статтю?</a:t>
            </a:r>
          </a:p>
          <a:p>
            <a:r>
              <a:rPr lang="uk-UA" dirty="0" smtClean="0"/>
              <a:t>А первинні статеві ознаки</a:t>
            </a:r>
          </a:p>
          <a:p>
            <a:r>
              <a:rPr lang="uk-UA" dirty="0" smtClean="0"/>
              <a:t>Б вторинні статеві ознаки</a:t>
            </a:r>
          </a:p>
          <a:p>
            <a:r>
              <a:rPr lang="uk-UA" dirty="0" smtClean="0"/>
              <a:t>В визначені генами, що знаходяться у </a:t>
            </a:r>
            <a:r>
              <a:rPr lang="uk-UA" dirty="0" err="1" smtClean="0"/>
              <a:t>аутосомах</a:t>
            </a:r>
            <a:endParaRPr lang="uk-UA" dirty="0" smtClean="0"/>
          </a:p>
          <a:p>
            <a:r>
              <a:rPr lang="uk-UA" dirty="0" smtClean="0"/>
              <a:t>Г визначені генами, що знаходяться у статевих хромосомах.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0664" cy="588680"/>
          </a:xfrm>
        </p:spPr>
        <p:txBody>
          <a:bodyPr/>
          <a:lstStyle/>
          <a:p>
            <a:r>
              <a:rPr lang="uk-UA" dirty="0" smtClean="0"/>
              <a:t>Колір очей у дрозофіли</a:t>
            </a:r>
            <a:endParaRPr lang="uk-UA" dirty="0"/>
          </a:p>
        </p:txBody>
      </p:sp>
      <p:pic>
        <p:nvPicPr>
          <p:cNvPr id="2050" name="Picture 2" descr="E:\doc\Documents\PrintScreen Files\дрозофіли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5"/>
            <a:ext cx="6808241" cy="5733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Успадкування гіпоплазії емалі зубів</a:t>
            </a:r>
            <a:endParaRPr lang="uk-UA" dirty="0"/>
          </a:p>
        </p:txBody>
      </p:sp>
      <p:pic>
        <p:nvPicPr>
          <p:cNvPr id="4" name="irc_mi" descr="http://upload.wikimedia.org/wikipedia/commons/thumb/d/de/X_dominant_affected_father_uk.svg/520px-X_dominant_affected_father_uk.svg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12776"/>
            <a:ext cx="5832648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Успадкування гемофілії, дальтонізму</a:t>
            </a:r>
            <a:endParaRPr lang="uk-UA" dirty="0"/>
          </a:p>
        </p:txBody>
      </p:sp>
      <p:pic>
        <p:nvPicPr>
          <p:cNvPr id="6" name="irc_mi" descr="https://upload.wikimedia.org/wikipedia/commons/thumb/6/66/X_recessive_carrier_mother_uk.svg/2000px-X_recessive_carrier_mother_uk.svg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12776"/>
            <a:ext cx="5184576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8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Яка ймовірність народження хлопчиків у </a:t>
            </a:r>
            <a:r>
              <a:rPr lang="uk-UA" dirty="0" err="1" smtClean="0"/>
              <a:t>сім</a:t>
            </a:r>
            <a:r>
              <a:rPr lang="uk-UA" dirty="0" err="1" smtClean="0">
                <a:sym typeface="Symbol"/>
              </a:rPr>
              <a:t></a:t>
            </a:r>
            <a:r>
              <a:rPr lang="uk-UA" dirty="0" err="1" smtClean="0"/>
              <a:t>ї</a:t>
            </a:r>
            <a:r>
              <a:rPr lang="uk-UA" dirty="0" smtClean="0"/>
              <a:t>, в якій мати - носій рецесивного летального гена, зчепленого зі статтю, що викликає загибель і розсмоктування зародка на ранніх стадіях розвитку??</a:t>
            </a:r>
          </a:p>
          <a:p>
            <a:r>
              <a:rPr lang="uk-UA" b="1" dirty="0" smtClean="0"/>
              <a:t>А  </a:t>
            </a:r>
            <a:r>
              <a:rPr lang="uk-UA" dirty="0" smtClean="0"/>
              <a:t>0</a:t>
            </a:r>
          </a:p>
          <a:p>
            <a:r>
              <a:rPr lang="uk-UA" dirty="0" smtClean="0"/>
              <a:t>Б 1/4</a:t>
            </a:r>
          </a:p>
          <a:p>
            <a:r>
              <a:rPr lang="uk-UA" dirty="0" smtClean="0"/>
              <a:t>В 1/3</a:t>
            </a:r>
          </a:p>
          <a:p>
            <a:r>
              <a:rPr lang="uk-UA" dirty="0" smtClean="0"/>
              <a:t>Г 2/3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1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Яку назву має організм, у якого в генотипі є тільки один </a:t>
            </a:r>
            <a:r>
              <a:rPr lang="uk-UA" dirty="0" err="1" smtClean="0"/>
              <a:t>алельний</a:t>
            </a:r>
            <a:r>
              <a:rPr lang="uk-UA" dirty="0" smtClean="0"/>
              <a:t> ген з пари?</a:t>
            </a:r>
          </a:p>
          <a:p>
            <a:r>
              <a:rPr lang="uk-UA" dirty="0" smtClean="0"/>
              <a:t>А  </a:t>
            </a:r>
            <a:r>
              <a:rPr lang="uk-UA" dirty="0" err="1" smtClean="0"/>
              <a:t>гомозигота</a:t>
            </a:r>
            <a:endParaRPr lang="uk-UA" dirty="0" smtClean="0"/>
          </a:p>
          <a:p>
            <a:r>
              <a:rPr lang="uk-UA" dirty="0" smtClean="0"/>
              <a:t>Б  гетерозигота</a:t>
            </a:r>
          </a:p>
          <a:p>
            <a:r>
              <a:rPr lang="uk-UA" dirty="0" smtClean="0"/>
              <a:t>В  </a:t>
            </a:r>
            <a:r>
              <a:rPr lang="uk-UA" dirty="0" err="1" smtClean="0"/>
              <a:t>гомогаметний</a:t>
            </a:r>
            <a:endParaRPr lang="uk-UA" dirty="0" smtClean="0"/>
          </a:p>
          <a:p>
            <a:r>
              <a:rPr lang="uk-UA" dirty="0" smtClean="0"/>
              <a:t>Г  </a:t>
            </a:r>
            <a:r>
              <a:rPr lang="uk-UA" dirty="0" err="1" smtClean="0"/>
              <a:t>гемізигота</a:t>
            </a:r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6940624" cy="692696"/>
          </a:xfrm>
        </p:spPr>
        <p:txBody>
          <a:bodyPr/>
          <a:lstStyle/>
          <a:p>
            <a:r>
              <a:rPr lang="uk-UA" dirty="0" smtClean="0"/>
              <a:t>Зчеплене успадкування</a:t>
            </a:r>
            <a:endParaRPr lang="uk-UA" dirty="0"/>
          </a:p>
        </p:txBody>
      </p:sp>
      <p:pic>
        <p:nvPicPr>
          <p:cNvPr id="4098" name="Picture 2" descr="E:\doc\Documents\PrintScreen Files\зчеплене успадк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20195"/>
            <a:ext cx="7945801" cy="6037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Аналізуюче</a:t>
            </a:r>
            <a:r>
              <a:rPr lang="uk-UA" dirty="0" smtClean="0"/>
              <a:t> схрещування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Для встановлення локалізації </a:t>
            </a:r>
            <a:r>
              <a:rPr lang="uk-UA" dirty="0" err="1" smtClean="0"/>
              <a:t>неалельних</a:t>
            </a:r>
            <a:r>
              <a:rPr lang="uk-UA" dirty="0" smtClean="0"/>
              <a:t> генів в одній групі зчеплення (хромосомі) або в різних хромосомах проводиться </a:t>
            </a:r>
            <a:r>
              <a:rPr lang="uk-UA" dirty="0" err="1" smtClean="0"/>
              <a:t>аналізуюче</a:t>
            </a:r>
            <a:r>
              <a:rPr lang="uk-UA" dirty="0" smtClean="0"/>
              <a:t> схрещування. Перший крок - схрещують </a:t>
            </a:r>
            <a:r>
              <a:rPr lang="uk-UA" dirty="0" err="1" smtClean="0"/>
              <a:t>гомозиготу</a:t>
            </a:r>
            <a:r>
              <a:rPr lang="uk-UA" dirty="0" smtClean="0"/>
              <a:t> за двома домінантними генами з </a:t>
            </a:r>
            <a:r>
              <a:rPr lang="uk-UA" dirty="0" err="1" smtClean="0"/>
              <a:t>гомозиготою</a:t>
            </a:r>
            <a:r>
              <a:rPr lang="uk-UA" dirty="0" smtClean="0"/>
              <a:t> за двома рецесивними і одержують </a:t>
            </a:r>
            <a:r>
              <a:rPr lang="uk-UA" dirty="0" err="1" smtClean="0"/>
              <a:t>дигетерозиготу</a:t>
            </a:r>
            <a:r>
              <a:rPr lang="uk-UA" dirty="0" smtClean="0"/>
              <a:t>. Другий крок </a:t>
            </a:r>
            <a:r>
              <a:rPr lang="uk-UA" dirty="0" err="1" smtClean="0"/>
              <a:t>–схрещують</a:t>
            </a:r>
            <a:r>
              <a:rPr lang="uk-UA" dirty="0" smtClean="0"/>
              <a:t> </a:t>
            </a:r>
            <a:r>
              <a:rPr lang="uk-UA" dirty="0" err="1" smtClean="0"/>
              <a:t>дигетерозиготу</a:t>
            </a:r>
            <a:r>
              <a:rPr lang="uk-UA" dirty="0" smtClean="0"/>
              <a:t> з </a:t>
            </a:r>
            <a:r>
              <a:rPr lang="uk-UA" dirty="0" err="1" smtClean="0"/>
              <a:t>гомозиготою</a:t>
            </a:r>
            <a:r>
              <a:rPr lang="uk-UA" dirty="0" smtClean="0"/>
              <a:t> за двома рецесивними генами. Аналіз кількісного розщеплення особин у потомстві дозволяє визначити локалізацію генів у групі або групах зчеплення.</a:t>
            </a:r>
            <a:endParaRPr lang="uk-UA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7372672" cy="660688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Аналізуюче</a:t>
            </a:r>
            <a:r>
              <a:rPr lang="uk-UA" dirty="0" smtClean="0"/>
              <a:t> схрещування (продовження)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47500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dirty="0" smtClean="0"/>
              <a:t>Якщо за умови такого схрещування в потомстві спостерігається розщеплення: 1:1:1:1, то висновок  - гени містяться </a:t>
            </a:r>
            <a:r>
              <a:rPr lang="uk-UA" dirty="0" smtClean="0">
                <a:solidFill>
                  <a:srgbClr val="FF0000"/>
                </a:solidFill>
              </a:rPr>
              <a:t>у різних групах зчеплення</a:t>
            </a:r>
            <a:r>
              <a:rPr lang="uk-UA" dirty="0" smtClean="0"/>
              <a:t>.</a:t>
            </a:r>
          </a:p>
          <a:p>
            <a:r>
              <a:rPr lang="uk-UA" dirty="0" smtClean="0"/>
              <a:t>Якщо за умови такого схрещування спостерігається розщеплення 1:1 (50% на 50%), то гени, які визначають ознаки, містяться в одній групі зчеплення. Крім того можна зазначити, що ці гени </a:t>
            </a:r>
            <a:r>
              <a:rPr lang="uk-UA" dirty="0" smtClean="0">
                <a:solidFill>
                  <a:srgbClr val="FF0000"/>
                </a:solidFill>
              </a:rPr>
              <a:t>тісно зчеплені.</a:t>
            </a:r>
          </a:p>
          <a:p>
            <a:r>
              <a:rPr lang="uk-UA" dirty="0" smtClean="0"/>
              <a:t>Якщо ж у спостерігається наявність 4 фенотипічних класів потомків, але кількісне розщеплення відхиляється від 1:1:1:1, можна зробити висновок, що гени містяться в </a:t>
            </a:r>
            <a:r>
              <a:rPr lang="uk-UA" dirty="0" smtClean="0">
                <a:solidFill>
                  <a:srgbClr val="FF0000"/>
                </a:solidFill>
              </a:rPr>
              <a:t>одній групі зчеплення</a:t>
            </a:r>
            <a:r>
              <a:rPr lang="uk-UA" dirty="0" smtClean="0"/>
              <a:t>, </a:t>
            </a:r>
            <a:r>
              <a:rPr lang="uk-UA" dirty="0" smtClean="0">
                <a:solidFill>
                  <a:srgbClr val="FF0000"/>
                </a:solidFill>
              </a:rPr>
              <a:t>але між ними може відбуватись кросинговер</a:t>
            </a:r>
            <a:r>
              <a:rPr lang="uk-UA" dirty="0" smtClean="0"/>
              <a:t>. Тому ці гени є не тісно зчеплені.</a:t>
            </a:r>
            <a:endParaRPr lang="uk-UA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7696200" cy="588680"/>
          </a:xfrm>
        </p:spPr>
        <p:txBody>
          <a:bodyPr/>
          <a:lstStyle/>
          <a:p>
            <a:r>
              <a:rPr lang="uk-UA" dirty="0" smtClean="0"/>
              <a:t>Завдання 9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uk-UA" dirty="0" smtClean="0"/>
              <a:t>У гарбуза жовте забарвлення (кодує ген А )та дископодібна форма плодів (кодує ген В) домінують над зеленою та кулястою формою. Рослини, що здатні утворювати жовті та дископодібні плоди, були схрещені з рослинами, що утворюють зелені кулясті плоди. Одержали: 48 рослин з жовтими кулястими плодами; 50 – із зеленими дископодібними плодами; 49 – з жовтими дископодібними плодами; 53 – із зеленими кулястими. Визначити генотипи батьківських рослин.</a:t>
            </a:r>
          </a:p>
          <a:p>
            <a:pPr lvl="0"/>
            <a:r>
              <a:rPr lang="uk-UA" dirty="0" smtClean="0"/>
              <a:t>А  ААВВ х </a:t>
            </a:r>
            <a:r>
              <a:rPr lang="uk-UA" dirty="0" err="1" smtClean="0"/>
              <a:t>аавв</a:t>
            </a:r>
            <a:endParaRPr lang="uk-UA" dirty="0" smtClean="0"/>
          </a:p>
          <a:p>
            <a:pPr lvl="0"/>
            <a:r>
              <a:rPr lang="uk-UA" dirty="0" smtClean="0"/>
              <a:t>Б  </a:t>
            </a:r>
            <a:r>
              <a:rPr lang="uk-UA" dirty="0" err="1" smtClean="0"/>
              <a:t>АаВв</a:t>
            </a:r>
            <a:r>
              <a:rPr lang="uk-UA" dirty="0" smtClean="0"/>
              <a:t> х </a:t>
            </a:r>
            <a:r>
              <a:rPr lang="uk-UA" dirty="0" err="1" smtClean="0"/>
              <a:t>аавв</a:t>
            </a:r>
            <a:endParaRPr lang="uk-UA" dirty="0" smtClean="0"/>
          </a:p>
          <a:p>
            <a:pPr lvl="0"/>
            <a:r>
              <a:rPr lang="uk-UA" dirty="0" smtClean="0"/>
              <a:t>В  </a:t>
            </a:r>
            <a:r>
              <a:rPr lang="uk-UA" dirty="0" err="1" smtClean="0"/>
              <a:t>Аавв</a:t>
            </a:r>
            <a:r>
              <a:rPr lang="uk-UA" dirty="0" smtClean="0"/>
              <a:t> х </a:t>
            </a:r>
            <a:r>
              <a:rPr lang="uk-UA" dirty="0" err="1" smtClean="0"/>
              <a:t>ааВв</a:t>
            </a:r>
            <a:endParaRPr lang="uk-UA" dirty="0" smtClean="0"/>
          </a:p>
          <a:p>
            <a:pPr lvl="0"/>
            <a:r>
              <a:rPr lang="uk-UA" dirty="0" smtClean="0"/>
              <a:t>Г  </a:t>
            </a:r>
            <a:r>
              <a:rPr lang="uk-UA" dirty="0" err="1" smtClean="0"/>
              <a:t>АаВв</a:t>
            </a:r>
            <a:r>
              <a:rPr lang="uk-UA" dirty="0" smtClean="0"/>
              <a:t> х </a:t>
            </a:r>
            <a:r>
              <a:rPr lang="uk-UA" dirty="0" err="1" smtClean="0"/>
              <a:t>АаВв</a:t>
            </a:r>
            <a:r>
              <a:rPr lang="uk-UA" dirty="0" smtClean="0"/>
              <a:t> </a:t>
            </a:r>
            <a:endParaRPr lang="uk-UA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980728"/>
          </a:xfrm>
        </p:spPr>
        <p:txBody>
          <a:bodyPr>
            <a:noAutofit/>
          </a:bodyPr>
          <a:lstStyle/>
          <a:p>
            <a:r>
              <a:rPr lang="uk-UA" sz="3200" dirty="0" smtClean="0"/>
              <a:t>Основні положення хромосомної теорії спадковості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244408" cy="5805264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1. Гени містяться в хромосомах. Хромосома – група зчеплення генів.</a:t>
            </a:r>
          </a:p>
          <a:p>
            <a:r>
              <a:rPr lang="uk-UA" sz="3200" b="1" dirty="0" smtClean="0"/>
              <a:t>2. Гени розташовані в хромосомі лінійно.</a:t>
            </a:r>
          </a:p>
          <a:p>
            <a:r>
              <a:rPr lang="uk-UA" sz="3200" b="1" dirty="0" smtClean="0"/>
              <a:t>3. Зчеплення генів може порушуватись в результаті кросинговеру.</a:t>
            </a:r>
          </a:p>
          <a:p>
            <a:r>
              <a:rPr lang="uk-UA" sz="3200" b="1" dirty="0" smtClean="0"/>
              <a:t>4. Частота кросинговеру знаходиться у прямій пропорційній залежності від відстані між генами. </a:t>
            </a:r>
            <a:endParaRPr lang="uk-U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Як визначити частоту кросинговеру?</a:t>
            </a: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412776"/>
            <a:ext cx="7444680" cy="5042960"/>
          </a:xfrm>
        </p:spPr>
        <p:txBody>
          <a:bodyPr/>
          <a:lstStyle/>
          <a:p>
            <a:r>
              <a:rPr lang="uk-UA" dirty="0" smtClean="0"/>
              <a:t>Частота кросинговеру визначається відношенням кількості </a:t>
            </a:r>
            <a:r>
              <a:rPr lang="uk-UA" dirty="0" err="1" smtClean="0"/>
              <a:t>кросоверних</a:t>
            </a:r>
            <a:r>
              <a:rPr lang="uk-UA" dirty="0" smtClean="0"/>
              <a:t> особин до загальної кількості особин в потомстві і помноженому на 100%.</a:t>
            </a:r>
            <a:endParaRPr lang="uk-UA" dirty="0"/>
          </a:p>
        </p:txBody>
      </p:sp>
      <p:pic>
        <p:nvPicPr>
          <p:cNvPr id="6" name="irc_mi" descr="http://narodna-osvita.com.ua/uploads/genetyka/genetyka-77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140968"/>
            <a:ext cx="5760640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10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Ген </a:t>
            </a:r>
            <a:r>
              <a:rPr lang="en-US" dirty="0" smtClean="0"/>
              <a:t>S </a:t>
            </a:r>
            <a:r>
              <a:rPr lang="uk-UA" dirty="0" smtClean="0"/>
              <a:t>у курей кодує сріблясте пір</a:t>
            </a:r>
            <a:r>
              <a:rPr lang="en-US" dirty="0" smtClean="0"/>
              <a:t>’</a:t>
            </a:r>
            <a:r>
              <a:rPr lang="uk-UA" dirty="0" smtClean="0"/>
              <a:t>я, його рецесивний алель – темне забарвлення. Домінантний ген </a:t>
            </a:r>
            <a:r>
              <a:rPr lang="en-US" dirty="0" smtClean="0"/>
              <a:t>D</a:t>
            </a:r>
            <a:r>
              <a:rPr lang="uk-UA" dirty="0" smtClean="0"/>
              <a:t> кодує нормальні розміри, тоді як </a:t>
            </a:r>
            <a:r>
              <a:rPr lang="en-US" dirty="0" smtClean="0"/>
              <a:t>d</a:t>
            </a:r>
            <a:r>
              <a:rPr lang="uk-UA" dirty="0" smtClean="0"/>
              <a:t> – малі розміри птахів.</a:t>
            </a:r>
          </a:p>
          <a:p>
            <a:r>
              <a:rPr lang="uk-UA" dirty="0" smtClean="0"/>
              <a:t>Гетерозиготних сріблястих великих курей схрестили з темними малими півниками. Отримали: сріблястих великих – 190; сріблястих малих – 21, темних великих – 20 і темних і малих птахів -189.</a:t>
            </a:r>
          </a:p>
          <a:p>
            <a:r>
              <a:rPr lang="uk-UA" dirty="0" smtClean="0"/>
              <a:t>Визначити відстань між генами забарвлення пір</a:t>
            </a:r>
            <a:r>
              <a:rPr lang="en-US" dirty="0" smtClean="0"/>
              <a:t>’</a:t>
            </a:r>
            <a:r>
              <a:rPr lang="uk-UA" dirty="0" smtClean="0"/>
              <a:t>я </a:t>
            </a:r>
            <a:r>
              <a:rPr lang="uk-UA" smtClean="0"/>
              <a:t>і розмірів.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Цитоплазматична спадковість або </a:t>
            </a:r>
            <a:r>
              <a:rPr lang="uk-UA" sz="3200" dirty="0" err="1" smtClean="0"/>
              <a:t>позахромосомне</a:t>
            </a:r>
            <a:r>
              <a:rPr lang="uk-UA" sz="3200" dirty="0" smtClean="0"/>
              <a:t> успадкування</a:t>
            </a:r>
            <a:endParaRPr lang="uk-UA" sz="3200" dirty="0"/>
          </a:p>
        </p:txBody>
      </p:sp>
      <p:pic>
        <p:nvPicPr>
          <p:cNvPr id="4" name="Содержимое 3" descr="Наследственность цитоплазматическая фото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748883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Генетика хлоропластів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Строкатість листя спостерігається у ротиків, нічної красуні, інших рослин. Ознака строкатості передається лише по материнській лінії, через пластиди. Є сорти кукурудзи з чоловічою стерильністю, яка передається винятково через цитоплазму жіночих статевих клітин.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Цитоплазматична спадковість </a:t>
            </a:r>
            <a:r>
              <a:rPr lang="uk-UA" b="1" dirty="0" err="1" smtClean="0">
                <a:solidFill>
                  <a:srgbClr val="FF0000"/>
                </a:solidFill>
              </a:rPr>
              <a:t>пов</a:t>
            </a:r>
            <a:r>
              <a:rPr lang="en-US" b="1" dirty="0" smtClean="0">
                <a:solidFill>
                  <a:srgbClr val="FF0000"/>
                </a:solidFill>
              </a:rPr>
              <a:t>’</a:t>
            </a:r>
            <a:r>
              <a:rPr lang="uk-UA" b="1" dirty="0" err="1" smtClean="0">
                <a:solidFill>
                  <a:srgbClr val="FF0000"/>
                </a:solidFill>
              </a:rPr>
              <a:t>язана</a:t>
            </a:r>
            <a:r>
              <a:rPr lang="uk-UA" b="1" dirty="0" smtClean="0">
                <a:solidFill>
                  <a:srgbClr val="FF0000"/>
                </a:solidFill>
              </a:rPr>
              <a:t> з</a:t>
            </a:r>
          </a:p>
          <a:p>
            <a:pPr>
              <a:buNone/>
            </a:pPr>
            <a:r>
              <a:rPr lang="uk-UA" b="1" dirty="0" smtClean="0">
                <a:solidFill>
                  <a:srgbClr val="FF0000"/>
                </a:solidFill>
              </a:rPr>
              <a:t>   успадкуванням ознак, які зумовлюють гени мітохондрій і пластид</a:t>
            </a:r>
            <a:endParaRPr lang="uk-U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524000" y="2392363"/>
            <a:ext cx="7086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uk-UA" sz="6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Дякуємо за увагу</a:t>
            </a:r>
          </a:p>
        </p:txBody>
      </p:sp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1295400" y="3459163"/>
            <a:ext cx="7543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/>
              <a:t>©</a:t>
            </a:r>
            <a:r>
              <a:rPr lang="uk-UA" sz="2800"/>
              <a:t>  Безусько А.Г</a:t>
            </a:r>
          </a:p>
          <a:p>
            <a:pPr algn="ctr">
              <a:spcBef>
                <a:spcPct val="0"/>
              </a:spcBef>
            </a:pPr>
            <a:r>
              <a:rPr lang="uk-UA" sz="2800"/>
              <a:t>      Адріанов В.Л.</a:t>
            </a:r>
          </a:p>
          <a:p>
            <a:pPr algn="ctr">
              <a:spcBef>
                <a:spcPct val="0"/>
              </a:spcBef>
            </a:pPr>
            <a:r>
              <a:rPr lang="uk-UA" sz="2800"/>
              <a:t>.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755576" y="188640"/>
            <a:ext cx="8388424" cy="6408712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50" name="Rectangle 11"/>
          <p:cNvSpPr>
            <a:spLocks noChangeArrowheads="1"/>
          </p:cNvSpPr>
          <p:nvPr/>
        </p:nvSpPr>
        <p:spPr bwMode="auto">
          <a:xfrm>
            <a:off x="1524000" y="2438400"/>
            <a:ext cx="7162800" cy="205740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55" name="Text Box 23"/>
          <p:cNvSpPr txBox="1">
            <a:spLocks noChangeArrowheads="1"/>
          </p:cNvSpPr>
          <p:nvPr/>
        </p:nvSpPr>
        <p:spPr bwMode="auto">
          <a:xfrm>
            <a:off x="3708400" y="6462713"/>
            <a:ext cx="28082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Design by &amp;REW</a:t>
            </a:r>
            <a:endParaRPr lang="ru-RU" sz="1400"/>
          </a:p>
        </p:txBody>
      </p:sp>
      <p:pic>
        <p:nvPicPr>
          <p:cNvPr id="13" name="Содержимое 3" descr="Каріотип — Вікіпедія">
            <a:hlinkClick r:id="rId2" tgtFrame="&quot;_blank&quot;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32656"/>
            <a:ext cx="281865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одержимое 3" descr="Презентація &quot;Генетика. Спадковість та мінливість. Методи ...">
            <a:hlinkClick r:id="rId4" tgtFrame="&quot;_blank&quot;"/>
          </p:cNvPr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22368" y="332656"/>
            <a:ext cx="242163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Законы Менделя кратко и понятно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548680"/>
            <a:ext cx="313184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rc_mi" descr="http://narodna-osvita.com.ua/uploads/genetyka/genetyka-50.png">
            <a:hlinkClick r:id="rId8"/>
          </p:cNvPr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3419872" y="4725144"/>
            <a:ext cx="2960712" cy="16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E:\doc\Documents\PrintScreen Files\дрозофіли.bm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9592" y="4653136"/>
            <a:ext cx="2223246" cy="1872207"/>
          </a:xfrm>
          <a:prstGeom prst="rect">
            <a:avLst/>
          </a:prstGeom>
          <a:noFill/>
        </p:spPr>
      </p:pic>
      <p:pic>
        <p:nvPicPr>
          <p:cNvPr id="21" name="Рисунок 20" descr="XY-система визначення статі — Вікіпедія">
            <a:hlinkClick r:id="rId11" tgtFrame="&quot;_blank&quot;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16216" y="4653136"/>
            <a:ext cx="2364105" cy="194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терміни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Рецесивність</a:t>
            </a:r>
            <a:r>
              <a:rPr lang="uk-UA" dirty="0" smtClean="0"/>
              <a:t> – здатність гена виявлятися в фенотипі лише в гомозиготному або в </a:t>
            </a:r>
            <a:r>
              <a:rPr lang="uk-UA" dirty="0" err="1" smtClean="0"/>
              <a:t>гемізиготному</a:t>
            </a:r>
            <a:r>
              <a:rPr lang="uk-UA" dirty="0" smtClean="0"/>
              <a:t> стані.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Домінантність </a:t>
            </a:r>
            <a:r>
              <a:rPr lang="uk-UA" dirty="0" smtClean="0"/>
              <a:t>– здатність гена виявлятися як у гомозиготному, так і в гетерозиготному стані. Тобто всі гібриди подібні за певною ознакою лише на одного з батьків. 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Гібрид</a:t>
            </a:r>
            <a:r>
              <a:rPr lang="uk-UA" dirty="0" smtClean="0"/>
              <a:t> – особина, що виникла в результаті статевого розмноження; </a:t>
            </a:r>
            <a:r>
              <a:rPr lang="uk-UA" dirty="0" err="1" smtClean="0"/>
              <a:t>гено-</a:t>
            </a:r>
            <a:r>
              <a:rPr lang="uk-UA" dirty="0" smtClean="0"/>
              <a:t> і фенотип гібридів відомі, а схрещування їх контрольоване.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2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smtClean="0"/>
              <a:t>У людини ген нормального вироблення пігменту меланіну в шкірі домінантний, а ген відсутності меланіну (альбінізм)  рецесивний. Який генотип і фенотип буде у людини, гетерозиготної за геном альбінізму?</a:t>
            </a:r>
          </a:p>
          <a:p>
            <a:r>
              <a:rPr lang="uk-UA" dirty="0" smtClean="0"/>
              <a:t>А   АА ; альбінос</a:t>
            </a:r>
          </a:p>
          <a:p>
            <a:r>
              <a:rPr lang="uk-UA" dirty="0" smtClean="0"/>
              <a:t>Б   </a:t>
            </a:r>
            <a:r>
              <a:rPr lang="uk-UA" dirty="0" err="1" smtClean="0"/>
              <a:t>Аа</a:t>
            </a:r>
            <a:r>
              <a:rPr lang="uk-UA" dirty="0" smtClean="0"/>
              <a:t>; нормальна пігментація шкіри </a:t>
            </a:r>
          </a:p>
          <a:p>
            <a:r>
              <a:rPr lang="uk-UA" dirty="0" smtClean="0"/>
              <a:t>В   </a:t>
            </a:r>
            <a:r>
              <a:rPr lang="uk-UA" dirty="0" err="1" smtClean="0"/>
              <a:t>аа</a:t>
            </a:r>
            <a:r>
              <a:rPr lang="uk-UA" dirty="0" smtClean="0"/>
              <a:t>; альбінос </a:t>
            </a:r>
          </a:p>
          <a:p>
            <a:r>
              <a:rPr lang="uk-UA" dirty="0" smtClean="0"/>
              <a:t>Г   </a:t>
            </a:r>
            <a:r>
              <a:rPr lang="uk-UA" dirty="0" err="1" smtClean="0"/>
              <a:t>Аа</a:t>
            </a:r>
            <a:r>
              <a:rPr lang="uk-UA" dirty="0" smtClean="0"/>
              <a:t>; альбінос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Методи генетичних досліджень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Гібридологічний метод</a:t>
            </a:r>
            <a:r>
              <a:rPr lang="uk-UA" dirty="0" smtClean="0"/>
              <a:t> дає змогу вивчати закономірності мінливості та прояву ознак потомків, отриманих за певних схрещувань. </a:t>
            </a:r>
            <a:r>
              <a:rPr lang="uk-UA" b="1" dirty="0" smtClean="0">
                <a:solidFill>
                  <a:srgbClr val="FF0000"/>
                </a:solidFill>
              </a:rPr>
              <a:t>Основні закономірності успадкування Г.Мендель відкрив саме цим методом.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При використанні цього методу враховують не весь комплекс ознак у батьків і гібридів, аналізують спадковість за окремими ознаками та їхніми проявами та проводять кількісний облік успадкування кожного стану ознаки.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Гібридологічний метод є перспективним 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Генеалогічний метод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700808"/>
            <a:ext cx="4716016" cy="5157192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Полягає у вивченні родоводів організмів, що має змогу простежити характер успадкування різних станів  певних ознак у ряді поколінь </a:t>
            </a:r>
            <a:r>
              <a:rPr lang="uk-UA" b="1" dirty="0" smtClean="0"/>
              <a:t>Застосовують у медичній генетиці.</a:t>
            </a:r>
            <a:r>
              <a:rPr lang="uk-UA" dirty="0" smtClean="0"/>
              <a:t> На основі встановлення характеру успадкування ознаки можна прогнозувати прояв її в майбутніх потомків.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Генеалогічний метод є ретроспективний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5" name="irc_mi" descr="http://subject.com.ua/biology/medical/medical.files/image136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72816"/>
            <a:ext cx="45720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697</TotalTime>
  <Words>1975</Words>
  <Application>Microsoft Office PowerPoint</Application>
  <PresentationFormat>Экран (4:3)</PresentationFormat>
  <Paragraphs>183</Paragraphs>
  <Slides>59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Изящная</vt:lpstr>
      <vt:lpstr>Основи генетики Закономірності  спадковості</vt:lpstr>
      <vt:lpstr>Генетика</vt:lpstr>
      <vt:lpstr>Основні терміни та поняття генетики</vt:lpstr>
      <vt:lpstr>Основні терміни</vt:lpstr>
      <vt:lpstr>Завдання 1 </vt:lpstr>
      <vt:lpstr>Основні терміни</vt:lpstr>
      <vt:lpstr>Завдання 2 </vt:lpstr>
      <vt:lpstr>Методи генетичних досліджень</vt:lpstr>
      <vt:lpstr>Генеалогічний метод</vt:lpstr>
      <vt:lpstr>Цитогенетичний метод</vt:lpstr>
      <vt:lpstr>Каріотип і ідіограма</vt:lpstr>
      <vt:lpstr>Близнюковий метод</vt:lpstr>
      <vt:lpstr>Дизиготні і монозиготні близнюки</vt:lpstr>
      <vt:lpstr>Презентация PowerPoint</vt:lpstr>
      <vt:lpstr>Визначення внеску спадковості і впливу оточуючого середовища на розвиток ознаки</vt:lpstr>
      <vt:lpstr>Біохімічні методи</vt:lpstr>
      <vt:lpstr>Метод дерматогліфіки</vt:lpstr>
      <vt:lpstr>Закономірності спадковості, встановлені Г.Менделем Альтернативні ознаки</vt:lpstr>
      <vt:lpstr>Закон одноманітності гібридів першого покоління</vt:lpstr>
      <vt:lpstr>Завдання 3</vt:lpstr>
      <vt:lpstr>Закон розщеплення</vt:lpstr>
      <vt:lpstr>Завдання 4</vt:lpstr>
      <vt:lpstr>Закон незалежного успадкування і комбінування ознак</vt:lpstr>
      <vt:lpstr>Завдання  5</vt:lpstr>
      <vt:lpstr>Закон чистоти гамет</vt:lpstr>
      <vt:lpstr>Аналізуюче схрещування</vt:lpstr>
      <vt:lpstr>Відхилення від закономірностей, встановлених  г. Менделем</vt:lpstr>
      <vt:lpstr>Презентация PowerPoint</vt:lpstr>
      <vt:lpstr>Презентация PowerPoint</vt:lpstr>
      <vt:lpstr>Завдання 6</vt:lpstr>
      <vt:lpstr>Презентация PowerPoint</vt:lpstr>
      <vt:lpstr>Множинні алелі</vt:lpstr>
      <vt:lpstr>Презентация PowerPoint</vt:lpstr>
      <vt:lpstr>Презентация PowerPoint</vt:lpstr>
      <vt:lpstr>Взаємодія між неалельними генами. Комплементарна взаємодія. Новоутворення при схрещуваннях</vt:lpstr>
      <vt:lpstr>Презентация PowerPoint</vt:lpstr>
      <vt:lpstr>Взаємодія між неалельними генами. Епістаз</vt:lpstr>
      <vt:lpstr>Полімерія</vt:lpstr>
      <vt:lpstr>Плейотропія</vt:lpstr>
      <vt:lpstr>Типи визначення статі</vt:lpstr>
      <vt:lpstr>Стать як спадкова ознака</vt:lpstr>
      <vt:lpstr>Стать як спадкова ознака</vt:lpstr>
      <vt:lpstr>Хромосомне визначення статі</vt:lpstr>
      <vt:lpstr>Ознаки, зчеплені зі статтю</vt:lpstr>
      <vt:lpstr>Завдання 7</vt:lpstr>
      <vt:lpstr>Колір очей у дрозофіли</vt:lpstr>
      <vt:lpstr>Успадкування гіпоплазії емалі зубів</vt:lpstr>
      <vt:lpstr>Успадкування гемофілії, дальтонізму</vt:lpstr>
      <vt:lpstr>Завдання 8</vt:lpstr>
      <vt:lpstr>Зчеплене успадкування</vt:lpstr>
      <vt:lpstr>Аналізуюче схрещування</vt:lpstr>
      <vt:lpstr>Аналізуюче схрещування (продовження)</vt:lpstr>
      <vt:lpstr>Завдання 9 </vt:lpstr>
      <vt:lpstr>Основні положення хромосомної теорії спадковості</vt:lpstr>
      <vt:lpstr>Як визначити частоту кросинговеру?</vt:lpstr>
      <vt:lpstr>Завдання 10</vt:lpstr>
      <vt:lpstr>Цитоплазматична спадковість або позахромосомне успадкування</vt:lpstr>
      <vt:lpstr>Генетика хлоропластів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генетики Закономірності  спадковості</dc:title>
  <dc:creator>C2-411-Note</dc:creator>
  <cp:lastModifiedBy>Admin</cp:lastModifiedBy>
  <cp:revision>67</cp:revision>
  <dcterms:created xsi:type="dcterms:W3CDTF">2016-03-13T08:51:51Z</dcterms:created>
  <dcterms:modified xsi:type="dcterms:W3CDTF">2021-03-25T08:45:07Z</dcterms:modified>
</cp:coreProperties>
</file>