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0" r:id="rId3"/>
    <p:sldId id="257" r:id="rId4"/>
    <p:sldId id="258" r:id="rId5"/>
    <p:sldId id="259" r:id="rId6"/>
    <p:sldId id="316" r:id="rId7"/>
    <p:sldId id="261" r:id="rId8"/>
    <p:sldId id="260" r:id="rId9"/>
    <p:sldId id="267" r:id="rId10"/>
    <p:sldId id="317" r:id="rId11"/>
    <p:sldId id="262" r:id="rId12"/>
    <p:sldId id="266" r:id="rId13"/>
    <p:sldId id="318"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 id="281" r:id="rId27"/>
    <p:sldId id="284" r:id="rId28"/>
    <p:sldId id="311" r:id="rId29"/>
    <p:sldId id="279" r:id="rId30"/>
    <p:sldId id="285" r:id="rId31"/>
    <p:sldId id="286" r:id="rId32"/>
    <p:sldId id="287" r:id="rId33"/>
    <p:sldId id="288" r:id="rId34"/>
    <p:sldId id="290" r:id="rId35"/>
    <p:sldId id="291" r:id="rId36"/>
    <p:sldId id="289" r:id="rId37"/>
    <p:sldId id="292" r:id="rId38"/>
    <p:sldId id="293" r:id="rId39"/>
    <p:sldId id="295" r:id="rId40"/>
    <p:sldId id="296" r:id="rId41"/>
    <p:sldId id="297" r:id="rId42"/>
    <p:sldId id="298" r:id="rId43"/>
    <p:sldId id="299" r:id="rId44"/>
    <p:sldId id="300" r:id="rId45"/>
    <p:sldId id="301" r:id="rId46"/>
    <p:sldId id="302" r:id="rId47"/>
    <p:sldId id="303" r:id="rId48"/>
    <p:sldId id="313" r:id="rId49"/>
    <p:sldId id="304" r:id="rId50"/>
    <p:sldId id="306" r:id="rId51"/>
    <p:sldId id="307" r:id="rId52"/>
    <p:sldId id="308" r:id="rId53"/>
    <p:sldId id="309" r:id="rId54"/>
    <p:sldId id="314" r:id="rId55"/>
    <p:sldId id="315" r:id="rId56"/>
    <p:sldId id="319" r:id="rId57"/>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55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4E8136B-463D-4907-BF65-94E3E9BCD800}" type="datetimeFigureOut">
              <a:rPr lang="uk-UA" smtClean="0"/>
              <a:pPr/>
              <a:t>25.03.2021</a:t>
            </a:fld>
            <a:endParaRPr lang="uk-UA"/>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uk-UA"/>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B10A3EE-D357-43D0-A528-2F6FD18A1111}" type="slidenum">
              <a:rPr lang="uk-UA" smtClean="0"/>
              <a:pPr/>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D4E8136B-463D-4907-BF65-94E3E9BCD800}" type="datetimeFigureOut">
              <a:rPr lang="uk-UA" smtClean="0"/>
              <a:pPr/>
              <a:t>25.03.2021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B10A3EE-D357-43D0-A528-2F6FD18A1111}"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p>
            <a:fld id="{D4E8136B-463D-4907-BF65-94E3E9BCD800}" type="datetimeFigureOut">
              <a:rPr lang="uk-UA" smtClean="0"/>
              <a:pPr/>
              <a:t>25.03.2021</a:t>
            </a:fld>
            <a:endParaRPr lang="uk-UA"/>
          </a:p>
        </p:txBody>
      </p:sp>
      <p:sp>
        <p:nvSpPr>
          <p:cNvPr id="5" name="Нижний колонтитул 4"/>
          <p:cNvSpPr>
            <a:spLocks noGrp="1"/>
          </p:cNvSpPr>
          <p:nvPr>
            <p:ph type="ftr" sz="quarter" idx="11"/>
          </p:nvPr>
        </p:nvSpPr>
        <p:spPr>
          <a:xfrm>
            <a:off x="457200" y="6556248"/>
            <a:ext cx="3657600" cy="228600"/>
          </a:xfrm>
        </p:spPr>
        <p:txBody>
          <a:bodyPr/>
          <a:lstStyle/>
          <a:p>
            <a:endParaRPr lang="uk-UA"/>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B10A3EE-D357-43D0-A528-2F6FD18A1111}" type="slidenum">
              <a:rPr lang="uk-UA" smtClean="0"/>
              <a:pPr/>
              <a:t>‹#›</a:t>
            </a:fld>
            <a:endParaRPr lang="uk-U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a:t>Образец заголовка</a:t>
            </a:r>
            <a:endParaRPr lang="uk-UA"/>
          </a:p>
        </p:txBody>
      </p:sp>
      <p:sp>
        <p:nvSpPr>
          <p:cNvPr id="3" name="Содержимое 2"/>
          <p:cNvSpPr>
            <a:spLocks noGrp="1"/>
          </p:cNvSpPr>
          <p:nvPr>
            <p:ph sz="half" idx="1"/>
          </p:nvPr>
        </p:nvSpPr>
        <p:spPr>
          <a:xfrm>
            <a:off x="457200" y="1981200"/>
            <a:ext cx="4038600" cy="3886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4648200" y="1981200"/>
            <a:ext cx="4038600" cy="3886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071E608D-94C4-438E-BE92-88BB852344AE}"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D4E8136B-463D-4907-BF65-94E3E9BCD800}" type="datetimeFigureOut">
              <a:rPr lang="uk-UA" smtClean="0"/>
              <a:pPr/>
              <a:t>25.03.2021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B10A3EE-D357-43D0-A528-2F6FD18A1111}"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4E8136B-463D-4907-BF65-94E3E9BCD800}" type="datetimeFigureOut">
              <a:rPr lang="uk-UA" smtClean="0"/>
              <a:pPr/>
              <a:t>25.03.2021</a:t>
            </a:fld>
            <a:endParaRPr lang="uk-UA"/>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uk-UA"/>
          </a:p>
        </p:txBody>
      </p:sp>
      <p:sp>
        <p:nvSpPr>
          <p:cNvPr id="6" name="Номер слайда 5"/>
          <p:cNvSpPr>
            <a:spLocks noGrp="1"/>
          </p:cNvSpPr>
          <p:nvPr>
            <p:ph type="sldNum" sz="quarter" idx="12"/>
          </p:nvPr>
        </p:nvSpPr>
        <p:spPr>
          <a:xfrm>
            <a:off x="6733952" y="6555112"/>
            <a:ext cx="588336" cy="228600"/>
          </a:xfrm>
        </p:spPr>
        <p:txBody>
          <a:bodyPr/>
          <a:lstStyle/>
          <a:p>
            <a:fld id="{BB10A3EE-D357-43D0-A528-2F6FD18A1111}" type="slidenum">
              <a:rPr lang="uk-UA" smtClean="0"/>
              <a:pPr/>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D4E8136B-463D-4907-BF65-94E3E9BCD800}" type="datetimeFigureOut">
              <a:rPr lang="uk-UA" smtClean="0"/>
              <a:pPr/>
              <a:t>25.03.2021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B10A3EE-D357-43D0-A528-2F6FD18A1111}"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D4E8136B-463D-4907-BF65-94E3E9BCD800}" type="datetimeFigureOut">
              <a:rPr lang="uk-UA" smtClean="0"/>
              <a:pPr/>
              <a:t>25.03.2021</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BB10A3EE-D357-43D0-A528-2F6FD18A1111}"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D4E8136B-463D-4907-BF65-94E3E9BCD800}" type="datetimeFigureOut">
              <a:rPr lang="uk-UA" smtClean="0"/>
              <a:pPr/>
              <a:t>25.03.2021</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BB10A3EE-D357-43D0-A528-2F6FD18A1111}"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D4E8136B-463D-4907-BF65-94E3E9BCD800}" type="datetimeFigureOut">
              <a:rPr lang="uk-UA" smtClean="0"/>
              <a:pPr/>
              <a:t>25.03.2021</a:t>
            </a:fld>
            <a:endParaRPr lang="uk-UA"/>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uk-UA"/>
          </a:p>
        </p:txBody>
      </p:sp>
      <p:sp>
        <p:nvSpPr>
          <p:cNvPr id="4" name="Номер слайда 3"/>
          <p:cNvSpPr>
            <a:spLocks noGrp="1"/>
          </p:cNvSpPr>
          <p:nvPr>
            <p:ph type="sldNum" sz="quarter" idx="12"/>
          </p:nvPr>
        </p:nvSpPr>
        <p:spPr/>
        <p:txBody>
          <a:bodyPr/>
          <a:lstStyle/>
          <a:p>
            <a:fld id="{BB10A3EE-D357-43D0-A528-2F6FD18A1111}"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D4E8136B-463D-4907-BF65-94E3E9BCD800}" type="datetimeFigureOut">
              <a:rPr lang="uk-UA" smtClean="0"/>
              <a:pPr/>
              <a:t>25.03.2021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B10A3EE-D357-43D0-A528-2F6FD18A1111}"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a:t>Образец текста</a:t>
            </a:r>
          </a:p>
        </p:txBody>
      </p:sp>
      <p:sp>
        <p:nvSpPr>
          <p:cNvPr id="5" name="Дата 4"/>
          <p:cNvSpPr>
            <a:spLocks noGrp="1"/>
          </p:cNvSpPr>
          <p:nvPr>
            <p:ph type="dt" sz="half" idx="10"/>
          </p:nvPr>
        </p:nvSpPr>
        <p:spPr/>
        <p:txBody>
          <a:bodyPr/>
          <a:lstStyle/>
          <a:p>
            <a:fld id="{D4E8136B-463D-4907-BF65-94E3E9BCD800}" type="datetimeFigureOut">
              <a:rPr lang="uk-UA" smtClean="0"/>
              <a:pPr/>
              <a:t>25.03.2021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B10A3EE-D357-43D0-A528-2F6FD18A1111}" type="slidenum">
              <a:rPr lang="uk-UA" smtClean="0"/>
              <a:pPr/>
              <a:t>‹#›</a:t>
            </a:fld>
            <a:endParaRPr lang="uk-UA"/>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ru-RU"/>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4E8136B-463D-4907-BF65-94E3E9BCD800}" type="datetimeFigureOut">
              <a:rPr lang="uk-UA" smtClean="0"/>
              <a:pPr/>
              <a:t>25.03.2021</a:t>
            </a:fld>
            <a:endParaRPr lang="uk-UA"/>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uk-UA"/>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B10A3EE-D357-43D0-A528-2F6FD18A1111}"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ua/url?sa=i&amp;url=https://svitppt.com.ua/biologiya/ponyattya-pro-seredovische-isnuvannya-shlyahi-pristosuvan-do-nogo-orga.html&amp;psig=AOvVaw2cve218gSpKgXM0MIeeC49&amp;ust=1584969418594000&amp;source=images&amp;cd=vfe&amp;ved=0CAIQjRxqFwoTCKC5p7OVrugCFQAAAAAdAAAAABA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a/url?sa=i&amp;rct=j&amp;q=&amp;esrc=s&amp;source=images&amp;cd=&amp;cad=rja&amp;uact=8&amp;ved=0ahUKEwiB9_zC_ufLAhUBFCwKHWMPAnEQjRwIBw&amp;url=http://subject.com.ua/biology/shans/186.html&amp;bvm=bv.117868183,bs.1,d.bGg&amp;psig=AFQjCNHu2i5UbriwhCkWGQBxPRKXHctavw&amp;ust=145941268011258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ua/url?sa=i&amp;url=https://naurok.com.ua/prezentaciya-do-uroku-pro-zakonomirnosti-vplivu-ekologichnih-chinnikiv-na-organizmi-ta-h-ugrupovannya-141709.html&amp;psig=AOvVaw2PbxuAibXI2c-qOaEO-Nk-&amp;ust=1584969637505000&amp;source=images&amp;cd=vfe&amp;ved=0CAIQjRxqFwoTCNihwJ-WrugCFQAAAAAdAAAAABA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a/url?sa=i&amp;rct=j&amp;q=&amp;esrc=s&amp;source=images&amp;cd=&amp;cad=rja&amp;uact=8&amp;ved=0ahUKEwjrpv7giOjLAhWJliwKHTpZCXIQjRwIBw&amp;url=http://biology.kiev.ua/voprosy-i-otvety/11-class/chelovecheskij-organizm-yavlyaetsya-stenobiontnym-ili-evribiontnim/?lang=uk&amp;bvm=bv.118353311,bs.2,d.bGQ&amp;psig=AFQjCNGav9Gm754-EG2Hh39WcWP2BEScTw&amp;ust=145941555600748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a/url?sa=i&amp;rct=j&amp;q=&amp;esrc=s&amp;source=images&amp;cd=&amp;cad=rja&amp;uact=8&amp;ved=0ahUKEwj7jIuqiejLAhUIfiwKHTDDAm8QjRwIBw&amp;url=http://zno.academia.in.ua/mod/book/view.php?id=2710&amp;bvm=bv.118353311,bs.2,d.bGQ&amp;psig=AFQjCNFFvo34zb350SqTq4zcKlo6I9mcIA&amp;ust=1459415680535357"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a/url?sa=i&amp;rct=j&amp;q=&amp;esrc=s&amp;source=images&amp;cd=&amp;cad=rja&amp;uact=8&amp;ved=0ahUKEwiotcqJp9TXAhViApoKHapZCDoQjRwIBw&amp;url=http://www.myshared.ru/slide/1316397/&amp;psig=AOvVaw3BcIMByuMucGXT6JixFEgy&amp;ust=151151305102793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ua/url?sa=i&amp;rct=j&amp;q=&amp;esrc=s&amp;source=images&amp;cd=&amp;cad=rja&amp;uact=8&amp;ved=2ahUKEwjy5ffblpHaAhVHdCwKHbN9AFkQjRx6BAgAEAU&amp;url=https://www.syl.ru/article/171080/new_simbioz-primeryi-v-prirode-simbioz-jivotnyih-primeryi-simbioz-v-rastitelnom-mire&amp;psig=AOvVaw3jVadbg2B-f9O7GvTSPNFj&amp;ust=1522400676288195"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ua/url?sa=i&amp;rct=j&amp;q=&amp;esrc=s&amp;source=images&amp;cd=&amp;cad=rja&amp;uact=8&amp;ved=0ahUKEwiVxcrOp-jLAhVFBywKHdOZAHEQjRwIBw&amp;url=http://900igr.net/prezentatsii/ekologija/Razvitie-ekologii/028-Ponjatie-biotsenoza.html&amp;psig=AFQjCNHeu2lDi7ZdB3yhyskAy8gzHAtgSA&amp;ust=1459423380690097"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ua/url?sa=i&amp;rct=j&amp;q=&amp;esrc=s&amp;source=images&amp;cd=&amp;cad=rja&amp;uact=8&amp;ved=0ahUKEwiaxZnlp-jLAhUC3SwKHRjCDHQQjRwIBw&amp;url=http://uslide.ru/biologiya/26951-biogeocenoz-struktura.html&amp;bvm=bv.117868183,d.bGg&amp;psig=AFQjCNHHA-asKLKGBo98bHqg3pZkBU1FOg&amp;ust=145942388456344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a/url?sa=i&amp;rct=j&amp;q=&amp;esrc=s&amp;source=images&amp;cd=&amp;cad=rja&amp;uact=8&amp;ved=0ahUKEwjR2Yb2qujLAhVMkiwKHZ0MAg4QjRwIBw&amp;url=http://svitppt.com.ua/ekologiya/ekologichniy-populyaciyniy-ta-sistemniy-pidhodi-doslidzhennya-zhivogo.html&amp;bvm=bv.117868183,d.bGg&amp;psig=AFQjCNG6kAPOAXDzlbv9bq_Wy7oQwdBZ8w&amp;ust=1459424652271845"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a/url?sa=i&amp;rct=j&amp;q=&amp;esrc=s&amp;source=images&amp;cd=&amp;cad=rja&amp;uact=8&amp;ved=0ahUKEwjR2Yb2qujLAhVMkiwKHZ0MAg4QjRwIBw&amp;url=http://900igr.net/kartinki/biologija/Pischevye-svjazi/044-Pravilo-ekologicheskoj-piramidy.html&amp;bvm=bv.117868183,d.bGg&amp;psig=AFQjCNG6kAPOAXDzlbv9bq_Wy7oQwdBZ8w&amp;ust=1459424652271845"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a/url?sa=i&amp;rct=j&amp;q=&amp;esrc=s&amp;source=images&amp;cd=&amp;cad=rja&amp;uact=8&amp;ved=0ahUKEwiJvqbGsOjLAhVI2ywKHR5bC3EQjRwIBw&amp;url=http://900igr.net/kartinki/ekologija/Faktory/075-Obschee-kolichestvo-energii-svjazyvaemoj-v-organicheskom-veschestve.html&amp;bvm=bv.117868183,d.bGg&amp;psig=AFQjCNGq2dBs6c7F5C01nVokFORO0Cc2-g&amp;ust=1459426205125806"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ua/url?sa=i&amp;rct=j&amp;q=&amp;esrc=s&amp;source=images&amp;cd=&amp;cad=rja&amp;uact=8&amp;ved=0ahUKEwickrWrsejLAhVBliwKHYcjBnAQjRwIBw&amp;url=http://rpp.nashaucheba.ru/docs/index-34730.html&amp;bvm=bv.117868183,d.bGg&amp;psig=AFQjCNEnDSg6l2aKMximDytluV-fm86kJQ&amp;ust=1459426439097435"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ua/url?sa=i&amp;rct=j&amp;q=&amp;esrc=s&amp;source=images&amp;cd=&amp;ved=0ahUKEwjIi5DssejLAhXCDCwKHXhSAnMQjRwIBw&amp;url=http://volna.org/ukrainskij_jazyk/biosfiera.html&amp;bvm=bv.117868183,d.bGg&amp;psig=AFQjCNFKBFXhIBQMK59GW2MWAf-euNbcUw&amp;ust=1459426580491551"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ua/url?sa=i&amp;rct=j&amp;q=&amp;esrc=s&amp;source=images&amp;cd=&amp;cad=rja&amp;uact=8&amp;ved=0ahUKEwjQwpC4s-jLAhWH1ywKHVr6C24QjRwIBw&amp;url=http://biology.kiev.ua/voprosy-i-otvety/11-class/oxarakterizujte-granicy-biosfery/?lang=uk&amp;bvm=bv.117868183,d.bGg&amp;psig=AFQjCNGn2EWZyRa0l4V3jE5WEhx0GxPwkA&amp;ust=1459427011861417"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hyperlink" Target="http://images.google.com.ua/imgres?imgurl=http://www.tourgenius.ru/drp/f/file/20868039/03fianarantso.jpg&amp;imgrefurl=http://www.tourgenius.ru/directory/countries/view.htm;jsessionid=0E458A8EA6D0895BEB48351A0EA251AD.app2?id=6719291&amp;h=488&amp;w=652&amp;sz=62&amp;hl=uk&amp;start=17&amp;sig2=bMBPOu-ZaPvJ6UINLyw-mg&amp;tbnid=nancqaxwb1mDKM:&amp;tbnh=103&amp;tbnw=138&amp;ei=KNtYSI-mBomwecf23IsO&amp;prev=/images?q=%D0%9C%D0%B0%D0%B4%D0%B0%D0%B3%D0%B0%D1%81%D0%BA%D0%B0%D1%80&amp;gbv=2&amp;hl=uk&amp;sa=G" TargetMode="Externa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hyperlink" Target="http://pics.livejournal.com/biosfera_ua/pic/00024a12/" TargetMode="External"/><Relationship Id="rId1" Type="http://schemas.openxmlformats.org/officeDocument/2006/relationships/slideLayout" Target="../slideLayouts/slideLayout6.xml"/><Relationship Id="rId6" Type="http://schemas.openxmlformats.org/officeDocument/2006/relationships/hyperlink" Target="http://pics.livejournal.com/biosfera_ua/pic/00029r07/" TargetMode="External"/><Relationship Id="rId5" Type="http://schemas.openxmlformats.org/officeDocument/2006/relationships/image" Target="../media/image32.jpeg"/><Relationship Id="rId4" Type="http://schemas.openxmlformats.org/officeDocument/2006/relationships/hyperlink" Target="http://www.google.com.ua/imgres?imgurl=http://pics.livejournal.com/biosfera_ua/pic/000260at/s320x240&amp;imgrefurl=http://biosfera-ua.livejournal.com/11799.html&amp;usg=__MTe_VoMtvzafiw1IX4bsDoy7ZZo=&amp;h=240&amp;w=319&amp;sz=58&amp;hl=uk&amp;start=3&amp;zoom=1&amp;tbnid=vx81WPdIXegh5M:&amp;tbnh=89&amp;tbnw=118&amp;ei=TLKwT9moGoXTtAamjoG4Bg&amp;prev=/search?q=%D1%96%D0%BD%D0%B2%D0%B0%D0%B7%D0%B8%D0%B2%D0%BD%D1%96+%D0%B2%D0%B8%D0%B4%D0%B8&amp;hl=uk&amp;gbv=1&amp;tbm=isch&amp;itbs=1"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hyperlink" Target="http://www.google.com.ua/imgres?imgurl=http://1.bp.blogspot.com/-9BXaj4bYCa8/TWE-NipfTCI/AAAAAAAADT4/mxK6-4nz0lw/s1600/vilshyna+006.jpg&amp;imgrefurl=http://bei-news.blogspot.com/2011/02/turtle-news-water_20.html&amp;usg=__cnsVz0bb7qHdyR8KQQAFGACIjBc=&amp;h=1197&amp;w=1600&amp;sz=905&amp;hl=uk&amp;start=20&amp;zoom=1&amp;tbnid=z9N4K6r5cVJtUM:&amp;tbnh=112&amp;tbnw=150&amp;ei=MbSwT8GHMcvysgb3rIWlBA&amp;prev=/search?q=%D0%92%D0%BF%D0%BB%D0%B8%D0%B2+%D0%B7%D0%B0%D0%B1%D1%80%D1%83%D0%B4%D0%BD%D0%B5%D0%BD%D0%BD%D1%8F+%D0%BD%D0%B0+%D0%BE%D1%82%D0%BE%D1%87%D1%83%D1%8E%D1%87%D0%B5+%D1%81%D0%B5%D1%80%D0%B5%D0%B4%D0%BE%D0%B2%D0%B8%D1%89%D0%B5&amp;hl=uk&amp;sa=G&amp;gbv=1&amp;tbm=isch&amp;itbs=1" TargetMode="External"/><Relationship Id="rId7" Type="http://schemas.openxmlformats.org/officeDocument/2006/relationships/image" Target="../media/image37.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hyperlink" Target="http://cikave.org.ua/wp-content/uploads/2012/03/120319060853_plastic.jpg" TargetMode="External"/><Relationship Id="rId5" Type="http://schemas.openxmlformats.org/officeDocument/2006/relationships/image" Target="../media/image36.jpeg"/><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1.jpeg"/><Relationship Id="rId7" Type="http://schemas.openxmlformats.org/officeDocument/2006/relationships/image" Target="../media/image44.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hyperlink" Target="http://www.google.com.ua/imgres?imgurl=http://paceapes.wikispaces.com/file/view/overfishing1.jpg/98096543/overfishing1.jpg&amp;imgrefurl=http://paceapes.wikispaces.com/Effects+of+Overharvesting+on+Biodiversity&amp;usg=__IMsIqS-xzRYMDfU855bML0jlBRc=&amp;h=253&amp;w=375&amp;sz=42&amp;hl=uk&amp;start=9&amp;zoom=1&amp;tbnid=RQp05Y4Iot8cOM:&amp;tbnh=82&amp;tbnw=122&amp;ei=JLawT76GDs3csgbWr9GfBA&amp;prev=/search?q=Overharvesting&amp;hl=uk&amp;sa=G&amp;gbv=1&amp;tbm=isch&amp;itbs=1" TargetMode="External"/><Relationship Id="rId5" Type="http://schemas.openxmlformats.org/officeDocument/2006/relationships/image" Target="../media/image43.jpeg"/><Relationship Id="rId4" Type="http://schemas.openxmlformats.org/officeDocument/2006/relationships/image" Target="../media/image4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4.bp.blogspot.com/-NG9754r_rHg/T6cUfCwmHQI/AAAAAAAABbU/1XYL9Fn_NVY/s1600/CN+Cycle+2012+Map.jpg" TargetMode="External"/><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hyperlink" Target="http://upload.wikimedia.org/wikipedia/en/6/61/Eco-corridor.jpg" TargetMode="External"/><Relationship Id="rId4" Type="http://schemas.openxmlformats.org/officeDocument/2006/relationships/image" Target="../media/image4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google.com.ua/url?sa=i&amp;rct=j&amp;q=&amp;esrc=s&amp;source=images&amp;cd=&amp;cad=rja&amp;uact=8&amp;ved=0ahUKEwjdlazUzOjLAhXEiCwKHV_xBm0QjRwIBw&amp;url=https://zno.yandex.ua/biology/print/?group=zno_biology_main&amp;variant=2&amp;bvm=bv.117868183,d.bGg&amp;psig=AFQjCNHUkDJcOuLLcbtzzl70f2D7-DqbRg&amp;ust=1459433779390986"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m.ua/url?sa=i&amp;url=https://svitppt.com.ua/biologiya/ponyattya-pro-seredovische-isnuvannya-shlyahi-pristosuvan-do-nogo-orga.html&amp;psig=AOvVaw3yYSmC9jxB81zEm16-Bmmn&amp;ust=1584969302529000&amp;source=images&amp;cd=vfe&amp;ved=0CAIQjRxqFwoTCLC9yviUrugCFQAAAAAdAAAAABA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slideshare.net/nadsav/ss-2833287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a:t>Основи екології</a:t>
            </a:r>
          </a:p>
        </p:txBody>
      </p:sp>
      <p:sp>
        <p:nvSpPr>
          <p:cNvPr id="3" name="Подзаголовок 2"/>
          <p:cNvSpPr>
            <a:spLocks noGrp="1"/>
          </p:cNvSpPr>
          <p:nvPr>
            <p:ph type="subTitle" idx="1"/>
          </p:nvPr>
        </p:nvSpPr>
        <p:spPr/>
        <p:txBody>
          <a:bodyPr/>
          <a:lstStyle/>
          <a:p>
            <a:endParaRPr lang="uk-U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Содержимое 3" descr="Картинки по запросу &quot;закон лімітуючих факторі&quot;">
            <a:hlinkClick r:id="rId2" tgtFrame="&quot;_blank&quot;"/>
          </p:cNvPr>
          <p:cNvPicPr>
            <a:picLocks noGrp="1"/>
          </p:cNvPicPr>
          <p:nvPr>
            <p:ph idx="1"/>
          </p:nvPr>
        </p:nvPicPr>
        <p:blipFill>
          <a:blip r:embed="rId3" cstate="print"/>
          <a:srcRect/>
          <a:stretch>
            <a:fillRect/>
          </a:stretch>
        </p:blipFill>
        <p:spPr bwMode="auto">
          <a:xfrm>
            <a:off x="467544" y="332656"/>
            <a:ext cx="8136904" cy="626469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a:t>Закономірності дії екологічних факторів на організм</a:t>
            </a:r>
          </a:p>
        </p:txBody>
      </p:sp>
      <p:pic>
        <p:nvPicPr>
          <p:cNvPr id="4" name="irc_mi" descr="http://subject.com.ua/biology/shans/173.jpg">
            <a:hlinkClick r:id="rId2"/>
          </p:cNvPr>
          <p:cNvPicPr>
            <a:picLocks noGrp="1"/>
          </p:cNvPicPr>
          <p:nvPr>
            <p:ph idx="1"/>
          </p:nvPr>
        </p:nvPicPr>
        <p:blipFill>
          <a:blip r:embed="rId3" cstate="print"/>
          <a:srcRect/>
          <a:stretch>
            <a:fillRect/>
          </a:stretch>
        </p:blipFill>
        <p:spPr bwMode="auto">
          <a:xfrm>
            <a:off x="827584" y="1700808"/>
            <a:ext cx="6624736" cy="475252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Обмежувальні (</a:t>
            </a:r>
            <a:r>
              <a:rPr lang="uk-UA" dirty="0" err="1"/>
              <a:t>лімітуючі</a:t>
            </a:r>
            <a:r>
              <a:rPr lang="uk-UA" dirty="0"/>
              <a:t>) фактори</a:t>
            </a:r>
          </a:p>
        </p:txBody>
      </p:sp>
      <p:sp>
        <p:nvSpPr>
          <p:cNvPr id="3" name="Содержимое 2"/>
          <p:cNvSpPr>
            <a:spLocks noGrp="1"/>
          </p:cNvSpPr>
          <p:nvPr>
            <p:ph idx="1"/>
          </p:nvPr>
        </p:nvSpPr>
        <p:spPr/>
        <p:txBody>
          <a:bodyPr>
            <a:noAutofit/>
          </a:bodyPr>
          <a:lstStyle/>
          <a:p>
            <a:r>
              <a:rPr lang="uk-UA" sz="4000" dirty="0"/>
              <a:t>Якщо інтенсивність дії фактора в певному місці і в певний момент виходять за межі витривалості живої системи, його називають </a:t>
            </a:r>
            <a:r>
              <a:rPr lang="uk-UA" sz="4000" b="1" dirty="0">
                <a:solidFill>
                  <a:srgbClr val="FF0000"/>
                </a:solidFill>
              </a:rPr>
              <a:t>обмежувальним.</a:t>
            </a:r>
          </a:p>
          <a:p>
            <a:r>
              <a:rPr lang="uk-UA" sz="4000" b="1" dirty="0">
                <a:solidFill>
                  <a:srgbClr val="0070C0"/>
                </a:solidFill>
              </a:rPr>
              <a:t>Ці фактори визначають ареал виду</a:t>
            </a:r>
            <a:r>
              <a:rPr lang="uk-UA" sz="4000"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Содержимое 3" descr="Картинки по запросу &quot;еврібіонтні організми&quot;">
            <a:hlinkClick r:id="rId2" tgtFrame="&quot;_blank&quot;"/>
          </p:cNvPr>
          <p:cNvPicPr>
            <a:picLocks noGrp="1"/>
          </p:cNvPicPr>
          <p:nvPr>
            <p:ph idx="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a:t>Стенобіонти</a:t>
            </a:r>
            <a:r>
              <a:rPr lang="uk-UA" dirty="0"/>
              <a:t> і еврибіонти</a:t>
            </a:r>
          </a:p>
        </p:txBody>
      </p:sp>
      <p:pic>
        <p:nvPicPr>
          <p:cNvPr id="4" name="irc_mi" descr="http://biology.kiev.ua/wp-content/uploads/2012/01/0005-005-Stenobionty-i-evribionty.jpg">
            <a:hlinkClick r:id="rId2"/>
          </p:cNvPr>
          <p:cNvPicPr>
            <a:picLocks noGrp="1"/>
          </p:cNvPicPr>
          <p:nvPr>
            <p:ph idx="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Сонячна радіація</a:t>
            </a:r>
          </a:p>
        </p:txBody>
      </p:sp>
      <p:sp>
        <p:nvSpPr>
          <p:cNvPr id="4" name="Содержимое 3"/>
          <p:cNvSpPr>
            <a:spLocks noGrp="1"/>
          </p:cNvSpPr>
          <p:nvPr>
            <p:ph sz="half" idx="1"/>
          </p:nvPr>
        </p:nvSpPr>
        <p:spPr>
          <a:xfrm>
            <a:off x="0" y="1628800"/>
            <a:ext cx="3275856" cy="4497363"/>
          </a:xfrm>
        </p:spPr>
        <p:txBody>
          <a:bodyPr/>
          <a:lstStyle/>
          <a:p>
            <a:r>
              <a:rPr lang="uk-UA" dirty="0"/>
              <a:t>Ультрафіолетові промені</a:t>
            </a:r>
          </a:p>
          <a:p>
            <a:r>
              <a:rPr lang="uk-UA" dirty="0"/>
              <a:t>Видиме світло</a:t>
            </a:r>
          </a:p>
          <a:p>
            <a:r>
              <a:rPr lang="uk-UA" dirty="0"/>
              <a:t>Інфрачервоні промені</a:t>
            </a:r>
          </a:p>
        </p:txBody>
      </p:sp>
      <p:pic>
        <p:nvPicPr>
          <p:cNvPr id="6" name="irc_mi" descr="http://zno.academia.in.ua/materialy/biology/lekcion/l15-43/6--1.files/image002.jpg">
            <a:hlinkClick r:id="rId2"/>
          </p:cNvPr>
          <p:cNvPicPr>
            <a:picLocks noGrp="1"/>
          </p:cNvPicPr>
          <p:nvPr>
            <p:ph sz="half" idx="2"/>
          </p:nvPr>
        </p:nvPicPr>
        <p:blipFill>
          <a:blip r:embed="rId3" cstate="print"/>
          <a:srcRect/>
          <a:stretch>
            <a:fillRect/>
          </a:stretch>
        </p:blipFill>
        <p:spPr bwMode="auto">
          <a:xfrm>
            <a:off x="3347864" y="2204864"/>
            <a:ext cx="5796136" cy="345638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Температура</a:t>
            </a:r>
          </a:p>
        </p:txBody>
      </p:sp>
      <p:sp>
        <p:nvSpPr>
          <p:cNvPr id="3" name="Содержимое 2"/>
          <p:cNvSpPr>
            <a:spLocks noGrp="1"/>
          </p:cNvSpPr>
          <p:nvPr>
            <p:ph sz="half" idx="1"/>
          </p:nvPr>
        </p:nvSpPr>
        <p:spPr/>
        <p:txBody>
          <a:bodyPr/>
          <a:lstStyle/>
          <a:p>
            <a:r>
              <a:rPr lang="uk-UA" dirty="0"/>
              <a:t>Евритермні організми</a:t>
            </a:r>
          </a:p>
          <a:p>
            <a:r>
              <a:rPr lang="uk-UA" dirty="0"/>
              <a:t>Стенотермні організми</a:t>
            </a:r>
          </a:p>
          <a:p>
            <a:r>
              <a:rPr lang="uk-UA" dirty="0"/>
              <a:t>Зимостійкість</a:t>
            </a:r>
          </a:p>
          <a:p>
            <a:r>
              <a:rPr lang="uk-UA" dirty="0"/>
              <a:t>Морозостійкість</a:t>
            </a:r>
          </a:p>
          <a:p>
            <a:r>
              <a:rPr lang="uk-UA" dirty="0"/>
              <a:t>Холодостійкість</a:t>
            </a:r>
          </a:p>
        </p:txBody>
      </p:sp>
      <p:sp>
        <p:nvSpPr>
          <p:cNvPr id="4" name="Содержимое 3"/>
          <p:cNvSpPr>
            <a:spLocks noGrp="1"/>
          </p:cNvSpPr>
          <p:nvPr>
            <p:ph sz="half" idx="2"/>
          </p:nvPr>
        </p:nvSpPr>
        <p:spPr/>
        <p:txBody>
          <a:bodyPr/>
          <a:lstStyle/>
          <a:p>
            <a:r>
              <a:rPr lang="uk-UA" dirty="0"/>
              <a:t>Період спокою, анабіозу.</a:t>
            </a:r>
          </a:p>
          <a:p>
            <a:r>
              <a:rPr lang="uk-UA" dirty="0" err="1"/>
              <a:t>Кріопротектори</a:t>
            </a:r>
            <a:r>
              <a:rPr lang="uk-UA" dirty="0"/>
              <a:t> (гліцерин, </a:t>
            </a:r>
            <a:r>
              <a:rPr lang="uk-UA" dirty="0" err="1"/>
              <a:t>цукри</a:t>
            </a:r>
            <a:r>
              <a:rPr lang="uk-UA" dirty="0"/>
              <a:t>,</a:t>
            </a:r>
            <a:r>
              <a:rPr lang="uk-UA" dirty="0" err="1"/>
              <a:t>поліетиленгліколь</a:t>
            </a:r>
            <a:r>
              <a:rPr lang="uk-UA" dirty="0"/>
              <a:t> тощо).</a:t>
            </a:r>
          </a:p>
          <a:p>
            <a:r>
              <a:rPr lang="uk-UA" dirty="0" err="1">
                <a:solidFill>
                  <a:srgbClr val="FF0000"/>
                </a:solidFill>
              </a:rPr>
              <a:t>Пойкілотермність</a:t>
            </a:r>
            <a:r>
              <a:rPr lang="uk-UA" dirty="0">
                <a:solidFill>
                  <a:srgbClr val="FF0000"/>
                </a:solidFill>
              </a:rPr>
              <a:t> </a:t>
            </a:r>
          </a:p>
          <a:p>
            <a:r>
              <a:rPr lang="uk-UA" dirty="0" err="1">
                <a:solidFill>
                  <a:srgbClr val="FF0000"/>
                </a:solidFill>
              </a:rPr>
              <a:t>Гомойотермність</a:t>
            </a:r>
            <a:endParaRPr lang="uk-UA"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20040"/>
            <a:ext cx="7447728" cy="804704"/>
          </a:xfrm>
        </p:spPr>
        <p:txBody>
          <a:bodyPr/>
          <a:lstStyle/>
          <a:p>
            <a:r>
              <a:rPr lang="uk-UA" dirty="0"/>
              <a:t>Вологість</a:t>
            </a:r>
          </a:p>
        </p:txBody>
      </p:sp>
      <p:sp>
        <p:nvSpPr>
          <p:cNvPr id="3" name="Содержимое 2"/>
          <p:cNvSpPr>
            <a:spLocks noGrp="1"/>
          </p:cNvSpPr>
          <p:nvPr>
            <p:ph sz="half" idx="1"/>
          </p:nvPr>
        </p:nvSpPr>
        <p:spPr>
          <a:xfrm>
            <a:off x="251520" y="1196752"/>
            <a:ext cx="3726120" cy="4929411"/>
          </a:xfrm>
        </p:spPr>
        <p:txBody>
          <a:bodyPr>
            <a:normAutofit lnSpcReduction="10000"/>
          </a:bodyPr>
          <a:lstStyle/>
          <a:p>
            <a:r>
              <a:rPr lang="uk-UA" dirty="0"/>
              <a:t>Адаптації у рослин</a:t>
            </a:r>
          </a:p>
          <a:p>
            <a:r>
              <a:rPr lang="uk-UA" dirty="0" err="1"/>
              <a:t>Ксероморфні</a:t>
            </a:r>
            <a:r>
              <a:rPr lang="uk-UA" dirty="0"/>
              <a:t> ознаки ( товста кутикула, довга коренева система, редукція листя, перетворення листя на колючки).</a:t>
            </a:r>
          </a:p>
          <a:p>
            <a:r>
              <a:rPr lang="uk-UA" dirty="0"/>
              <a:t>Скорочення вегетаційного періоду. </a:t>
            </a:r>
          </a:p>
        </p:txBody>
      </p:sp>
      <p:sp>
        <p:nvSpPr>
          <p:cNvPr id="4" name="Содержимое 3"/>
          <p:cNvSpPr>
            <a:spLocks noGrp="1"/>
          </p:cNvSpPr>
          <p:nvPr>
            <p:ph sz="half" idx="2"/>
          </p:nvPr>
        </p:nvSpPr>
        <p:spPr>
          <a:xfrm>
            <a:off x="4067944" y="1196752"/>
            <a:ext cx="3631304" cy="4929411"/>
          </a:xfrm>
        </p:spPr>
        <p:txBody>
          <a:bodyPr>
            <a:normAutofit lnSpcReduction="10000"/>
          </a:bodyPr>
          <a:lstStyle/>
          <a:p>
            <a:r>
              <a:rPr lang="uk-UA" dirty="0"/>
              <a:t>Адаптації у тварин</a:t>
            </a:r>
          </a:p>
          <a:p>
            <a:r>
              <a:rPr lang="uk-UA" dirty="0"/>
              <a:t>Метаболічна вода,щільні  покриви, рідкі дихальні рухи, літня сплячка.</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uk-UA" dirty="0"/>
              <a:t>Біотичні чинники</a:t>
            </a:r>
            <a:br>
              <a:rPr lang="uk-UA" dirty="0"/>
            </a:br>
            <a:r>
              <a:rPr lang="uk-UA" dirty="0"/>
              <a:t>Внутрішньовидові</a:t>
            </a:r>
          </a:p>
        </p:txBody>
      </p:sp>
      <p:sp>
        <p:nvSpPr>
          <p:cNvPr id="6" name="Содержимое 5"/>
          <p:cNvSpPr>
            <a:spLocks noGrp="1"/>
          </p:cNvSpPr>
          <p:nvPr>
            <p:ph idx="1"/>
          </p:nvPr>
        </p:nvSpPr>
        <p:spPr/>
        <p:txBody>
          <a:bodyPr/>
          <a:lstStyle/>
          <a:p>
            <a:r>
              <a:rPr lang="uk-UA" dirty="0"/>
              <a:t>Діють у межах виду на рівні популяцій.</a:t>
            </a:r>
          </a:p>
          <a:p>
            <a:r>
              <a:rPr lang="uk-UA" dirty="0"/>
              <a:t>Чисельність популяції, її щільність.</a:t>
            </a:r>
          </a:p>
          <a:p>
            <a:r>
              <a:rPr lang="uk-UA" b="1" dirty="0"/>
              <a:t>До біотичних чинників популяційного рангу належать </a:t>
            </a:r>
            <a:r>
              <a:rPr lang="uk-UA" b="1" dirty="0">
                <a:solidFill>
                  <a:srgbClr val="FF0000"/>
                </a:solidFill>
              </a:rPr>
              <a:t>тривалість життя, плодючість, співвідношення статей</a:t>
            </a:r>
            <a:r>
              <a:rPr lang="uk-UA" b="1" dirty="0"/>
              <a:t>.</a:t>
            </a:r>
          </a:p>
          <a:p>
            <a:r>
              <a:rPr lang="uk-UA" dirty="0"/>
              <a:t>Особливості поведінки. Груповий ефект.</a:t>
            </a:r>
            <a:endParaRPr lang="en-US" dirty="0"/>
          </a:p>
          <a:p>
            <a:r>
              <a:rPr lang="uk-UA" dirty="0"/>
              <a:t>Канібалізм</a:t>
            </a:r>
          </a:p>
          <a:p>
            <a:r>
              <a:rPr lang="uk-UA" b="1" dirty="0">
                <a:solidFill>
                  <a:srgbClr val="FF0000"/>
                </a:solidFill>
              </a:rPr>
              <a:t>Конкуренція . Простір та їжа стають предметом конкуренції.</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696200" cy="1196752"/>
          </a:xfrm>
        </p:spPr>
        <p:txBody>
          <a:bodyPr>
            <a:normAutofit/>
          </a:bodyPr>
          <a:lstStyle/>
          <a:p>
            <a:r>
              <a:rPr lang="uk-UA" dirty="0"/>
              <a:t>Міжвидові біотичні чинники та взаємодії</a:t>
            </a:r>
          </a:p>
        </p:txBody>
      </p:sp>
      <p:sp>
        <p:nvSpPr>
          <p:cNvPr id="3" name="Содержимое 2"/>
          <p:cNvSpPr>
            <a:spLocks noGrp="1"/>
          </p:cNvSpPr>
          <p:nvPr>
            <p:ph idx="1"/>
          </p:nvPr>
        </p:nvSpPr>
        <p:spPr>
          <a:xfrm>
            <a:off x="0" y="1196752"/>
            <a:ext cx="9144000" cy="5661248"/>
          </a:xfrm>
          <a:solidFill>
            <a:schemeClr val="bg1"/>
          </a:solidFill>
        </p:spPr>
        <p:txBody>
          <a:bodyPr>
            <a:normAutofit lnSpcReduction="10000"/>
          </a:bodyPr>
          <a:lstStyle/>
          <a:p>
            <a:r>
              <a:rPr lang="uk-UA" dirty="0"/>
              <a:t>Негативні міжвидові взаємодії.</a:t>
            </a:r>
          </a:p>
          <a:p>
            <a:r>
              <a:rPr lang="uk-UA" dirty="0"/>
              <a:t>Міжвидові конкуренції за простір, їжу, світло та ін.</a:t>
            </a:r>
          </a:p>
          <a:p>
            <a:r>
              <a:rPr lang="uk-UA" dirty="0"/>
              <a:t>Хижацтво.</a:t>
            </a:r>
          </a:p>
          <a:p>
            <a:r>
              <a:rPr lang="uk-UA" dirty="0"/>
              <a:t>Паразитизм як одна з форм симбіозу.</a:t>
            </a:r>
          </a:p>
          <a:p>
            <a:r>
              <a:rPr lang="uk-UA" dirty="0" err="1"/>
              <a:t>Антибіоз</a:t>
            </a:r>
            <a:r>
              <a:rPr lang="uk-UA" dirty="0"/>
              <a:t>. Дві форми </a:t>
            </a:r>
            <a:r>
              <a:rPr lang="uk-UA" dirty="0" err="1"/>
              <a:t>антибіозу</a:t>
            </a:r>
            <a:r>
              <a:rPr lang="uk-UA" dirty="0"/>
              <a:t>: аменсалізм і алелопатія.</a:t>
            </a:r>
          </a:p>
          <a:p>
            <a:r>
              <a:rPr lang="uk-UA" dirty="0"/>
              <a:t>Аменсалізм форма біотичних взаємовідносин між організмами, за якої один вид пригнічує життєдіяльність іншого, але при цьому не відчуває негативного або позитивного впливу у відповідь. </a:t>
            </a:r>
          </a:p>
          <a:p>
            <a:r>
              <a:rPr lang="vi-VN" dirty="0"/>
              <a:t>Алелопа́тія — властивість рослин, грибів, мікроорганізмів виділяти органічні сполуки, які пригнічують </a:t>
            </a:r>
            <a:r>
              <a:rPr lang="vi-VN" dirty="0">
                <a:solidFill>
                  <a:srgbClr val="FF0000"/>
                </a:solidFill>
              </a:rPr>
              <a:t>проростання, ріст, розвиток і здатність до розмноження інших організмів</a:t>
            </a:r>
            <a:r>
              <a:rPr lang="vi-VN" dirty="0"/>
              <a:t>.</a:t>
            </a:r>
            <a:endParaRPr lang="uk-UA" dirty="0"/>
          </a:p>
        </p:txBody>
      </p:sp>
      <p:pic>
        <p:nvPicPr>
          <p:cNvPr id="4" name="Рисунок 3" descr="https://mozok.click/uploads/biologia-7-sobol-ukr/biologia-7-sobol-ukr-369.jpg"/>
          <p:cNvPicPr/>
          <p:nvPr/>
        </p:nvPicPr>
        <p:blipFill>
          <a:blip r:embed="rId2" cstate="print"/>
          <a:srcRect/>
          <a:stretch>
            <a:fillRect/>
          </a:stretch>
        </p:blipFill>
        <p:spPr bwMode="auto">
          <a:xfrm>
            <a:off x="5076056" y="476672"/>
            <a:ext cx="4067944" cy="115212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irc_mi" descr="Картинки по запросу Е. Геккель">
            <a:hlinkClick r:id="rId2"/>
          </p:cNvPr>
          <p:cNvPicPr>
            <a:picLocks noGrp="1"/>
          </p:cNvPicPr>
          <p:nvPr>
            <p:ph idx="1"/>
          </p:nvPr>
        </p:nvPicPr>
        <p:blipFill>
          <a:blip r:embed="rId3" cstate="print"/>
          <a:srcRect/>
          <a:stretch>
            <a:fillRect/>
          </a:stretch>
        </p:blipFill>
        <p:spPr bwMode="auto">
          <a:xfrm>
            <a:off x="0" y="285728"/>
            <a:ext cx="8858280" cy="617063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20040"/>
            <a:ext cx="7267604" cy="608630"/>
          </a:xfrm>
        </p:spPr>
        <p:txBody>
          <a:bodyPr>
            <a:normAutofit fontScale="90000"/>
          </a:bodyPr>
          <a:lstStyle/>
          <a:p>
            <a:r>
              <a:rPr lang="uk-UA" dirty="0"/>
              <a:t>Міжвидові біотичні чинники та взаємодії</a:t>
            </a:r>
          </a:p>
        </p:txBody>
      </p:sp>
      <p:sp>
        <p:nvSpPr>
          <p:cNvPr id="3" name="Содержимое 2"/>
          <p:cNvSpPr>
            <a:spLocks noGrp="1"/>
          </p:cNvSpPr>
          <p:nvPr>
            <p:ph idx="1"/>
          </p:nvPr>
        </p:nvSpPr>
        <p:spPr>
          <a:xfrm>
            <a:off x="0" y="908720"/>
            <a:ext cx="8786842" cy="5547016"/>
          </a:xfrm>
        </p:spPr>
        <p:txBody>
          <a:bodyPr/>
          <a:lstStyle/>
          <a:p>
            <a:r>
              <a:rPr lang="uk-UA" dirty="0"/>
              <a:t>Позитивні міжвидові взаємовідносини</a:t>
            </a:r>
          </a:p>
          <a:p>
            <a:r>
              <a:rPr lang="uk-UA" dirty="0"/>
              <a:t>Мутуалізм як одна з форм симбіозу.</a:t>
            </a:r>
          </a:p>
          <a:p>
            <a:r>
              <a:rPr lang="uk-UA" dirty="0"/>
              <a:t>Коменсалізм.</a:t>
            </a:r>
          </a:p>
          <a:p>
            <a:r>
              <a:rPr lang="uk-UA" dirty="0"/>
              <a:t>Міжвидова взаємодопомога.</a:t>
            </a:r>
          </a:p>
        </p:txBody>
      </p:sp>
      <p:pic>
        <p:nvPicPr>
          <p:cNvPr id="5" name="lightwindow_image_0" descr="http://www.sliderpoint.org/images/referats/1018b/(18).PNG"/>
          <p:cNvPicPr/>
          <p:nvPr/>
        </p:nvPicPr>
        <p:blipFill>
          <a:blip r:embed="rId2" cstate="print"/>
          <a:srcRect/>
          <a:stretch>
            <a:fillRect/>
          </a:stretch>
        </p:blipFill>
        <p:spPr bwMode="auto">
          <a:xfrm>
            <a:off x="0" y="2780928"/>
            <a:ext cx="2772350" cy="2511311"/>
          </a:xfrm>
          <a:prstGeom prst="rect">
            <a:avLst/>
          </a:prstGeom>
          <a:noFill/>
          <a:ln w="9525">
            <a:noFill/>
            <a:miter lim="800000"/>
            <a:headEnd/>
            <a:tailEnd/>
          </a:ln>
        </p:spPr>
      </p:pic>
      <p:pic>
        <p:nvPicPr>
          <p:cNvPr id="6" name="irc_mi" descr="Картинки по запросу синойкия">
            <a:hlinkClick r:id="rId3"/>
          </p:cNvPr>
          <p:cNvPicPr/>
          <p:nvPr/>
        </p:nvPicPr>
        <p:blipFill>
          <a:blip r:embed="rId4" cstate="print"/>
          <a:srcRect/>
          <a:stretch>
            <a:fillRect/>
          </a:stretch>
        </p:blipFill>
        <p:spPr bwMode="auto">
          <a:xfrm>
            <a:off x="6908651" y="980728"/>
            <a:ext cx="2235349" cy="1440160"/>
          </a:xfrm>
          <a:prstGeom prst="rect">
            <a:avLst/>
          </a:prstGeom>
          <a:noFill/>
          <a:ln w="9525">
            <a:noFill/>
            <a:miter lim="800000"/>
            <a:headEnd/>
            <a:tailEnd/>
          </a:ln>
        </p:spPr>
      </p:pic>
      <p:pic>
        <p:nvPicPr>
          <p:cNvPr id="7" name="Рисунок 6" descr="https://mozok.click/uploads/biologia-7-sobol-ukr/biologia-7-sobol-ukr-366.jpg"/>
          <p:cNvPicPr/>
          <p:nvPr/>
        </p:nvPicPr>
        <p:blipFill>
          <a:blip r:embed="rId5" cstate="print"/>
          <a:srcRect/>
          <a:stretch>
            <a:fillRect/>
          </a:stretch>
        </p:blipFill>
        <p:spPr bwMode="auto">
          <a:xfrm>
            <a:off x="4505325" y="2780928"/>
            <a:ext cx="4638675" cy="1952625"/>
          </a:xfrm>
          <a:prstGeom prst="rect">
            <a:avLst/>
          </a:prstGeom>
          <a:noFill/>
          <a:ln w="9525">
            <a:noFill/>
            <a:miter lim="800000"/>
            <a:headEnd/>
            <a:tailEnd/>
          </a:ln>
        </p:spPr>
      </p:pic>
      <p:pic>
        <p:nvPicPr>
          <p:cNvPr id="8" name="Рисунок 7" descr="https://mozok.click/uploads/biologia-7-sobol-ukr/biologia-7-sobol-ukr-367.jpg"/>
          <p:cNvPicPr/>
          <p:nvPr/>
        </p:nvPicPr>
        <p:blipFill>
          <a:blip r:embed="rId6" cstate="print"/>
          <a:srcRect/>
          <a:stretch>
            <a:fillRect/>
          </a:stretch>
        </p:blipFill>
        <p:spPr bwMode="auto">
          <a:xfrm>
            <a:off x="2123728" y="5238750"/>
            <a:ext cx="4657725" cy="16192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Біоценоз. Біогеоценоз та екологічні системи</a:t>
            </a:r>
          </a:p>
        </p:txBody>
      </p:sp>
      <p:sp>
        <p:nvSpPr>
          <p:cNvPr id="3" name="Содержимое 2"/>
          <p:cNvSpPr>
            <a:spLocks noGrp="1"/>
          </p:cNvSpPr>
          <p:nvPr>
            <p:ph idx="1"/>
          </p:nvPr>
        </p:nvSpPr>
        <p:spPr>
          <a:xfrm>
            <a:off x="0" y="1412776"/>
            <a:ext cx="9144000" cy="5445224"/>
          </a:xfrm>
          <a:solidFill>
            <a:schemeClr val="bg1"/>
          </a:solidFill>
        </p:spPr>
        <p:txBody>
          <a:bodyPr>
            <a:normAutofit lnSpcReduction="10000"/>
          </a:bodyPr>
          <a:lstStyle/>
          <a:p>
            <a:r>
              <a:rPr lang="uk-UA" dirty="0"/>
              <a:t>Біоценоз – сукупності рослин, тварин, грибів та мікроорганізмів, які населяють ділянку суходолу або частину акваторії, перебувають у певних співвідношеннях між собою.</a:t>
            </a:r>
          </a:p>
          <a:p>
            <a:r>
              <a:rPr lang="uk-UA" dirty="0"/>
              <a:t>Біогеоценоз – складний природний комплекс живих істот, який знаходиться у взаємній залежності від неорганічного середовища і взаємодіє з ним за допомогою матеріально-енергетичних </a:t>
            </a:r>
            <a:r>
              <a:rPr lang="uk-UA" dirty="0" err="1"/>
              <a:t>зв</a:t>
            </a:r>
            <a:r>
              <a:rPr lang="en-US" dirty="0"/>
              <a:t>’</a:t>
            </a:r>
            <a:r>
              <a:rPr lang="uk-UA" dirty="0" err="1"/>
              <a:t>язків</a:t>
            </a:r>
            <a:r>
              <a:rPr lang="uk-UA" dirty="0"/>
              <a:t>. </a:t>
            </a:r>
            <a:r>
              <a:rPr lang="uk-UA" dirty="0" err="1"/>
              <a:t>Біогеоценоз=</a:t>
            </a:r>
            <a:r>
              <a:rPr lang="uk-UA" dirty="0"/>
              <a:t> </a:t>
            </a:r>
            <a:r>
              <a:rPr lang="uk-UA" dirty="0" err="1"/>
              <a:t>біоценоз+</a:t>
            </a:r>
            <a:r>
              <a:rPr lang="uk-UA" dirty="0" err="1">
                <a:solidFill>
                  <a:srgbClr val="FF0000"/>
                </a:solidFill>
              </a:rPr>
              <a:t>біотоп</a:t>
            </a:r>
            <a:r>
              <a:rPr lang="uk-UA" dirty="0">
                <a:solidFill>
                  <a:srgbClr val="FF0000"/>
                </a:solidFill>
              </a:rPr>
              <a:t> </a:t>
            </a:r>
            <a:r>
              <a:rPr lang="uk-UA" dirty="0"/>
              <a:t>(ділянка поверхні землі з більш-менш однотипними умовами існування (ґрунтом, мікрокліматом тощо)</a:t>
            </a:r>
          </a:p>
          <a:p>
            <a:r>
              <a:rPr lang="uk-UA" b="1" dirty="0">
                <a:solidFill>
                  <a:srgbClr val="FF0000"/>
                </a:solidFill>
              </a:rPr>
              <a:t>Біогеоценоз – природна екосистема.</a:t>
            </a:r>
          </a:p>
          <a:p>
            <a:r>
              <a:rPr lang="uk-UA" dirty="0"/>
              <a:t>Екосистеми бувають природними і штучними.</a:t>
            </a:r>
          </a:p>
          <a:p>
            <a:r>
              <a:rPr lang="uk-UA" b="1" dirty="0">
                <a:solidFill>
                  <a:srgbClr val="FF0000"/>
                </a:solidFill>
              </a:rPr>
              <a:t>Сукупність біогеоценозів – біосфера</a:t>
            </a:r>
            <a:r>
              <a:rPr lang="uk-UA"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irc_mi" descr="http://900igr.net/datas/ekologija/Razvitie-ekologii/0028-028-Ponjatie-biotsenoza.jpg">
            <a:hlinkClick r:id="rId2"/>
          </p:cNvPr>
          <p:cNvPicPr>
            <a:picLocks noGrp="1"/>
          </p:cNvPicPr>
          <p:nvPr>
            <p:ph idx="1"/>
          </p:nvPr>
        </p:nvPicPr>
        <p:blipFill>
          <a:blip r:embed="rId3" cstate="print"/>
          <a:srcRect/>
          <a:stretch>
            <a:fillRect/>
          </a:stretch>
        </p:blipFill>
        <p:spPr bwMode="auto">
          <a:xfrm>
            <a:off x="0" y="0"/>
            <a:ext cx="9144000" cy="666936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irc_mi" descr="http://uslide.ru/images/20/26951/736/img2.jpg">
            <a:hlinkClick r:id="rId2"/>
          </p:cNvPr>
          <p:cNvPicPr>
            <a:picLocks noGrp="1"/>
          </p:cNvPicPr>
          <p:nvPr>
            <p:ph idx="1"/>
          </p:nvPr>
        </p:nvPicPr>
        <p:blipFill>
          <a:blip r:embed="rId3" cstate="print"/>
          <a:srcRect/>
          <a:stretch>
            <a:fillRect/>
          </a:stretch>
        </p:blipFill>
        <p:spPr bwMode="auto">
          <a:xfrm>
            <a:off x="0" y="188640"/>
            <a:ext cx="9144000" cy="666936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20040"/>
            <a:ext cx="8892480" cy="516672"/>
          </a:xfrm>
          <a:solidFill>
            <a:schemeClr val="bg1"/>
          </a:solidFill>
        </p:spPr>
        <p:txBody>
          <a:bodyPr>
            <a:normAutofit fontScale="90000"/>
          </a:bodyPr>
          <a:lstStyle/>
          <a:p>
            <a:r>
              <a:rPr lang="uk-UA" dirty="0"/>
              <a:t>Трофічні рівні і ланцюги живлення</a:t>
            </a:r>
          </a:p>
        </p:txBody>
      </p:sp>
      <p:sp>
        <p:nvSpPr>
          <p:cNvPr id="3" name="Содержимое 2"/>
          <p:cNvSpPr>
            <a:spLocks noGrp="1"/>
          </p:cNvSpPr>
          <p:nvPr>
            <p:ph sz="half" idx="1"/>
          </p:nvPr>
        </p:nvSpPr>
        <p:spPr>
          <a:xfrm>
            <a:off x="457200" y="1700808"/>
            <a:ext cx="2674640" cy="4824536"/>
          </a:xfrm>
        </p:spPr>
        <p:txBody>
          <a:bodyPr/>
          <a:lstStyle/>
          <a:p>
            <a:r>
              <a:rPr lang="uk-UA" dirty="0"/>
              <a:t>Трофічні і енергетичні </a:t>
            </a:r>
            <a:r>
              <a:rPr lang="uk-UA" dirty="0" err="1"/>
              <a:t>зв</a:t>
            </a:r>
            <a:r>
              <a:rPr lang="en-US" dirty="0"/>
              <a:t>’</a:t>
            </a:r>
            <a:r>
              <a:rPr lang="uk-UA" dirty="0" err="1"/>
              <a:t>язки</a:t>
            </a:r>
            <a:r>
              <a:rPr lang="uk-UA" dirty="0"/>
              <a:t> і становлять основу біогеоценозу</a:t>
            </a:r>
          </a:p>
          <a:p>
            <a:endParaRPr lang="uk-UA" dirty="0"/>
          </a:p>
        </p:txBody>
      </p:sp>
      <p:pic>
        <p:nvPicPr>
          <p:cNvPr id="7" name="Содержимое 6" descr=" ПОТОКИ РЕЧОВИНИ ТА ЕНЕРГІЇ, ЛАНЦЮГИ ЖИВЛЕННЯ І ТРОФІЧНІ РІВНІ"/>
          <p:cNvPicPr>
            <a:picLocks noGrp="1"/>
          </p:cNvPicPr>
          <p:nvPr>
            <p:ph sz="half" idx="2"/>
          </p:nvPr>
        </p:nvPicPr>
        <p:blipFill>
          <a:blip r:embed="rId2" cstate="print"/>
          <a:srcRect/>
          <a:stretch>
            <a:fillRect/>
          </a:stretch>
        </p:blipFill>
        <p:spPr bwMode="auto">
          <a:xfrm>
            <a:off x="4355976" y="836712"/>
            <a:ext cx="3384376" cy="602128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uk-UA" dirty="0"/>
          </a:p>
        </p:txBody>
      </p:sp>
      <p:pic>
        <p:nvPicPr>
          <p:cNvPr id="7" name="irc_mi" descr="http://svitppt.com.ua/images/33/31995/770/img21.jpg">
            <a:hlinkClick r:id="rId2"/>
          </p:cNvPr>
          <p:cNvPicPr>
            <a:picLocks noGrp="1"/>
          </p:cNvPicPr>
          <p:nvPr>
            <p:ph idx="1"/>
          </p:nvPr>
        </p:nvPicPr>
        <p:blipFill>
          <a:blip r:embed="rId3" cstate="print"/>
          <a:srcRect/>
          <a:stretch>
            <a:fillRect/>
          </a:stretch>
        </p:blipFill>
        <p:spPr bwMode="auto">
          <a:xfrm>
            <a:off x="0" y="188640"/>
            <a:ext cx="9144000" cy="666936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irc_mi" descr="http://900igr.net/datas/biologija/Pischevye-svjazi/0023-023-Pravilo-ekologicheskoj-piramidy.jpg">
            <a:hlinkClick r:id="rId2"/>
          </p:cNvPr>
          <p:cNvPicPr/>
          <p:nvPr/>
        </p:nvPicPr>
        <p:blipFill>
          <a:blip r:embed="rId3"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Типи ланцюгів живлення</a:t>
            </a:r>
          </a:p>
        </p:txBody>
      </p:sp>
      <p:sp>
        <p:nvSpPr>
          <p:cNvPr id="3" name="Содержимое 2"/>
          <p:cNvSpPr>
            <a:spLocks noGrp="1"/>
          </p:cNvSpPr>
          <p:nvPr>
            <p:ph idx="1"/>
          </p:nvPr>
        </p:nvSpPr>
        <p:spPr/>
        <p:txBody>
          <a:bodyPr/>
          <a:lstStyle/>
          <a:p>
            <a:r>
              <a:rPr lang="uk-UA" dirty="0">
                <a:solidFill>
                  <a:srgbClr val="FF0000"/>
                </a:solidFill>
              </a:rPr>
              <a:t>Ланцюги </a:t>
            </a:r>
            <a:r>
              <a:rPr lang="uk-UA" dirty="0" err="1">
                <a:solidFill>
                  <a:srgbClr val="FF0000"/>
                </a:solidFill>
              </a:rPr>
              <a:t>виїїдання</a:t>
            </a:r>
            <a:r>
              <a:rPr lang="uk-UA" dirty="0">
                <a:solidFill>
                  <a:srgbClr val="FF0000"/>
                </a:solidFill>
              </a:rPr>
              <a:t> </a:t>
            </a:r>
            <a:r>
              <a:rPr lang="uk-UA" dirty="0"/>
              <a:t>охоплюють зелені рослини (продуценти), рослиноїдних тварин (</a:t>
            </a:r>
            <a:r>
              <a:rPr lang="uk-UA" dirty="0" err="1"/>
              <a:t>консументи</a:t>
            </a:r>
            <a:r>
              <a:rPr lang="uk-UA" dirty="0"/>
              <a:t> 1 порядку) і хижаків (</a:t>
            </a:r>
            <a:r>
              <a:rPr lang="uk-UA" dirty="0" err="1"/>
              <a:t>консументи</a:t>
            </a:r>
            <a:r>
              <a:rPr lang="uk-UA" dirty="0"/>
              <a:t> ІІ порядку), що поїдають травоїдних.</a:t>
            </a:r>
          </a:p>
          <a:p>
            <a:r>
              <a:rPr lang="uk-UA" dirty="0" err="1">
                <a:solidFill>
                  <a:srgbClr val="FF0000"/>
                </a:solidFill>
              </a:rPr>
              <a:t>Детритні</a:t>
            </a:r>
            <a:r>
              <a:rPr lang="uk-UA" dirty="0">
                <a:solidFill>
                  <a:srgbClr val="FF0000"/>
                </a:solidFill>
              </a:rPr>
              <a:t> ланцюги </a:t>
            </a:r>
            <a:r>
              <a:rPr lang="uk-UA" dirty="0"/>
              <a:t>живлення охоплюють мертву органічну речовину, </a:t>
            </a:r>
            <a:r>
              <a:rPr lang="uk-UA" dirty="0" err="1"/>
              <a:t>детритофагів</a:t>
            </a:r>
            <a:r>
              <a:rPr lang="uk-UA" dirty="0"/>
              <a:t> та їх хижаків. Наприклад, мертва тварина – личинка </a:t>
            </a:r>
            <a:r>
              <a:rPr lang="uk-UA" dirty="0" err="1"/>
              <a:t>падальних</a:t>
            </a:r>
            <a:r>
              <a:rPr lang="uk-UA" dirty="0"/>
              <a:t> мух – трав</a:t>
            </a:r>
            <a:r>
              <a:rPr lang="en-US" dirty="0"/>
              <a:t>’</a:t>
            </a:r>
            <a:r>
              <a:rPr lang="ru-RU" dirty="0" err="1"/>
              <a:t>яна</a:t>
            </a:r>
            <a:r>
              <a:rPr lang="ru-RU" dirty="0"/>
              <a:t> </a:t>
            </a:r>
            <a:r>
              <a:rPr lang="uk-UA" dirty="0"/>
              <a:t>жаба – звичайний вуж.</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err="1"/>
              <a:t>Детритний</a:t>
            </a:r>
            <a:r>
              <a:rPr lang="uk-UA" dirty="0"/>
              <a:t> ланцюг живлення</a:t>
            </a:r>
          </a:p>
        </p:txBody>
      </p:sp>
      <p:pic>
        <p:nvPicPr>
          <p:cNvPr id="4" name="Содержимое 3" descr=" ПОТОКИ РЕЧОВИНИ ТА ЕНЕРГІЇ, ЛАНЦЮГИ ЖИВЛЕННЯ І ТРОФІЧНІ РІВНІ"/>
          <p:cNvPicPr>
            <a:picLocks noGrp="1"/>
          </p:cNvPicPr>
          <p:nvPr>
            <p:ph idx="1"/>
          </p:nvPr>
        </p:nvPicPr>
        <p:blipFill>
          <a:blip r:embed="rId2" cstate="print"/>
          <a:srcRect/>
          <a:stretch>
            <a:fillRect/>
          </a:stretch>
        </p:blipFill>
        <p:spPr bwMode="auto">
          <a:xfrm>
            <a:off x="0" y="1412776"/>
            <a:ext cx="8604448" cy="5184576"/>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95536" y="320040"/>
            <a:ext cx="7300664" cy="948720"/>
          </a:xfrm>
        </p:spPr>
        <p:txBody>
          <a:bodyPr/>
          <a:lstStyle/>
          <a:p>
            <a:r>
              <a:rPr lang="uk-UA" dirty="0"/>
              <a:t>Екологічна ніша</a:t>
            </a:r>
          </a:p>
        </p:txBody>
      </p:sp>
      <p:sp>
        <p:nvSpPr>
          <p:cNvPr id="6" name="Содержимое 5"/>
          <p:cNvSpPr>
            <a:spLocks noGrp="1"/>
          </p:cNvSpPr>
          <p:nvPr>
            <p:ph idx="1"/>
          </p:nvPr>
        </p:nvSpPr>
        <p:spPr/>
        <p:txBody>
          <a:bodyPr/>
          <a:lstStyle/>
          <a:p>
            <a:r>
              <a:rPr lang="uk-UA" dirty="0"/>
              <a:t>Місце в біогеоценозі, яке займає вид, </a:t>
            </a:r>
            <a:r>
              <a:rPr lang="uk-UA" dirty="0">
                <a:solidFill>
                  <a:srgbClr val="FF0000"/>
                </a:solidFill>
              </a:rPr>
              <a:t>не </a:t>
            </a:r>
            <a:r>
              <a:rPr lang="uk-UA" dirty="0"/>
              <a:t>конкуруючи з іншими видами за джерело енергії. </a:t>
            </a:r>
            <a:r>
              <a:rPr lang="uk-UA" b="1" dirty="0"/>
              <a:t>Це </a:t>
            </a:r>
            <a:r>
              <a:rPr lang="uk-UA" b="1" dirty="0">
                <a:solidFill>
                  <a:srgbClr val="FF0000"/>
                </a:solidFill>
              </a:rPr>
              <a:t>сукупність</a:t>
            </a:r>
            <a:r>
              <a:rPr lang="uk-UA" b="1" dirty="0"/>
              <a:t> необхідних для виду </a:t>
            </a:r>
            <a:r>
              <a:rPr lang="uk-UA" b="1" dirty="0">
                <a:solidFill>
                  <a:srgbClr val="FF0000"/>
                </a:solidFill>
              </a:rPr>
              <a:t>умов середовища </a:t>
            </a:r>
            <a:r>
              <a:rPr lang="uk-UA" b="1" dirty="0"/>
              <a:t>за відсутності будь-якої протидії іншого виду даного біотопу.</a:t>
            </a:r>
          </a:p>
          <a:p>
            <a:r>
              <a:rPr lang="uk-UA" b="1" dirty="0"/>
              <a:t>Екологічна ніша характеризує ступінь біологічної спеціалізації даного організму (популяції) у тому числі в ланцюзі живлення.</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Екологія</a:t>
            </a:r>
          </a:p>
        </p:txBody>
      </p:sp>
      <p:sp>
        <p:nvSpPr>
          <p:cNvPr id="3" name="Содержимое 2"/>
          <p:cNvSpPr>
            <a:spLocks noGrp="1"/>
          </p:cNvSpPr>
          <p:nvPr>
            <p:ph idx="1"/>
          </p:nvPr>
        </p:nvSpPr>
        <p:spPr/>
        <p:txBody>
          <a:bodyPr>
            <a:noAutofit/>
          </a:bodyPr>
          <a:lstStyle/>
          <a:p>
            <a:r>
              <a:rPr lang="uk-UA" sz="3600" dirty="0"/>
              <a:t>Виділяють </a:t>
            </a:r>
            <a:r>
              <a:rPr lang="uk-UA" sz="3600" dirty="0">
                <a:solidFill>
                  <a:srgbClr val="FF0000"/>
                </a:solidFill>
              </a:rPr>
              <a:t>загальну </a:t>
            </a:r>
            <a:r>
              <a:rPr lang="uk-UA" sz="3600" dirty="0"/>
              <a:t>екологію, що вивчає закономірності </a:t>
            </a:r>
            <a:r>
              <a:rPr lang="uk-UA" sz="3600" dirty="0" err="1"/>
              <a:t>зв</a:t>
            </a:r>
            <a:r>
              <a:rPr lang="en-US" sz="3600" dirty="0"/>
              <a:t>’</a:t>
            </a:r>
            <a:r>
              <a:rPr lang="uk-UA" sz="3600" dirty="0" err="1"/>
              <a:t>язку</a:t>
            </a:r>
            <a:r>
              <a:rPr lang="uk-UA" sz="3600" dirty="0"/>
              <a:t> з середовищем, які притаманні всім групам організмів. </a:t>
            </a:r>
          </a:p>
          <a:p>
            <a:r>
              <a:rPr lang="uk-UA" sz="3600" dirty="0"/>
              <a:t>У складі екології розглядають екологію рослин, екологію тварин, еволюційну екологію та ін.</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a:t>Саморегуляція в екосистемах. Зміни екосистем в часі</a:t>
            </a:r>
          </a:p>
        </p:txBody>
      </p:sp>
      <p:sp>
        <p:nvSpPr>
          <p:cNvPr id="3" name="Содержимое 2"/>
          <p:cNvSpPr>
            <a:spLocks noGrp="1"/>
          </p:cNvSpPr>
          <p:nvPr>
            <p:ph idx="1"/>
          </p:nvPr>
        </p:nvSpPr>
        <p:spPr/>
        <p:txBody>
          <a:bodyPr>
            <a:normAutofit lnSpcReduction="10000"/>
          </a:bodyPr>
          <a:lstStyle/>
          <a:p>
            <a:r>
              <a:rPr lang="uk-UA" dirty="0"/>
              <a:t>В межах екосистеми здійснюється </a:t>
            </a:r>
            <a:r>
              <a:rPr lang="uk-UA" b="1" dirty="0" err="1"/>
              <a:t>колообіг</a:t>
            </a:r>
            <a:r>
              <a:rPr lang="uk-UA" dirty="0"/>
              <a:t> речовин. </a:t>
            </a:r>
          </a:p>
          <a:p>
            <a:r>
              <a:rPr lang="uk-UA" dirty="0"/>
              <a:t>Зміни екосистем в часі. Процеси розвитку угруповань, що відбуваються з їх замінами (озеро перетворюється на болото) – сукцесії.</a:t>
            </a:r>
          </a:p>
          <a:p>
            <a:r>
              <a:rPr lang="uk-UA" dirty="0"/>
              <a:t>Сукцесії можуть бути первинними і вторинними. Первинні починаються на безжиттєвому субстраті – лавах, скелях, відкладах). Вторинні – виникнення нових біогеоценозів на місці зруйнованих (пожежі, засухи, вирубування лісу тощо).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Продуктивність екосистем</a:t>
            </a:r>
          </a:p>
        </p:txBody>
      </p:sp>
      <p:pic>
        <p:nvPicPr>
          <p:cNvPr id="4" name="irc_mi" descr="http://900igr.net/datas/ekologija/Faktory/0052-052-Obschee-kolichestvo-energii-svjazyvaemoj-v-organicheskom-veschestve.jpg">
            <a:hlinkClick r:id="rId2"/>
          </p:cNvPr>
          <p:cNvPicPr>
            <a:picLocks noGrp="1"/>
          </p:cNvPicPr>
          <p:nvPr>
            <p:ph idx="1"/>
          </p:nvPr>
        </p:nvPicPr>
        <p:blipFill>
          <a:blip r:embed="rId3" cstate="print"/>
          <a:srcRect/>
          <a:stretch>
            <a:fillRect/>
          </a:stretch>
        </p:blipFill>
        <p:spPr bwMode="auto">
          <a:xfrm>
            <a:off x="395536" y="1609724"/>
            <a:ext cx="6912256" cy="505963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irc_mi" descr="http://rpp.nashaucheba.ru/pars_docs/refs/35/34730/img10.jpg">
            <a:hlinkClick r:id="rId2"/>
          </p:cNvPr>
          <p:cNvPicPr>
            <a:picLocks noGrp="1"/>
          </p:cNvPicPr>
          <p:nvPr>
            <p:ph idx="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320675"/>
            <a:ext cx="7085013" cy="515938"/>
          </a:xfrm>
        </p:spPr>
        <p:txBody>
          <a:bodyPr>
            <a:normAutofit fontScale="90000"/>
          </a:bodyPr>
          <a:lstStyle/>
          <a:p>
            <a:r>
              <a:rPr lang="uk-UA" dirty="0"/>
              <a:t>Біосфера </a:t>
            </a:r>
          </a:p>
        </p:txBody>
      </p:sp>
      <p:pic>
        <p:nvPicPr>
          <p:cNvPr id="4" name="irc_mi" descr="http://volna.org/wp-content/uploads/2014/11/biosfiera2.png">
            <a:hlinkClick r:id="rId2"/>
          </p:cNvPr>
          <p:cNvPicPr/>
          <p:nvPr/>
        </p:nvPicPr>
        <p:blipFill>
          <a:blip r:embed="rId3" cstate="print"/>
          <a:srcRect/>
          <a:stretch>
            <a:fillRect/>
          </a:stretch>
        </p:blipFill>
        <p:spPr bwMode="auto">
          <a:xfrm>
            <a:off x="467544" y="1169368"/>
            <a:ext cx="7416824" cy="5688632"/>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Біосфера</a:t>
            </a:r>
          </a:p>
        </p:txBody>
      </p:sp>
      <p:sp>
        <p:nvSpPr>
          <p:cNvPr id="3" name="Содержимое 2"/>
          <p:cNvSpPr>
            <a:spLocks noGrp="1"/>
          </p:cNvSpPr>
          <p:nvPr>
            <p:ph idx="1"/>
          </p:nvPr>
        </p:nvSpPr>
        <p:spPr/>
        <p:txBody>
          <a:bodyPr>
            <a:normAutofit lnSpcReduction="10000"/>
          </a:bodyPr>
          <a:lstStyle/>
          <a:p>
            <a:r>
              <a:rPr lang="uk-UA" dirty="0"/>
              <a:t>Це область життя, до якої поряд з організмами належить і середовище існування. </a:t>
            </a:r>
            <a:r>
              <a:rPr lang="uk-UA" b="1" dirty="0">
                <a:solidFill>
                  <a:srgbClr val="FF0000"/>
                </a:solidFill>
              </a:rPr>
              <a:t>В.І.Вернадський виділив 7 різних типів речовин.</a:t>
            </a:r>
          </a:p>
          <a:p>
            <a:r>
              <a:rPr lang="uk-UA" dirty="0"/>
              <a:t>1- жива речовина;</a:t>
            </a:r>
          </a:p>
          <a:p>
            <a:r>
              <a:rPr lang="uk-UA" dirty="0"/>
              <a:t>2. біогенна;</a:t>
            </a:r>
          </a:p>
          <a:p>
            <a:r>
              <a:rPr lang="uk-UA" dirty="0"/>
              <a:t>3. </a:t>
            </a:r>
            <a:r>
              <a:rPr lang="uk-UA" dirty="0" err="1"/>
              <a:t>косна</a:t>
            </a:r>
            <a:r>
              <a:rPr lang="uk-UA" dirty="0"/>
              <a:t>;</a:t>
            </a:r>
          </a:p>
          <a:p>
            <a:r>
              <a:rPr lang="uk-UA" dirty="0"/>
              <a:t>4. біокосна;</a:t>
            </a:r>
          </a:p>
          <a:p>
            <a:r>
              <a:rPr lang="uk-UA" dirty="0"/>
              <a:t>5. радіоактивна;</a:t>
            </a:r>
          </a:p>
          <a:p>
            <a:r>
              <a:rPr lang="uk-UA" dirty="0"/>
              <a:t>6. розсіяні атоми;</a:t>
            </a:r>
          </a:p>
          <a:p>
            <a:r>
              <a:rPr lang="uk-UA" dirty="0"/>
              <a:t>7. речовина космічного походження.</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irc_mi" descr="http://biology.kiev.ua/wp-content/uploads/2011/12/0005-005-Granitsy-biosfery-Zemli-provodjatsja-po-granitsam-rasprostranenija-zhivykh.jpg">
            <a:hlinkClick r:id="rId2"/>
          </p:cNvPr>
          <p:cNvPicPr>
            <a:picLocks noGrp="1"/>
          </p:cNvPicPr>
          <p:nvPr>
            <p:ph idx="1"/>
          </p:nvPr>
        </p:nvPicPr>
        <p:blipFill>
          <a:blip r:embed="rId3" cstate="print"/>
          <a:srcRect/>
          <a:stretch>
            <a:fillRect/>
          </a:stretch>
        </p:blipFill>
        <p:spPr bwMode="auto">
          <a:xfrm>
            <a:off x="0" y="0"/>
            <a:ext cx="8172400" cy="6858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irc_mi" descr="http://school.xvatit.com/images/5/55/As167.jpg"/>
          <p:cNvPicPr>
            <a:picLocks noGrp="1"/>
          </p:cNvPicPr>
          <p:nvPr>
            <p:ph idx="1"/>
          </p:nvPr>
        </p:nvPicPr>
        <p:blipFill>
          <a:blip r:embed="rId2" cstate="print"/>
          <a:srcRect/>
          <a:stretch>
            <a:fillRect/>
          </a:stretch>
        </p:blipFill>
        <p:spPr bwMode="auto">
          <a:xfrm>
            <a:off x="0" y="260648"/>
            <a:ext cx="8892479" cy="6408712"/>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20040"/>
            <a:ext cx="7084640" cy="660688"/>
          </a:xfrm>
        </p:spPr>
        <p:txBody>
          <a:bodyPr/>
          <a:lstStyle/>
          <a:p>
            <a:r>
              <a:rPr lang="uk-UA" dirty="0"/>
              <a:t>Біосфера</a:t>
            </a:r>
          </a:p>
        </p:txBody>
      </p:sp>
      <p:sp>
        <p:nvSpPr>
          <p:cNvPr id="3" name="Содержимое 2"/>
          <p:cNvSpPr>
            <a:spLocks noGrp="1"/>
          </p:cNvSpPr>
          <p:nvPr>
            <p:ph idx="1"/>
          </p:nvPr>
        </p:nvSpPr>
        <p:spPr>
          <a:xfrm>
            <a:off x="0" y="1124744"/>
            <a:ext cx="8964488" cy="5733256"/>
          </a:xfrm>
          <a:solidFill>
            <a:schemeClr val="bg1"/>
          </a:solidFill>
        </p:spPr>
        <p:txBody>
          <a:bodyPr>
            <a:normAutofit/>
          </a:bodyPr>
          <a:lstStyle/>
          <a:p>
            <a:r>
              <a:rPr lang="uk-UA" dirty="0"/>
              <a:t>Загальна товщина біосфери може сягати до 40 км</a:t>
            </a:r>
          </a:p>
          <a:p>
            <a:r>
              <a:rPr lang="uk-UA" dirty="0"/>
              <a:t>Маса біосфери становить близько 0,05% маси Землі, об</a:t>
            </a:r>
            <a:r>
              <a:rPr lang="en-US" dirty="0"/>
              <a:t>’</a:t>
            </a:r>
            <a:r>
              <a:rPr lang="uk-UA" dirty="0" err="1"/>
              <a:t>єм</a:t>
            </a:r>
            <a:r>
              <a:rPr lang="uk-UA" dirty="0"/>
              <a:t> – 0,4% об</a:t>
            </a:r>
            <a:r>
              <a:rPr lang="en-US" dirty="0"/>
              <a:t>’</a:t>
            </a:r>
            <a:r>
              <a:rPr lang="uk-UA" dirty="0" err="1"/>
              <a:t>єму</a:t>
            </a:r>
            <a:r>
              <a:rPr lang="uk-UA" dirty="0"/>
              <a:t> Землі.</a:t>
            </a:r>
          </a:p>
          <a:p>
            <a:r>
              <a:rPr lang="uk-UA" dirty="0"/>
              <a:t>Біомаса суші. Загальна первинна продуктивність суші становить близько </a:t>
            </a:r>
            <a:r>
              <a:rPr lang="uk-UA" dirty="0">
                <a:solidFill>
                  <a:srgbClr val="FF0000"/>
                </a:solidFill>
              </a:rPr>
              <a:t>150 </a:t>
            </a:r>
            <a:r>
              <a:rPr lang="uk-UA" dirty="0" err="1">
                <a:solidFill>
                  <a:srgbClr val="FF0000"/>
                </a:solidFill>
              </a:rPr>
              <a:t>млрд</a:t>
            </a:r>
            <a:r>
              <a:rPr lang="uk-UA" dirty="0">
                <a:solidFill>
                  <a:srgbClr val="FF0000"/>
                </a:solidFill>
              </a:rPr>
              <a:t> т</a:t>
            </a:r>
            <a:r>
              <a:rPr lang="uk-UA" dirty="0"/>
              <a:t>, у тому числі на частку лісів земної кулі припадає </a:t>
            </a:r>
            <a:r>
              <a:rPr lang="uk-UA" dirty="0">
                <a:solidFill>
                  <a:srgbClr val="FF0000"/>
                </a:solidFill>
              </a:rPr>
              <a:t>8 </a:t>
            </a:r>
            <a:r>
              <a:rPr lang="uk-UA" dirty="0" err="1">
                <a:solidFill>
                  <a:srgbClr val="FF0000"/>
                </a:solidFill>
              </a:rPr>
              <a:t>млрд</a:t>
            </a:r>
            <a:r>
              <a:rPr lang="uk-UA" dirty="0"/>
              <a:t> т органічної речовини за рік.</a:t>
            </a:r>
          </a:p>
          <a:p>
            <a:r>
              <a:rPr lang="uk-UA" dirty="0"/>
              <a:t>Біомаса Світового океану. Світовий океан займає 2,3 поверхні планети. Загальна первинна продуктивність планктону Світового океану </a:t>
            </a:r>
            <a:r>
              <a:rPr lang="uk-UA" dirty="0">
                <a:solidFill>
                  <a:srgbClr val="FF0000"/>
                </a:solidFill>
              </a:rPr>
              <a:t>50 </a:t>
            </a:r>
            <a:r>
              <a:rPr lang="uk-UA" dirty="0" err="1">
                <a:solidFill>
                  <a:srgbClr val="FF0000"/>
                </a:solidFill>
              </a:rPr>
              <a:t>млрд</a:t>
            </a:r>
            <a:r>
              <a:rPr lang="uk-UA" dirty="0">
                <a:solidFill>
                  <a:srgbClr val="FF0000"/>
                </a:solidFill>
              </a:rPr>
              <a:t> </a:t>
            </a:r>
            <a:r>
              <a:rPr lang="uk-UA" dirty="0"/>
              <a:t>т за рік. Лише близько 0,01% із первинної продуктивності Світового океану надходить через довгий ланцюг трофічних рівнів до людини.</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7516688" cy="516672"/>
          </a:xfrm>
        </p:spPr>
        <p:txBody>
          <a:bodyPr>
            <a:normAutofit fontScale="90000"/>
          </a:bodyPr>
          <a:lstStyle/>
          <a:p>
            <a:r>
              <a:rPr lang="uk-UA" dirty="0"/>
              <a:t>Функції живої речовини</a:t>
            </a:r>
          </a:p>
        </p:txBody>
      </p:sp>
      <p:sp>
        <p:nvSpPr>
          <p:cNvPr id="3" name="Содержимое 2"/>
          <p:cNvSpPr>
            <a:spLocks noGrp="1"/>
          </p:cNvSpPr>
          <p:nvPr>
            <p:ph idx="1"/>
          </p:nvPr>
        </p:nvSpPr>
        <p:spPr>
          <a:xfrm>
            <a:off x="251520" y="836712"/>
            <a:ext cx="8892480" cy="6021288"/>
          </a:xfrm>
          <a:solidFill>
            <a:schemeClr val="bg1"/>
          </a:solidFill>
        </p:spPr>
        <p:txBody>
          <a:bodyPr>
            <a:normAutofit fontScale="92500" lnSpcReduction="10000"/>
          </a:bodyPr>
          <a:lstStyle/>
          <a:p>
            <a:r>
              <a:rPr lang="uk-UA" b="1" dirty="0">
                <a:solidFill>
                  <a:srgbClr val="FF0000"/>
                </a:solidFill>
              </a:rPr>
              <a:t>Газова функція </a:t>
            </a:r>
            <a:r>
              <a:rPr lang="uk-UA" dirty="0"/>
              <a:t>здійснюється зеленими рослинами, які в процесі фотосинтезу виділяють кисень і споживають вуглекислий газ, рослинами і тваринами, які дихають, а також багатьма видами бактерій, що відновлюють нітроген.</a:t>
            </a:r>
          </a:p>
          <a:p>
            <a:r>
              <a:rPr lang="uk-UA" b="1" dirty="0">
                <a:solidFill>
                  <a:srgbClr val="FF0000"/>
                </a:solidFill>
              </a:rPr>
              <a:t>Концентраційна функція </a:t>
            </a:r>
            <a:r>
              <a:rPr lang="uk-UA" dirty="0" err="1"/>
              <a:t>пов</a:t>
            </a:r>
            <a:r>
              <a:rPr lang="en-US" dirty="0"/>
              <a:t>’</a:t>
            </a:r>
            <a:r>
              <a:rPr lang="uk-UA" dirty="0" err="1"/>
              <a:t>язана</a:t>
            </a:r>
            <a:r>
              <a:rPr lang="uk-UA" dirty="0"/>
              <a:t> з нагромадженням у живій речовині хімічних елементів. Окремі виді є специфічними концентраторами елементів.</a:t>
            </a:r>
          </a:p>
          <a:p>
            <a:r>
              <a:rPr lang="uk-UA" b="1" dirty="0">
                <a:solidFill>
                  <a:srgbClr val="FF0000"/>
                </a:solidFill>
              </a:rPr>
              <a:t>Окисно-відновна функція </a:t>
            </a:r>
            <a:r>
              <a:rPr lang="uk-UA" dirty="0"/>
              <a:t>виявляється в окисненні речовин організмами в </a:t>
            </a:r>
            <a:r>
              <a:rPr lang="uk-UA" dirty="0" err="1"/>
              <a:t>грунтах</a:t>
            </a:r>
            <a:r>
              <a:rPr lang="uk-UA" dirty="0"/>
              <a:t> і гідросфері з утворенням солей, оксидів і відновленні речовин. Результатом є утворення вапняків, бокситів, залізних, манганових і мідних руд тощо.</a:t>
            </a:r>
          </a:p>
          <a:p>
            <a:r>
              <a:rPr lang="uk-UA" b="1" dirty="0">
                <a:solidFill>
                  <a:srgbClr val="FF0000"/>
                </a:solidFill>
              </a:rPr>
              <a:t>Біохімічна функція</a:t>
            </a:r>
            <a:r>
              <a:rPr lang="uk-UA" dirty="0"/>
              <a:t> полягає у процесах обміну речовин у живих організмах і руйнуванні відмерлих організмів  і продуктів їхньої життєдіяльності. </a:t>
            </a:r>
            <a:r>
              <a:rPr lang="uk-UA" dirty="0">
                <a:solidFill>
                  <a:srgbClr val="FF0000"/>
                </a:solidFill>
              </a:rPr>
              <a:t>Ці процеси зумовлюють </a:t>
            </a:r>
            <a:r>
              <a:rPr lang="uk-UA" dirty="0" err="1">
                <a:solidFill>
                  <a:srgbClr val="FF0000"/>
                </a:solidFill>
              </a:rPr>
              <a:t>колообіг</a:t>
            </a:r>
            <a:r>
              <a:rPr lang="uk-UA" dirty="0">
                <a:solidFill>
                  <a:srgbClr val="FF0000"/>
                </a:solidFill>
              </a:rPr>
              <a:t> речовин у природі.</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fontScale="90000"/>
          </a:bodyPr>
          <a:lstStyle/>
          <a:p>
            <a:pPr eaLnBrk="1" hangingPunct="1">
              <a:defRPr/>
            </a:pPr>
            <a:r>
              <a:rPr lang="uk-UA" sz="4000">
                <a:solidFill>
                  <a:schemeClr val="bg2"/>
                </a:solidFill>
                <a:effectLst>
                  <a:outerShdw blurRad="38100" dist="38100" dir="2700000" algn="tl">
                    <a:srgbClr val="C0C0C0"/>
                  </a:outerShdw>
                </a:effectLst>
                <a:latin typeface="Aksent" pitchFamily="2" charset="0"/>
              </a:rPr>
              <a:t>Антропогенний вплив на біорізноманіття </a:t>
            </a:r>
            <a:r>
              <a:rPr lang="en-US" sz="4000">
                <a:solidFill>
                  <a:schemeClr val="bg2"/>
                </a:solidFill>
                <a:effectLst>
                  <a:outerShdw blurRad="38100" dist="38100" dir="2700000" algn="tl">
                    <a:srgbClr val="C0C0C0"/>
                  </a:outerShdw>
                </a:effectLst>
                <a:latin typeface="Aksent" pitchFamily="2" charset="0"/>
              </a:rPr>
              <a:t>(HIPPO)</a:t>
            </a:r>
            <a:endParaRPr lang="ru-RU" sz="4000">
              <a:solidFill>
                <a:schemeClr val="bg2"/>
              </a:solidFill>
              <a:effectLst>
                <a:outerShdw blurRad="38100" dist="38100" dir="2700000" algn="tl">
                  <a:srgbClr val="C0C0C0"/>
                </a:outerShdw>
              </a:effectLst>
              <a:latin typeface="Aksent" pitchFamily="2" charset="0"/>
            </a:endParaRPr>
          </a:p>
        </p:txBody>
      </p:sp>
      <p:sp>
        <p:nvSpPr>
          <p:cNvPr id="30723"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sz="2800">
                <a:solidFill>
                  <a:srgbClr val="FF3300"/>
                </a:solidFill>
              </a:rPr>
              <a:t>Habitat destruction</a:t>
            </a:r>
            <a:r>
              <a:rPr lang="en-US" sz="2800"/>
              <a:t> – </a:t>
            </a:r>
            <a:r>
              <a:rPr lang="uk-UA" sz="2800"/>
              <a:t>руйнування середовищ існування.</a:t>
            </a:r>
            <a:endParaRPr lang="en-US" sz="2800"/>
          </a:p>
          <a:p>
            <a:pPr eaLnBrk="1" hangingPunct="1">
              <a:lnSpc>
                <a:spcPct val="80000"/>
              </a:lnSpc>
              <a:buFont typeface="Wingdings" pitchFamily="2" charset="2"/>
              <a:buNone/>
            </a:pPr>
            <a:r>
              <a:rPr lang="en-US" sz="2800">
                <a:solidFill>
                  <a:srgbClr val="FF3300"/>
                </a:solidFill>
              </a:rPr>
              <a:t>Invasive species</a:t>
            </a:r>
            <a:r>
              <a:rPr lang="en-US" sz="2800"/>
              <a:t> –</a:t>
            </a:r>
            <a:r>
              <a:rPr lang="uk-UA" sz="2800"/>
              <a:t> проникнення інвазивних видів</a:t>
            </a:r>
            <a:endParaRPr lang="en-US" sz="2800"/>
          </a:p>
          <a:p>
            <a:pPr eaLnBrk="1" hangingPunct="1">
              <a:lnSpc>
                <a:spcPct val="80000"/>
              </a:lnSpc>
              <a:buFont typeface="Wingdings" pitchFamily="2" charset="2"/>
              <a:buNone/>
            </a:pPr>
            <a:r>
              <a:rPr lang="en-US" sz="2800">
                <a:solidFill>
                  <a:srgbClr val="FF3300"/>
                </a:solidFill>
              </a:rPr>
              <a:t>Pollution</a:t>
            </a:r>
            <a:r>
              <a:rPr lang="en-US" sz="2800"/>
              <a:t> –</a:t>
            </a:r>
            <a:r>
              <a:rPr lang="uk-UA" sz="2800"/>
              <a:t> забруднення</a:t>
            </a:r>
            <a:endParaRPr lang="en-US" sz="2800"/>
          </a:p>
          <a:p>
            <a:pPr eaLnBrk="1" hangingPunct="1">
              <a:lnSpc>
                <a:spcPct val="80000"/>
              </a:lnSpc>
              <a:buFont typeface="Wingdings" pitchFamily="2" charset="2"/>
              <a:buNone/>
            </a:pPr>
            <a:r>
              <a:rPr lang="en-US" sz="2800">
                <a:solidFill>
                  <a:srgbClr val="FF3300"/>
                </a:solidFill>
              </a:rPr>
              <a:t>Population</a:t>
            </a:r>
            <a:r>
              <a:rPr lang="uk-UA" sz="2800"/>
              <a:t> – зростання чисельності людей</a:t>
            </a:r>
            <a:endParaRPr lang="en-US" sz="2800"/>
          </a:p>
          <a:p>
            <a:pPr eaLnBrk="1" hangingPunct="1">
              <a:lnSpc>
                <a:spcPct val="80000"/>
              </a:lnSpc>
              <a:buFont typeface="Wingdings" pitchFamily="2" charset="2"/>
              <a:buNone/>
            </a:pPr>
            <a:r>
              <a:rPr lang="en-US" sz="2800">
                <a:solidFill>
                  <a:srgbClr val="FF3300"/>
                </a:solidFill>
              </a:rPr>
              <a:t>Overharvesting</a:t>
            </a:r>
            <a:r>
              <a:rPr lang="en-US" sz="2800"/>
              <a:t> – </a:t>
            </a:r>
            <a:r>
              <a:rPr lang="uk-UA" sz="2800"/>
              <a:t>надмірна експлуатація людиною окремих видів, коли темпи елімінації перевищують темпи самовідтворення</a:t>
            </a:r>
            <a:r>
              <a:rPr lang="en-US" sz="2800"/>
              <a:t> </a:t>
            </a:r>
            <a:endParaRPr lang="ru-RU"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7372672" cy="692696"/>
          </a:xfrm>
        </p:spPr>
        <p:txBody>
          <a:bodyPr/>
          <a:lstStyle/>
          <a:p>
            <a:r>
              <a:rPr lang="uk-UA" dirty="0"/>
              <a:t>Екологія</a:t>
            </a:r>
          </a:p>
        </p:txBody>
      </p:sp>
      <p:sp>
        <p:nvSpPr>
          <p:cNvPr id="3" name="Содержимое 2"/>
          <p:cNvSpPr>
            <a:spLocks noGrp="1"/>
          </p:cNvSpPr>
          <p:nvPr>
            <p:ph idx="1"/>
          </p:nvPr>
        </p:nvSpPr>
        <p:spPr>
          <a:xfrm>
            <a:off x="0" y="692696"/>
            <a:ext cx="9144000" cy="6165304"/>
          </a:xfrm>
          <a:solidFill>
            <a:schemeClr val="bg1"/>
          </a:solidFill>
        </p:spPr>
        <p:txBody>
          <a:bodyPr>
            <a:normAutofit fontScale="92500" lnSpcReduction="10000"/>
          </a:bodyPr>
          <a:lstStyle/>
          <a:p>
            <a:r>
              <a:rPr lang="uk-UA" b="1" dirty="0"/>
              <a:t>Залежно від рівня досліджень виділяють:</a:t>
            </a:r>
          </a:p>
          <a:p>
            <a:r>
              <a:rPr lang="uk-UA" b="1" dirty="0">
                <a:solidFill>
                  <a:srgbClr val="FF0000"/>
                </a:solidFill>
              </a:rPr>
              <a:t>аутекологію, </a:t>
            </a:r>
            <a:r>
              <a:rPr lang="uk-UA" b="1" dirty="0"/>
              <a:t>що вивчає індивідуальні організми або окремі види;</a:t>
            </a:r>
          </a:p>
          <a:p>
            <a:r>
              <a:rPr lang="uk-UA" b="1" dirty="0">
                <a:solidFill>
                  <a:srgbClr val="FF0000"/>
                </a:solidFill>
              </a:rPr>
              <a:t>синекологію </a:t>
            </a:r>
            <a:r>
              <a:rPr lang="uk-UA" b="1" dirty="0"/>
              <a:t>(екологію угруповань), що вивчає групи організмів, які складають певні спільноти.</a:t>
            </a:r>
          </a:p>
          <a:p>
            <a:r>
              <a:rPr lang="uk-UA" b="1" dirty="0">
                <a:solidFill>
                  <a:srgbClr val="002060"/>
                </a:solidFill>
              </a:rPr>
              <a:t>Завдання екології.</a:t>
            </a:r>
          </a:p>
          <a:p>
            <a:r>
              <a:rPr lang="uk-UA" b="1" dirty="0"/>
              <a:t>1. Встановлення </a:t>
            </a:r>
            <a:r>
              <a:rPr lang="uk-UA" b="1" dirty="0">
                <a:solidFill>
                  <a:srgbClr val="FF0000"/>
                </a:solidFill>
              </a:rPr>
              <a:t>закономірностей </a:t>
            </a:r>
            <a:r>
              <a:rPr lang="uk-UA" b="1" dirty="0" err="1">
                <a:solidFill>
                  <a:srgbClr val="FF0000"/>
                </a:solidFill>
              </a:rPr>
              <a:t>взаємозв</a:t>
            </a:r>
            <a:r>
              <a:rPr lang="en-US" b="1" dirty="0">
                <a:solidFill>
                  <a:srgbClr val="FF0000"/>
                </a:solidFill>
              </a:rPr>
              <a:t>’</a:t>
            </a:r>
            <a:r>
              <a:rPr lang="uk-UA" b="1" dirty="0" err="1">
                <a:solidFill>
                  <a:srgbClr val="FF0000"/>
                </a:solidFill>
              </a:rPr>
              <a:t>язків</a:t>
            </a:r>
            <a:r>
              <a:rPr lang="uk-UA" b="1" dirty="0">
                <a:solidFill>
                  <a:srgbClr val="FF0000"/>
                </a:solidFill>
              </a:rPr>
              <a:t> </a:t>
            </a:r>
            <a:r>
              <a:rPr lang="uk-UA" b="1" dirty="0"/>
              <a:t>між організмами, їхніми угрупованнями та умовами середовища.</a:t>
            </a:r>
          </a:p>
          <a:p>
            <a:r>
              <a:rPr lang="uk-UA" b="1" dirty="0"/>
              <a:t>2. Дослідження </a:t>
            </a:r>
            <a:r>
              <a:rPr lang="uk-UA" b="1" dirty="0">
                <a:solidFill>
                  <a:srgbClr val="FF0000"/>
                </a:solidFill>
              </a:rPr>
              <a:t>структури та функціонування </a:t>
            </a:r>
            <a:r>
              <a:rPr lang="uk-UA" b="1" dirty="0"/>
              <a:t>угруповань організмів.</a:t>
            </a:r>
          </a:p>
          <a:p>
            <a:r>
              <a:rPr lang="uk-UA" b="1" dirty="0"/>
              <a:t>3. Розроблення </a:t>
            </a:r>
            <a:r>
              <a:rPr lang="uk-UA" b="1" dirty="0">
                <a:solidFill>
                  <a:srgbClr val="FF0000"/>
                </a:solidFill>
              </a:rPr>
              <a:t>методів визначення екологічного стану </a:t>
            </a:r>
            <a:r>
              <a:rPr lang="uk-UA" b="1" dirty="0"/>
              <a:t>природних і штучних угруповань.</a:t>
            </a:r>
          </a:p>
          <a:p>
            <a:r>
              <a:rPr lang="uk-UA" b="1" dirty="0"/>
              <a:t>4. </a:t>
            </a:r>
            <a:r>
              <a:rPr lang="uk-UA" b="1" dirty="0">
                <a:solidFill>
                  <a:srgbClr val="FF0000"/>
                </a:solidFill>
              </a:rPr>
              <a:t>Спостереження за станом екосистем та біосфери </a:t>
            </a:r>
            <a:r>
              <a:rPr lang="uk-UA" b="1" dirty="0"/>
              <a:t>в цілому, прогнозування їхніх наслідків.</a:t>
            </a:r>
          </a:p>
          <a:p>
            <a:pPr>
              <a:buNone/>
            </a:pPr>
            <a:r>
              <a:rPr lang="uk-UA" dirty="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uk-UA" sz="3600">
                <a:solidFill>
                  <a:schemeClr val="bg2"/>
                </a:solidFill>
                <a:effectLst>
                  <a:outerShdw blurRad="38100" dist="38100" dir="2700000" algn="tl">
                    <a:srgbClr val="C0C0C0"/>
                  </a:outerShdw>
                </a:effectLst>
                <a:latin typeface="Aksent" pitchFamily="2" charset="0"/>
              </a:rPr>
              <a:t>Антропогенний вплив на біорізноманіття</a:t>
            </a:r>
            <a:endParaRPr lang="ru-RU" sz="3600">
              <a:solidFill>
                <a:schemeClr val="bg2"/>
              </a:solidFill>
              <a:effectLst>
                <a:outerShdw blurRad="38100" dist="38100" dir="2700000" algn="tl">
                  <a:srgbClr val="C0C0C0"/>
                </a:outerShdw>
              </a:effectLst>
              <a:latin typeface="Aksent" pitchFamily="2" charset="0"/>
            </a:endParaRPr>
          </a:p>
        </p:txBody>
      </p:sp>
      <p:sp>
        <p:nvSpPr>
          <p:cNvPr id="31747" name="Rectangle 21"/>
          <p:cNvSpPr>
            <a:spLocks noGrp="1" noChangeArrowheads="1"/>
          </p:cNvSpPr>
          <p:nvPr>
            <p:ph type="body" sz="half" idx="2"/>
          </p:nvPr>
        </p:nvSpPr>
        <p:spPr>
          <a:xfrm>
            <a:off x="3995738" y="1981200"/>
            <a:ext cx="4691062" cy="4471988"/>
          </a:xfrm>
          <a:solidFill>
            <a:schemeClr val="bg1"/>
          </a:solidFill>
        </p:spPr>
        <p:txBody>
          <a:bodyPr>
            <a:normAutofit/>
          </a:bodyPr>
          <a:lstStyle/>
          <a:p>
            <a:pPr eaLnBrk="1" hangingPunct="1">
              <a:buFont typeface="Wingdings" pitchFamily="2" charset="2"/>
              <a:buNone/>
            </a:pPr>
            <a:r>
              <a:rPr lang="uk-UA" sz="2000" dirty="0"/>
              <a:t>	Тропічні дощові ліси займають 7% поверхні Землі, містять понад 50% різноманіття світової біоти. Якщо темпи їх знищення залишаться такими, як сьогодні, то к 2035 – 2050 рр. вони будуть знищені. 90% відсотків атлантичної лісової прибережної території Бразилії знищено. 93% свого лісового покриву втратив Мадагаскар. Сьогодні площа тропічних лісів складає 53% відсотки від первинної і скорочується на 1% за рік.</a:t>
            </a:r>
            <a:endParaRPr lang="ru-RU" sz="2000" dirty="0"/>
          </a:p>
        </p:txBody>
      </p:sp>
      <p:pic>
        <p:nvPicPr>
          <p:cNvPr id="31748" name="Picture 22"/>
          <p:cNvPicPr>
            <a:picLocks noGrp="1" noChangeAspect="1" noChangeArrowheads="1"/>
          </p:cNvPicPr>
          <p:nvPr>
            <p:ph sz="half" idx="1"/>
          </p:nvPr>
        </p:nvPicPr>
        <p:blipFill>
          <a:blip r:embed="rId2" cstate="print"/>
          <a:srcRect/>
          <a:stretch>
            <a:fillRect/>
          </a:stretch>
        </p:blipFill>
        <p:spPr>
          <a:xfrm>
            <a:off x="1763688" y="1844824"/>
            <a:ext cx="2332038" cy="3241675"/>
          </a:xfrm>
          <a:noFill/>
        </p:spPr>
      </p:pic>
      <p:pic>
        <p:nvPicPr>
          <p:cNvPr id="31749" name="Picture 23"/>
          <p:cNvPicPr>
            <a:picLocks noChangeAspect="1" noChangeArrowheads="1"/>
          </p:cNvPicPr>
          <p:nvPr/>
        </p:nvPicPr>
        <p:blipFill>
          <a:blip r:embed="rId3" cstate="print"/>
          <a:srcRect/>
          <a:stretch>
            <a:fillRect/>
          </a:stretch>
        </p:blipFill>
        <p:spPr bwMode="auto">
          <a:xfrm>
            <a:off x="6643702" y="214290"/>
            <a:ext cx="2500298" cy="1685263"/>
          </a:xfrm>
          <a:prstGeom prst="rect">
            <a:avLst/>
          </a:prstGeom>
          <a:noFill/>
          <a:ln w="9525">
            <a:noFill/>
            <a:miter lim="800000"/>
            <a:headEnd/>
            <a:tailEnd/>
          </a:ln>
        </p:spPr>
      </p:pic>
      <p:pic>
        <p:nvPicPr>
          <p:cNvPr id="31750" name="Picture 24"/>
          <p:cNvPicPr>
            <a:picLocks noChangeAspect="1" noChangeArrowheads="1"/>
          </p:cNvPicPr>
          <p:nvPr/>
        </p:nvPicPr>
        <p:blipFill>
          <a:blip r:embed="rId4" cstate="print"/>
          <a:srcRect/>
          <a:stretch>
            <a:fillRect/>
          </a:stretch>
        </p:blipFill>
        <p:spPr bwMode="auto">
          <a:xfrm>
            <a:off x="0" y="1916113"/>
            <a:ext cx="2474913" cy="3313112"/>
          </a:xfrm>
          <a:prstGeom prst="rect">
            <a:avLst/>
          </a:prstGeom>
          <a:noFill/>
          <a:ln w="9525">
            <a:noFill/>
            <a:miter lim="800000"/>
            <a:headEnd/>
            <a:tailEnd/>
          </a:ln>
        </p:spPr>
      </p:pic>
      <p:pic>
        <p:nvPicPr>
          <p:cNvPr id="31751" name="Picture 26" descr="03fianarantso">
            <a:hlinkClick r:id="rId5"/>
          </p:cNvPr>
          <p:cNvPicPr>
            <a:picLocks noChangeAspect="1" noChangeArrowheads="1"/>
          </p:cNvPicPr>
          <p:nvPr/>
        </p:nvPicPr>
        <p:blipFill>
          <a:blip r:embed="rId6" cstate="print"/>
          <a:srcRect/>
          <a:stretch>
            <a:fillRect/>
          </a:stretch>
        </p:blipFill>
        <p:spPr bwMode="auto">
          <a:xfrm>
            <a:off x="1835150" y="4724400"/>
            <a:ext cx="2466975" cy="18415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uk-UA"/>
              <a:t>Інвазивні види</a:t>
            </a:r>
            <a:endParaRPr lang="ru-RU"/>
          </a:p>
        </p:txBody>
      </p:sp>
      <p:sp>
        <p:nvSpPr>
          <p:cNvPr id="32771" name="Rectangle 3"/>
          <p:cNvSpPr>
            <a:spLocks noGrp="1" noChangeArrowheads="1"/>
          </p:cNvSpPr>
          <p:nvPr>
            <p:ph type="body" sz="half" idx="4294967295"/>
          </p:nvPr>
        </p:nvSpPr>
        <p:spPr>
          <a:xfrm>
            <a:off x="0" y="1989138"/>
            <a:ext cx="4038600" cy="3886200"/>
          </a:xfrm>
        </p:spPr>
        <p:txBody>
          <a:bodyPr/>
          <a:lstStyle/>
          <a:p>
            <a:pPr algn="just" eaLnBrk="1" hangingPunct="1"/>
            <a:r>
              <a:rPr lang="ru-RU" sz="2800"/>
              <a:t>Очеретяна жаба ага (Bufo marinus) </a:t>
            </a:r>
          </a:p>
        </p:txBody>
      </p:sp>
      <p:sp>
        <p:nvSpPr>
          <p:cNvPr id="32772" name="Rectangle 7"/>
          <p:cNvSpPr>
            <a:spLocks noGrp="1" noChangeArrowheads="1"/>
          </p:cNvSpPr>
          <p:nvPr>
            <p:ph type="body" sz="half" idx="4294967295"/>
          </p:nvPr>
        </p:nvSpPr>
        <p:spPr>
          <a:xfrm>
            <a:off x="5105400" y="1981200"/>
            <a:ext cx="4038600" cy="3886200"/>
          </a:xfrm>
        </p:spPr>
        <p:txBody>
          <a:bodyPr/>
          <a:lstStyle/>
          <a:p>
            <a:pPr eaLnBrk="1" hangingPunct="1"/>
            <a:r>
              <a:rPr lang="uk-UA" sz="2800"/>
              <a:t>Китайський волохатий краб</a:t>
            </a:r>
            <a:endParaRPr lang="ru-RU" sz="2800"/>
          </a:p>
        </p:txBody>
      </p:sp>
      <p:pic>
        <p:nvPicPr>
          <p:cNvPr id="32773" name="Picture 5" descr="s320x240">
            <a:hlinkClick r:id="rId2"/>
          </p:cNvPr>
          <p:cNvPicPr>
            <a:picLocks noChangeAspect="1" noChangeArrowheads="1"/>
          </p:cNvPicPr>
          <p:nvPr/>
        </p:nvPicPr>
        <p:blipFill>
          <a:blip r:embed="rId3" cstate="print"/>
          <a:srcRect/>
          <a:stretch>
            <a:fillRect/>
          </a:stretch>
        </p:blipFill>
        <p:spPr bwMode="auto">
          <a:xfrm>
            <a:off x="539750" y="2997200"/>
            <a:ext cx="2381250" cy="1790700"/>
          </a:xfrm>
          <a:prstGeom prst="rect">
            <a:avLst/>
          </a:prstGeom>
          <a:noFill/>
          <a:ln w="9525">
            <a:noFill/>
            <a:miter lim="800000"/>
            <a:headEnd/>
            <a:tailEnd/>
          </a:ln>
        </p:spPr>
      </p:pic>
      <p:pic>
        <p:nvPicPr>
          <p:cNvPr id="32774" name="Picture 9" descr="ANd9GcTILBmdwM-oHXeIZm5iSZ4hEHW2ZypOGA3KAgSjODVJXdRrEsA95_er2Q">
            <a:hlinkClick r:id="rId4"/>
          </p:cNvPr>
          <p:cNvPicPr>
            <a:picLocks noChangeAspect="1" noChangeArrowheads="1"/>
          </p:cNvPicPr>
          <p:nvPr/>
        </p:nvPicPr>
        <p:blipFill>
          <a:blip r:embed="rId5" cstate="print"/>
          <a:srcRect/>
          <a:stretch>
            <a:fillRect/>
          </a:stretch>
        </p:blipFill>
        <p:spPr bwMode="auto">
          <a:xfrm>
            <a:off x="4932363" y="2852738"/>
            <a:ext cx="2808287" cy="2119312"/>
          </a:xfrm>
          <a:prstGeom prst="rect">
            <a:avLst/>
          </a:prstGeom>
          <a:noFill/>
          <a:ln w="9525">
            <a:noFill/>
            <a:miter lim="800000"/>
            <a:headEnd/>
            <a:tailEnd/>
          </a:ln>
        </p:spPr>
      </p:pic>
      <p:pic>
        <p:nvPicPr>
          <p:cNvPr id="32775" name="Picture 11" descr="s320x240">
            <a:hlinkClick r:id="rId6"/>
          </p:cNvPr>
          <p:cNvPicPr>
            <a:picLocks noChangeAspect="1" noChangeArrowheads="1"/>
          </p:cNvPicPr>
          <p:nvPr/>
        </p:nvPicPr>
        <p:blipFill>
          <a:blip r:embed="rId7" cstate="print"/>
          <a:srcRect/>
          <a:stretch>
            <a:fillRect/>
          </a:stretch>
        </p:blipFill>
        <p:spPr bwMode="auto">
          <a:xfrm>
            <a:off x="2700338" y="5257800"/>
            <a:ext cx="2381250" cy="16002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0" y="457200"/>
            <a:ext cx="8229600" cy="1371600"/>
          </a:xfrm>
        </p:spPr>
        <p:txBody>
          <a:bodyPr/>
          <a:lstStyle/>
          <a:p>
            <a:pPr eaLnBrk="1" hangingPunct="1"/>
            <a:r>
              <a:rPr lang="uk-UA" sz="4000"/>
              <a:t>Вплив забруднення на оточуюче середовище</a:t>
            </a:r>
            <a:endParaRPr lang="ru-RU" sz="4000"/>
          </a:p>
        </p:txBody>
      </p:sp>
      <p:pic>
        <p:nvPicPr>
          <p:cNvPr id="33795" name="Picture 5" descr="vilshyna+010"/>
          <p:cNvPicPr>
            <a:picLocks noChangeAspect="1" noChangeArrowheads="1"/>
          </p:cNvPicPr>
          <p:nvPr/>
        </p:nvPicPr>
        <p:blipFill>
          <a:blip r:embed="rId2" cstate="print"/>
          <a:srcRect/>
          <a:stretch>
            <a:fillRect/>
          </a:stretch>
        </p:blipFill>
        <p:spPr bwMode="auto">
          <a:xfrm>
            <a:off x="250825" y="2060575"/>
            <a:ext cx="3048000" cy="2266950"/>
          </a:xfrm>
          <a:prstGeom prst="rect">
            <a:avLst/>
          </a:prstGeom>
          <a:noFill/>
          <a:ln w="9525">
            <a:noFill/>
            <a:miter lim="800000"/>
            <a:headEnd/>
            <a:tailEnd/>
          </a:ln>
        </p:spPr>
      </p:pic>
      <p:pic>
        <p:nvPicPr>
          <p:cNvPr id="33796" name="Picture 7" descr="ANd9GcThjWpLaQnPsMQ28aMpYQ0CAo6vCflwOnqNORJtc-F3YTOZmxszJo8JM_M">
            <a:hlinkClick r:id="rId3"/>
          </p:cNvPr>
          <p:cNvPicPr>
            <a:picLocks noChangeAspect="1" noChangeArrowheads="1"/>
          </p:cNvPicPr>
          <p:nvPr/>
        </p:nvPicPr>
        <p:blipFill>
          <a:blip r:embed="rId4" cstate="print"/>
          <a:srcRect/>
          <a:stretch>
            <a:fillRect/>
          </a:stretch>
        </p:blipFill>
        <p:spPr bwMode="auto">
          <a:xfrm>
            <a:off x="3563938" y="2133600"/>
            <a:ext cx="2087562" cy="1558925"/>
          </a:xfrm>
          <a:prstGeom prst="rect">
            <a:avLst/>
          </a:prstGeom>
          <a:noFill/>
          <a:ln w="9525">
            <a:noFill/>
            <a:miter lim="800000"/>
            <a:headEnd/>
            <a:tailEnd/>
          </a:ln>
        </p:spPr>
      </p:pic>
      <p:pic>
        <p:nvPicPr>
          <p:cNvPr id="33797" name="Picture 9" descr="Зручний пластик приносить багато проблем."/>
          <p:cNvPicPr>
            <a:picLocks noChangeAspect="1" noChangeArrowheads="1"/>
          </p:cNvPicPr>
          <p:nvPr/>
        </p:nvPicPr>
        <p:blipFill>
          <a:blip r:embed="rId5" cstate="print"/>
          <a:srcRect/>
          <a:stretch>
            <a:fillRect/>
          </a:stretch>
        </p:blipFill>
        <p:spPr bwMode="auto">
          <a:xfrm>
            <a:off x="4859338" y="3933825"/>
            <a:ext cx="3581400" cy="2686050"/>
          </a:xfrm>
          <a:prstGeom prst="rect">
            <a:avLst/>
          </a:prstGeom>
          <a:noFill/>
          <a:ln w="9525">
            <a:noFill/>
            <a:miter lim="800000"/>
            <a:headEnd/>
            <a:tailEnd/>
          </a:ln>
        </p:spPr>
      </p:pic>
      <p:pic>
        <p:nvPicPr>
          <p:cNvPr id="33798" name="Picture 11" descr="120319060853_plastic-300x168">
            <a:hlinkClick r:id="rId6"/>
          </p:cNvPr>
          <p:cNvPicPr>
            <a:picLocks noChangeAspect="1" noChangeArrowheads="1"/>
          </p:cNvPicPr>
          <p:nvPr/>
        </p:nvPicPr>
        <p:blipFill>
          <a:blip r:embed="rId7" cstate="print"/>
          <a:srcRect/>
          <a:stretch>
            <a:fillRect/>
          </a:stretch>
        </p:blipFill>
        <p:spPr bwMode="auto">
          <a:xfrm>
            <a:off x="5940425" y="1916113"/>
            <a:ext cx="2857500" cy="1600200"/>
          </a:xfrm>
          <a:prstGeom prst="rect">
            <a:avLst/>
          </a:prstGeom>
          <a:noFill/>
          <a:ln w="9525">
            <a:noFill/>
            <a:miter lim="800000"/>
            <a:headEnd/>
            <a:tailEnd/>
          </a:ln>
        </p:spPr>
      </p:pic>
      <p:pic>
        <p:nvPicPr>
          <p:cNvPr id="33799" name="Picture 15" descr="vulnerability-soil-groundwater-pollution-800X800"/>
          <p:cNvPicPr>
            <a:picLocks noChangeAspect="1" noChangeArrowheads="1"/>
          </p:cNvPicPr>
          <p:nvPr/>
        </p:nvPicPr>
        <p:blipFill>
          <a:blip r:embed="rId8" cstate="print"/>
          <a:srcRect/>
          <a:stretch>
            <a:fillRect/>
          </a:stretch>
        </p:blipFill>
        <p:spPr bwMode="auto">
          <a:xfrm>
            <a:off x="755650" y="4581525"/>
            <a:ext cx="3048000" cy="170497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251520" y="457200"/>
            <a:ext cx="7978080" cy="595536"/>
          </a:xfrm>
        </p:spPr>
        <p:txBody>
          <a:bodyPr>
            <a:normAutofit fontScale="90000"/>
          </a:bodyPr>
          <a:lstStyle/>
          <a:p>
            <a:pPr eaLnBrk="1" hangingPunct="1"/>
            <a:r>
              <a:rPr lang="uk-UA" sz="4000" dirty="0"/>
              <a:t>Незабаром людству буде потрібна ще одна Земля</a:t>
            </a:r>
            <a:endParaRPr lang="ru-RU" sz="4000" dirty="0"/>
          </a:p>
        </p:txBody>
      </p:sp>
      <p:sp>
        <p:nvSpPr>
          <p:cNvPr id="34819" name="Rectangle 5"/>
          <p:cNvSpPr>
            <a:spLocks noGrp="1" noChangeArrowheads="1"/>
          </p:cNvSpPr>
          <p:nvPr>
            <p:ph type="body" sz="half" idx="4294967295"/>
          </p:nvPr>
        </p:nvSpPr>
        <p:spPr>
          <a:xfrm>
            <a:off x="4716016" y="1196752"/>
            <a:ext cx="4427984" cy="5661248"/>
          </a:xfrm>
          <a:solidFill>
            <a:schemeClr val="bg1"/>
          </a:solidFill>
        </p:spPr>
        <p:txBody>
          <a:bodyPr>
            <a:noAutofit/>
          </a:bodyPr>
          <a:lstStyle/>
          <a:p>
            <a:pPr eaLnBrk="1" hangingPunct="1">
              <a:lnSpc>
                <a:spcPct val="80000"/>
              </a:lnSpc>
            </a:pPr>
            <a:r>
              <a:rPr lang="ru-RU" sz="2400" dirty="0" err="1"/>
              <a:t>Ще</a:t>
            </a:r>
            <a:r>
              <a:rPr lang="ru-RU" sz="2400" dirty="0"/>
              <a:t> у 2007 </a:t>
            </a:r>
            <a:r>
              <a:rPr lang="ru-RU" sz="2400" dirty="0" err="1"/>
              <a:t>році</a:t>
            </a:r>
            <a:r>
              <a:rPr lang="ru-RU" sz="2400" dirty="0"/>
              <a:t> число </a:t>
            </a:r>
            <a:r>
              <a:rPr lang="ru-RU" sz="2400" dirty="0" err="1"/>
              <a:t>жителів</a:t>
            </a:r>
            <a:r>
              <a:rPr lang="ru-RU" sz="2400" dirty="0"/>
              <a:t> </a:t>
            </a:r>
            <a:r>
              <a:rPr lang="ru-RU" sz="2400" dirty="0" err="1"/>
              <a:t>Землі</a:t>
            </a:r>
            <a:r>
              <a:rPr lang="ru-RU" sz="2400" dirty="0"/>
              <a:t> </a:t>
            </a:r>
            <a:r>
              <a:rPr lang="ru-RU" sz="2400" dirty="0" err="1"/>
              <a:t>досягло</a:t>
            </a:r>
            <a:r>
              <a:rPr lang="ru-RU" sz="2400" dirty="0"/>
              <a:t> </a:t>
            </a:r>
            <a:r>
              <a:rPr lang="ru-RU" sz="2400" dirty="0" err="1"/>
              <a:t>позначки</a:t>
            </a:r>
            <a:r>
              <a:rPr lang="ru-RU" sz="2400" dirty="0"/>
              <a:t> 6,8 млрд. </a:t>
            </a:r>
            <a:r>
              <a:rPr lang="ru-RU" sz="2400" dirty="0" err="1"/>
              <a:t>чоловік</a:t>
            </a:r>
            <a:r>
              <a:rPr lang="ru-RU" sz="2400" dirty="0"/>
              <a:t>. А </a:t>
            </a:r>
            <a:r>
              <a:rPr lang="ru-RU" sz="2400" dirty="0" err="1"/>
              <a:t>це</a:t>
            </a:r>
            <a:r>
              <a:rPr lang="ru-RU" sz="2400" dirty="0"/>
              <a:t> </a:t>
            </a:r>
            <a:r>
              <a:rPr lang="ru-RU" sz="2400" dirty="0" err="1"/>
              <a:t>всього</a:t>
            </a:r>
            <a:r>
              <a:rPr lang="ru-RU" sz="2400" dirty="0"/>
              <a:t> 50% </a:t>
            </a:r>
            <a:r>
              <a:rPr lang="ru-RU" sz="2400" dirty="0" err="1"/>
              <a:t>від</a:t>
            </a:r>
            <a:r>
              <a:rPr lang="ru-RU" sz="2400" dirty="0"/>
              <a:t> т</a:t>
            </a:r>
            <a:r>
              <a:rPr lang="uk-UA" sz="2400" dirty="0" err="1"/>
              <a:t>ієї</a:t>
            </a:r>
            <a:r>
              <a:rPr lang="ru-RU" sz="2400" dirty="0"/>
              <a:t> </a:t>
            </a:r>
            <a:r>
              <a:rPr lang="ru-RU" sz="2400" dirty="0" err="1"/>
              <a:t>кількості</a:t>
            </a:r>
            <a:r>
              <a:rPr lang="ru-RU" sz="2400" dirty="0"/>
              <a:t>, яку </a:t>
            </a:r>
            <a:r>
              <a:rPr lang="ru-RU" sz="2400" dirty="0" err="1"/>
              <a:t>може</a:t>
            </a:r>
            <a:r>
              <a:rPr lang="ru-RU" sz="2400" dirty="0"/>
              <a:t> </a:t>
            </a:r>
            <a:r>
              <a:rPr lang="ru-RU" sz="2400" dirty="0" err="1"/>
              <a:t>витримати</a:t>
            </a:r>
            <a:r>
              <a:rPr lang="ru-RU" sz="2400" dirty="0"/>
              <a:t> </a:t>
            </a:r>
            <a:r>
              <a:rPr lang="ru-RU" sz="2400" dirty="0" err="1"/>
              <a:t>екосистема</a:t>
            </a:r>
            <a:r>
              <a:rPr lang="ru-RU" sz="2400" dirty="0"/>
              <a:t>. </a:t>
            </a:r>
            <a:r>
              <a:rPr lang="ru-RU" sz="2400" b="1" dirty="0"/>
              <a:t>Тому, за </a:t>
            </a:r>
            <a:r>
              <a:rPr lang="ru-RU" sz="2400" b="1" dirty="0" err="1"/>
              <a:t>підрахунками</a:t>
            </a:r>
            <a:r>
              <a:rPr lang="ru-RU" sz="2400" b="1" dirty="0"/>
              <a:t> </a:t>
            </a:r>
            <a:r>
              <a:rPr lang="ru-RU" sz="2400" b="1" dirty="0" err="1"/>
              <a:t>експертів</a:t>
            </a:r>
            <a:r>
              <a:rPr lang="ru-RU" sz="2400" b="1" dirty="0"/>
              <a:t>, </a:t>
            </a:r>
            <a:r>
              <a:rPr lang="ru-RU" sz="2400" b="1" dirty="0" err="1"/>
              <a:t>навіть</a:t>
            </a:r>
            <a:r>
              <a:rPr lang="ru-RU" sz="2400" b="1" dirty="0"/>
              <a:t> </a:t>
            </a:r>
            <a:r>
              <a:rPr lang="ru-RU" sz="2400" b="1" dirty="0" err="1"/>
              <a:t>з</a:t>
            </a:r>
            <a:r>
              <a:rPr lang="ru-RU" sz="2400" b="1" dirty="0"/>
              <a:t> </a:t>
            </a:r>
            <a:r>
              <a:rPr lang="ru-RU" sz="2400" b="1" dirty="0" err="1"/>
              <a:t>незначним</a:t>
            </a:r>
            <a:r>
              <a:rPr lang="ru-RU" sz="2400" b="1" dirty="0"/>
              <a:t> ростом </a:t>
            </a:r>
            <a:r>
              <a:rPr lang="ru-RU" sz="2400" b="1" dirty="0" err="1"/>
              <a:t>чисельності</a:t>
            </a:r>
            <a:r>
              <a:rPr lang="ru-RU" sz="2400" b="1" dirty="0"/>
              <a:t> </a:t>
            </a:r>
            <a:r>
              <a:rPr lang="ru-RU" sz="2400" b="1" dirty="0" err="1"/>
              <a:t>населення</a:t>
            </a:r>
            <a:r>
              <a:rPr lang="ru-RU" sz="2400" b="1" dirty="0"/>
              <a:t>, </a:t>
            </a:r>
            <a:r>
              <a:rPr lang="ru-RU" sz="2400" b="1" dirty="0" err="1"/>
              <a:t>вже</a:t>
            </a:r>
            <a:r>
              <a:rPr lang="ru-RU" sz="2400" b="1" dirty="0"/>
              <a:t> у 2030 </a:t>
            </a:r>
            <a:r>
              <a:rPr lang="ru-RU" sz="2400" b="1" dirty="0" err="1"/>
              <a:t>році</a:t>
            </a:r>
            <a:r>
              <a:rPr lang="ru-RU" sz="2400" b="1" dirty="0"/>
              <a:t> перед </a:t>
            </a:r>
            <a:r>
              <a:rPr lang="ru-RU" sz="2400" b="1" dirty="0" err="1"/>
              <a:t>людством</a:t>
            </a:r>
            <a:r>
              <a:rPr lang="ru-RU" sz="2400" b="1" dirty="0"/>
              <a:t> </a:t>
            </a:r>
            <a:r>
              <a:rPr lang="ru-RU" sz="2400" b="1" dirty="0" err="1"/>
              <a:t>постане</a:t>
            </a:r>
            <a:r>
              <a:rPr lang="ru-RU" sz="2400" b="1" dirty="0"/>
              <a:t> </a:t>
            </a:r>
            <a:r>
              <a:rPr lang="ru-RU" sz="2400" b="1" dirty="0" err="1"/>
              <a:t>серйозна</a:t>
            </a:r>
            <a:r>
              <a:rPr lang="ru-RU" sz="2400" b="1" dirty="0"/>
              <a:t> проблема, </a:t>
            </a:r>
            <a:r>
              <a:rPr lang="ru-RU" sz="2400" b="1" dirty="0" err="1"/>
              <a:t>і</a:t>
            </a:r>
            <a:r>
              <a:rPr lang="ru-RU" sz="2400" b="1" dirty="0"/>
              <a:t>, </a:t>
            </a:r>
            <a:r>
              <a:rPr lang="ru-RU" sz="2400" b="1" dirty="0" err="1"/>
              <a:t>щоб</a:t>
            </a:r>
            <a:r>
              <a:rPr lang="ru-RU" sz="2400" b="1" dirty="0"/>
              <a:t> </a:t>
            </a:r>
            <a:r>
              <a:rPr lang="ru-RU" sz="2400" b="1" dirty="0" err="1"/>
              <a:t>задовольнити</a:t>
            </a:r>
            <a:r>
              <a:rPr lang="ru-RU" sz="2400" b="1" dirty="0"/>
              <a:t> потреби </a:t>
            </a:r>
            <a:r>
              <a:rPr lang="ru-RU" sz="2400" b="1" dirty="0" err="1"/>
              <a:t>всіх</a:t>
            </a:r>
            <a:r>
              <a:rPr lang="ru-RU" sz="2400" b="1" dirty="0"/>
              <a:t> людей, </a:t>
            </a:r>
            <a:r>
              <a:rPr lang="ru-RU" sz="2400" b="1" dirty="0">
                <a:solidFill>
                  <a:srgbClr val="FF0000"/>
                </a:solidFill>
              </a:rPr>
              <a:t>буде </a:t>
            </a:r>
            <a:r>
              <a:rPr lang="ru-RU" sz="2400" b="1" dirty="0" err="1">
                <a:solidFill>
                  <a:srgbClr val="FF0000"/>
                </a:solidFill>
              </a:rPr>
              <a:t>потрібна</a:t>
            </a:r>
            <a:r>
              <a:rPr lang="ru-RU" sz="2400" b="1" dirty="0">
                <a:solidFill>
                  <a:srgbClr val="FF0000"/>
                </a:solidFill>
              </a:rPr>
              <a:t> </a:t>
            </a:r>
            <a:r>
              <a:rPr lang="ru-RU" sz="2400" b="1" dirty="0" err="1">
                <a:solidFill>
                  <a:srgbClr val="FF0000"/>
                </a:solidFill>
              </a:rPr>
              <a:t>ще</a:t>
            </a:r>
            <a:r>
              <a:rPr lang="ru-RU" sz="2400" b="1" dirty="0">
                <a:solidFill>
                  <a:srgbClr val="FF0000"/>
                </a:solidFill>
              </a:rPr>
              <a:t> одна планета </a:t>
            </a:r>
            <a:r>
              <a:rPr lang="ru-RU" sz="2400" b="1" dirty="0" err="1">
                <a:solidFill>
                  <a:srgbClr val="FF0000"/>
                </a:solidFill>
              </a:rPr>
              <a:t>із</a:t>
            </a:r>
            <a:r>
              <a:rPr lang="ru-RU" sz="2400" b="1" dirty="0">
                <a:solidFill>
                  <a:srgbClr val="FF0000"/>
                </a:solidFill>
              </a:rPr>
              <a:t> </a:t>
            </a:r>
            <a:r>
              <a:rPr lang="ru-RU" sz="2400" b="1" dirty="0" err="1">
                <a:solidFill>
                  <a:srgbClr val="FF0000"/>
                </a:solidFill>
              </a:rPr>
              <a:t>необхідними</a:t>
            </a:r>
            <a:r>
              <a:rPr lang="ru-RU" sz="2400" b="1" dirty="0">
                <a:solidFill>
                  <a:srgbClr val="FF0000"/>
                </a:solidFill>
              </a:rPr>
              <a:t> ресурсами. </a:t>
            </a:r>
          </a:p>
        </p:txBody>
      </p:sp>
      <p:pic>
        <p:nvPicPr>
          <p:cNvPr id="34820" name="Picture 7" descr="Незабаром людству буде потрібна ще одна Земля."/>
          <p:cNvPicPr>
            <a:picLocks noChangeAspect="1" noChangeArrowheads="1"/>
          </p:cNvPicPr>
          <p:nvPr/>
        </p:nvPicPr>
        <p:blipFill>
          <a:blip r:embed="rId2" cstate="print"/>
          <a:srcRect/>
          <a:stretch>
            <a:fillRect/>
          </a:stretch>
        </p:blipFill>
        <p:spPr bwMode="auto">
          <a:xfrm>
            <a:off x="0" y="2204863"/>
            <a:ext cx="4667057" cy="3502199"/>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0" y="457200"/>
            <a:ext cx="8229600" cy="1371600"/>
          </a:xfrm>
        </p:spPr>
        <p:txBody>
          <a:bodyPr/>
          <a:lstStyle/>
          <a:p>
            <a:pPr eaLnBrk="1" hangingPunct="1"/>
            <a:r>
              <a:rPr lang="uk-UA" sz="4000"/>
              <a:t>Надмірна експлуатація людиною окремих видів</a:t>
            </a:r>
            <a:endParaRPr lang="ru-RU" sz="4000"/>
          </a:p>
        </p:txBody>
      </p:sp>
      <p:pic>
        <p:nvPicPr>
          <p:cNvPr id="35843" name="Picture 5" descr="20071229145323287"/>
          <p:cNvPicPr>
            <a:picLocks noChangeAspect="1" noChangeArrowheads="1"/>
          </p:cNvPicPr>
          <p:nvPr/>
        </p:nvPicPr>
        <p:blipFill>
          <a:blip r:embed="rId2" cstate="print"/>
          <a:srcRect/>
          <a:stretch>
            <a:fillRect/>
          </a:stretch>
        </p:blipFill>
        <p:spPr bwMode="auto">
          <a:xfrm>
            <a:off x="395288" y="1989138"/>
            <a:ext cx="3059112" cy="2287587"/>
          </a:xfrm>
          <a:prstGeom prst="rect">
            <a:avLst/>
          </a:prstGeom>
          <a:noFill/>
          <a:ln w="9525">
            <a:noFill/>
            <a:miter lim="800000"/>
            <a:headEnd/>
            <a:tailEnd/>
          </a:ln>
        </p:spPr>
      </p:pic>
      <p:pic>
        <p:nvPicPr>
          <p:cNvPr id="35844" name="Picture 7" descr="The over-harvesting of corals such as in this case in Pulau Pangkor in 1994 is depriving the gamat population of its habitat."/>
          <p:cNvPicPr>
            <a:picLocks noChangeAspect="1" noChangeArrowheads="1"/>
          </p:cNvPicPr>
          <p:nvPr/>
        </p:nvPicPr>
        <p:blipFill>
          <a:blip r:embed="rId3" cstate="print"/>
          <a:srcRect/>
          <a:stretch>
            <a:fillRect/>
          </a:stretch>
        </p:blipFill>
        <p:spPr bwMode="auto">
          <a:xfrm>
            <a:off x="3492500" y="1916113"/>
            <a:ext cx="2857500" cy="2000250"/>
          </a:xfrm>
          <a:prstGeom prst="rect">
            <a:avLst/>
          </a:prstGeom>
          <a:noFill/>
          <a:ln w="9525">
            <a:noFill/>
            <a:miter lim="800000"/>
            <a:headEnd/>
            <a:tailEnd/>
          </a:ln>
        </p:spPr>
      </p:pic>
      <p:pic>
        <p:nvPicPr>
          <p:cNvPr id="35845" name="Picture 9" descr="Oysters Vanishing on Overharvesting, Disease "/>
          <p:cNvPicPr>
            <a:picLocks noChangeAspect="1" noChangeArrowheads="1"/>
          </p:cNvPicPr>
          <p:nvPr/>
        </p:nvPicPr>
        <p:blipFill>
          <a:blip r:embed="rId4" cstate="print"/>
          <a:srcRect/>
          <a:stretch>
            <a:fillRect/>
          </a:stretch>
        </p:blipFill>
        <p:spPr bwMode="auto">
          <a:xfrm>
            <a:off x="6588125" y="2060575"/>
            <a:ext cx="1895475" cy="1266825"/>
          </a:xfrm>
          <a:prstGeom prst="rect">
            <a:avLst/>
          </a:prstGeom>
          <a:noFill/>
          <a:ln w="9525">
            <a:noFill/>
            <a:miter lim="800000"/>
            <a:headEnd/>
            <a:tailEnd/>
          </a:ln>
        </p:spPr>
      </p:pic>
      <p:pic>
        <p:nvPicPr>
          <p:cNvPr id="35846" name="Picture 11" descr="6a00d8341c630a53ef011570244057970b-800wi.jpg"/>
          <p:cNvPicPr>
            <a:picLocks noChangeAspect="1" noChangeArrowheads="1"/>
          </p:cNvPicPr>
          <p:nvPr/>
        </p:nvPicPr>
        <p:blipFill>
          <a:blip r:embed="rId5" cstate="print"/>
          <a:srcRect/>
          <a:stretch>
            <a:fillRect/>
          </a:stretch>
        </p:blipFill>
        <p:spPr bwMode="auto">
          <a:xfrm>
            <a:off x="6516688" y="3343275"/>
            <a:ext cx="2381250" cy="3514725"/>
          </a:xfrm>
          <a:prstGeom prst="rect">
            <a:avLst/>
          </a:prstGeom>
          <a:noFill/>
          <a:ln w="9525">
            <a:noFill/>
            <a:miter lim="800000"/>
            <a:headEnd/>
            <a:tailEnd/>
          </a:ln>
        </p:spPr>
      </p:pic>
      <p:pic>
        <p:nvPicPr>
          <p:cNvPr id="35847" name="Picture 13" descr="ANd9GcSymG4Nrupdym3hasWyKV0zXmOYLu97KHal8_865QE1ZgDlVJ-RA9Cdes8">
            <a:hlinkClick r:id="rId6"/>
          </p:cNvPr>
          <p:cNvPicPr>
            <a:picLocks noChangeAspect="1" noChangeArrowheads="1"/>
          </p:cNvPicPr>
          <p:nvPr/>
        </p:nvPicPr>
        <p:blipFill>
          <a:blip r:embed="rId7" cstate="print"/>
          <a:srcRect/>
          <a:stretch>
            <a:fillRect/>
          </a:stretch>
        </p:blipFill>
        <p:spPr bwMode="auto">
          <a:xfrm>
            <a:off x="3924300" y="4246563"/>
            <a:ext cx="2303463" cy="1547812"/>
          </a:xfrm>
          <a:prstGeom prst="rect">
            <a:avLst/>
          </a:prstGeom>
          <a:noFill/>
          <a:ln w="9525">
            <a:noFill/>
            <a:miter lim="800000"/>
            <a:headEnd/>
            <a:tailEnd/>
          </a:ln>
        </p:spPr>
      </p:pic>
      <p:pic>
        <p:nvPicPr>
          <p:cNvPr id="35848" name="Picture 15" descr="Biodiversity"/>
          <p:cNvPicPr>
            <a:picLocks noChangeAspect="1" noChangeArrowheads="1"/>
          </p:cNvPicPr>
          <p:nvPr/>
        </p:nvPicPr>
        <p:blipFill>
          <a:blip r:embed="rId8" cstate="print"/>
          <a:srcRect/>
          <a:stretch>
            <a:fillRect/>
          </a:stretch>
        </p:blipFill>
        <p:spPr bwMode="auto">
          <a:xfrm>
            <a:off x="250825" y="4365625"/>
            <a:ext cx="1933575" cy="212407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pPr eaLnBrk="1" hangingPunct="1"/>
            <a:r>
              <a:rPr lang="uk-UA" sz="4000" b="1">
                <a:solidFill>
                  <a:srgbClr val="FF0000"/>
                </a:solidFill>
              </a:rPr>
              <a:t>Приказка людей з індіанського племені крі</a:t>
            </a:r>
            <a:endParaRPr lang="ru-RU" sz="4000" b="1">
              <a:solidFill>
                <a:srgbClr val="FF0000"/>
              </a:solidFill>
            </a:endParaRPr>
          </a:p>
        </p:txBody>
      </p:sp>
      <p:sp>
        <p:nvSpPr>
          <p:cNvPr id="36867" name="Rectangle 3"/>
          <p:cNvSpPr>
            <a:spLocks noGrp="1" noChangeArrowheads="1"/>
          </p:cNvSpPr>
          <p:nvPr>
            <p:ph type="body" idx="1"/>
          </p:nvPr>
        </p:nvSpPr>
        <p:spPr/>
        <p:txBody>
          <a:bodyPr/>
          <a:lstStyle/>
          <a:p>
            <a:pPr eaLnBrk="1" hangingPunct="1"/>
            <a:r>
              <a:rPr lang="uk-UA" sz="2800" dirty="0" err="1"/>
              <a:t>“Тільки</a:t>
            </a:r>
            <a:r>
              <a:rPr lang="uk-UA" sz="2800" dirty="0"/>
              <a:t> тоді, коли буде зрубане останнє дерево,</a:t>
            </a:r>
          </a:p>
          <a:p>
            <a:pPr eaLnBrk="1" hangingPunct="1">
              <a:buNone/>
            </a:pPr>
            <a:r>
              <a:rPr lang="uk-UA" sz="2800" dirty="0"/>
              <a:t>тільки тоді, коли буде отруєна остання річка,</a:t>
            </a:r>
          </a:p>
          <a:p>
            <a:pPr eaLnBrk="1" hangingPunct="1">
              <a:buNone/>
            </a:pPr>
            <a:r>
              <a:rPr lang="uk-UA" sz="2800" dirty="0"/>
              <a:t>тільки тоді, коли буде спіймана остання риба,</a:t>
            </a:r>
          </a:p>
          <a:p>
            <a:pPr eaLnBrk="1" hangingPunct="1">
              <a:buNone/>
            </a:pPr>
            <a:r>
              <a:rPr lang="uk-UA" sz="2800" b="1" dirty="0">
                <a:solidFill>
                  <a:srgbClr val="FF0000"/>
                </a:solidFill>
              </a:rPr>
              <a:t>тільки тоді біла людина зрозуміє,</a:t>
            </a:r>
          </a:p>
          <a:p>
            <a:pPr eaLnBrk="1" hangingPunct="1">
              <a:buNone/>
            </a:pPr>
            <a:r>
              <a:rPr lang="uk-UA" sz="2800" b="1" dirty="0">
                <a:solidFill>
                  <a:srgbClr val="FF0000"/>
                </a:solidFill>
              </a:rPr>
              <a:t>що гроші не можна </a:t>
            </a:r>
            <a:r>
              <a:rPr lang="uk-UA" sz="2800" b="1" dirty="0" err="1">
                <a:solidFill>
                  <a:srgbClr val="FF0000"/>
                </a:solidFill>
              </a:rPr>
              <a:t>їсти</a:t>
            </a:r>
            <a:r>
              <a:rPr lang="uk-UA" sz="2800" dirty="0" err="1"/>
              <a:t>.”</a:t>
            </a:r>
            <a:endParaRPr lang="ru-RU"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solidFill>
            <a:schemeClr val="accent1"/>
          </a:solidFill>
        </p:spPr>
        <p:txBody>
          <a:bodyPr>
            <a:normAutofit fontScale="90000"/>
          </a:bodyPr>
          <a:lstStyle/>
          <a:p>
            <a:pPr eaLnBrk="1" hangingPunct="1"/>
            <a:r>
              <a:rPr lang="uk-UA" sz="4000"/>
              <a:t>Три причини краху світової цивілізації</a:t>
            </a:r>
            <a:endParaRPr lang="ru-RU" sz="4000"/>
          </a:p>
        </p:txBody>
      </p:sp>
      <p:sp>
        <p:nvSpPr>
          <p:cNvPr id="37891" name="Rectangle 3"/>
          <p:cNvSpPr>
            <a:spLocks noGrp="1" noChangeArrowheads="1"/>
          </p:cNvSpPr>
          <p:nvPr>
            <p:ph type="body" idx="1"/>
          </p:nvPr>
        </p:nvSpPr>
        <p:spPr>
          <a:xfrm>
            <a:off x="467544" y="1556792"/>
            <a:ext cx="7239000" cy="4846320"/>
          </a:xfrm>
          <a:solidFill>
            <a:srgbClr val="FF9966"/>
          </a:solidFill>
        </p:spPr>
        <p:txBody>
          <a:bodyPr>
            <a:normAutofit/>
          </a:bodyPr>
          <a:lstStyle/>
          <a:p>
            <a:pPr eaLnBrk="1" hangingPunct="1">
              <a:buFont typeface="Wingdings" pitchFamily="2" charset="2"/>
              <a:buNone/>
            </a:pPr>
            <a:r>
              <a:rPr lang="uk-UA" sz="4000" dirty="0"/>
              <a:t>ЗМІНИ КЛІМАТУ</a:t>
            </a:r>
          </a:p>
          <a:p>
            <a:pPr eaLnBrk="1" hangingPunct="1">
              <a:buFont typeface="Wingdings" pitchFamily="2" charset="2"/>
              <a:buNone/>
            </a:pPr>
            <a:r>
              <a:rPr lang="uk-UA" sz="4000" dirty="0"/>
              <a:t>ВИЧЕРПАННЯ РЕСУРСІВ</a:t>
            </a:r>
          </a:p>
          <a:p>
            <a:pPr eaLnBrk="1" hangingPunct="1">
              <a:buFont typeface="Wingdings" pitchFamily="2" charset="2"/>
              <a:buNone/>
            </a:pPr>
            <a:r>
              <a:rPr lang="uk-UA" sz="4000" dirty="0"/>
              <a:t>ДИСБАЛАНС НАСЕЛЕННЯ</a:t>
            </a:r>
          </a:p>
          <a:p>
            <a:pPr eaLnBrk="1" hangingPunct="1">
              <a:buFont typeface="Wingdings" pitchFamily="2" charset="2"/>
              <a:buNone/>
            </a:pPr>
            <a:endParaRPr lang="uk-UA" sz="4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p:txBody>
          <a:bodyPr/>
          <a:lstStyle/>
          <a:p>
            <a:pPr eaLnBrk="1" hangingPunct="1">
              <a:defRPr/>
            </a:pPr>
            <a:r>
              <a:rPr lang="uk-UA" sz="4000">
                <a:solidFill>
                  <a:schemeClr val="bg2"/>
                </a:solidFill>
                <a:effectLst>
                  <a:outerShdw blurRad="38100" dist="38100" dir="2700000" algn="tl">
                    <a:srgbClr val="C0C0C0"/>
                  </a:outerShdw>
                </a:effectLst>
                <a:latin typeface="Aksent" pitchFamily="2" charset="0"/>
              </a:rPr>
              <a:t>Як зберегти біорізноманіття</a:t>
            </a:r>
            <a:endParaRPr lang="ru-RU" sz="4000">
              <a:solidFill>
                <a:schemeClr val="bg2"/>
              </a:solidFill>
              <a:effectLst>
                <a:outerShdw blurRad="38100" dist="38100" dir="2700000" algn="tl">
                  <a:srgbClr val="C0C0C0"/>
                </a:outerShdw>
              </a:effectLst>
              <a:latin typeface="Aksent" pitchFamily="2" charset="0"/>
            </a:endParaRPr>
          </a:p>
        </p:txBody>
      </p:sp>
      <p:sp>
        <p:nvSpPr>
          <p:cNvPr id="43011" name="Rectangle 12"/>
          <p:cNvSpPr>
            <a:spLocks noGrp="1" noChangeArrowheads="1"/>
          </p:cNvSpPr>
          <p:nvPr>
            <p:ph type="body" sz="half" idx="2"/>
          </p:nvPr>
        </p:nvSpPr>
        <p:spPr>
          <a:xfrm>
            <a:off x="3923928" y="2204864"/>
            <a:ext cx="4964485" cy="3679999"/>
          </a:xfrm>
          <a:solidFill>
            <a:schemeClr val="bg1"/>
          </a:solidFill>
        </p:spPr>
        <p:txBody>
          <a:bodyPr/>
          <a:lstStyle/>
          <a:p>
            <a:pPr eaLnBrk="1" hangingPunct="1">
              <a:buFont typeface="Wingdings" pitchFamily="2" charset="2"/>
              <a:buNone/>
            </a:pPr>
            <a:r>
              <a:rPr lang="uk-UA" sz="2800" dirty="0"/>
              <a:t>	Ключовий підхід до збереження </a:t>
            </a:r>
            <a:r>
              <a:rPr lang="uk-UA" sz="2800" dirty="0" err="1"/>
              <a:t>біорізноманіття</a:t>
            </a:r>
            <a:r>
              <a:rPr lang="uk-UA" sz="2800" dirty="0"/>
              <a:t> – це збереження різноманіття </a:t>
            </a:r>
            <a:r>
              <a:rPr lang="uk-UA" sz="2800" dirty="0">
                <a:solidFill>
                  <a:srgbClr val="FF0000"/>
                </a:solidFill>
              </a:rPr>
              <a:t>місць проживання </a:t>
            </a:r>
            <a:r>
              <a:rPr lang="uk-UA" sz="2800" dirty="0"/>
              <a:t>та різноманіття життєздатних популяцій</a:t>
            </a:r>
            <a:endParaRPr lang="ru-RU" sz="2800" dirty="0"/>
          </a:p>
        </p:txBody>
      </p:sp>
      <p:pic>
        <p:nvPicPr>
          <p:cNvPr id="43012" name="Picture 14"/>
          <p:cNvPicPr>
            <a:picLocks noGrp="1" noChangeAspect="1" noChangeArrowheads="1"/>
          </p:cNvPicPr>
          <p:nvPr>
            <p:ph sz="half" idx="1"/>
          </p:nvPr>
        </p:nvPicPr>
        <p:blipFill>
          <a:blip r:embed="rId2" cstate="print"/>
          <a:srcRect/>
          <a:stretch>
            <a:fillRect/>
          </a:stretch>
        </p:blipFill>
        <p:spPr>
          <a:xfrm>
            <a:off x="395536" y="1844675"/>
            <a:ext cx="3190875" cy="5013325"/>
          </a:xfr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320040"/>
            <a:ext cx="8820472" cy="444664"/>
          </a:xfrm>
        </p:spPr>
        <p:txBody>
          <a:bodyPr>
            <a:normAutofit fontScale="90000"/>
          </a:bodyPr>
          <a:lstStyle/>
          <a:p>
            <a:r>
              <a:rPr lang="uk-UA" dirty="0"/>
              <a:t>Природоохоронні території</a:t>
            </a:r>
          </a:p>
        </p:txBody>
      </p:sp>
      <p:sp>
        <p:nvSpPr>
          <p:cNvPr id="6" name="Содержимое 5"/>
          <p:cNvSpPr>
            <a:spLocks noGrp="1"/>
          </p:cNvSpPr>
          <p:nvPr>
            <p:ph idx="1"/>
          </p:nvPr>
        </p:nvSpPr>
        <p:spPr>
          <a:xfrm>
            <a:off x="0" y="764704"/>
            <a:ext cx="9144000" cy="6093296"/>
          </a:xfrm>
          <a:solidFill>
            <a:schemeClr val="bg1"/>
          </a:solidFill>
        </p:spPr>
        <p:txBody>
          <a:bodyPr>
            <a:normAutofit fontScale="85000" lnSpcReduction="10000"/>
          </a:bodyPr>
          <a:lstStyle/>
          <a:p>
            <a:r>
              <a:rPr lang="uk-UA" dirty="0"/>
              <a:t>Заповідники – територія (акваторія), на якій зберігається у природному стані весь її природний комплекс. Вища форма охорони природних ділянок. Діяльність заповідників спрямована на збереження генофонду рослин і тварин. В Україні 4 біосферних заповідника і 17 природних заповідників.</a:t>
            </a:r>
          </a:p>
          <a:p>
            <a:r>
              <a:rPr lang="uk-UA" dirty="0"/>
              <a:t>Національні природні парки (12) </a:t>
            </a:r>
            <a:r>
              <a:rPr lang="uk-UA" dirty="0" err="1"/>
              <a:t>–ділянки</a:t>
            </a:r>
            <a:r>
              <a:rPr lang="uk-UA" dirty="0"/>
              <a:t> землі, виділені для збереження природи з естетичною, науковою та освітньою метою. Музеї, місця відпочинку. Заборонено використовувати природні ресурси, змінювати ландшафти, тваринний світ. Значна частина площ відкрита для регульованого відвідування.</a:t>
            </a:r>
          </a:p>
          <a:p>
            <a:r>
              <a:rPr lang="uk-UA" dirty="0"/>
              <a:t>Заказники – вилучені зі сфери господарського користування території чи акваторії, на яких охороняються  окремі природні комплекси або окремі види тварин і рослин. Використання господарської діяльності дозволяється.</a:t>
            </a:r>
          </a:p>
          <a:p>
            <a:pPr>
              <a:buNone/>
            </a:pPr>
            <a:r>
              <a:rPr lang="uk-UA" dirty="0"/>
              <a:t>Заказники створюються для відновлення або збільшення кількості промислових тварин, збереження цінних лісових масивів, окремих ділянок ландшафту тощо. Поділяються на загальні і місцеві.</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pPr eaLnBrk="1" hangingPunct="1"/>
            <a:r>
              <a:rPr lang="uk-UA" sz="4000" dirty="0"/>
              <a:t>Фрагментація ландшафтів і </a:t>
            </a:r>
            <a:r>
              <a:rPr lang="uk-UA" sz="4000" dirty="0" err="1"/>
              <a:t>екокоридори</a:t>
            </a:r>
            <a:endParaRPr lang="ru-RU" sz="4000" dirty="0"/>
          </a:p>
        </p:txBody>
      </p:sp>
      <p:pic>
        <p:nvPicPr>
          <p:cNvPr id="44035" name="Picture 3"/>
          <p:cNvPicPr>
            <a:picLocks noGrp="1" noChangeAspect="1" noChangeArrowheads="1"/>
          </p:cNvPicPr>
          <p:nvPr>
            <p:ph type="body" idx="1"/>
          </p:nvPr>
        </p:nvPicPr>
        <p:blipFill>
          <a:blip r:embed="rId2" cstate="print"/>
          <a:srcRect/>
          <a:stretch>
            <a:fillRect/>
          </a:stretch>
        </p:blipFill>
        <p:spPr>
          <a:xfrm>
            <a:off x="0" y="1916113"/>
            <a:ext cx="5580063" cy="2635250"/>
          </a:xfrm>
        </p:spPr>
      </p:pic>
      <p:pic>
        <p:nvPicPr>
          <p:cNvPr id="44036" name="Picture 5" descr="CN+Cycle+2012+Map">
            <a:hlinkClick r:id="rId3"/>
          </p:cNvPr>
          <p:cNvPicPr>
            <a:picLocks noChangeAspect="1" noChangeArrowheads="1"/>
          </p:cNvPicPr>
          <p:nvPr/>
        </p:nvPicPr>
        <p:blipFill>
          <a:blip r:embed="rId4" cstate="print"/>
          <a:srcRect/>
          <a:stretch>
            <a:fillRect/>
          </a:stretch>
        </p:blipFill>
        <p:spPr bwMode="auto">
          <a:xfrm>
            <a:off x="4996645" y="1124744"/>
            <a:ext cx="4147355" cy="2447478"/>
          </a:xfrm>
          <a:prstGeom prst="rect">
            <a:avLst/>
          </a:prstGeom>
          <a:noFill/>
          <a:ln w="9525">
            <a:noFill/>
            <a:miter lim="800000"/>
            <a:headEnd/>
            <a:tailEnd/>
          </a:ln>
        </p:spPr>
      </p:pic>
      <p:pic>
        <p:nvPicPr>
          <p:cNvPr id="44037" name="Рисунок 5" descr="File:Eco-corridor.jpg">
            <a:hlinkClick r:id="rId5"/>
          </p:cNvPr>
          <p:cNvPicPr>
            <a:picLocks noChangeAspect="1" noChangeArrowheads="1"/>
          </p:cNvPicPr>
          <p:nvPr/>
        </p:nvPicPr>
        <p:blipFill>
          <a:blip r:embed="rId6" cstate="print"/>
          <a:srcRect/>
          <a:stretch>
            <a:fillRect/>
          </a:stretch>
        </p:blipFill>
        <p:spPr bwMode="auto">
          <a:xfrm>
            <a:off x="4859338" y="4292600"/>
            <a:ext cx="4284662" cy="2565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20040"/>
            <a:ext cx="7444680" cy="804704"/>
          </a:xfrm>
        </p:spPr>
        <p:txBody>
          <a:bodyPr>
            <a:normAutofit fontScale="90000"/>
          </a:bodyPr>
          <a:lstStyle/>
          <a:p>
            <a:r>
              <a:rPr lang="uk-UA" dirty="0"/>
              <a:t>Єдність організму та середовища</a:t>
            </a:r>
          </a:p>
        </p:txBody>
      </p:sp>
      <p:sp>
        <p:nvSpPr>
          <p:cNvPr id="3" name="Содержимое 2"/>
          <p:cNvSpPr>
            <a:spLocks noGrp="1"/>
          </p:cNvSpPr>
          <p:nvPr>
            <p:ph idx="1"/>
          </p:nvPr>
        </p:nvSpPr>
        <p:spPr>
          <a:xfrm>
            <a:off x="0" y="1124744"/>
            <a:ext cx="9144000" cy="5733256"/>
          </a:xfrm>
          <a:solidFill>
            <a:schemeClr val="bg1"/>
          </a:solidFill>
        </p:spPr>
        <p:txBody>
          <a:bodyPr>
            <a:normAutofit/>
          </a:bodyPr>
          <a:lstStyle/>
          <a:p>
            <a:r>
              <a:rPr lang="uk-UA" b="1" dirty="0"/>
              <a:t>Середовище</a:t>
            </a:r>
            <a:r>
              <a:rPr lang="uk-UA" dirty="0"/>
              <a:t> – </a:t>
            </a:r>
            <a:r>
              <a:rPr lang="uk-UA" b="1" dirty="0"/>
              <a:t>це комплекс екологічних факторів з певним діапазоном постійних значень, до яких організми адаптуються у процесі спільного використання природних ресурсів.</a:t>
            </a:r>
          </a:p>
          <a:p>
            <a:r>
              <a:rPr lang="uk-UA" b="1" dirty="0">
                <a:solidFill>
                  <a:srgbClr val="FF0000"/>
                </a:solidFill>
              </a:rPr>
              <a:t>Середовище існування – це сукупність абіотичних і біотичних факторів окремого організму або біоценозу, що впливають на їхній ріст і розвиток. </a:t>
            </a:r>
          </a:p>
          <a:p>
            <a:r>
              <a:rPr lang="uk-UA" b="1" dirty="0"/>
              <a:t>Живі організми Землі населяють 4 основних середовища існування:</a:t>
            </a:r>
          </a:p>
          <a:p>
            <a:r>
              <a:rPr lang="uk-UA" b="1" i="1" dirty="0">
                <a:solidFill>
                  <a:srgbClr val="FF0000"/>
                </a:solidFill>
              </a:rPr>
              <a:t>наземно-повітряне;</a:t>
            </a:r>
          </a:p>
          <a:p>
            <a:r>
              <a:rPr lang="uk-UA" b="1" i="1" dirty="0">
                <a:solidFill>
                  <a:srgbClr val="FF0000"/>
                </a:solidFill>
              </a:rPr>
              <a:t>водне;</a:t>
            </a:r>
          </a:p>
          <a:p>
            <a:r>
              <a:rPr lang="uk-UA" b="1" i="1" dirty="0" err="1">
                <a:solidFill>
                  <a:srgbClr val="FF0000"/>
                </a:solidFill>
              </a:rPr>
              <a:t>грунтове</a:t>
            </a:r>
            <a:r>
              <a:rPr lang="uk-UA" b="1" i="1" dirty="0">
                <a:solidFill>
                  <a:srgbClr val="FF0000"/>
                </a:solidFill>
              </a:rPr>
              <a:t>;</a:t>
            </a:r>
          </a:p>
          <a:p>
            <a:r>
              <a:rPr lang="uk-UA" b="1" i="1" dirty="0">
                <a:solidFill>
                  <a:srgbClr val="FF0000"/>
                </a:solidFill>
              </a:rPr>
              <a:t>внутрішнє середовище організмів</a:t>
            </a:r>
            <a:r>
              <a:rPr lang="uk-UA" b="1" dirty="0">
                <a:solidFill>
                  <a:srgbClr val="FF0000"/>
                </a:solidFill>
              </a:rPr>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eaLnBrk="1" hangingPunct="1"/>
            <a:r>
              <a:rPr lang="uk-UA" sz="3600" dirty="0"/>
              <a:t>Економічна оцінка ролі </a:t>
            </a:r>
            <a:r>
              <a:rPr lang="uk-UA" sz="3600" dirty="0" err="1"/>
              <a:t>біорізноманіття</a:t>
            </a:r>
            <a:r>
              <a:rPr lang="uk-UA" sz="3600" dirty="0"/>
              <a:t> в житті людини</a:t>
            </a:r>
            <a:endParaRPr lang="ru-RU" sz="3600" dirty="0"/>
          </a:p>
        </p:txBody>
      </p:sp>
      <p:sp>
        <p:nvSpPr>
          <p:cNvPr id="50179" name="Rectangle 3"/>
          <p:cNvSpPr>
            <a:spLocks noGrp="1" noChangeArrowheads="1"/>
          </p:cNvSpPr>
          <p:nvPr>
            <p:ph type="body" idx="1"/>
          </p:nvPr>
        </p:nvSpPr>
        <p:spPr/>
        <p:txBody>
          <a:bodyPr/>
          <a:lstStyle/>
          <a:p>
            <a:pPr eaLnBrk="1" hangingPunct="1">
              <a:lnSpc>
                <a:spcPct val="90000"/>
              </a:lnSpc>
            </a:pPr>
            <a:r>
              <a:rPr lang="uk-UA" sz="2800" dirty="0"/>
              <a:t>Виділено 17 категорій функцій і послуг природи (серед них </a:t>
            </a:r>
            <a:r>
              <a:rPr lang="uk-UA" sz="2800" b="1" dirty="0"/>
              <a:t>– регулювання клімату, газового складу атмосфери, водних ресурсів, утворення </a:t>
            </a:r>
            <a:r>
              <a:rPr lang="uk-UA" sz="2800" b="1" dirty="0" err="1"/>
              <a:t>грунтів</a:t>
            </a:r>
            <a:r>
              <a:rPr lang="uk-UA" sz="2800" b="1" dirty="0"/>
              <a:t>, перероблення відходів, генетичні ресурси тощо</a:t>
            </a:r>
            <a:r>
              <a:rPr lang="uk-UA" sz="2800" dirty="0"/>
              <a:t>). </a:t>
            </a:r>
          </a:p>
          <a:p>
            <a:pPr eaLnBrk="1" hangingPunct="1">
              <a:lnSpc>
                <a:spcPct val="90000"/>
              </a:lnSpc>
            </a:pPr>
            <a:r>
              <a:rPr lang="uk-UA" sz="2800" b="1" dirty="0">
                <a:solidFill>
                  <a:srgbClr val="FF0000"/>
                </a:solidFill>
              </a:rPr>
              <a:t>Сумарна оцінка функцій природи складала 35 трлн. доларів за рік, що вдвічі перевищує створений людством валовий продукт 18 трлн. доларів за рік.</a:t>
            </a:r>
            <a:endParaRPr lang="ru-RU" sz="2800" b="1" dirty="0">
              <a:solidFill>
                <a:srgbClr val="FF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Задачі</a:t>
            </a:r>
          </a:p>
        </p:txBody>
      </p:sp>
      <p:sp>
        <p:nvSpPr>
          <p:cNvPr id="3" name="Содержимое 2"/>
          <p:cNvSpPr>
            <a:spLocks noGrp="1"/>
          </p:cNvSpPr>
          <p:nvPr>
            <p:ph idx="1"/>
          </p:nvPr>
        </p:nvSpPr>
        <p:spPr/>
        <p:txBody>
          <a:bodyPr>
            <a:normAutofit fontScale="92500" lnSpcReduction="10000"/>
          </a:bodyPr>
          <a:lstStyle/>
          <a:p>
            <a:r>
              <a:rPr lang="uk-UA" dirty="0"/>
              <a:t>Наведені деякі компоненти ланцюга розкладання:</a:t>
            </a:r>
          </a:p>
          <a:p>
            <a:r>
              <a:rPr lang="uk-UA" dirty="0"/>
              <a:t>1. Хижі птахи</a:t>
            </a:r>
          </a:p>
          <a:p>
            <a:r>
              <a:rPr lang="uk-UA" dirty="0"/>
              <a:t>2. Комахоїдні птахи</a:t>
            </a:r>
          </a:p>
          <a:p>
            <a:r>
              <a:rPr lang="uk-UA" dirty="0"/>
              <a:t>3. </a:t>
            </a:r>
            <a:r>
              <a:rPr lang="uk-UA" dirty="0" err="1"/>
              <a:t>Коров</a:t>
            </a:r>
            <a:r>
              <a:rPr lang="en-US" dirty="0"/>
              <a:t>’</a:t>
            </a:r>
            <a:r>
              <a:rPr lang="uk-UA" dirty="0" err="1"/>
              <a:t>ячий</a:t>
            </a:r>
            <a:r>
              <a:rPr lang="uk-UA" dirty="0"/>
              <a:t> послід</a:t>
            </a:r>
          </a:p>
          <a:p>
            <a:r>
              <a:rPr lang="uk-UA" dirty="0"/>
              <a:t>4. Личинки комах</a:t>
            </a:r>
          </a:p>
          <a:p>
            <a:r>
              <a:rPr lang="uk-UA" dirty="0"/>
              <a:t>Укажіть правильну послідовність цих компонентів у ланцюгу розкладання.</a:t>
            </a:r>
          </a:p>
          <a:p>
            <a:r>
              <a:rPr lang="uk-UA" dirty="0"/>
              <a:t>А 1-2-3-4</a:t>
            </a:r>
          </a:p>
          <a:p>
            <a:r>
              <a:rPr lang="uk-UA" dirty="0"/>
              <a:t>Б 4-2-1-3</a:t>
            </a:r>
          </a:p>
          <a:p>
            <a:r>
              <a:rPr lang="uk-UA" dirty="0"/>
              <a:t>В 1-2-4-3</a:t>
            </a:r>
          </a:p>
          <a:p>
            <a:r>
              <a:rPr lang="uk-UA" dirty="0"/>
              <a:t>Г 3-4-2-1</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7300664" cy="692696"/>
          </a:xfrm>
        </p:spPr>
        <p:txBody>
          <a:bodyPr>
            <a:normAutofit fontScale="90000"/>
          </a:bodyPr>
          <a:lstStyle/>
          <a:p>
            <a:r>
              <a:rPr lang="uk-UA" dirty="0"/>
              <a:t/>
            </a:r>
            <a:br>
              <a:rPr lang="uk-UA" dirty="0"/>
            </a:br>
            <a:r>
              <a:rPr lang="uk-UA" dirty="0"/>
              <a:t>Задача 2</a:t>
            </a:r>
          </a:p>
        </p:txBody>
      </p:sp>
      <p:sp>
        <p:nvSpPr>
          <p:cNvPr id="4" name="Содержимое 3"/>
          <p:cNvSpPr>
            <a:spLocks noGrp="1"/>
          </p:cNvSpPr>
          <p:nvPr>
            <p:ph idx="1"/>
          </p:nvPr>
        </p:nvSpPr>
        <p:spPr>
          <a:xfrm>
            <a:off x="0" y="764704"/>
            <a:ext cx="7696200" cy="5691032"/>
          </a:xfrm>
        </p:spPr>
        <p:txBody>
          <a:bodyPr/>
          <a:lstStyle/>
          <a:p>
            <a:r>
              <a:rPr lang="uk-UA" dirty="0"/>
              <a:t>Представлений графік описує дію екологічного фактора. Проаналізуйте</a:t>
            </a:r>
          </a:p>
          <a:p>
            <a:r>
              <a:rPr lang="uk-UA" dirty="0"/>
              <a:t>твердження й укажіть правильні.</a:t>
            </a:r>
          </a:p>
          <a:p>
            <a:r>
              <a:rPr lang="uk-UA" b="1" dirty="0">
                <a:solidFill>
                  <a:srgbClr val="FF0000"/>
                </a:solidFill>
              </a:rPr>
              <a:t>І</a:t>
            </a:r>
            <a:r>
              <a:rPr lang="uk-UA" dirty="0"/>
              <a:t> світла ділянка відповідає зоні нормальної життєдіяльності.</a:t>
            </a:r>
          </a:p>
          <a:p>
            <a:r>
              <a:rPr lang="uk-UA" b="1" dirty="0">
                <a:solidFill>
                  <a:srgbClr val="FF0000"/>
                </a:solidFill>
              </a:rPr>
              <a:t>ІІ</a:t>
            </a:r>
            <a:r>
              <a:rPr lang="uk-UA" dirty="0"/>
              <a:t> Затемнені ділянки відповідають зоні пригнічення життєдіяльності.</a:t>
            </a:r>
          </a:p>
          <a:p>
            <a:r>
              <a:rPr lang="uk-UA" dirty="0"/>
              <a:t>А лише І</a:t>
            </a:r>
          </a:p>
          <a:p>
            <a:r>
              <a:rPr lang="uk-UA" dirty="0"/>
              <a:t>Б обидва правильні</a:t>
            </a:r>
          </a:p>
          <a:p>
            <a:r>
              <a:rPr lang="uk-UA" dirty="0"/>
              <a:t>В лише ІІ</a:t>
            </a:r>
          </a:p>
          <a:p>
            <a:r>
              <a:rPr lang="uk-UA" dirty="0"/>
              <a:t>Г обидва неправильні</a:t>
            </a:r>
          </a:p>
        </p:txBody>
      </p:sp>
      <p:pic>
        <p:nvPicPr>
          <p:cNvPr id="6" name="irc_mi" descr="https://zno.yandex.ua/media/zno-uk/biology/46/34/task_1_zno_2015_dodatk_biol_34.png">
            <a:hlinkClick r:id="rId2"/>
          </p:cNvPr>
          <p:cNvPicPr>
            <a:picLocks noGrp="1"/>
          </p:cNvPicPr>
          <p:nvPr>
            <p:ph sz="half" idx="4294967295"/>
          </p:nvPr>
        </p:nvPicPr>
        <p:blipFill>
          <a:blip r:embed="rId3" cstate="print"/>
          <a:srcRect/>
          <a:stretch>
            <a:fillRect/>
          </a:stretch>
        </p:blipFill>
        <p:spPr bwMode="auto">
          <a:xfrm>
            <a:off x="6228184" y="0"/>
            <a:ext cx="2915816" cy="1656184"/>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Задача 3</a:t>
            </a:r>
          </a:p>
        </p:txBody>
      </p:sp>
      <p:sp>
        <p:nvSpPr>
          <p:cNvPr id="3" name="Содержимое 2"/>
          <p:cNvSpPr>
            <a:spLocks noGrp="1"/>
          </p:cNvSpPr>
          <p:nvPr>
            <p:ph idx="1"/>
          </p:nvPr>
        </p:nvSpPr>
        <p:spPr/>
        <p:txBody>
          <a:bodyPr/>
          <a:lstStyle/>
          <a:p>
            <a:r>
              <a:rPr lang="uk-UA" dirty="0"/>
              <a:t>На підставі правила екологічної піраміди визначте, скільки водоростей і бактерій потрібно, щоб в морі виріс і міг існувати один дельфін масою в 400 кг.</a:t>
            </a:r>
          </a:p>
          <a:p>
            <a:r>
              <a:rPr lang="uk-UA" dirty="0"/>
              <a:t>А 4т</a:t>
            </a:r>
          </a:p>
          <a:p>
            <a:r>
              <a:rPr lang="uk-UA" dirty="0"/>
              <a:t>Б 40т</a:t>
            </a:r>
          </a:p>
          <a:p>
            <a:r>
              <a:rPr lang="uk-UA" dirty="0"/>
              <a:t>В 400т</a:t>
            </a:r>
          </a:p>
          <a:p>
            <a:r>
              <a:rPr lang="uk-UA"/>
              <a:t>Г 4000т</a:t>
            </a:r>
            <a:endParaRPr lang="uk-UA"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Задача 4</a:t>
            </a:r>
          </a:p>
        </p:txBody>
      </p:sp>
      <p:sp>
        <p:nvSpPr>
          <p:cNvPr id="3" name="Содержимое 2"/>
          <p:cNvSpPr>
            <a:spLocks noGrp="1"/>
          </p:cNvSpPr>
          <p:nvPr>
            <p:ph idx="1"/>
          </p:nvPr>
        </p:nvSpPr>
        <p:spPr/>
        <p:txBody>
          <a:bodyPr/>
          <a:lstStyle/>
          <a:p>
            <a:r>
              <a:rPr lang="uk-UA" dirty="0"/>
              <a:t>У середині ХІХ ст. на одній із ферм в Австралії випустили на волю 12 пар кроликів, завезених із Європи. За 40 років популяція кроликів розрослась до кількох сотень мільйонів особин, які знищили кормову базу місцевих травоїдних. Яку властивість біогеоценозу порушено?</a:t>
            </a:r>
          </a:p>
          <a:p>
            <a:r>
              <a:rPr lang="uk-UA" b="1" dirty="0"/>
              <a:t>А </a:t>
            </a:r>
            <a:r>
              <a:rPr lang="uk-UA" dirty="0"/>
              <a:t>самовідтворення</a:t>
            </a:r>
          </a:p>
          <a:p>
            <a:r>
              <a:rPr lang="uk-UA" b="1" dirty="0"/>
              <a:t>Б </a:t>
            </a:r>
            <a:r>
              <a:rPr lang="uk-UA" dirty="0"/>
              <a:t>цілісність</a:t>
            </a:r>
          </a:p>
          <a:p>
            <a:r>
              <a:rPr lang="uk-UA" b="1" dirty="0"/>
              <a:t>В </a:t>
            </a:r>
            <a:r>
              <a:rPr lang="uk-UA" dirty="0"/>
              <a:t>стійкість</a:t>
            </a:r>
          </a:p>
          <a:p>
            <a:r>
              <a:rPr lang="uk-UA" b="1" dirty="0"/>
              <a:t>Г </a:t>
            </a:r>
            <a:r>
              <a:rPr lang="uk-UA" dirty="0"/>
              <a:t>саморегуляцію</a:t>
            </a:r>
          </a:p>
          <a:p>
            <a:endParaRPr lang="uk-UA"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Задача 5</a:t>
            </a:r>
          </a:p>
        </p:txBody>
      </p:sp>
      <p:sp>
        <p:nvSpPr>
          <p:cNvPr id="3" name="Содержимое 2"/>
          <p:cNvSpPr>
            <a:spLocks noGrp="1"/>
          </p:cNvSpPr>
          <p:nvPr>
            <p:ph idx="1"/>
          </p:nvPr>
        </p:nvSpPr>
        <p:spPr/>
        <p:txBody>
          <a:bodyPr/>
          <a:lstStyle/>
          <a:p>
            <a:r>
              <a:rPr lang="uk-UA" dirty="0"/>
              <a:t>Для агроценозу характерний незбалансований кругообіг речовин, тому що</a:t>
            </a:r>
          </a:p>
          <a:p>
            <a:r>
              <a:rPr lang="uk-UA" b="1" dirty="0"/>
              <a:t>А </a:t>
            </a:r>
            <a:r>
              <a:rPr lang="uk-UA" dirty="0"/>
              <a:t>людина вилучає більшу частину біомаси.</a:t>
            </a:r>
          </a:p>
          <a:p>
            <a:r>
              <a:rPr lang="uk-UA" b="1" dirty="0"/>
              <a:t>Б </a:t>
            </a:r>
            <a:r>
              <a:rPr lang="uk-UA" dirty="0"/>
              <a:t>є значна видова різноманітність.</a:t>
            </a:r>
          </a:p>
          <a:p>
            <a:r>
              <a:rPr lang="uk-UA" b="1" dirty="0"/>
              <a:t>В </a:t>
            </a:r>
            <a:r>
              <a:rPr lang="uk-UA" dirty="0"/>
              <a:t>ланцюги живлення мають надто багато ланок.</a:t>
            </a:r>
          </a:p>
          <a:p>
            <a:r>
              <a:rPr lang="uk-UA" b="1" dirty="0"/>
              <a:t>Г </a:t>
            </a:r>
            <a:r>
              <a:rPr lang="uk-UA" dirty="0"/>
              <a:t>використовується тільки сонячна енергія.</a:t>
            </a:r>
          </a:p>
          <a:p>
            <a:endParaRPr lang="uk-UA"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524000" y="2392363"/>
            <a:ext cx="7086600" cy="1006475"/>
          </a:xfrm>
          <a:prstGeom prst="rect">
            <a:avLst/>
          </a:prstGeom>
          <a:noFill/>
          <a:ln w="9525">
            <a:noFill/>
            <a:miter lim="800000"/>
            <a:headEnd/>
            <a:tailEnd/>
          </a:ln>
          <a:effectLst/>
        </p:spPr>
        <p:txBody>
          <a:bodyPr>
            <a:spAutoFit/>
          </a:bodyPr>
          <a:lstStyle/>
          <a:p>
            <a:pPr algn="ctr">
              <a:spcBef>
                <a:spcPct val="0"/>
              </a:spcBef>
              <a:defRPr/>
            </a:pPr>
            <a:r>
              <a:rPr lang="uk-UA" sz="6000" b="1" dirty="0">
                <a:effectLst>
                  <a:outerShdw blurRad="38100" dist="38100" dir="2700000" algn="tl">
                    <a:srgbClr val="C0C0C0"/>
                  </a:outerShdw>
                </a:effectLst>
              </a:rPr>
              <a:t>Дякуємо за увагу</a:t>
            </a:r>
          </a:p>
        </p:txBody>
      </p:sp>
      <p:sp>
        <p:nvSpPr>
          <p:cNvPr id="6148" name="Text Box 9"/>
          <p:cNvSpPr txBox="1">
            <a:spLocks noChangeArrowheads="1"/>
          </p:cNvSpPr>
          <p:nvPr/>
        </p:nvSpPr>
        <p:spPr bwMode="auto">
          <a:xfrm>
            <a:off x="1907704" y="3284984"/>
            <a:ext cx="6779096" cy="1384995"/>
          </a:xfrm>
          <a:prstGeom prst="rect">
            <a:avLst/>
          </a:prstGeom>
          <a:noFill/>
          <a:ln w="9525">
            <a:noFill/>
            <a:miter lim="800000"/>
            <a:headEnd/>
            <a:tailEnd/>
          </a:ln>
        </p:spPr>
        <p:txBody>
          <a:bodyPr wrap="square">
            <a:spAutoFit/>
          </a:bodyPr>
          <a:lstStyle/>
          <a:p>
            <a:pPr algn="ctr">
              <a:spcBef>
                <a:spcPct val="0"/>
              </a:spcBef>
            </a:pPr>
            <a:r>
              <a:rPr lang="en-US" sz="2400"/>
              <a:t>©</a:t>
            </a:r>
            <a:r>
              <a:rPr lang="uk-UA" sz="2800"/>
              <a:t>  Безусько А.Г</a:t>
            </a:r>
          </a:p>
          <a:p>
            <a:pPr algn="ctr">
              <a:spcBef>
                <a:spcPct val="0"/>
              </a:spcBef>
            </a:pPr>
            <a:r>
              <a:rPr lang="uk-UA" sz="2800"/>
              <a:t>      Адріанов В.Л.</a:t>
            </a:r>
          </a:p>
          <a:p>
            <a:pPr algn="ctr">
              <a:spcBef>
                <a:spcPct val="0"/>
              </a:spcBef>
            </a:pPr>
            <a:r>
              <a:rPr lang="uk-UA" sz="2800"/>
              <a:t>.</a:t>
            </a:r>
          </a:p>
        </p:txBody>
      </p:sp>
      <p:sp>
        <p:nvSpPr>
          <p:cNvPr id="6149" name="Rectangle 10"/>
          <p:cNvSpPr>
            <a:spLocks noChangeArrowheads="1"/>
          </p:cNvSpPr>
          <p:nvPr/>
        </p:nvSpPr>
        <p:spPr bwMode="auto">
          <a:xfrm>
            <a:off x="755576" y="188640"/>
            <a:ext cx="8388424" cy="6408712"/>
          </a:xfrm>
          <a:prstGeom prst="rect">
            <a:avLst/>
          </a:prstGeom>
          <a:noFill/>
          <a:ln w="38100">
            <a:solidFill>
              <a:srgbClr val="000066"/>
            </a:solidFill>
            <a:miter lim="800000"/>
            <a:headEnd/>
            <a:tailEnd/>
          </a:ln>
        </p:spPr>
        <p:txBody>
          <a:bodyPr wrap="none" anchor="ctr"/>
          <a:lstStyle/>
          <a:p>
            <a:endParaRPr lang="uk-UA"/>
          </a:p>
        </p:txBody>
      </p:sp>
      <p:sp>
        <p:nvSpPr>
          <p:cNvPr id="6150" name="Rectangle 11"/>
          <p:cNvSpPr>
            <a:spLocks noChangeArrowheads="1"/>
          </p:cNvSpPr>
          <p:nvPr/>
        </p:nvSpPr>
        <p:spPr bwMode="auto">
          <a:xfrm>
            <a:off x="1524000" y="2438400"/>
            <a:ext cx="7162800" cy="2057400"/>
          </a:xfrm>
          <a:prstGeom prst="rect">
            <a:avLst/>
          </a:prstGeom>
          <a:noFill/>
          <a:ln w="38100">
            <a:solidFill>
              <a:srgbClr val="000066"/>
            </a:solidFill>
            <a:miter lim="800000"/>
            <a:headEnd/>
            <a:tailEnd/>
          </a:ln>
        </p:spPr>
        <p:txBody>
          <a:bodyPr wrap="none" anchor="ctr"/>
          <a:lstStyle/>
          <a:p>
            <a:endParaRPr lang="uk-UA"/>
          </a:p>
        </p:txBody>
      </p:sp>
      <p:sp>
        <p:nvSpPr>
          <p:cNvPr id="6155" name="Text Box 23"/>
          <p:cNvSpPr txBox="1">
            <a:spLocks noChangeArrowheads="1"/>
          </p:cNvSpPr>
          <p:nvPr/>
        </p:nvSpPr>
        <p:spPr bwMode="auto">
          <a:xfrm>
            <a:off x="3708400" y="6462713"/>
            <a:ext cx="2808288" cy="304800"/>
          </a:xfrm>
          <a:prstGeom prst="rect">
            <a:avLst/>
          </a:prstGeom>
          <a:noFill/>
          <a:ln w="9525" algn="ctr">
            <a:noFill/>
            <a:miter lim="800000"/>
            <a:headEnd/>
            <a:tailEnd/>
          </a:ln>
        </p:spPr>
        <p:txBody>
          <a:bodyPr>
            <a:spAutoFit/>
          </a:bodyPr>
          <a:lstStyle/>
          <a:p>
            <a:pPr algn="ctr"/>
            <a:r>
              <a:rPr lang="en-US" sz="1400"/>
              <a:t>Design by &amp;REW</a:t>
            </a:r>
            <a:endParaRPr lang="ru-RU" sz="1400"/>
          </a:p>
        </p:txBody>
      </p:sp>
      <p:pic>
        <p:nvPicPr>
          <p:cNvPr id="1026" name="Picture 2" descr="Экология и здоровье">
            <a:extLst>
              <a:ext uri="{FF2B5EF4-FFF2-40B4-BE49-F238E27FC236}">
                <a16:creationId xmlns:a16="http://schemas.microsoft.com/office/drawing/2014/main" xmlns="" id="{EAD0120D-10AD-41E0-AA9D-D6954B0EB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427" y="233388"/>
            <a:ext cx="3230696" cy="21589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Ернст Геккель — Вікіпедія">
            <a:extLst>
              <a:ext uri="{FF2B5EF4-FFF2-40B4-BE49-F238E27FC236}">
                <a16:creationId xmlns:a16="http://schemas.microsoft.com/office/drawing/2014/main" xmlns="" id="{13C4B811-C3C5-42AC-B7BA-9A7707EA38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3956" y="266180"/>
            <a:ext cx="1637234" cy="21816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СЕРЕДОВИЩЕ ІСНУВАННЯ - YouTube">
            <a:extLst>
              <a:ext uri="{FF2B5EF4-FFF2-40B4-BE49-F238E27FC236}">
                <a16:creationId xmlns:a16="http://schemas.microsoft.com/office/drawing/2014/main" xmlns="" id="{11DED979-0882-49A3-95DF-238EBFD221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340004"/>
            <a:ext cx="2664296" cy="19982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Презентація до уроку в 11 класі &quot;Поняття про екологічно пластичні та  екологічно непластичні види. Поняття про адаптивну радіацію.&quot;">
            <a:extLst>
              <a:ext uri="{FF2B5EF4-FFF2-40B4-BE49-F238E27FC236}">
                <a16:creationId xmlns:a16="http://schemas.microsoft.com/office/drawing/2014/main" xmlns="" id="{398F99FE-2585-4667-9B76-E688F3FF4A0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945" y="4523284"/>
            <a:ext cx="2709817" cy="20323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Екологічна валентність видів - презентация онлайн">
            <a:extLst>
              <a:ext uri="{FF2B5EF4-FFF2-40B4-BE49-F238E27FC236}">
                <a16:creationId xmlns:a16="http://schemas.microsoft.com/office/drawing/2014/main" xmlns="" id="{7D0C46E7-4B0A-4979-8252-73F004A1893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1225" y="4674765"/>
            <a:ext cx="2482776" cy="185949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xmlns="" id="{CA5FCF43-FFDC-4649-9341-ED0A3228F0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2123" y="4609118"/>
            <a:ext cx="2034053" cy="18405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Біосфера та біологічні ресурси - Географія. Рівень стандарту. 11 клас.  Безуглий">
            <a:extLst>
              <a:ext uri="{FF2B5EF4-FFF2-40B4-BE49-F238E27FC236}">
                <a16:creationId xmlns:a16="http://schemas.microsoft.com/office/drawing/2014/main" xmlns="" id="{342CEC91-F2E4-4407-98E2-411E88DCE9D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5634" y="2937272"/>
            <a:ext cx="727680" cy="10677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Содержимое 3" descr="Картинки по запросу &quot;середовища існування&quot;">
            <a:hlinkClick r:id="rId2" tgtFrame="&quot;_blank&quot;"/>
          </p:cNvPr>
          <p:cNvPicPr>
            <a:picLocks noGrp="1"/>
          </p:cNvPicPr>
          <p:nvPr>
            <p:ph idx="1"/>
          </p:nvPr>
        </p:nvPicPr>
        <p:blipFill>
          <a:blip r:embed="rId3" cstate="print"/>
          <a:srcRect/>
          <a:stretch>
            <a:fillRect/>
          </a:stretch>
        </p:blipFill>
        <p:spPr bwMode="auto">
          <a:xfrm>
            <a:off x="179512" y="404664"/>
            <a:ext cx="8964488" cy="645333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20040"/>
            <a:ext cx="7516688" cy="732696"/>
          </a:xfrm>
        </p:spPr>
        <p:txBody>
          <a:bodyPr/>
          <a:lstStyle/>
          <a:p>
            <a:r>
              <a:rPr lang="uk-UA" dirty="0"/>
              <a:t>Екологічні фактори</a:t>
            </a:r>
          </a:p>
        </p:txBody>
      </p:sp>
      <p:sp>
        <p:nvSpPr>
          <p:cNvPr id="3" name="Содержимое 2"/>
          <p:cNvSpPr>
            <a:spLocks noGrp="1"/>
          </p:cNvSpPr>
          <p:nvPr>
            <p:ph idx="1"/>
          </p:nvPr>
        </p:nvSpPr>
        <p:spPr>
          <a:xfrm>
            <a:off x="107504" y="1052736"/>
            <a:ext cx="9036496" cy="5805264"/>
          </a:xfrm>
          <a:solidFill>
            <a:schemeClr val="bg1"/>
          </a:solidFill>
        </p:spPr>
        <p:txBody>
          <a:bodyPr>
            <a:normAutofit/>
          </a:bodyPr>
          <a:lstStyle/>
          <a:p>
            <a:r>
              <a:rPr lang="uk-UA" b="1" dirty="0">
                <a:solidFill>
                  <a:srgbClr val="FF0000"/>
                </a:solidFill>
              </a:rPr>
              <a:t>Екологічний фактор </a:t>
            </a:r>
            <a:r>
              <a:rPr lang="uk-UA" dirty="0"/>
              <a:t>-  це будь-яка зовнішній чинник, який впливаючи на живу систему, </a:t>
            </a:r>
            <a:r>
              <a:rPr lang="uk-UA" sz="3200" b="1" dirty="0">
                <a:solidFill>
                  <a:srgbClr val="FF0000"/>
                </a:solidFill>
              </a:rPr>
              <a:t>спричинює пристосування до неї.</a:t>
            </a:r>
          </a:p>
          <a:p>
            <a:r>
              <a:rPr lang="uk-UA" dirty="0"/>
              <a:t>Існують пристосування до певного хімічного складу оточуючого середовища, температурного і світлового режиму середовища та ін. факторів.</a:t>
            </a:r>
          </a:p>
          <a:p>
            <a:r>
              <a:rPr lang="uk-UA" b="1" dirty="0"/>
              <a:t>Усі фактори створюють </a:t>
            </a:r>
            <a:r>
              <a:rPr lang="uk-UA" b="1" dirty="0">
                <a:solidFill>
                  <a:srgbClr val="FF0000"/>
                </a:solidFill>
              </a:rPr>
              <a:t>комплекс умов</a:t>
            </a:r>
            <a:r>
              <a:rPr lang="uk-UA" b="1" dirty="0"/>
              <a:t>, в яких існують організми</a:t>
            </a:r>
            <a:r>
              <a:rPr lang="uk-UA" dirty="0"/>
              <a:t>.</a:t>
            </a:r>
          </a:p>
          <a:p>
            <a:r>
              <a:rPr lang="uk-UA" dirty="0"/>
              <a:t>Екологічні фактори впливають як </a:t>
            </a:r>
            <a:r>
              <a:rPr lang="uk-UA" b="1" dirty="0">
                <a:solidFill>
                  <a:srgbClr val="FF0000"/>
                </a:solidFill>
              </a:rPr>
              <a:t>подразники </a:t>
            </a:r>
            <a:r>
              <a:rPr lang="uk-UA" b="1" dirty="0">
                <a:solidFill>
                  <a:srgbClr val="0070C0"/>
                </a:solidFill>
              </a:rPr>
              <a:t>(зумовлюють пристосувальні зміни організму</a:t>
            </a:r>
            <a:r>
              <a:rPr lang="uk-UA" dirty="0"/>
              <a:t>);</a:t>
            </a:r>
          </a:p>
          <a:p>
            <a:r>
              <a:rPr lang="uk-UA" b="1" dirty="0">
                <a:solidFill>
                  <a:srgbClr val="FF0000"/>
                </a:solidFill>
              </a:rPr>
              <a:t> обмежувачі </a:t>
            </a:r>
            <a:r>
              <a:rPr lang="uk-UA" b="1" dirty="0">
                <a:solidFill>
                  <a:srgbClr val="0070C0"/>
                </a:solidFill>
              </a:rPr>
              <a:t>(</a:t>
            </a:r>
            <a:r>
              <a:rPr lang="uk-UA" dirty="0">
                <a:solidFill>
                  <a:srgbClr val="0070C0"/>
                </a:solidFill>
              </a:rPr>
              <a:t>які унеможливлюють існування організмів за даних умов</a:t>
            </a:r>
            <a:r>
              <a:rPr lang="uk-UA" b="1" dirty="0">
                <a:solidFill>
                  <a:srgbClr val="0070C0"/>
                </a:solidFill>
              </a:rPr>
              <a:t>) </a:t>
            </a:r>
            <a:r>
              <a:rPr lang="uk-UA" b="1" dirty="0">
                <a:solidFill>
                  <a:srgbClr val="FF0000"/>
                </a:solidFill>
              </a:rPr>
              <a:t>та сигнали </a:t>
            </a:r>
            <a:r>
              <a:rPr lang="uk-UA" b="1" dirty="0">
                <a:solidFill>
                  <a:srgbClr val="0070C0"/>
                </a:solidFill>
              </a:rPr>
              <a:t>(</a:t>
            </a:r>
            <a:r>
              <a:rPr lang="uk-UA" dirty="0">
                <a:solidFill>
                  <a:srgbClr val="0070C0"/>
                </a:solidFill>
              </a:rPr>
              <a:t>про зміни інших факторів середовища)</a:t>
            </a:r>
            <a:r>
              <a:rPr lang="uk-UA" b="1" dirty="0">
                <a:solidFill>
                  <a:srgbClr val="0070C0"/>
                </a:solidFill>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320675"/>
            <a:ext cx="7239000" cy="1143000"/>
          </a:xfrm>
        </p:spPr>
        <p:txBody>
          <a:bodyPr>
            <a:normAutofit/>
          </a:bodyPr>
          <a:lstStyle/>
          <a:p>
            <a:r>
              <a:rPr lang="uk-UA" dirty="0"/>
              <a:t>Екологічні фактори</a:t>
            </a:r>
          </a:p>
        </p:txBody>
      </p:sp>
      <p:pic>
        <p:nvPicPr>
          <p:cNvPr id="5" name="Рисунок 4" descr="http://ok-t.ru/studopedia/baza13/1640086176415.files/image007.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irc_mi" descr="http://image.slidesharecdn.com/random-131117062210-phpapp02/95/-4-638.jpg?cb=1384669493">
            <a:hlinkClick r:id="rId2"/>
          </p:cNvPr>
          <p:cNvPicPr>
            <a:picLocks noGrp="1"/>
          </p:cNvPicPr>
          <p:nvPr>
            <p:ph idx="1"/>
          </p:nvPr>
        </p:nvPicPr>
        <p:blipFill>
          <a:blip r:embed="rId3" cstate="print"/>
          <a:srcRect/>
          <a:stretch>
            <a:fillRect/>
          </a:stretch>
        </p:blipFill>
        <p:spPr bwMode="auto">
          <a:xfrm>
            <a:off x="0" y="0"/>
            <a:ext cx="8964488" cy="68580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895</TotalTime>
  <Words>1747</Words>
  <Application>Microsoft Office PowerPoint</Application>
  <PresentationFormat>Экран (4:3)</PresentationFormat>
  <Paragraphs>193</Paragraphs>
  <Slides>56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56</vt:i4>
      </vt:variant>
    </vt:vector>
  </HeadingPairs>
  <TitlesOfParts>
    <vt:vector size="57" baseType="lpstr">
      <vt:lpstr>Изящная</vt:lpstr>
      <vt:lpstr>Основи екології</vt:lpstr>
      <vt:lpstr>Презентация PowerPoint</vt:lpstr>
      <vt:lpstr>Екологія</vt:lpstr>
      <vt:lpstr>Екологія</vt:lpstr>
      <vt:lpstr>Єдність організму та середовища</vt:lpstr>
      <vt:lpstr>Презентация PowerPoint</vt:lpstr>
      <vt:lpstr>Екологічні фактори</vt:lpstr>
      <vt:lpstr>Екологічні фактори</vt:lpstr>
      <vt:lpstr>Презентация PowerPoint</vt:lpstr>
      <vt:lpstr>Презентация PowerPoint</vt:lpstr>
      <vt:lpstr>Закономірності дії екологічних факторів на організм</vt:lpstr>
      <vt:lpstr>Обмежувальні (лімітуючі) фактори</vt:lpstr>
      <vt:lpstr>Презентация PowerPoint</vt:lpstr>
      <vt:lpstr>Стенобіонти і еврибіонти</vt:lpstr>
      <vt:lpstr>Сонячна радіація</vt:lpstr>
      <vt:lpstr>Температура</vt:lpstr>
      <vt:lpstr>Вологість</vt:lpstr>
      <vt:lpstr>Біотичні чинники Внутрішньовидові</vt:lpstr>
      <vt:lpstr>Міжвидові біотичні чинники та взаємодії</vt:lpstr>
      <vt:lpstr>Міжвидові біотичні чинники та взаємодії</vt:lpstr>
      <vt:lpstr>Біоценоз. Біогеоценоз та екологічні системи</vt:lpstr>
      <vt:lpstr>Презентация PowerPoint</vt:lpstr>
      <vt:lpstr>Презентация PowerPoint</vt:lpstr>
      <vt:lpstr>Трофічні рівні і ланцюги живлення</vt:lpstr>
      <vt:lpstr>Презентация PowerPoint</vt:lpstr>
      <vt:lpstr>Презентация PowerPoint</vt:lpstr>
      <vt:lpstr>Типи ланцюгів живлення</vt:lpstr>
      <vt:lpstr>Детритний ланцюг живлення</vt:lpstr>
      <vt:lpstr>Екологічна ніша</vt:lpstr>
      <vt:lpstr>Саморегуляція в екосистемах. Зміни екосистем в часі</vt:lpstr>
      <vt:lpstr>Продуктивність екосистем</vt:lpstr>
      <vt:lpstr>Презентация PowerPoint</vt:lpstr>
      <vt:lpstr>Біосфера </vt:lpstr>
      <vt:lpstr>Біосфера</vt:lpstr>
      <vt:lpstr>Презентация PowerPoint</vt:lpstr>
      <vt:lpstr>Презентация PowerPoint</vt:lpstr>
      <vt:lpstr>Біосфера</vt:lpstr>
      <vt:lpstr>Функції живої речовини</vt:lpstr>
      <vt:lpstr>Антропогенний вплив на біорізноманіття (HIPPO)</vt:lpstr>
      <vt:lpstr>Антропогенний вплив на біорізноманіття</vt:lpstr>
      <vt:lpstr>Інвазивні види</vt:lpstr>
      <vt:lpstr>Вплив забруднення на оточуюче середовище</vt:lpstr>
      <vt:lpstr>Незабаром людству буде потрібна ще одна Земля</vt:lpstr>
      <vt:lpstr>Надмірна експлуатація людиною окремих видів</vt:lpstr>
      <vt:lpstr>Приказка людей з індіанського племені крі</vt:lpstr>
      <vt:lpstr>Три причини краху світової цивілізації</vt:lpstr>
      <vt:lpstr>Як зберегти біорізноманіття</vt:lpstr>
      <vt:lpstr>Природоохоронні території</vt:lpstr>
      <vt:lpstr>Фрагментація ландшафтів і екокоридори</vt:lpstr>
      <vt:lpstr>Економічна оцінка ролі біорізноманіття в житті людини</vt:lpstr>
      <vt:lpstr>Задачі</vt:lpstr>
      <vt:lpstr> Задача 2</vt:lpstr>
      <vt:lpstr>Задача 3</vt:lpstr>
      <vt:lpstr>Задача 4</vt:lpstr>
      <vt:lpstr>Задача 5</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Основи екології</dc:title>
  <dc:creator>C2-411-Note</dc:creator>
  <cp:lastModifiedBy>Admin</cp:lastModifiedBy>
  <cp:revision>85</cp:revision>
  <dcterms:created xsi:type="dcterms:W3CDTF">2016-03-30T07:31:51Z</dcterms:created>
  <dcterms:modified xsi:type="dcterms:W3CDTF">2021-03-25T08:56:25Z</dcterms:modified>
</cp:coreProperties>
</file>