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5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74" r:id="rId13"/>
    <p:sldId id="272" r:id="rId14"/>
    <p:sldId id="271" r:id="rId15"/>
    <p:sldId id="273" r:id="rId16"/>
    <p:sldId id="282" r:id="rId17"/>
    <p:sldId id="318" r:id="rId18"/>
    <p:sldId id="275" r:id="rId19"/>
    <p:sldId id="276" r:id="rId20"/>
    <p:sldId id="278" r:id="rId21"/>
    <p:sldId id="280" r:id="rId22"/>
    <p:sldId id="283" r:id="rId23"/>
    <p:sldId id="284" r:id="rId24"/>
    <p:sldId id="287" r:id="rId25"/>
    <p:sldId id="314" r:id="rId26"/>
    <p:sldId id="319" r:id="rId27"/>
    <p:sldId id="308" r:id="rId28"/>
    <p:sldId id="309" r:id="rId29"/>
    <p:sldId id="320" r:id="rId30"/>
    <p:sldId id="310" r:id="rId31"/>
    <p:sldId id="311" r:id="rId32"/>
    <p:sldId id="312" r:id="rId33"/>
    <p:sldId id="321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94660"/>
  </p:normalViewPr>
  <p:slideViewPr>
    <p:cSldViewPr>
      <p:cViewPr>
        <p:scale>
          <a:sx n="69" d="100"/>
          <a:sy n="69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3CC8BB7-E8C4-42BC-9702-7981FC4E2B38}" type="datetimeFigureOut">
              <a:rPr lang="uk-UA" smtClean="0"/>
              <a:pPr/>
              <a:t>25.03.2021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CD3E4F-E95D-4884-9107-9B3C164800C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ua/url?sa=i&amp;rct=j&amp;q=&amp;esrc=s&amp;source=images&amp;cd=&amp;cad=rja&amp;uact=8&amp;ved=0ahUKEwjezJz11NbLAhXEEiwKHcqqDPgQjRwIBw&amp;url=http://pwpt.ru/presentation/biologiya/iskusstvennyiy_otbor/&amp;psig=AFQjCNGo7BZH_zeDUY0SYAHmh_UvJaAvEA&amp;ust=145881733364684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ua/url?sa=i&amp;rct=j&amp;q=&amp;esrc=s&amp;source=images&amp;cd=&amp;cad=rja&amp;uact=8&amp;ved=0ahUKEwjezJz11NbLAhXEEiwKHcqqDPgQjRwIBw&amp;url=http://biologia7-11.ucoz.ru/index/shtuchnij_dobir/0-66&amp;psig=AFQjCNGo7BZH_zeDUY0SYAHmh_UvJaAvEA&amp;ust=145881733364684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.ua/url?sa=i&amp;url=https://naurok.com.ua/prezentaciya-na-temu-metodi-selekci-142286.html&amp;psig=AOvVaw0-4Ha9znEGxBco0iZHvoNI&amp;ust=1587220188433000&amp;source=images&amp;cd=vfe&amp;ved=0CAIQjRxqFwoTCNDC4JvW7-gCFQAAAAAdAAAAABAD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ua/url?sa=i&amp;rct=j&amp;q=&amp;esrc=s&amp;source=images&amp;cd=&amp;cad=rja&amp;uact=8&amp;ved=0ahUKEwjOtZek2dbLAhWoQJoKHfhzDMQQjRwIBw&amp;url=http://www.myshared.ru/slide/189865/&amp;bvm=bv.117218890,d.bGQ&amp;psig=AFQjCNHkMxTha0JKfxHULROm9vrFoUBbgg&amp;ust=145881866069540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a/url?sa=i&amp;rct=j&amp;q=&amp;esrc=s&amp;source=images&amp;cd=&amp;cad=rja&amp;uact=8&amp;ved=0ahUKEwjOtZek2dbLAhWoQJoKHfhzDMQQjRwIBw&amp;url=http://www.myshared.ru/slide/189865/&amp;bvm=bv.117218890,d.bGQ&amp;psig=AFQjCNHkMxTha0JKfxHULROm9vrFoUBbgg&amp;ust=145881866069540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port2all.dp.ua/animals/page/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ua/url?sa=i&amp;rct=j&amp;q=&amp;esrc=s&amp;source=images&amp;cd=&amp;cad=rja&amp;uact=8&amp;ved=0ahUKEwjI4fLs29bLAhWjNpoKHRYoC7cQjRwIBw&amp;url=http://blog.meta.ua/communities/ebam-o-zvea/posts/i1891807&amp;bvm=bv.117218890,d.bGQ&amp;psig=AFQjCNF-TEAgxggSTiPk52TAwrQEkK6M3A&amp;ust=14588193787045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commons.wikimedia.org/wiki/File:Liger_couple_1.jpg?uselang=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hyperlink" Target="http://5klass.net/biologija-9-klass/Selektsija-urok/008-Sort-jarovoj-pshenitsy-Novosibirskaja-6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imgres?imgurl=http://www.agrodialog.com.ua/wp-content/uploads/2016/10/3.jpg&amp;imgrefurl=https://www.agrodialog.com.ua/poliploidiya.html&amp;tbnid=8qS6ZAp4NcZ2fM&amp;vet=12ahUKEwjV0vLpwZfpAhVWCXcKHXSyDhAQMygmegQIARBY..i&amp;docid=K2XZC4g1Rbg-4M&amp;w=446&amp;h=200&amp;q=%D0%BC%D1%83%D1%82%D0%B0%D0%B3%D0%B5%D0%BD%D0%B5%D0%B7%20%D1%96%20%D0%BF%D0%BE%D0%BB%D1%96%D0%BF%D0%BB%D0%BE%D1%97%D0%B4%D1%96%D1%8F%20%D0%B2%20%D1%81%D0%BB%D0%B5%D0%BA%D1%86%D1%96%D1%97%20%D1%80%D0%BE%D1%81%D0%BB%D0%B8%D0%BD&amp;hl=uk&amp;ved=2ahUKEwjV0vLpwZfpAhVWCXcKHXSyDhAQMygmegQIARBY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.ua/url?sa=i&amp;rct=j&amp;q=&amp;esrc=s&amp;source=images&amp;cd=&amp;cad=rja&amp;uact=8&amp;ved=0ahUKEwi6xvTt3tbLAhUwb5oKHV49AdAQjRwIBw&amp;url=http://www.myshared.ru/slide/406496/&amp;bvm=bv.117218890,d.bGQ&amp;psig=AFQjCNFTK0NaxlSoeeOyD7j-Z5tbM8aA5w&amp;ust=1458820163249827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.ua/url?sa=i&amp;rct=j&amp;q=&amp;esrc=s&amp;source=images&amp;cd=&amp;cad=rja&amp;uact=8&amp;ved=0ahUKEwiF8K2C4tbLAhWjDZoKHYioBrsQjRwIBw&amp;url=http://svitppt.com.ua/biologiya/osnovi-selekcii.html&amp;bvm=bv.117218890,d.bGQ&amp;psig=AFQjCNGftSeJ654fXdAXuAgCawO3KOL9OQ&amp;ust=145882065097289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ua/url?sa=i&amp;url=https://gdz4you.com/prezentaciyi/biologiya/selekciya-organizmiv-13999/&amp;psig=AOvVaw3VW0XgraEKwRYYniXWT_1P&amp;ust=1588589339186000&amp;source=images&amp;cd=vfe&amp;ved=0CAIQjRxqFwoTCKjgyNXCl-kCFQAAAAAdAAAAABA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url=http://agro-business.com.ua/agro/suchasne-tvarynnytstvo/item/8091-heterozys-za-riznykh-poiednan-svynei.html&amp;psig=AOvVaw2mQcGa5t7dHOiVVDaaBsBK&amp;ust=1588613929342000&amp;source=images&amp;cd=vfe&amp;ved=0CAIQjRxqFwoTCNi1rp2emOkCFQAAAAAdAAAAABAD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hyperlink" Target="https://www.google.com.ua/url?sa=i&amp;url=http://apkua.com/agroboard/i-337508/tritikale-sort-nikanor-elita/&amp;psig=AOvVaw1j_xKDHURVlNVK4jyhc-pQ&amp;ust=1588614403090000&amp;source=images&amp;cd=vfe&amp;ved=0CAIQjRxqFwoTCOCij4ygmOkCFQAAAAAdAAAAABAJ" TargetMode="External"/><Relationship Id="rId2" Type="http://schemas.openxmlformats.org/officeDocument/2006/relationships/hyperlink" Target="http://port2all.dp.ua/animals/page/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ua/url?sa=i&amp;rct=j&amp;q=&amp;esrc=s&amp;source=images&amp;cd=&amp;cad=rja&amp;uact=8&amp;ved=0ahUKEwi6xvTt3tbLAhUwb5oKHV49AdAQjRwIBw&amp;url=http://www.myshared.ru/slide/406496/&amp;bvm=bv.117218890,d.bGQ&amp;psig=AFQjCNFTK0NaxlSoeeOyD7j-Z5tbM8aA5w&amp;ust=1458820163249827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hyperlink" Target="https://www.google.com.ua/url?sa=i&amp;url=https://sbio.info/materials/obbiology/obbosnovgen/obbselect/&amp;psig=AOvVaw38IV7hOi_X1OLJqqyjOdf6&amp;ust=1588614021182000&amp;source=images&amp;cd=vfe&amp;ved=0CAIQjRxqFwoTCMDfuduemOkCFQAAAAAdAAAAABAD" TargetMode="External"/><Relationship Id="rId4" Type="http://schemas.openxmlformats.org/officeDocument/2006/relationships/hyperlink" Target="https://www.google.com.ua/imgres?imgurl=http://www.agrodialog.com.ua/wp-content/uploads/2016/10/3.jpg&amp;imgrefurl=https://www.agrodialog.com.ua/poliploidiya.html&amp;tbnid=8qS6ZAp4NcZ2fM&amp;vet=12ahUKEwjV0vLpwZfpAhVWCXcKHXSyDhAQMygmegQIARBY..i&amp;docid=K2XZC4g1Rbg-4M&amp;w=446&amp;h=200&amp;q=%D0%BC%D1%83%D1%82%D0%B0%D0%B3%D0%B5%D0%BD%D0%B5%D0%B7%20%D1%96%20%D0%BF%D0%BE%D0%BB%D1%96%D0%BF%D0%BB%D0%BE%D1%97%D0%B4%D1%96%D1%8F%20%D0%B2%20%D1%81%D0%BB%D0%B5%D0%BA%D1%86%D1%96%D1%97%20%D1%80%D0%BE%D1%81%D0%BB%D0%B8%D0%BD&amp;hl=uk&amp;ved=2ahUKEwjV0vLpwZfpAhVWCXcKHXSyDhAQMygmegQIARBY" TargetMode="External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ua/url?sa=i&amp;rct=j&amp;q=&amp;esrc=s&amp;source=images&amp;cd=&amp;cad=rja&amp;uact=8&amp;ved=0ahUKEwie566UtdbLAhXFd5oKHf3hAsQQjRwIBw&amp;url=http://school.xvatit.com/index.php?title=%D0%94%D0%BE%D1%81%D1%8F%D0%B3%D0%BD%D0%B5%D0%BD%D0%BD%D1%8F_%D0%B2_%D1%81%D0%B5%D0%BB%D0%B5%D0%BA%D1%86%D1%96%D1%97_%D1%80%D0%BE%D1%81%D0%BB%D0%B8%D0%BD,_%D1%82%D0%B2%D0%B0%D1%80%D0%B8%D0%BD,_%D0%BC%D1%96%D0%BA%D1%80%D0%BE%D0%BE%D1%80%D0%B3%D0%B0%D0%BD%D1%96%D0%B7%D0%BC%D1%96%D0%B2&amp;psig=AFQjCNE4vI_vhHy_LgT1FJsIqIkaJ1ihTA&amp;ust=145880864968342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mtClean="0"/>
              <a:t>Основи селекції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Одомашнення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Людина одомашнила багато видів птахів. </a:t>
            </a:r>
            <a:r>
              <a:rPr lang="uk-UA" b="1" dirty="0" smtClean="0">
                <a:solidFill>
                  <a:srgbClr val="FF0000"/>
                </a:solidFill>
              </a:rPr>
              <a:t>Свійські кури </a:t>
            </a:r>
            <a:r>
              <a:rPr lang="uk-UA" dirty="0" smtClean="0"/>
              <a:t>походять від диких банківських та червоних курей, одомашнених 5-6 тис. років на території Південної та Південно-Східної Азії. Індіанські племена Центральної Америки одомашнили близько 2 тис. років тому </a:t>
            </a:r>
            <a:r>
              <a:rPr lang="uk-UA" b="1" dirty="0" smtClean="0">
                <a:solidFill>
                  <a:srgbClr val="FF0000"/>
                </a:solidFill>
              </a:rPr>
              <a:t>індичок.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Свійська качка </a:t>
            </a:r>
            <a:r>
              <a:rPr lang="uk-UA" dirty="0" smtClean="0"/>
              <a:t>походить від дикої качки – крижня.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Голуб свійський </a:t>
            </a:r>
            <a:r>
              <a:rPr lang="uk-UA" dirty="0" smtClean="0"/>
              <a:t>походить від дикого скельного голуба. </a:t>
            </a:r>
          </a:p>
          <a:p>
            <a:r>
              <a:rPr lang="uk-UA" dirty="0" smtClean="0"/>
              <a:t>Нині людина одомашнила перепелів, куріпок, фазанів, тетеруків та ін.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44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Штучний добір і його форми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136904" cy="6021288"/>
          </a:xfrm>
        </p:spPr>
        <p:txBody>
          <a:bodyPr>
            <a:normAutofit/>
          </a:bodyPr>
          <a:lstStyle/>
          <a:p>
            <a:r>
              <a:rPr lang="uk-UA" dirty="0" smtClean="0"/>
              <a:t>Різноманітність порід і сортів є результатом різноспрямованої роботи людини. </a:t>
            </a:r>
            <a:r>
              <a:rPr lang="uk-UA" b="1" dirty="0" smtClean="0">
                <a:solidFill>
                  <a:srgbClr val="FF0000"/>
                </a:solidFill>
              </a:rPr>
              <a:t>Добір, який проводить людина, Ч.Дарвін  назвав штучним</a:t>
            </a:r>
            <a:r>
              <a:rPr lang="uk-UA" dirty="0" smtClean="0"/>
              <a:t>. Він виділив дві форми штучного добору – </a:t>
            </a:r>
            <a:r>
              <a:rPr lang="uk-UA" b="1" dirty="0" smtClean="0">
                <a:solidFill>
                  <a:srgbClr val="FF0000"/>
                </a:solidFill>
              </a:rPr>
              <a:t>несвідомий та свідомий, або методичний.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Несвідомий добір </a:t>
            </a:r>
            <a:r>
              <a:rPr lang="uk-UA" dirty="0" smtClean="0"/>
              <a:t>– найдавніша форма селекційного процесу. Людина намагалася зберегти для розмноження кращих тварин і краще насіння рослин.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Свідомий добір полягає </a:t>
            </a:r>
            <a:r>
              <a:rPr lang="uk-UA" dirty="0" smtClean="0"/>
              <a:t>у тому, що селекціонер ставить за мету вивести нову форму тварин чи рослин, які б мали певні цінні ознаки.</a:t>
            </a:r>
            <a:r>
              <a:rPr lang="en-US" dirty="0" smtClean="0"/>
              <a:t> </a:t>
            </a:r>
            <a:r>
              <a:rPr lang="uk-UA" dirty="0" smtClean="0"/>
              <a:t>Масовий добір (за фенотипом), індивідуальний добір (за генотипом)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588680"/>
          </a:xfrm>
        </p:spPr>
        <p:txBody>
          <a:bodyPr>
            <a:noAutofit/>
          </a:bodyPr>
          <a:lstStyle/>
          <a:p>
            <a:r>
              <a:rPr lang="uk-UA" sz="2400" dirty="0" smtClean="0"/>
              <a:t>Методи селекції рослин. Індивідуальний і масовий добір у селекції злакових культур</a:t>
            </a:r>
            <a:endParaRPr lang="uk-UA" sz="2400" dirty="0"/>
          </a:p>
        </p:txBody>
      </p:sp>
      <p:pic>
        <p:nvPicPr>
          <p:cNvPr id="4" name="img2_62595" descr="F:\МОИ ДОКУМЕНТЫ-2\картинки биология\общая биология\генетика и селекция\селекция\виды отбора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964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58868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Штучний добір у селекції рослин</a:t>
            </a:r>
            <a:endParaRPr lang="uk-UA" sz="2800" dirty="0"/>
          </a:p>
        </p:txBody>
      </p:sp>
      <p:pic>
        <p:nvPicPr>
          <p:cNvPr id="4" name="irc_mi" descr="http://pwpt.ru/uploads/presentation_screenshots/49b129cb81c6ca94658c5d9d2fe5077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770485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cdn.thinglink.me/api/image/396949250660892674/1024/10/scaletowidt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699248" cy="40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Системи схрещувань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404664"/>
            <a:ext cx="5292080" cy="645333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У межах одного виду – </a:t>
            </a:r>
            <a:r>
              <a:rPr lang="uk-UA" sz="2400" b="1" dirty="0" smtClean="0">
                <a:solidFill>
                  <a:srgbClr val="FF0000"/>
                </a:solidFill>
              </a:rPr>
              <a:t>внутрішньовидова</a:t>
            </a:r>
            <a:r>
              <a:rPr lang="uk-UA" sz="2400" b="1" dirty="0" smtClean="0"/>
              <a:t> гібридизація</a:t>
            </a:r>
          </a:p>
          <a:p>
            <a:r>
              <a:rPr lang="uk-UA" sz="2400" b="1" dirty="0" smtClean="0"/>
              <a:t>Схрещування буває </a:t>
            </a:r>
            <a:r>
              <a:rPr lang="uk-UA" sz="2400" b="1" dirty="0" smtClean="0">
                <a:solidFill>
                  <a:srgbClr val="FF0000"/>
                </a:solidFill>
              </a:rPr>
              <a:t>спорідненим і неспорідненим.</a:t>
            </a:r>
          </a:p>
          <a:p>
            <a:r>
              <a:rPr lang="uk-UA" sz="2400" b="1" dirty="0" smtClean="0"/>
              <a:t>За умов спорідненого схрещування підвищується </a:t>
            </a:r>
            <a:r>
              <a:rPr lang="uk-UA" sz="2400" b="1" dirty="0" smtClean="0">
                <a:solidFill>
                  <a:srgbClr val="FF0000"/>
                </a:solidFill>
              </a:rPr>
              <a:t>гомозиготність </a:t>
            </a:r>
            <a:r>
              <a:rPr lang="uk-UA" sz="2400" b="1" dirty="0" smtClean="0"/>
              <a:t>гібридів.</a:t>
            </a:r>
          </a:p>
          <a:p>
            <a:r>
              <a:rPr lang="uk-UA" sz="2400" b="1" dirty="0" smtClean="0"/>
              <a:t>Наслідок – ослаблення і навіть виродження потомків.</a:t>
            </a:r>
          </a:p>
          <a:p>
            <a:r>
              <a:rPr lang="uk-UA" sz="2400" b="1" dirty="0" smtClean="0"/>
              <a:t>Чисті лінії у рослин і інбредні лінії у тварин.</a:t>
            </a:r>
          </a:p>
          <a:p>
            <a:r>
              <a:rPr lang="uk-UA" sz="2400" b="1" dirty="0" smtClean="0"/>
              <a:t>За умов неспорідненого схрещування підвищується гетерозиготність потомків. Спостерігається явище </a:t>
            </a:r>
            <a:r>
              <a:rPr lang="uk-UA" sz="2400" b="1" dirty="0" smtClean="0">
                <a:solidFill>
                  <a:srgbClr val="FF0000"/>
                </a:solidFill>
              </a:rPr>
              <a:t>гетерозису</a:t>
            </a:r>
            <a:endParaRPr lang="uk-UA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148064" y="260648"/>
            <a:ext cx="3995936" cy="6597352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uk-UA" b="1" dirty="0" smtClean="0"/>
              <a:t>Між особинами різних видів </a:t>
            </a:r>
            <a:r>
              <a:rPr lang="uk-UA" b="1" dirty="0" err="1" smtClean="0"/>
              <a:t>–</a:t>
            </a:r>
            <a:r>
              <a:rPr lang="uk-UA" b="1" dirty="0" err="1" smtClean="0">
                <a:solidFill>
                  <a:srgbClr val="FF0000"/>
                </a:solidFill>
              </a:rPr>
              <a:t>міжвидова</a:t>
            </a:r>
            <a:r>
              <a:rPr lang="uk-UA" b="1" dirty="0" smtClean="0">
                <a:solidFill>
                  <a:srgbClr val="FF0000"/>
                </a:solidFill>
              </a:rPr>
              <a:t>, або віддалена гібридизація. </a:t>
            </a:r>
            <a:r>
              <a:rPr lang="uk-UA" b="1" dirty="0" smtClean="0"/>
              <a:t>Наприклад, гібриди пшениці і пирію, пшениці і жита (</a:t>
            </a:r>
            <a:r>
              <a:rPr lang="uk-UA" b="1" dirty="0" err="1" smtClean="0"/>
              <a:t>тритікале</a:t>
            </a:r>
            <a:r>
              <a:rPr lang="uk-UA" b="1" dirty="0" smtClean="0"/>
              <a:t>) мають високу продуктивність. Відомі гібриди малини й ожини, сливи і терену та ін. У тваринництві виведені мули (гібрид кобили та віслюка), </a:t>
            </a:r>
            <a:r>
              <a:rPr lang="uk-UA" b="1" dirty="0" err="1" smtClean="0"/>
              <a:t>архаромериноси</a:t>
            </a:r>
            <a:r>
              <a:rPr lang="uk-UA" b="1" dirty="0" smtClean="0"/>
              <a:t> (гібрид тонкорунних мериносів і дикого гірського архара), бестер (гібрид білуги і стерляді).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Рослинні стерильні гібриди розмножують вегетативно, а тварин намагаються створити клонуванням.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660688"/>
          </a:xfrm>
        </p:spPr>
        <p:txBody>
          <a:bodyPr/>
          <a:lstStyle/>
          <a:p>
            <a:r>
              <a:rPr lang="uk-UA" dirty="0" smtClean="0"/>
              <a:t>Гетерозис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24744"/>
            <a:ext cx="7444680" cy="533099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Підвищення життєздатності і продуктивності гібридів першого покоління від схрещування різних чистих ліній порівняно з батьківськими формами.</a:t>
            </a:r>
          </a:p>
          <a:p>
            <a:r>
              <a:rPr lang="uk-UA" sz="2800" dirty="0" smtClean="0"/>
              <a:t>Для подальшого розмноження гетерозисні гібриди зазвичай не використовують. Гетерозисний ефект у рослин можна закріпити вегетативним розмноженням.</a:t>
            </a:r>
          </a:p>
          <a:p>
            <a:r>
              <a:rPr lang="uk-UA" sz="2800" b="1" dirty="0" smtClean="0">
                <a:solidFill>
                  <a:srgbClr val="FF0000"/>
                </a:solidFill>
              </a:rPr>
              <a:t>Гетерозис </a:t>
            </a:r>
            <a:r>
              <a:rPr lang="uk-UA" sz="2800" b="1" dirty="0" err="1" smtClean="0">
                <a:solidFill>
                  <a:srgbClr val="FF0000"/>
                </a:solidFill>
              </a:rPr>
              <a:t>грунтується</a:t>
            </a:r>
            <a:r>
              <a:rPr lang="uk-UA" sz="2800" b="1" dirty="0" smtClean="0">
                <a:solidFill>
                  <a:srgbClr val="FF0000"/>
                </a:solidFill>
              </a:rPr>
              <a:t> на явищах </a:t>
            </a:r>
            <a:r>
              <a:rPr lang="uk-UA" sz="2800" b="1" dirty="0" err="1" smtClean="0">
                <a:solidFill>
                  <a:srgbClr val="FF0000"/>
                </a:solidFill>
              </a:rPr>
              <a:t>наддомінування</a:t>
            </a:r>
            <a:r>
              <a:rPr lang="uk-UA" sz="2800" b="1" dirty="0" smtClean="0">
                <a:solidFill>
                  <a:srgbClr val="FF0000"/>
                </a:solidFill>
              </a:rPr>
              <a:t> та комплементарній взаємодії між </a:t>
            </a:r>
            <a:r>
              <a:rPr lang="uk-UA" sz="2800" b="1" dirty="0" err="1" smtClean="0">
                <a:solidFill>
                  <a:srgbClr val="FF0000"/>
                </a:solidFill>
              </a:rPr>
              <a:t>неалельними</a:t>
            </a:r>
            <a:r>
              <a:rPr lang="uk-UA" sz="2800" b="1" dirty="0" smtClean="0">
                <a:solidFill>
                  <a:srgbClr val="FF0000"/>
                </a:solidFill>
              </a:rPr>
              <a:t> генами.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на тему:&quot; Методи селекції.&quot;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3726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Віддалена гібридизація</a:t>
            </a:r>
            <a:endParaRPr lang="uk-UA" dirty="0"/>
          </a:p>
        </p:txBody>
      </p:sp>
      <p:pic>
        <p:nvPicPr>
          <p:cNvPr id="7" name="irc_mi" descr="http://images.myshared.ru/189865/slide_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28092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5166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Віддалена гібридизація</a:t>
            </a:r>
            <a:endParaRPr lang="uk-UA" dirty="0"/>
          </a:p>
        </p:txBody>
      </p:sp>
      <p:pic>
        <p:nvPicPr>
          <p:cNvPr id="4" name="irc_mi" descr="http://images.myshared.ru/189865/slide_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20891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Селекція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3200" dirty="0" smtClean="0"/>
              <a:t>Це наука, що вивчає </a:t>
            </a:r>
            <a:r>
              <a:rPr lang="uk-UA" sz="3200" b="1" dirty="0" smtClean="0">
                <a:solidFill>
                  <a:srgbClr val="FF0000"/>
                </a:solidFill>
              </a:rPr>
              <a:t>біологічні основи і методи створення і покращення</a:t>
            </a:r>
            <a:r>
              <a:rPr lang="uk-UA" sz="3200" dirty="0" smtClean="0"/>
              <a:t> порід тварин, сортів рослин і штамів мікроорганізмів.</a:t>
            </a:r>
          </a:p>
          <a:p>
            <a:r>
              <a:rPr lang="uk-UA" sz="3200" dirty="0" smtClean="0"/>
              <a:t>На думку М.І.Вавилова селекція як наука об</a:t>
            </a:r>
            <a:r>
              <a:rPr lang="en-US" sz="3200" dirty="0" smtClean="0"/>
              <a:t>’</a:t>
            </a:r>
            <a:r>
              <a:rPr lang="uk-UA" sz="3200" dirty="0" err="1" smtClean="0"/>
              <a:t>єднує</a:t>
            </a:r>
            <a:r>
              <a:rPr lang="uk-UA" sz="3200" dirty="0" smtClean="0"/>
              <a:t> підходи, які характерні для </a:t>
            </a:r>
            <a:r>
              <a:rPr lang="uk-UA" sz="3200" b="1" dirty="0" smtClean="0">
                <a:solidFill>
                  <a:srgbClr val="FF0000"/>
                </a:solidFill>
              </a:rPr>
              <a:t>еволюційної біології та генетики.</a:t>
            </a:r>
          </a:p>
          <a:p>
            <a:r>
              <a:rPr lang="uk-UA" sz="3600" b="1" dirty="0" smtClean="0">
                <a:solidFill>
                  <a:srgbClr val="FF0000"/>
                </a:solidFill>
              </a:rPr>
              <a:t>Генетика є теоретичною основою селекції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Гібрид собаки та вовка</a:t>
            </a:r>
            <a:endParaRPr lang="uk-UA" dirty="0"/>
          </a:p>
        </p:txBody>
      </p:sp>
      <p:pic>
        <p:nvPicPr>
          <p:cNvPr id="4" name="irc_mi" descr="http://www.port2all.dp.ua/uploads/posts/2010-06/1275939334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72816"/>
            <a:ext cx="5491683" cy="406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mtdata.ru/u23/photoCBCE/20923677585-0/origina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669674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iger couple 1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00809"/>
            <a:ext cx="21957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Мутагенез і поліплоїдія в селекції рослин</a:t>
            </a:r>
            <a:endParaRPr lang="uk-UA" dirty="0"/>
          </a:p>
        </p:txBody>
      </p:sp>
      <p:pic>
        <p:nvPicPr>
          <p:cNvPr id="4" name="irc_mi" descr="http://5klass.net/datas/biologija/Selektsija-urok/0008-008-Sort-jarovoj-pshenitsy-Novosibirskaja-6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2920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images.myshared.ru/406496/slide_6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196752"/>
            <a:ext cx="3923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липлоидия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5688" y="4509120"/>
            <a:ext cx="383831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Особливості селекції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Підбір особин для гібридизації за </a:t>
            </a:r>
            <a:r>
              <a:rPr lang="uk-UA" dirty="0" smtClean="0">
                <a:solidFill>
                  <a:srgbClr val="FF0000"/>
                </a:solidFill>
              </a:rPr>
              <a:t>родоводом, </a:t>
            </a:r>
            <a:r>
              <a:rPr lang="uk-UA" dirty="0" err="1" smtClean="0">
                <a:solidFill>
                  <a:srgbClr val="FF0000"/>
                </a:solidFill>
              </a:rPr>
              <a:t>естер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єром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Гібридизація.</a:t>
            </a:r>
          </a:p>
          <a:p>
            <a:r>
              <a:rPr lang="uk-UA" dirty="0" smtClean="0"/>
              <a:t>Перевірка потомства </a:t>
            </a:r>
            <a:r>
              <a:rPr lang="uk-UA" dirty="0" err="1" smtClean="0">
                <a:solidFill>
                  <a:srgbClr val="FF0000"/>
                </a:solidFill>
              </a:rPr>
              <a:t>інбридінгом</a:t>
            </a:r>
            <a:r>
              <a:rPr lang="uk-UA" dirty="0" smtClean="0"/>
              <a:t>.</a:t>
            </a:r>
          </a:p>
          <a:p>
            <a:r>
              <a:rPr lang="uk-UA" dirty="0" smtClean="0"/>
              <a:t>Контрольоване неспоріднене схрещування в межах породи або між породами дає змогу підтримувати корисні якості й підсилювати їх у наступних  поколіннях.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vitppt.com.ua/images/20/19521/770/img1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Селекція мікроорганізмів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Мають кільцеву молекулу ДНК, тому мутації проявляються в першому поколінні нащадків.</a:t>
            </a:r>
          </a:p>
          <a:p>
            <a:r>
              <a:rPr lang="uk-UA" dirty="0" smtClean="0"/>
              <a:t>Є статевий процес у формах: трансформації, трансдукції, </a:t>
            </a:r>
            <a:r>
              <a:rPr lang="uk-UA" dirty="0" err="1" smtClean="0"/>
              <a:t>кон</a:t>
            </a:r>
            <a:r>
              <a:rPr lang="en-US" dirty="0" smtClean="0"/>
              <a:t>’</a:t>
            </a:r>
            <a:r>
              <a:rPr lang="ru-RU" dirty="0" err="1" smtClean="0"/>
              <a:t>югації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Швидкі</a:t>
            </a:r>
            <a:r>
              <a:rPr lang="ru-RU" dirty="0" smtClean="0"/>
              <a:t> </a:t>
            </a:r>
            <a:r>
              <a:rPr lang="ru-RU" dirty="0" err="1" smtClean="0"/>
              <a:t>темпи</a:t>
            </a:r>
            <a:r>
              <a:rPr lang="ru-RU" dirty="0" smtClean="0"/>
              <a:t> </a:t>
            </a:r>
            <a:r>
              <a:rPr lang="ru-RU" dirty="0" err="1" smtClean="0"/>
              <a:t>розмноження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селекції</a:t>
            </a:r>
            <a:r>
              <a:rPr lang="ru-RU" dirty="0" smtClean="0"/>
              <a:t>: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добір</a:t>
            </a:r>
            <a:r>
              <a:rPr lang="ru-RU" dirty="0" smtClean="0"/>
              <a:t>, </a:t>
            </a:r>
            <a:r>
              <a:rPr lang="ru-RU" dirty="0" err="1" smtClean="0"/>
              <a:t>індукований</a:t>
            </a:r>
            <a:r>
              <a:rPr lang="ru-RU" dirty="0" smtClean="0"/>
              <a:t> мутагенез,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генної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клітинної</a:t>
            </a:r>
            <a:r>
              <a:rPr lang="ru-RU" dirty="0" smtClean="0"/>
              <a:t> </a:t>
            </a:r>
            <a:r>
              <a:rPr lang="ru-RU" dirty="0" err="1" smtClean="0"/>
              <a:t>інженерії</a:t>
            </a:r>
            <a:r>
              <a:rPr lang="ru-RU" dirty="0" smtClean="0"/>
              <a:t>. </a:t>
            </a:r>
            <a:r>
              <a:rPr lang="ru-RU" b="1" dirty="0" smtClean="0">
                <a:solidFill>
                  <a:srgbClr val="FF0000"/>
                </a:solidFill>
              </a:rPr>
              <a:t>НЕ </a:t>
            </a:r>
            <a:r>
              <a:rPr lang="ru-RU" b="1" dirty="0" err="1" smtClean="0">
                <a:solidFill>
                  <a:srgbClr val="FF0000"/>
                </a:solidFill>
              </a:rPr>
              <a:t>застосовують</a:t>
            </a:r>
            <a:r>
              <a:rPr lang="ru-RU" b="1" dirty="0" smtClean="0">
                <a:solidFill>
                  <a:srgbClr val="FF0000"/>
                </a:solidFill>
              </a:rPr>
              <a:t> метод </a:t>
            </a:r>
            <a:r>
              <a:rPr lang="ru-RU" b="1" dirty="0" err="1" smtClean="0">
                <a:solidFill>
                  <a:srgbClr val="FF0000"/>
                </a:solidFill>
              </a:rPr>
              <a:t>гібридизації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Презентація на тему Селекція організмів — презентації з біології ...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8964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Чи правильне твердження:</a:t>
            </a:r>
          </a:p>
          <a:p>
            <a:r>
              <a:rPr lang="uk-UA" dirty="0" smtClean="0"/>
              <a:t>Масовий добір </a:t>
            </a:r>
            <a:r>
              <a:rPr lang="uk-UA" dirty="0" err="1" smtClean="0"/>
              <a:t>грунтується</a:t>
            </a:r>
            <a:r>
              <a:rPr lang="uk-UA" dirty="0" smtClean="0"/>
              <a:t> на доборі за генотипом?</a:t>
            </a:r>
          </a:p>
          <a:p>
            <a:r>
              <a:rPr lang="uk-UA" dirty="0" smtClean="0"/>
              <a:t>А) Так. Б) Ні.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Який з методів селекції не використовується при виведенні нових порід тварин:</a:t>
            </a:r>
          </a:p>
          <a:p>
            <a:r>
              <a:rPr lang="uk-UA" dirty="0" smtClean="0"/>
              <a:t>А підбір</a:t>
            </a:r>
          </a:p>
          <a:p>
            <a:r>
              <a:rPr lang="uk-UA" dirty="0" smtClean="0"/>
              <a:t>Б гібридизація </a:t>
            </a:r>
          </a:p>
          <a:p>
            <a:r>
              <a:rPr lang="uk-UA" dirty="0" smtClean="0"/>
              <a:t>В виведення інбредних ліній </a:t>
            </a:r>
          </a:p>
          <a:p>
            <a:r>
              <a:rPr lang="uk-UA" dirty="0" smtClean="0"/>
              <a:t>Г поліплоїдія.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3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якого центру походження культурних рослин походять томат, ананас, картопля?</a:t>
            </a:r>
          </a:p>
          <a:p>
            <a:endParaRPr lang="uk-UA" dirty="0" smtClean="0"/>
          </a:p>
          <a:p>
            <a:r>
              <a:rPr lang="uk-UA" dirty="0" smtClean="0"/>
              <a:t>А  Південноазіатський</a:t>
            </a:r>
          </a:p>
          <a:p>
            <a:r>
              <a:rPr lang="uk-UA" dirty="0" smtClean="0"/>
              <a:t>Б  Середземноморський</a:t>
            </a:r>
          </a:p>
          <a:p>
            <a:r>
              <a:rPr lang="uk-UA" dirty="0" smtClean="0"/>
              <a:t>В  Абіссінський</a:t>
            </a:r>
          </a:p>
          <a:p>
            <a:r>
              <a:rPr lang="uk-UA" dirty="0" smtClean="0"/>
              <a:t>Г  Південноамериканський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660688"/>
          </a:xfrm>
        </p:spPr>
        <p:txBody>
          <a:bodyPr/>
          <a:lstStyle/>
          <a:p>
            <a:r>
              <a:rPr lang="uk-UA" dirty="0" smtClean="0"/>
              <a:t>Основи селекції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028384" cy="5877272"/>
          </a:xfrm>
        </p:spPr>
        <p:txBody>
          <a:bodyPr>
            <a:normAutofit/>
          </a:bodyPr>
          <a:lstStyle/>
          <a:p>
            <a:r>
              <a:rPr lang="uk-UA" dirty="0" smtClean="0"/>
              <a:t>Для проведення досліджень у галузі селекції людина створює </a:t>
            </a:r>
            <a:r>
              <a:rPr lang="uk-UA" b="1" dirty="0" smtClean="0">
                <a:solidFill>
                  <a:srgbClr val="FF0000"/>
                </a:solidFill>
              </a:rPr>
              <a:t>штучні популяції </a:t>
            </a:r>
            <a:r>
              <a:rPr lang="uk-UA" dirty="0" smtClean="0"/>
              <a:t>організмів, що мають спільні корисні ознаки. Тому такі популяції у рослин  називають </a:t>
            </a:r>
            <a:r>
              <a:rPr lang="uk-UA" b="1" dirty="0" smtClean="0">
                <a:solidFill>
                  <a:srgbClr val="FF0000"/>
                </a:solidFill>
              </a:rPr>
              <a:t>сортами</a:t>
            </a:r>
            <a:r>
              <a:rPr lang="uk-UA" dirty="0" smtClean="0"/>
              <a:t>, у тварин –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FF0000"/>
                </a:solidFill>
              </a:rPr>
              <a:t>породами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r>
              <a:rPr lang="uk-UA" dirty="0" smtClean="0"/>
              <a:t>Сорти та породи – це популяції організмів з </a:t>
            </a:r>
            <a:r>
              <a:rPr lang="uk-UA" b="1" dirty="0" smtClean="0">
                <a:solidFill>
                  <a:srgbClr val="FF0000"/>
                </a:solidFill>
              </a:rPr>
              <a:t>нетотожними генотипами</a:t>
            </a:r>
            <a:r>
              <a:rPr lang="uk-UA" b="1" dirty="0" smtClean="0"/>
              <a:t>.</a:t>
            </a:r>
          </a:p>
          <a:p>
            <a:r>
              <a:rPr lang="uk-UA" dirty="0" smtClean="0"/>
              <a:t>Клон клітини мікроорганізмів, що володіє певними властивостями, називається </a:t>
            </a:r>
            <a:r>
              <a:rPr lang="uk-UA" b="1" dirty="0" smtClean="0">
                <a:solidFill>
                  <a:srgbClr val="FF0000"/>
                </a:solidFill>
              </a:rPr>
              <a:t>штамом.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В основі селекції лежать спадкова мінливість та штучний добір.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 обговоренні  питань,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язаних</a:t>
            </a:r>
            <a:r>
              <a:rPr lang="uk-UA" dirty="0" smtClean="0"/>
              <a:t> з особливостями селекційної роботи, один учень сказав, що порода та сорт включають в себе тварин і рослин з тотожними генотипами, а другий наголосив, що Масовий добір </a:t>
            </a:r>
            <a:r>
              <a:rPr lang="uk-UA" dirty="0" err="1" smtClean="0"/>
              <a:t>грунтується</a:t>
            </a:r>
            <a:r>
              <a:rPr lang="uk-UA" dirty="0" smtClean="0"/>
              <a:t> на доборі за генотипом? Хто з них мав рацію?</a:t>
            </a:r>
          </a:p>
          <a:p>
            <a:r>
              <a:rPr lang="uk-UA" dirty="0" smtClean="0"/>
              <a:t>А лише перший</a:t>
            </a:r>
          </a:p>
          <a:p>
            <a:r>
              <a:rPr lang="uk-UA" dirty="0" smtClean="0"/>
              <a:t>Б лише другий</a:t>
            </a:r>
          </a:p>
          <a:p>
            <a:r>
              <a:rPr lang="uk-UA" dirty="0" smtClean="0"/>
              <a:t>В обидва мають рацію</a:t>
            </a:r>
          </a:p>
          <a:p>
            <a:r>
              <a:rPr lang="uk-UA" dirty="0" smtClean="0"/>
              <a:t>Г обидва помиляються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5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Гібридну рослину </a:t>
            </a:r>
            <a:r>
              <a:rPr lang="uk-UA" dirty="0" err="1" smtClean="0"/>
              <a:t>тритікале</a:t>
            </a:r>
            <a:r>
              <a:rPr lang="uk-UA" dirty="0" smtClean="0"/>
              <a:t> можна одержати при схрещуванні:</a:t>
            </a:r>
          </a:p>
          <a:p>
            <a:r>
              <a:rPr lang="uk-UA" dirty="0" smtClean="0"/>
              <a:t>А пшениці і пирію</a:t>
            </a:r>
          </a:p>
          <a:p>
            <a:r>
              <a:rPr lang="uk-UA" dirty="0" smtClean="0"/>
              <a:t> Б жита і пшениці </a:t>
            </a:r>
          </a:p>
          <a:p>
            <a:r>
              <a:rPr lang="uk-UA" dirty="0" smtClean="0"/>
              <a:t>В  редьки та капусти </a:t>
            </a:r>
          </a:p>
          <a:p>
            <a:r>
              <a:rPr lang="uk-UA" dirty="0" smtClean="0"/>
              <a:t>Г  пшениці і ячменю</a:t>
            </a:r>
            <a:endParaRPr lang="uk-U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6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Який тип мінливості широко застосовують в селекційній роботі з мікроорганізмами?</a:t>
            </a:r>
          </a:p>
          <a:p>
            <a:r>
              <a:rPr lang="uk-UA" dirty="0" smtClean="0"/>
              <a:t>А комбінаційну </a:t>
            </a:r>
          </a:p>
          <a:p>
            <a:r>
              <a:rPr lang="uk-UA" dirty="0" smtClean="0"/>
              <a:t>Б модифікаційну </a:t>
            </a:r>
          </a:p>
          <a:p>
            <a:r>
              <a:rPr lang="uk-UA" dirty="0" smtClean="0"/>
              <a:t>В мутаційну</a:t>
            </a:r>
          </a:p>
          <a:p>
            <a:r>
              <a:rPr lang="uk-UA" dirty="0" smtClean="0"/>
              <a:t>Г фенотипічну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24000" y="2392363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uk-UA" sz="6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Дякуємо за увагу</a:t>
            </a: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1295400" y="3459163"/>
            <a:ext cx="7543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©</a:t>
            </a:r>
            <a:r>
              <a:rPr lang="uk-UA" sz="2800"/>
              <a:t>  Безусько А.Г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      Адріанов В.Л.</a:t>
            </a:r>
          </a:p>
          <a:p>
            <a:pPr algn="ctr">
              <a:spcBef>
                <a:spcPct val="0"/>
              </a:spcBef>
            </a:pPr>
            <a:r>
              <a:rPr lang="uk-UA" sz="2800"/>
              <a:t>.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576" y="188640"/>
            <a:ext cx="8388424" cy="6408712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0" name="Rectangle 11"/>
          <p:cNvSpPr>
            <a:spLocks noChangeArrowheads="1"/>
          </p:cNvSpPr>
          <p:nvPr/>
        </p:nvSpPr>
        <p:spPr bwMode="auto">
          <a:xfrm>
            <a:off x="1524000" y="2438400"/>
            <a:ext cx="7162800" cy="20574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155" name="Text Box 23"/>
          <p:cNvSpPr txBox="1">
            <a:spLocks noChangeArrowheads="1"/>
          </p:cNvSpPr>
          <p:nvPr/>
        </p:nvSpPr>
        <p:spPr bwMode="auto">
          <a:xfrm>
            <a:off x="3708400" y="6462713"/>
            <a:ext cx="28082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Design by &amp;REW</a:t>
            </a:r>
            <a:endParaRPr lang="ru-RU" sz="1400"/>
          </a:p>
        </p:txBody>
      </p:sp>
      <p:pic>
        <p:nvPicPr>
          <p:cNvPr id="13" name="irc_mi" descr="http://www.port2all.dp.ua/uploads/posts/2010-06/1275939334_2.jpg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3953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Полиплоидия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0"/>
            <a:ext cx="362228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rc_mi" descr="http://images.myshared.ru/406496/slide_6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581128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Гетерозис за різних поєднань свиней — Агробізнес сьогодні">
            <a:hlinkClick r:id="rId8" tgtFrame="&quot;_blank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4797152"/>
            <a:ext cx="25557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Селекция растений, животных и микроорганизмов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25144"/>
            <a:ext cx="2700342" cy="186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Купити ТРИТИКАЛЕ сорт Никанор, Еліта - Николаев - Тритикале — APKUA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0"/>
            <a:ext cx="2140585" cy="21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410480" cy="751506"/>
          </a:xfrm>
        </p:spPr>
        <p:txBody>
          <a:bodyPr/>
          <a:lstStyle/>
          <a:p>
            <a:r>
              <a:rPr lang="uk-UA" dirty="0" smtClean="0"/>
              <a:t>Основні методи селекції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072494" cy="5715016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Загальні методи</a:t>
            </a:r>
          </a:p>
          <a:p>
            <a:r>
              <a:rPr lang="uk-UA" b="1" dirty="0" smtClean="0"/>
              <a:t>Підбір вихідного матеріалу (масовий   та індивідуальний). </a:t>
            </a:r>
          </a:p>
          <a:p>
            <a:r>
              <a:rPr lang="uk-UA" b="1" dirty="0" smtClean="0"/>
              <a:t>Гібридизація (внутрішньовидове і віддалене схрещування)</a:t>
            </a:r>
          </a:p>
          <a:p>
            <a:r>
              <a:rPr lang="uk-UA" b="1" dirty="0" smtClean="0"/>
              <a:t>Відбір.</a:t>
            </a:r>
          </a:p>
          <a:p>
            <a:r>
              <a:rPr lang="uk-UA" b="1" dirty="0" smtClean="0"/>
              <a:t>Підсилення необхідних показників.</a:t>
            </a:r>
            <a:endParaRPr lang="uk-UA" b="1" dirty="0" smtClean="0">
              <a:solidFill>
                <a:srgbClr val="002060"/>
              </a:solidFill>
            </a:endParaRPr>
          </a:p>
          <a:p>
            <a:r>
              <a:rPr lang="uk-UA" sz="3000" b="1" dirty="0" smtClean="0">
                <a:solidFill>
                  <a:srgbClr val="002060"/>
                </a:solidFill>
              </a:rPr>
              <a:t>У селекції рослин застосовують поліплоїдію і щеплення, а при підборі вихідного матеріалу – штучний мутагенез</a:t>
            </a:r>
            <a:r>
              <a:rPr lang="uk-UA" sz="3000" b="1" dirty="0" smtClean="0"/>
              <a:t>.</a:t>
            </a:r>
          </a:p>
          <a:p>
            <a:r>
              <a:rPr lang="uk-UA" sz="3000" b="1" dirty="0" smtClean="0">
                <a:solidFill>
                  <a:srgbClr val="00B050"/>
                </a:solidFill>
              </a:rPr>
              <a:t>У селекції мікроорганізмів одним з основних методів – це штучний мутагенез.</a:t>
            </a:r>
            <a:endParaRPr lang="uk-UA" sz="3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660688"/>
          </a:xfrm>
        </p:spPr>
        <p:txBody>
          <a:bodyPr/>
          <a:lstStyle/>
          <a:p>
            <a:r>
              <a:rPr lang="uk-UA" dirty="0" smtClean="0"/>
              <a:t>Підбір вихідного матеріалу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7920880" cy="573325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Метод пошуку вихідного матеріалу для селекції запропонував академік М.І. Вавилов.</a:t>
            </a:r>
          </a:p>
          <a:p>
            <a:r>
              <a:rPr lang="uk-UA" sz="3200" dirty="0" smtClean="0"/>
              <a:t>Він зазначав, що </a:t>
            </a:r>
            <a:r>
              <a:rPr lang="uk-UA" sz="3200" b="1" dirty="0" smtClean="0"/>
              <a:t>різноманітність форм виду найбільша в тих районах, де цей вид виник. Виділив </a:t>
            </a:r>
            <a:r>
              <a:rPr lang="uk-UA" sz="3200" b="1" dirty="0" smtClean="0">
                <a:solidFill>
                  <a:srgbClr val="FF0000"/>
                </a:solidFill>
              </a:rPr>
              <a:t>7 </a:t>
            </a:r>
            <a:r>
              <a:rPr lang="uk-UA" sz="3200" b="1" dirty="0" smtClean="0"/>
              <a:t>основних центрів походження культурних рослин. </a:t>
            </a:r>
          </a:p>
          <a:p>
            <a:r>
              <a:rPr lang="uk-UA" sz="3200" b="1" dirty="0" smtClean="0"/>
              <a:t>Це місця інтенсивного видоутворення цих рослин, </a:t>
            </a:r>
            <a:r>
              <a:rPr lang="uk-UA" sz="3200" b="1" dirty="0" smtClean="0">
                <a:solidFill>
                  <a:srgbClr val="FF0000"/>
                </a:solidFill>
              </a:rPr>
              <a:t>де генофонд їх найбагатший</a:t>
            </a:r>
            <a:r>
              <a:rPr lang="uk-UA" sz="3200" dirty="0" smtClean="0">
                <a:solidFill>
                  <a:srgbClr val="FF0000"/>
                </a:solidFill>
              </a:rPr>
              <a:t>.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school.xvatit.com/images/0/0b/20.3.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96448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8604448" cy="5886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Центри різноманітності та походження культурних рослин</a:t>
            </a:r>
            <a:endParaRPr lang="uk-UA" dirty="0"/>
          </a:p>
        </p:txBody>
      </p:sp>
      <p:pic>
        <p:nvPicPr>
          <p:cNvPr id="1026" name="Picture 2" descr="E:\doc\Documents\PrintScreen Files\центры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" y="1025352"/>
            <a:ext cx="8730933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44466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Райони одомашнення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602128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Більшість свійських тварин було одомашнено 8-10 тис. років тому.</a:t>
            </a:r>
          </a:p>
          <a:p>
            <a:r>
              <a:rPr lang="uk-UA" dirty="0" smtClean="0"/>
              <a:t>Однією з найдавніших свійських тварин є </a:t>
            </a:r>
            <a:r>
              <a:rPr lang="uk-UA" b="1" dirty="0" smtClean="0">
                <a:solidFill>
                  <a:srgbClr val="FF0000"/>
                </a:solidFill>
              </a:rPr>
              <a:t>собака</a:t>
            </a:r>
            <a:r>
              <a:rPr lang="uk-UA" dirty="0" smtClean="0"/>
              <a:t>. Собаку було виведено 10-15 тис. років тому в кількох місцях Євразії від різних видів вовків. Зараз налічують понад 350 порід.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Кішку</a:t>
            </a:r>
            <a:r>
              <a:rPr lang="uk-UA" dirty="0" smtClean="0"/>
              <a:t> одомашнено близько 5 тис. років тому в Єгипті. Її предком була дика лівійська кішка.</a:t>
            </a:r>
          </a:p>
          <a:p>
            <a:r>
              <a:rPr lang="uk-UA" dirty="0" smtClean="0"/>
              <a:t>Одним з перших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скотарства були </a:t>
            </a:r>
            <a:r>
              <a:rPr lang="uk-UA" b="1" dirty="0" smtClean="0">
                <a:solidFill>
                  <a:srgbClr val="FF0000"/>
                </a:solidFill>
              </a:rPr>
              <a:t>вівці і кози. </a:t>
            </a:r>
            <a:r>
              <a:rPr lang="uk-UA" dirty="0" smtClean="0"/>
              <a:t>Вівчарство виникло в гірських районах Греції , Кавказу, Малої та Середньої Азії. Предками свійської вівці були дикі види архар та муфлон, які й тепер мешкають у центрах їх одомашнення. Відомо близько 70 порід свійської вівці. В Україні розводять </a:t>
            </a:r>
            <a:r>
              <a:rPr lang="uk-UA" dirty="0" err="1" smtClean="0"/>
              <a:t>асканійську</a:t>
            </a:r>
            <a:r>
              <a:rPr lang="uk-UA" dirty="0" smtClean="0"/>
              <a:t>, цигайську, каракульську, сокольську, </a:t>
            </a:r>
            <a:r>
              <a:rPr lang="uk-UA" dirty="0" err="1" smtClean="0"/>
              <a:t>гірськокарпатську</a:t>
            </a:r>
            <a:r>
              <a:rPr lang="uk-UA" dirty="0" smtClean="0"/>
              <a:t> породи овець. Предками свійських кіз вважають кілька видів диких козлів (</a:t>
            </a:r>
            <a:r>
              <a:rPr lang="uk-UA" dirty="0" err="1" smtClean="0"/>
              <a:t>безаровий</a:t>
            </a:r>
            <a:r>
              <a:rPr lang="uk-UA" dirty="0" smtClean="0"/>
              <a:t> козел та ін.)</a:t>
            </a: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Райони одомашнення тварин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Одомашнення </a:t>
            </a:r>
            <a:r>
              <a:rPr lang="uk-UA" b="1" dirty="0" smtClean="0">
                <a:solidFill>
                  <a:srgbClr val="FF0000"/>
                </a:solidFill>
              </a:rPr>
              <a:t>коня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  <a:r>
              <a:rPr lang="uk-UA" dirty="0" smtClean="0"/>
              <a:t> Предками свійського коня вважають дикого коня тарпана, який був поширений в </a:t>
            </a:r>
            <a:r>
              <a:rPr lang="uk-UA" dirty="0" err="1" smtClean="0"/>
              <a:t>лісостепах</a:t>
            </a:r>
            <a:r>
              <a:rPr lang="uk-UA" dirty="0" smtClean="0"/>
              <a:t> Європи та Казахстану.</a:t>
            </a:r>
          </a:p>
          <a:p>
            <a:r>
              <a:rPr lang="uk-UA" dirty="0" smtClean="0"/>
              <a:t>Предком </a:t>
            </a:r>
            <a:r>
              <a:rPr lang="uk-UA" b="1" dirty="0" smtClean="0">
                <a:solidFill>
                  <a:srgbClr val="FF0000"/>
                </a:solidFill>
              </a:rPr>
              <a:t>великої рогатої худоби </a:t>
            </a:r>
            <a:r>
              <a:rPr lang="uk-UA" dirty="0" smtClean="0"/>
              <a:t>був дикий бик – тур, який жив на території лісостепової і степової зон Євразії. Одомашнено близько 4 тис. років тому у Давній Греції. Відомо понад 50 порід.</a:t>
            </a:r>
          </a:p>
          <a:p>
            <a:r>
              <a:rPr lang="uk-UA" dirty="0" smtClean="0"/>
              <a:t>Дику </a:t>
            </a:r>
            <a:r>
              <a:rPr lang="uk-UA" b="1" dirty="0" smtClean="0">
                <a:solidFill>
                  <a:srgbClr val="FF0000"/>
                </a:solidFill>
              </a:rPr>
              <a:t>свиню</a:t>
            </a:r>
            <a:r>
              <a:rPr lang="uk-UA" dirty="0" smtClean="0"/>
              <a:t>, що мешкає в різних районах Євразії одомашнили землеробські племена 5-9 тис. років тому.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735</TotalTime>
  <Words>1118</Words>
  <Application>Microsoft Office PowerPoint</Application>
  <PresentationFormat>Экран (4:3)</PresentationFormat>
  <Paragraphs>111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Изящная</vt:lpstr>
      <vt:lpstr>Основи селекції </vt:lpstr>
      <vt:lpstr>Селекція</vt:lpstr>
      <vt:lpstr>Основи селекції</vt:lpstr>
      <vt:lpstr>Основні методи селекції</vt:lpstr>
      <vt:lpstr>Підбір вихідного матеріалу</vt:lpstr>
      <vt:lpstr>Презентация PowerPoint</vt:lpstr>
      <vt:lpstr>Центри різноманітності та походження культурних рослин</vt:lpstr>
      <vt:lpstr>Райони одомашнення тварин</vt:lpstr>
      <vt:lpstr>Райони одомашнення тварин</vt:lpstr>
      <vt:lpstr>Одомашнення тварин</vt:lpstr>
      <vt:lpstr>Штучний добір і його форми</vt:lpstr>
      <vt:lpstr>Методи селекції рослин. Індивідуальний і масовий добір у селекції злакових культур</vt:lpstr>
      <vt:lpstr>Штучний добір у селекції рослин</vt:lpstr>
      <vt:lpstr>Презентация PowerPoint</vt:lpstr>
      <vt:lpstr>Системи схрещувань</vt:lpstr>
      <vt:lpstr>Гетерозис</vt:lpstr>
      <vt:lpstr>Презентация PowerPoint</vt:lpstr>
      <vt:lpstr>Віддалена гібридизація</vt:lpstr>
      <vt:lpstr>Віддалена гібридизація</vt:lpstr>
      <vt:lpstr>Гібрид собаки та вовка</vt:lpstr>
      <vt:lpstr>Презентация PowerPoint</vt:lpstr>
      <vt:lpstr>Мутагенез і поліплоїдія в селекції рослин</vt:lpstr>
      <vt:lpstr>Особливості селекції тварин</vt:lpstr>
      <vt:lpstr>Презентация PowerPoint</vt:lpstr>
      <vt:lpstr>Селекція мікроорганізмів</vt:lpstr>
      <vt:lpstr>Презентация PowerPoint</vt:lpstr>
      <vt:lpstr>Завдання 1</vt:lpstr>
      <vt:lpstr>Завдання 2</vt:lpstr>
      <vt:lpstr>Завдання 3 </vt:lpstr>
      <vt:lpstr>Завдання 4</vt:lpstr>
      <vt:lpstr>Завдання 5</vt:lpstr>
      <vt:lpstr>Завдання 6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селекції. Біотехнологія, генетична інженерія</dc:title>
  <dc:creator>C2-411-Note</dc:creator>
  <cp:lastModifiedBy>Admin</cp:lastModifiedBy>
  <cp:revision>86</cp:revision>
  <dcterms:created xsi:type="dcterms:W3CDTF">2016-03-23T08:10:14Z</dcterms:created>
  <dcterms:modified xsi:type="dcterms:W3CDTF">2021-03-25T08:49:25Z</dcterms:modified>
</cp:coreProperties>
</file>