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6" r:id="rId18"/>
    <p:sldId id="272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6D8BA-A009-4CEB-AF8C-120375B02560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38031-F4CB-491D-B71F-19EA1BB9817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38031-F4CB-491D-B71F-19EA1BB9817A}" type="slidenum">
              <a:rPr lang="uk-UA" smtClean="0"/>
              <a:t>18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860D7A-8652-4994-AA65-2F755A7C5306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DFBD96-A4E3-43E8-9D89-67E52EF39F5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60D7A-8652-4994-AA65-2F755A7C5306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BD96-A4E3-43E8-9D89-67E52EF39F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8860D7A-8652-4994-AA65-2F755A7C5306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DFBD96-A4E3-43E8-9D89-67E52EF39F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60D7A-8652-4994-AA65-2F755A7C5306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BD96-A4E3-43E8-9D89-67E52EF39F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860D7A-8652-4994-AA65-2F755A7C5306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0DFBD96-A4E3-43E8-9D89-67E52EF39F5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60D7A-8652-4994-AA65-2F755A7C5306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BD96-A4E3-43E8-9D89-67E52EF39F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60D7A-8652-4994-AA65-2F755A7C5306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BD96-A4E3-43E8-9D89-67E52EF39F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60D7A-8652-4994-AA65-2F755A7C5306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BD96-A4E3-43E8-9D89-67E52EF39F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860D7A-8652-4994-AA65-2F755A7C5306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BD96-A4E3-43E8-9D89-67E52EF39F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60D7A-8652-4994-AA65-2F755A7C5306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BD96-A4E3-43E8-9D89-67E52EF39F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60D7A-8652-4994-AA65-2F755A7C5306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FBD96-A4E3-43E8-9D89-67E52EF39F5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860D7A-8652-4994-AA65-2F755A7C5306}" type="datetimeFigureOut">
              <a:rPr lang="uk-UA" smtClean="0"/>
              <a:t>18.04.2022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DFBD96-A4E3-43E8-9D89-67E52EF39F5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ciencevsaging.org/img/compas/2009-01-11/progeria/55137188_orig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lementy.ru/images/news/telomerase_1000.jp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zreni.ru/uploads/posts/2012-09/1347122021_22.pn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Будова та функції клітини</a:t>
            </a:r>
            <a:br>
              <a:rPr lang="uk-UA" dirty="0" smtClean="0"/>
            </a:br>
            <a:r>
              <a:rPr lang="uk-UA" dirty="0" smtClean="0"/>
              <a:t>частина 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538038" cy="3129496"/>
          </a:xfrm>
        </p:spPr>
        <p:txBody>
          <a:bodyPr>
            <a:normAutofit fontScale="92500" lnSpcReduction="10000"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Ядро, </a:t>
            </a:r>
            <a:r>
              <a:rPr lang="uk-UA" sz="3600" dirty="0" err="1" smtClean="0">
                <a:solidFill>
                  <a:srgbClr val="FF0000"/>
                </a:solidFill>
              </a:rPr>
              <a:t>цитозоль</a:t>
            </a:r>
            <a:r>
              <a:rPr lang="uk-UA" sz="3600" dirty="0" smtClean="0">
                <a:solidFill>
                  <a:srgbClr val="FF0000"/>
                </a:solidFill>
              </a:rPr>
              <a:t>, </a:t>
            </a:r>
            <a:r>
              <a:rPr lang="uk-UA" sz="3600" dirty="0" err="1" smtClean="0">
                <a:solidFill>
                  <a:srgbClr val="FF0000"/>
                </a:solidFill>
              </a:rPr>
              <a:t>мікротільця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</a:p>
          <a:p>
            <a:endParaRPr lang="uk-UA" dirty="0" smtClean="0"/>
          </a:p>
          <a:p>
            <a:endParaRPr lang="uk-UA" dirty="0" smtClean="0">
              <a:solidFill>
                <a:srgbClr val="002060"/>
              </a:solidFill>
            </a:endParaRPr>
          </a:p>
          <a:p>
            <a:r>
              <a:rPr lang="uk-UA" sz="3200" b="1" dirty="0" smtClean="0">
                <a:solidFill>
                  <a:schemeClr val="tx1"/>
                </a:solidFill>
              </a:rPr>
              <a:t>А.Г</a:t>
            </a:r>
            <a:r>
              <a:rPr lang="uk-UA" sz="3200" b="1" dirty="0" smtClean="0">
                <a:solidFill>
                  <a:schemeClr val="tx1"/>
                </a:solidFill>
              </a:rPr>
              <a:t>. </a:t>
            </a:r>
            <a:r>
              <a:rPr lang="uk-UA" sz="3200" b="1" dirty="0" err="1" smtClean="0">
                <a:solidFill>
                  <a:schemeClr val="tx1"/>
                </a:solidFill>
              </a:rPr>
              <a:t>Безусько</a:t>
            </a:r>
            <a:r>
              <a:rPr lang="uk-UA" sz="3200" b="1" dirty="0" smtClean="0">
                <a:solidFill>
                  <a:schemeClr val="tx1"/>
                </a:solidFill>
              </a:rPr>
              <a:t> – кандидат </a:t>
            </a:r>
            <a:r>
              <a:rPr lang="uk-UA" sz="3200" b="1" dirty="0" smtClean="0">
                <a:solidFill>
                  <a:schemeClr val="tx1"/>
                </a:solidFill>
              </a:rPr>
              <a:t>біологічних</a:t>
            </a:r>
            <a:r>
              <a:rPr lang="uk-UA" sz="3200" b="1" dirty="0" smtClean="0">
                <a:solidFill>
                  <a:schemeClr val="tx1"/>
                </a:solidFill>
              </a:rPr>
              <a:t/>
            </a:r>
            <a:br>
              <a:rPr lang="uk-UA" sz="3200" b="1" dirty="0" smtClean="0">
                <a:solidFill>
                  <a:schemeClr val="tx1"/>
                </a:solidFill>
              </a:rPr>
            </a:br>
            <a:r>
              <a:rPr lang="uk-UA" sz="3200" b="1" dirty="0" smtClean="0">
                <a:solidFill>
                  <a:schemeClr val="tx1"/>
                </a:solidFill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</a:rPr>
              <a:t>наук</a:t>
            </a:r>
            <a:r>
              <a:rPr lang="uk-UA" sz="3200" b="1" dirty="0" smtClean="0">
                <a:solidFill>
                  <a:schemeClr val="tx1"/>
                </a:solidFill>
              </a:rPr>
              <a:t>, доцент</a:t>
            </a:r>
            <a:endParaRPr lang="uk-U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484784"/>
            <a:ext cx="8964488" cy="4641379"/>
          </a:xfrm>
        </p:spPr>
        <p:txBody>
          <a:bodyPr/>
          <a:lstStyle/>
          <a:p>
            <a:pPr>
              <a:buFontTx/>
              <a:buNone/>
            </a:pPr>
            <a:r>
              <a:rPr lang="uk-UA" sz="4400" b="1" dirty="0" smtClean="0">
                <a:solidFill>
                  <a:srgbClr val="FF0000"/>
                </a:solidFill>
              </a:rPr>
              <a:t> </a:t>
            </a:r>
            <a:r>
              <a:rPr lang="uk-UA" sz="4400" b="1" dirty="0" smtClean="0"/>
              <a:t>Ядро, хроматин, ядерце,              каріоплазма, </a:t>
            </a:r>
            <a:r>
              <a:rPr lang="uk-UA" sz="4400" b="1" dirty="0" err="1" smtClean="0"/>
              <a:t>матрикс</a:t>
            </a:r>
            <a:r>
              <a:rPr lang="uk-UA" sz="4400" b="1" dirty="0" smtClean="0"/>
              <a:t> ядра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20040"/>
            <a:ext cx="7372672" cy="138076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ksent" pitchFamily="2" charset="0"/>
              </a:rPr>
              <a:t>Схематичне зображення головних внутрішньоклітинних </a:t>
            </a:r>
            <a:r>
              <a:rPr lang="uk-UA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ksent" pitchFamily="2" charset="0"/>
              </a:rPr>
              <a:t>компартментів</a:t>
            </a:r>
            <a:r>
              <a:rPr lang="uk-U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ksent" pitchFamily="2" charset="0"/>
              </a:rPr>
              <a:t> типової тваринної клітини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ksent" pitchFamily="2" charset="0"/>
            </a:endParaRPr>
          </a:p>
        </p:txBody>
      </p:sp>
      <p:pic>
        <p:nvPicPr>
          <p:cNvPr id="8195" name="Picture 5" descr="figure12-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679855"/>
            <a:ext cx="6912943" cy="48892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Основні </a:t>
            </a:r>
            <a:r>
              <a:rPr lang="uk-UA" sz="2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компартменти</a:t>
            </a:r>
            <a:r>
              <a:rPr lang="uk-UA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еукаріотичної</a:t>
            </a:r>
            <a:r>
              <a:rPr lang="uk-UA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клітини (ІІ)</a:t>
            </a:r>
            <a:r>
              <a:rPr lang="en-US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uk-UA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електронограма активованого В </a:t>
            </a:r>
            <a:r>
              <a:rPr lang="uk-UA" sz="2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лімфоцита-плазмоцита</a:t>
            </a:r>
            <a:r>
              <a:rPr lang="uk-UA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uk-UA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3" name="Picture 4" descr="cell_structure_lab_micrograph_B-labelled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1457400"/>
            <a:ext cx="3957782" cy="54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7848600" cy="2973387"/>
          </a:xfrm>
          <a:prstGeom prst="rect">
            <a:avLst/>
          </a:prstGeom>
          <a:noFill/>
          <a:ln w="38100" algn="ctr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066800" y="123825"/>
            <a:ext cx="807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Еволюція </a:t>
            </a:r>
            <a:r>
              <a:rPr lang="uk-UA" sz="3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еукаріотичної</a:t>
            </a:r>
            <a:r>
              <a:rPr lang="uk-UA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клітини 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179512" y="5373216"/>
            <a:ext cx="7632848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7B7E7"/>
              </a:gs>
              <a:gs pos="50000">
                <a:schemeClr val="bg1"/>
              </a:gs>
              <a:gs pos="100000">
                <a:srgbClr val="B7B7E7"/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uk-UA" sz="2400" dirty="0"/>
              <a:t>Імовірний еволюційний шлях утворення ядра та ЕПР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2098675" y="1557338"/>
            <a:ext cx="672147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spcBef>
                <a:spcPct val="0"/>
              </a:spcBef>
              <a:defRPr/>
            </a:pPr>
            <a:r>
              <a:rPr lang="ru-RU" sz="2000" b="1">
                <a:solidFill>
                  <a:srgbClr val="FF0000"/>
                </a:solidFill>
              </a:rPr>
              <a:t>Ядро і цитозоль</a:t>
            </a:r>
            <a:endParaRPr lang="en-US" sz="2000" b="1">
              <a:solidFill>
                <a:srgbClr val="FF0000"/>
              </a:solidFill>
            </a:endParaRPr>
          </a:p>
          <a:p>
            <a:pPr marL="342900" indent="-342900" algn="ctr">
              <a:spcBef>
                <a:spcPct val="0"/>
              </a:spcBef>
              <a:defRPr/>
            </a:pPr>
            <a:r>
              <a:rPr lang="ru-RU" sz="2000" b="1">
                <a:solidFill>
                  <a:srgbClr val="FF0000"/>
                </a:solidFill>
              </a:rPr>
              <a:t>(топологічно нерозривні, але функціонально різні)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2098675" y="2493963"/>
            <a:ext cx="672147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spcBef>
                <a:spcPct val="0"/>
              </a:spcBef>
              <a:defRPr/>
            </a:pPr>
            <a:r>
              <a:rPr lang="uk-UA" sz="2000"/>
              <a:t>Мітохондрії </a:t>
            </a:r>
            <a:endParaRPr lang="ru-RU" sz="2000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2098675" y="3459163"/>
            <a:ext cx="672147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spcBef>
                <a:spcPct val="0"/>
              </a:spcBef>
              <a:defRPr/>
            </a:pPr>
            <a:r>
              <a:rPr lang="ru-RU" sz="2000"/>
              <a:t>Хлоропласти</a:t>
            </a:r>
          </a:p>
          <a:p>
            <a:pPr marL="342900" indent="-342900" algn="ctr">
              <a:spcBef>
                <a:spcPct val="0"/>
              </a:spcBef>
              <a:defRPr/>
            </a:pPr>
            <a:r>
              <a:rPr lang="ru-RU" sz="2000"/>
              <a:t>(лише у рослин)</a:t>
            </a: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2124075" y="4437063"/>
            <a:ext cx="672147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spcBef>
                <a:spcPct val="0"/>
              </a:spcBef>
              <a:defRPr/>
            </a:pPr>
            <a:r>
              <a:rPr lang="uk-UA" sz="2000" b="1" dirty="0" err="1">
                <a:solidFill>
                  <a:srgbClr val="FF0000"/>
                </a:solidFill>
              </a:rPr>
              <a:t>Пероксисоми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2098675" y="5403850"/>
            <a:ext cx="672147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spcBef>
                <a:spcPct val="0"/>
              </a:spcBef>
              <a:defRPr/>
            </a:pPr>
            <a:r>
              <a:rPr lang="ru-RU" sz="2000"/>
              <a:t>ЕПС, Комплекс Гольджі, ендосоми, лізосоми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1260475" y="1557338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5FA4EF"/>
              </a:gs>
              <a:gs pos="50000">
                <a:schemeClr val="bg1"/>
              </a:gs>
              <a:gs pos="100000">
                <a:srgbClr val="5FA4EF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uk-UA" sz="2800" b="1"/>
              <a:t>1</a:t>
            </a:r>
            <a:endParaRPr lang="ru-RU" sz="2800" b="1"/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1260475" y="2493963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5FA4EF"/>
              </a:gs>
              <a:gs pos="50000">
                <a:schemeClr val="bg1"/>
              </a:gs>
              <a:gs pos="100000">
                <a:srgbClr val="5FA4EF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uk-UA" sz="2800" b="1"/>
              <a:t>2</a:t>
            </a:r>
            <a:endParaRPr lang="ru-RU" sz="2800" b="1"/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1260475" y="3459163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5FA4EF"/>
              </a:gs>
              <a:gs pos="50000">
                <a:schemeClr val="bg1"/>
              </a:gs>
              <a:gs pos="100000">
                <a:srgbClr val="5FA4EF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uk-UA" sz="2800" b="1"/>
              <a:t>3</a:t>
            </a:r>
            <a:endParaRPr lang="ru-RU" sz="2800" b="1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1260475" y="4424363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5FA4EF"/>
              </a:gs>
              <a:gs pos="50000">
                <a:schemeClr val="bg1"/>
              </a:gs>
              <a:gs pos="100000">
                <a:srgbClr val="5FA4EF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b="1"/>
              <a:t>4</a:t>
            </a:r>
            <a:endParaRPr lang="ru-RU" sz="2800" b="1"/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>
            <a:off x="1260475" y="5403850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5FA4EF"/>
              </a:gs>
              <a:gs pos="50000">
                <a:schemeClr val="bg1"/>
              </a:gs>
              <a:gs pos="100000">
                <a:srgbClr val="5FA4EF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2800" b="1"/>
              <a:t>5</a:t>
            </a:r>
            <a:endParaRPr lang="ru-RU" sz="2800" b="1"/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323528" y="0"/>
            <a:ext cx="8820472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Еволюційна схема</a:t>
            </a:r>
            <a:endParaRPr lang="en-US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uk-UA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внутрішньоклітинних </a:t>
            </a:r>
            <a:r>
              <a:rPr lang="uk-UA" sz="3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компартментів</a:t>
            </a:r>
            <a:endParaRPr lang="uk-UA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66800" y="76200"/>
            <a:ext cx="807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Будова та функції ядра </a:t>
            </a: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25" y="796925"/>
            <a:ext cx="3817938" cy="244792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3925888"/>
            <a:ext cx="3843338" cy="263525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258888" y="3357563"/>
            <a:ext cx="3960812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7B7E7"/>
              </a:gs>
              <a:gs pos="50000">
                <a:schemeClr val="bg1"/>
              </a:gs>
              <a:gs pos="100000">
                <a:srgbClr val="B7B7E7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uk-UA" sz="1800"/>
              <a:t>Електронна мікрофотографія ядра</a:t>
            </a:r>
            <a:endParaRPr lang="ru-RU" sz="1800"/>
          </a:p>
        </p:txBody>
      </p:sp>
      <p:pic>
        <p:nvPicPr>
          <p:cNvPr id="23558" name="Picture 10" descr="figure12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2588" y="796925"/>
            <a:ext cx="3429000" cy="35687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437188" y="4508500"/>
            <a:ext cx="3527425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7B7E7"/>
              </a:gs>
              <a:gs pos="50000">
                <a:schemeClr val="bg1"/>
              </a:gs>
              <a:gs pos="100000">
                <a:srgbClr val="B7B7E7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uk-UA" sz="1800" dirty="0" err="1" smtClean="0"/>
              <a:t>Ядерно-поровий</a:t>
            </a:r>
            <a:r>
              <a:rPr lang="uk-UA" sz="1800" dirty="0" smtClean="0"/>
              <a:t> </a:t>
            </a:r>
            <a:r>
              <a:rPr lang="uk-UA" sz="1800" dirty="0"/>
              <a:t>комплекс</a:t>
            </a:r>
            <a:endParaRPr lang="ru-RU" sz="1800" dirty="0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3692525" y="6092825"/>
            <a:ext cx="838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7B7E7"/>
              </a:gs>
              <a:gs pos="50000">
                <a:schemeClr val="bg1"/>
              </a:gs>
              <a:gs pos="100000">
                <a:srgbClr val="B7B7E7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uk-UA" sz="1800"/>
              <a:t>пори</a:t>
            </a:r>
            <a:endParaRPr lang="ru-RU" sz="1800"/>
          </a:p>
        </p:txBody>
      </p:sp>
      <p:sp>
        <p:nvSpPr>
          <p:cNvPr id="23561" name="Line 15"/>
          <p:cNvSpPr>
            <a:spLocks noChangeShapeType="1"/>
          </p:cNvSpPr>
          <p:nvPr/>
        </p:nvSpPr>
        <p:spPr bwMode="auto">
          <a:xfrm>
            <a:off x="3311525" y="6103938"/>
            <a:ext cx="381000" cy="762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3562" name="Line 17"/>
          <p:cNvSpPr>
            <a:spLocks noChangeShapeType="1"/>
          </p:cNvSpPr>
          <p:nvPr/>
        </p:nvSpPr>
        <p:spPr bwMode="auto">
          <a:xfrm flipV="1">
            <a:off x="1711325" y="5722938"/>
            <a:ext cx="381000" cy="3810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3563" name="Line 19"/>
          <p:cNvSpPr>
            <a:spLocks noChangeShapeType="1"/>
          </p:cNvSpPr>
          <p:nvPr/>
        </p:nvSpPr>
        <p:spPr bwMode="auto">
          <a:xfrm>
            <a:off x="3768725" y="5189538"/>
            <a:ext cx="228600" cy="4572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3564" name="Line 21"/>
          <p:cNvSpPr>
            <a:spLocks noChangeShapeType="1"/>
          </p:cNvSpPr>
          <p:nvPr/>
        </p:nvSpPr>
        <p:spPr bwMode="auto">
          <a:xfrm flipV="1">
            <a:off x="2473325" y="4884738"/>
            <a:ext cx="457200" cy="762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23565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5156200"/>
            <a:ext cx="3500438" cy="144145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3203575" y="5516563"/>
            <a:ext cx="213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7B7E7"/>
              </a:gs>
              <a:gs pos="50000">
                <a:schemeClr val="bg1"/>
              </a:gs>
              <a:gs pos="100000">
                <a:srgbClr val="B7B7E7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uk-UA" sz="1800"/>
              <a:t>подвійна мембрана</a:t>
            </a:r>
            <a:endParaRPr lang="ru-RU" sz="1800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996950" y="5948363"/>
            <a:ext cx="838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7B7E7"/>
              </a:gs>
              <a:gs pos="50000">
                <a:schemeClr val="bg1"/>
              </a:gs>
              <a:gs pos="100000">
                <a:srgbClr val="B7B7E7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uk-UA" sz="1800"/>
              <a:t>ЕПР</a:t>
            </a:r>
            <a:endParaRPr lang="ru-RU" sz="1800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1098550" y="4848225"/>
            <a:ext cx="1600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7B7E7"/>
              </a:gs>
              <a:gs pos="50000">
                <a:schemeClr val="bg1"/>
              </a:gs>
              <a:gs pos="100000">
                <a:srgbClr val="B7B7E7"/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uk-UA" sz="1800"/>
              <a:t>нуклеоплазма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Білки ядра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Ядро містить безліч білків, необхідних для забезпечення його унікальних функцій. Ці білки (до них належать </a:t>
            </a:r>
            <a:r>
              <a:rPr lang="uk-UA" dirty="0" err="1" smtClean="0"/>
              <a:t>гістони</a:t>
            </a:r>
            <a:r>
              <a:rPr lang="uk-UA" dirty="0" smtClean="0"/>
              <a:t>, ДНК- та </a:t>
            </a:r>
            <a:r>
              <a:rPr lang="uk-UA" dirty="0" err="1" smtClean="0"/>
              <a:t>РНК-полімерази</a:t>
            </a:r>
            <a:r>
              <a:rPr lang="uk-UA" dirty="0" smtClean="0"/>
              <a:t>, білки-регулятори різних генів і білки, що забезпечують </a:t>
            </a:r>
            <a:r>
              <a:rPr lang="uk-UA" dirty="0" err="1" smtClean="0"/>
              <a:t>процесинг</a:t>
            </a:r>
            <a:r>
              <a:rPr lang="uk-UA" dirty="0" smtClean="0"/>
              <a:t> РНК) синтезуються у </a:t>
            </a:r>
            <a:r>
              <a:rPr lang="uk-UA" dirty="0" err="1" smtClean="0"/>
              <a:t>цитозолі</a:t>
            </a:r>
            <a:r>
              <a:rPr lang="uk-UA" dirty="0" smtClean="0"/>
              <a:t> і потім потрапляють до ядра. Щоб досягти внутрішнього простору ядра, вони повинні пройти зовнішню і внутрішню ядерні мембрани. Цей транспорт відбувається вибірково: багато білків, синтезованих у </a:t>
            </a:r>
            <a:r>
              <a:rPr lang="uk-UA" dirty="0" err="1" smtClean="0"/>
              <a:t>цитозолі</a:t>
            </a:r>
            <a:r>
              <a:rPr lang="uk-UA" dirty="0" smtClean="0"/>
              <a:t>, ніколи не потрапляють до ядра.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Транспорт білків до ядра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Вибірковість ядерного транспорту забезпечується сигналами ядерного </a:t>
            </a:r>
            <a:r>
              <a:rPr lang="uk-UA" dirty="0" smtClean="0"/>
              <a:t>імпорту, </a:t>
            </a:r>
            <a:r>
              <a:rPr lang="uk-UA" dirty="0" smtClean="0"/>
              <a:t>які є тільки у ядерних білків.  </a:t>
            </a:r>
            <a:r>
              <a:rPr lang="uk-UA" b="1" dirty="0" smtClean="0">
                <a:solidFill>
                  <a:srgbClr val="FF0000"/>
                </a:solidFill>
              </a:rPr>
              <a:t>Виявилось, що сигнали можуть знаходитись в будь-якій частині молекули білку, складаються вони з короткого </a:t>
            </a:r>
            <a:r>
              <a:rPr lang="uk-UA" b="1" dirty="0" smtClean="0">
                <a:solidFill>
                  <a:srgbClr val="FF0000"/>
                </a:solidFill>
              </a:rPr>
              <a:t>пептиду </a:t>
            </a:r>
            <a:r>
              <a:rPr lang="uk-UA" b="1" dirty="0" smtClean="0">
                <a:solidFill>
                  <a:srgbClr val="FF0000"/>
                </a:solidFill>
              </a:rPr>
              <a:t>(звичайно з 4-8 </a:t>
            </a:r>
            <a:r>
              <a:rPr lang="uk-UA" b="1" dirty="0" err="1" smtClean="0">
                <a:solidFill>
                  <a:srgbClr val="FF0000"/>
                </a:solidFill>
              </a:rPr>
              <a:t>аміноксилотних</a:t>
            </a:r>
            <a:r>
              <a:rPr lang="uk-UA" b="1" dirty="0" smtClean="0">
                <a:solidFill>
                  <a:srgbClr val="FF0000"/>
                </a:solidFill>
              </a:rPr>
              <a:t> залишків), збагаченого позитивно зарядженими амінокислотами лізином, аргініном і звичайно містять пролін. </a:t>
            </a:r>
            <a:r>
              <a:rPr lang="uk-UA" dirty="0" smtClean="0"/>
              <a:t>Механізм транспорту білків до ядра принципово відрізняється від механізмів транспорту білків до інших органел. Відмінність полягає в тому, що транспорт білків до ядра відбувається крізь регульовані водяні пори, а не крізь одну або більше мембран.</a:t>
            </a: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err="1" smtClean="0">
                <a:solidFill>
                  <a:schemeClr val="tx1"/>
                </a:solidFill>
              </a:rPr>
              <a:t>Ядерно-поровий</a:t>
            </a:r>
            <a:r>
              <a:rPr lang="uk-UA" dirty="0" smtClean="0">
                <a:solidFill>
                  <a:schemeClr val="tx1"/>
                </a:solidFill>
              </a:rPr>
              <a:t> комплекс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4579" name="Picture 6" descr="nucleus_2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57338"/>
            <a:ext cx="4259263" cy="2001837"/>
          </a:xfrm>
          <a:noFill/>
        </p:spPr>
      </p:pic>
      <p:pic>
        <p:nvPicPr>
          <p:cNvPr id="24580" name="Picture 7" descr="fullN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6888" y="1484313"/>
            <a:ext cx="4837112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NuclearPore250.jpg (17740 bytes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435610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74638"/>
            <a:ext cx="7943850" cy="4397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dirty="0" smtClean="0">
                <a:solidFill>
                  <a:schemeClr val="tx1"/>
                </a:solidFill>
              </a:rPr>
              <a:t>Ядерні пори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28688"/>
            <a:ext cx="9144000" cy="592931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dirty="0" smtClean="0"/>
              <a:t>       </a:t>
            </a:r>
            <a:r>
              <a:rPr lang="uk-UA" sz="2000" b="1" dirty="0" smtClean="0"/>
              <a:t>Ядерна пора – складне надмолекулярне утворення діаметром до 120 </a:t>
            </a:r>
            <a:r>
              <a:rPr lang="uk-UA" sz="2000" b="1" dirty="0" err="1" smtClean="0"/>
              <a:t>нм</a:t>
            </a:r>
            <a:r>
              <a:rPr lang="uk-UA" sz="2000" b="1" dirty="0" smtClean="0"/>
              <a:t> і молекулярною масою 125 </a:t>
            </a:r>
            <a:r>
              <a:rPr lang="uk-UA" sz="2000" b="1" dirty="0" err="1" smtClean="0"/>
              <a:t>мДа</a:t>
            </a:r>
            <a:r>
              <a:rPr lang="uk-UA" sz="2000" b="1" dirty="0" smtClean="0"/>
              <a:t>, формує 30-нанометровий канал в ядерній оболонці. ЯПК проявляє восьмикратну симетрію і складається з 30 різних білків – </a:t>
            </a:r>
            <a:r>
              <a:rPr lang="uk-UA" sz="2000" b="1" dirty="0" err="1" smtClean="0"/>
              <a:t>нуклеопоринів</a:t>
            </a:r>
            <a:r>
              <a:rPr lang="uk-UA" sz="2000" b="1" dirty="0" smtClean="0"/>
              <a:t>. Всього містить до 1000 білків і має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dirty="0" smtClean="0"/>
              <a:t>3 головні </a:t>
            </a:r>
            <a:r>
              <a:rPr lang="uk-UA" sz="2000" b="1" dirty="0" err="1" smtClean="0"/>
              <a:t>компартменти</a:t>
            </a:r>
            <a:r>
              <a:rPr lang="uk-UA" sz="2000" b="1" dirty="0" smtClean="0"/>
              <a:t>: </a:t>
            </a:r>
            <a:r>
              <a:rPr lang="uk-UA" sz="2000" b="1" dirty="0" smtClean="0">
                <a:solidFill>
                  <a:srgbClr val="FF0000"/>
                </a:solidFill>
              </a:rPr>
              <a:t>центральний і два периферичних </a:t>
            </a:r>
            <a:r>
              <a:rPr lang="uk-UA" sz="2000" b="1" dirty="0" err="1" smtClean="0"/>
              <a:t>–</a:t>
            </a:r>
            <a:r>
              <a:rPr lang="uk-UA" sz="2000" b="1" dirty="0" err="1" smtClean="0">
                <a:solidFill>
                  <a:srgbClr val="FF0000"/>
                </a:solidFill>
              </a:rPr>
              <a:t>цитоплазматичний</a:t>
            </a:r>
            <a:r>
              <a:rPr lang="uk-UA" sz="2000" b="1" dirty="0" smtClean="0">
                <a:solidFill>
                  <a:srgbClr val="FF0000"/>
                </a:solidFill>
              </a:rPr>
              <a:t> і внутрішній ядерний</a:t>
            </a:r>
            <a:r>
              <a:rPr lang="uk-UA" sz="2000" b="1" dirty="0" smtClean="0"/>
              <a:t>. Цитоплазматичний складається з тонкого та зірчастого горизонтальних кілець. На тонкому кільці сидять цитоплазматичні </a:t>
            </a:r>
            <a:r>
              <a:rPr lang="uk-UA" sz="2000" b="1" dirty="0" err="1" smtClean="0"/>
              <a:t>субодиниці</a:t>
            </a:r>
            <a:r>
              <a:rPr lang="uk-UA" sz="2000" b="1" dirty="0" smtClean="0"/>
              <a:t>, як </a:t>
            </a:r>
            <a:r>
              <a:rPr lang="uk-UA" sz="2000" b="1" dirty="0" err="1" smtClean="0"/>
              <a:t>наместини</a:t>
            </a:r>
            <a:r>
              <a:rPr lang="uk-UA" sz="2000" b="1" dirty="0" smtClean="0"/>
              <a:t> на нитці і можуть обертатись, змінюючи положення цитоплазматичних фібрил. Зірчасте кільце знаходиться під тонким містить вісім трикутних виростів. 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dirty="0" smtClean="0"/>
              <a:t>Центральний </a:t>
            </a:r>
            <a:r>
              <a:rPr lang="uk-UA" sz="2000" b="1" dirty="0" err="1" smtClean="0"/>
              <a:t>компартмент</a:t>
            </a:r>
            <a:r>
              <a:rPr lang="uk-UA" sz="2000" b="1" dirty="0" smtClean="0"/>
              <a:t> – найбільша частина ЯПК, формує центральний канал і складається з 2 симетричних частин. Центральний канал може розширюватись від 10 </a:t>
            </a:r>
            <a:r>
              <a:rPr lang="uk-UA" sz="2000" b="1" dirty="0" err="1" smtClean="0"/>
              <a:t>нм</a:t>
            </a:r>
            <a:r>
              <a:rPr lang="uk-UA" sz="2000" b="1" dirty="0" smtClean="0"/>
              <a:t> до 26 </a:t>
            </a:r>
            <a:r>
              <a:rPr lang="uk-UA" sz="2000" b="1" dirty="0" err="1" smtClean="0"/>
              <a:t>нм</a:t>
            </a:r>
            <a:r>
              <a:rPr lang="uk-UA" sz="2000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dirty="0" smtClean="0"/>
              <a:t>Внутрішньоядерний </a:t>
            </a:r>
            <a:r>
              <a:rPr lang="uk-UA" sz="2000" b="1" dirty="0" err="1" smtClean="0"/>
              <a:t>компартмент</a:t>
            </a:r>
            <a:r>
              <a:rPr lang="uk-UA" sz="2000" b="1" dirty="0" smtClean="0"/>
              <a:t> складається з кільця діаметром 120 </a:t>
            </a:r>
            <a:r>
              <a:rPr lang="uk-UA" sz="2000" b="1" dirty="0" err="1" smtClean="0"/>
              <a:t>нм</a:t>
            </a:r>
            <a:r>
              <a:rPr lang="uk-UA" sz="2000" b="1" dirty="0" smtClean="0"/>
              <a:t>, містить 8 тригранних </a:t>
            </a:r>
            <a:r>
              <a:rPr lang="uk-UA" sz="2000" b="1" dirty="0" err="1" smtClean="0"/>
              <a:t>субодиниць</a:t>
            </a:r>
            <a:r>
              <a:rPr lang="uk-UA" sz="2000" b="1" dirty="0" smtClean="0"/>
              <a:t>. Вони розташовуються між 10 </a:t>
            </a:r>
            <a:r>
              <a:rPr lang="uk-UA" sz="2000" b="1" dirty="0" err="1" smtClean="0"/>
              <a:t>нм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філаментами</a:t>
            </a:r>
            <a:r>
              <a:rPr lang="uk-UA" sz="2000" b="1" dirty="0" smtClean="0"/>
              <a:t>, що формують </a:t>
            </a:r>
            <a:r>
              <a:rPr lang="uk-UA" sz="2000" b="1" dirty="0" err="1" smtClean="0"/>
              <a:t>баскет-структуру</a:t>
            </a:r>
            <a:r>
              <a:rPr lang="uk-UA" sz="2000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Що собою являє клітина?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7696200" cy="5248584"/>
          </a:xfrm>
        </p:spPr>
        <p:txBody>
          <a:bodyPr>
            <a:normAutofit lnSpcReduction="10000"/>
          </a:bodyPr>
          <a:lstStyle/>
          <a:p>
            <a:r>
              <a:rPr lang="uk-UA" sz="3200" b="1" dirty="0" smtClean="0"/>
              <a:t>Клітина – це обмежена активною мембраною, впорядкована структурована система </a:t>
            </a:r>
            <a:r>
              <a:rPr lang="uk-UA" sz="3200" b="1" dirty="0" smtClean="0"/>
              <a:t>біополімерів </a:t>
            </a:r>
            <a:r>
              <a:rPr lang="uk-UA" sz="3200" b="1" dirty="0" smtClean="0"/>
              <a:t>(білків, нуклеїнових кислот) та їх макромолекулярних комплексів, що беруть участь в єдиній сукупності метаболічних та енергетичних процесів, які здійснюють підтримання, відновлення та відтворення всієї системи в цілому.</a:t>
            </a:r>
            <a:endParaRPr lang="uk-UA" sz="3200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</a:rPr>
              <a:t>Ядерно-порові</a:t>
            </a:r>
            <a:r>
              <a:rPr lang="uk-UA" dirty="0" smtClean="0">
                <a:solidFill>
                  <a:schemeClr val="tx1"/>
                </a:solidFill>
              </a:rPr>
              <a:t> комплекси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Щільність розташування пор в ядерній оболонці варіює в середньому від 13 до 30 пор на 1 мкм2 ядерної оболонки і досягає від 3000 до 5000 пор на одне ядро в клітинах ссавців, комах, амфібій.</a:t>
            </a:r>
          </a:p>
          <a:p>
            <a:r>
              <a:rPr lang="uk-UA" dirty="0" smtClean="0"/>
              <a:t>Зміна кількості </a:t>
            </a:r>
            <a:r>
              <a:rPr lang="uk-UA" dirty="0" err="1" smtClean="0"/>
              <a:t>порових</a:t>
            </a:r>
            <a:r>
              <a:rPr lang="uk-UA" dirty="0" smtClean="0"/>
              <a:t> комплексів у</a:t>
            </a:r>
            <a:r>
              <a:rPr lang="uk-UA" dirty="0" smtClean="0"/>
              <a:t> </a:t>
            </a:r>
            <a:r>
              <a:rPr lang="uk-UA" dirty="0" smtClean="0"/>
              <a:t>оболонці ядра вищих еукаріотів може відбуватись при змінах функціонального стану клітин за рахунок їхнього утворення </a:t>
            </a:r>
            <a:r>
              <a:rPr lang="en-US" dirty="0" smtClean="0"/>
              <a:t>de novo/</a:t>
            </a:r>
            <a:endParaRPr lang="uk-UA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20040"/>
            <a:ext cx="7231704" cy="7326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dirty="0" smtClean="0">
                <a:solidFill>
                  <a:schemeClr val="tx1"/>
                </a:solidFill>
              </a:rPr>
              <a:t>Транспорт речовин до ядра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752"/>
            <a:ext cx="4495800" cy="492941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dirty="0" smtClean="0"/>
              <a:t>   Активний    транспорт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smtClean="0"/>
              <a:t>   Пасивна дифузія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dirty="0" smtClean="0">
                <a:solidFill>
                  <a:srgbClr val="FF0000"/>
                </a:solidFill>
              </a:rPr>
              <a:t>Активний транспорт залучає ядерний сигнал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78808" y="1340768"/>
            <a:ext cx="4965192" cy="4785395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400" dirty="0" smtClean="0"/>
              <a:t>Відбувається крізь ЯПК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smtClean="0"/>
              <a:t>Рецептор в </a:t>
            </a:r>
            <a:r>
              <a:rPr lang="uk-UA" sz="2400" dirty="0" err="1" smtClean="0"/>
              <a:t>цитозолі</a:t>
            </a:r>
            <a:r>
              <a:rPr lang="uk-UA" sz="2400" dirty="0" smtClean="0"/>
              <a:t> впізнає імпортовану молекулу і поєднується з нею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smtClean="0"/>
              <a:t>Рецепторний комплекс поєднується з цитоплазматичною поверхнею ЯПК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smtClean="0"/>
              <a:t>Комплекс переміщується до центрального каналу ЯПК. Гідроліз ГТФ дає енергію для транспорту комплексу.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smtClean="0"/>
              <a:t>В ядрі </a:t>
            </a:r>
            <a:r>
              <a:rPr lang="uk-UA" sz="2400" dirty="0" err="1" smtClean="0"/>
              <a:t>транслокаційний</a:t>
            </a:r>
            <a:r>
              <a:rPr lang="uk-UA" sz="2400" dirty="0" smtClean="0"/>
              <a:t> комплекс дисоціює, транспортні фактори повертаються</a:t>
            </a:r>
            <a:endParaRPr lang="ru-RU" sz="2400" dirty="0" smtClean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37528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804704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Транспорт білку до ядра</a:t>
            </a:r>
          </a:p>
        </p:txBody>
      </p:sp>
      <p:pic>
        <p:nvPicPr>
          <p:cNvPr id="36867" name="Содержимое 3" descr="http://rudocs.exdat.com/pars_docs/tw_refs/317/316835/316835_html_5af808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17663"/>
            <a:ext cx="8229600" cy="4491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804704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Транспорт білку з ядра</a:t>
            </a:r>
          </a:p>
        </p:txBody>
      </p:sp>
      <p:pic>
        <p:nvPicPr>
          <p:cNvPr id="37891" name="Содержимое 3" descr="http://rudocs.exdat.com/pars_docs/tw_refs/317/316835/316835_html_1183456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196975"/>
            <a:ext cx="7142162" cy="4525963"/>
          </a:xfrm>
        </p:spPr>
      </p:pic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2268538" y="6242050"/>
            <a:ext cx="4606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/>
              <a:t>Lx</a:t>
            </a:r>
            <a:r>
              <a:rPr lang="uk-UA" sz="2400" b="1" baseline="-25000"/>
              <a:t>2,3</a:t>
            </a:r>
            <a:r>
              <a:rPr lang="uk-UA" sz="2400" b="1"/>
              <a:t>(F/I/L/V/M)x</a:t>
            </a:r>
            <a:r>
              <a:rPr lang="uk-UA" sz="2400" b="1" baseline="-25000"/>
              <a:t>1-3</a:t>
            </a:r>
            <a:r>
              <a:rPr lang="uk-UA" sz="2400" b="1"/>
              <a:t>Lx(I/V/L)</a:t>
            </a:r>
            <a:br>
              <a:rPr lang="uk-UA" sz="2400" b="1"/>
            </a:br>
            <a:endParaRPr lang="uk-UA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Ядро</a:t>
            </a:r>
            <a:endParaRPr lang="ru-RU" smtClean="0"/>
          </a:p>
        </p:txBody>
      </p:sp>
      <p:pic>
        <p:nvPicPr>
          <p:cNvPr id="40963" name="Picture 4" descr="livercell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628800"/>
            <a:ext cx="5743575" cy="4525962"/>
          </a:xfrm>
          <a:noFill/>
        </p:spPr>
      </p:pic>
      <p:pic>
        <p:nvPicPr>
          <p:cNvPr id="40964" name="Picture 5" descr="Lanctot01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763" y="1628800"/>
            <a:ext cx="4567237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4000" dirty="0" smtClean="0">
                <a:solidFill>
                  <a:schemeClr val="tx1"/>
                </a:solidFill>
              </a:rPr>
              <a:t>  </a:t>
            </a:r>
            <a:r>
              <a:rPr lang="uk-UA" sz="4000" dirty="0" smtClean="0">
                <a:solidFill>
                  <a:schemeClr val="tx1"/>
                </a:solidFill>
              </a:rPr>
              <a:t> </a:t>
            </a:r>
            <a:r>
              <a:rPr lang="uk-UA" sz="4000" dirty="0" smtClean="0">
                <a:solidFill>
                  <a:schemeClr val="tx1"/>
                </a:solidFill>
              </a:rPr>
              <a:t>Структурні </a:t>
            </a:r>
            <a:r>
              <a:rPr lang="uk-UA" sz="4000" dirty="0" smtClean="0">
                <a:solidFill>
                  <a:schemeClr val="tx1"/>
                </a:solidFill>
              </a:rPr>
              <a:t>рівні хроматину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44035" name="Picture 5" descr="chromatinstructure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748712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1"/>
          </a:solidFill>
          <a:ln w="38100">
            <a:solidFill>
              <a:srgbClr val="336600"/>
            </a:solidFill>
          </a:ln>
        </p:spPr>
        <p:txBody>
          <a:bodyPr/>
          <a:lstStyle/>
          <a:p>
            <a:r>
              <a:rPr lang="uk-UA" sz="3200" dirty="0" smtClean="0">
                <a:solidFill>
                  <a:schemeClr val="tx1"/>
                </a:solidFill>
              </a:rPr>
              <a:t>Рівні </a:t>
            </a:r>
            <a:r>
              <a:rPr lang="uk-UA" sz="3200" dirty="0" err="1" smtClean="0">
                <a:solidFill>
                  <a:schemeClr val="tx1"/>
                </a:solidFill>
              </a:rPr>
              <a:t>компактизації</a:t>
            </a:r>
            <a:r>
              <a:rPr lang="uk-UA" sz="3200" dirty="0" smtClean="0">
                <a:solidFill>
                  <a:schemeClr val="tx1"/>
                </a:solidFill>
              </a:rPr>
              <a:t> хроматину в ядрі </a:t>
            </a:r>
            <a:r>
              <a:rPr lang="uk-UA" sz="3200" dirty="0" err="1" smtClean="0">
                <a:solidFill>
                  <a:schemeClr val="tx1"/>
                </a:solidFill>
              </a:rPr>
              <a:t>еукаріотичної</a:t>
            </a:r>
            <a:r>
              <a:rPr lang="uk-UA" sz="3200" dirty="0" smtClean="0">
                <a:solidFill>
                  <a:schemeClr val="tx1"/>
                </a:solidFill>
              </a:rPr>
              <a:t> </a:t>
            </a:r>
            <a:r>
              <a:rPr lang="uk-UA" sz="3200" dirty="0" smtClean="0">
                <a:solidFill>
                  <a:schemeClr val="tx1"/>
                </a:solidFill>
              </a:rPr>
              <a:t>клітини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9250" name="Group 98"/>
          <p:cNvGraphicFramePr>
            <a:graphicFrameLocks noGrp="1"/>
          </p:cNvGraphicFramePr>
          <p:nvPr/>
        </p:nvGraphicFramePr>
        <p:xfrm>
          <a:off x="381000" y="1600200"/>
          <a:ext cx="8305800" cy="5074920"/>
        </p:xfrm>
        <a:graphic>
          <a:graphicData uri="http://schemas.openxmlformats.org/drawingml/2006/table">
            <a:tbl>
              <a:tblPr/>
              <a:tblGrid>
                <a:gridCol w="2955925"/>
                <a:gridCol w="1971675"/>
                <a:gridCol w="1778000"/>
                <a:gridCol w="1600200"/>
              </a:tblGrid>
              <a:tr h="2127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Рівень компактизації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Ступінь компактизації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Діаметр,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</a:tr>
              <a:tr h="7778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Порівняно з попереднім рівнем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Порівняно з лінійною молекулою ДНК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FFCC66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ДНК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Нуклеосома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30 нм хроматинова фібрила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200-300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Інтерфазна хромосома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1600-2000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1000-2000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Метафазна хромосома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6000-8000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5000-6000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8A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 smtClean="0">
                <a:solidFill>
                  <a:schemeClr val="tx1"/>
                </a:solidFill>
              </a:rPr>
              <a:t>Еухроматин </a:t>
            </a:r>
            <a:br>
              <a:rPr lang="uk-UA" sz="4000" dirty="0" smtClean="0">
                <a:solidFill>
                  <a:schemeClr val="tx1"/>
                </a:solidFill>
              </a:rPr>
            </a:br>
            <a:r>
              <a:rPr lang="uk-UA" sz="4000" dirty="0" smtClean="0">
                <a:solidFill>
                  <a:schemeClr val="tx1"/>
                </a:solidFill>
              </a:rPr>
              <a:t>та </a:t>
            </a:r>
            <a:r>
              <a:rPr lang="uk-UA" sz="4000" dirty="0" err="1" smtClean="0">
                <a:solidFill>
                  <a:schemeClr val="tx1"/>
                </a:solidFill>
              </a:rPr>
              <a:t>гетерохроматин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46083" name="Picture 5" descr="nucpor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700213"/>
            <a:ext cx="5195888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66068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Еухроматин і </a:t>
            </a:r>
            <a:r>
              <a:rPr lang="uk-UA" dirty="0" err="1" smtClean="0">
                <a:solidFill>
                  <a:schemeClr val="tx1"/>
                </a:solidFill>
              </a:rPr>
              <a:t>гетерохроматин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73325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Хроматин </a:t>
            </a:r>
            <a:r>
              <a:rPr lang="uk-UA" dirty="0" err="1" smtClean="0"/>
              <a:t>інтерфазного</a:t>
            </a:r>
            <a:r>
              <a:rPr lang="uk-UA" dirty="0" smtClean="0"/>
              <a:t> ядра може бути у двох основних формах – </a:t>
            </a:r>
            <a:r>
              <a:rPr lang="uk-UA" b="1" dirty="0" smtClean="0"/>
              <a:t>еухроматину та </a:t>
            </a:r>
            <a:r>
              <a:rPr lang="uk-UA" b="1" dirty="0" err="1" smtClean="0"/>
              <a:t>гетерохроматину</a:t>
            </a:r>
            <a:r>
              <a:rPr lang="uk-UA" dirty="0" smtClean="0"/>
              <a:t>. </a:t>
            </a:r>
          </a:p>
          <a:p>
            <a:r>
              <a:rPr lang="uk-UA" b="1" dirty="0" smtClean="0"/>
              <a:t>Еухроматин</a:t>
            </a:r>
            <a:r>
              <a:rPr lang="uk-UA" dirty="0" smtClean="0"/>
              <a:t> представлено  ділянками хромосом, що зберігають </a:t>
            </a:r>
            <a:r>
              <a:rPr lang="uk-UA" dirty="0" err="1" smtClean="0"/>
              <a:t>деспіралізований</a:t>
            </a:r>
            <a:r>
              <a:rPr lang="uk-UA" dirty="0" smtClean="0"/>
              <a:t> стан в ядрі, котре перебуває у стані спокою. ДНК еухроматину містить більшість генів, здатних до транскрипції. Еухроматин відрізняється від </a:t>
            </a:r>
            <a:r>
              <a:rPr lang="uk-UA" dirty="0" err="1" smtClean="0"/>
              <a:t>гетерохроматину</a:t>
            </a:r>
            <a:r>
              <a:rPr lang="uk-UA" dirty="0" smtClean="0"/>
              <a:t> менш щільною упаковкою хромосомного матеріалу, що дуже важливо для активності еухроматину і робить його потенційно більш доступним для ферментів, які здійснюють транскрипцію. Еухроматин може набувати  властивостей факультативного </a:t>
            </a:r>
            <a:r>
              <a:rPr lang="uk-UA" dirty="0" err="1" smtClean="0"/>
              <a:t>гетерохроматину</a:t>
            </a:r>
            <a:r>
              <a:rPr lang="uk-UA" dirty="0" smtClean="0"/>
              <a:t>, що призводить до інактивації генів.</a:t>
            </a:r>
          </a:p>
          <a:p>
            <a:pPr>
              <a:buNone/>
            </a:pPr>
            <a:r>
              <a:rPr lang="uk-UA" b="1" dirty="0" smtClean="0"/>
              <a:t> </a:t>
            </a:r>
            <a:r>
              <a:rPr lang="uk-UA" b="1" dirty="0" err="1" smtClean="0"/>
              <a:t>Гетерохроматин</a:t>
            </a:r>
            <a:r>
              <a:rPr lang="uk-UA" b="1" dirty="0" smtClean="0"/>
              <a:t> </a:t>
            </a:r>
            <a:r>
              <a:rPr lang="uk-UA" dirty="0" smtClean="0"/>
              <a:t>– ділянки хроматину, що перебувають в конденсованому стані протягом всього клітинного циклу. Він добре </a:t>
            </a:r>
            <a:r>
              <a:rPr lang="uk-UA" dirty="0" err="1" smtClean="0"/>
              <a:t>зафарбовуєтьсяється</a:t>
            </a:r>
            <a:r>
              <a:rPr lang="uk-UA" dirty="0" smtClean="0"/>
              <a:t>  ядерними барвниками, його добре видно у світловому мікроскопі навіть під час інтерфази. Розрізняють факультативний та конститутивний </a:t>
            </a:r>
            <a:r>
              <a:rPr lang="uk-UA" dirty="0" err="1" smtClean="0"/>
              <a:t>гетерохроматин</a:t>
            </a:r>
            <a:r>
              <a:rPr lang="uk-UA" dirty="0" smtClean="0"/>
              <a:t>. Факультативний </a:t>
            </a:r>
            <a:r>
              <a:rPr lang="uk-UA" dirty="0" err="1" smtClean="0"/>
              <a:t>гетерохроматин</a:t>
            </a:r>
            <a:r>
              <a:rPr lang="uk-UA" dirty="0" smtClean="0"/>
              <a:t> наявний тільки в одній гомологічній хромосомі; гени, що містяться в ділянках факультативного </a:t>
            </a:r>
            <a:r>
              <a:rPr lang="uk-UA" dirty="0" err="1" smtClean="0"/>
              <a:t>гетерохроматину</a:t>
            </a:r>
            <a:r>
              <a:rPr lang="uk-UA" dirty="0" smtClean="0"/>
              <a:t>, були активними на певних етапах розвитку. Конститутивний (або структурний) хроматин міститься в обох гомологічних хромосомах, локалізований переважно в зоні </a:t>
            </a:r>
            <a:r>
              <a:rPr lang="uk-UA" dirty="0" err="1" smtClean="0"/>
              <a:t>центромери</a:t>
            </a:r>
            <a:r>
              <a:rPr lang="uk-UA" dirty="0" smtClean="0"/>
              <a:t> та на </a:t>
            </a:r>
            <a:r>
              <a:rPr lang="uk-UA" dirty="0" err="1" smtClean="0"/>
              <a:t>теломерних</a:t>
            </a:r>
            <a:r>
              <a:rPr lang="uk-UA" dirty="0" smtClean="0"/>
              <a:t> ділянках хромосом. </a:t>
            </a:r>
            <a:endParaRPr lang="uk-U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chemeClr val="tx1"/>
                </a:solidFill>
              </a:rPr>
              <a:t>Хроматин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7107" name="Picture 5" descr="727px-Nucleus_Chromatin_Territorial_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44675"/>
            <a:ext cx="5715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66800" y="76200"/>
            <a:ext cx="807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Функції клітин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2133600" y="685800"/>
            <a:ext cx="58674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3A5E5D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2400">
                <a:solidFill>
                  <a:srgbClr val="3A5E5D"/>
                </a:solidFill>
              </a:rPr>
              <a:t>Подразливість</a:t>
            </a:r>
            <a:endParaRPr lang="ru-RU" sz="2400">
              <a:solidFill>
                <a:srgbClr val="3A5E5D"/>
              </a:solidFill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2133600" y="1447800"/>
            <a:ext cx="58674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3A5E5D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2400">
                <a:solidFill>
                  <a:srgbClr val="3A5E5D"/>
                </a:solidFill>
              </a:rPr>
              <a:t>Провідність</a:t>
            </a:r>
            <a:endParaRPr lang="ru-RU" sz="2400">
              <a:solidFill>
                <a:srgbClr val="3A5E5D"/>
              </a:solidFill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2133600" y="2209800"/>
            <a:ext cx="58674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3A5E5D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2400">
                <a:solidFill>
                  <a:srgbClr val="3A5E5D"/>
                </a:solidFill>
              </a:rPr>
              <a:t>Скоротливість</a:t>
            </a:r>
            <a:endParaRPr lang="ru-RU" sz="2400">
              <a:solidFill>
                <a:srgbClr val="3A5E5D"/>
              </a:solidFill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2133600" y="2971800"/>
            <a:ext cx="58674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3A5E5D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2400">
                <a:solidFill>
                  <a:srgbClr val="3A5E5D"/>
                </a:solidFill>
              </a:rPr>
              <a:t>Поглинання та</a:t>
            </a:r>
          </a:p>
          <a:p>
            <a:pPr marL="342900" indent="-342900" algn="ctr">
              <a:defRPr/>
            </a:pPr>
            <a:r>
              <a:rPr lang="uk-UA" sz="2400">
                <a:solidFill>
                  <a:srgbClr val="3A5E5D"/>
                </a:solidFill>
              </a:rPr>
              <a:t>засвоєння речовин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2133600" y="3733800"/>
            <a:ext cx="58674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3A5E5D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2400">
                <a:solidFill>
                  <a:srgbClr val="3A5E5D"/>
                </a:solidFill>
              </a:rPr>
              <a:t>Секреція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2133600" y="4495800"/>
            <a:ext cx="58674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3A5E5D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2400">
                <a:solidFill>
                  <a:srgbClr val="3A5E5D"/>
                </a:solidFill>
              </a:rPr>
              <a:t>Екскреція</a:t>
            </a:r>
            <a:endParaRPr lang="ru-RU" sz="2400">
              <a:solidFill>
                <a:srgbClr val="3A5E5D"/>
              </a:solidFill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1295400" y="685800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68AE72"/>
              </a:gs>
              <a:gs pos="50000">
                <a:schemeClr val="bg1"/>
              </a:gs>
              <a:gs pos="100000">
                <a:srgbClr val="68AE7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3A5E5D"/>
                </a:solidFill>
              </a:rPr>
              <a:t>1</a:t>
            </a:r>
            <a:endParaRPr lang="ru-RU" sz="2800" b="1">
              <a:solidFill>
                <a:srgbClr val="3A5E5D"/>
              </a:solidFill>
            </a:endParaRP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1295400" y="1447800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68AE72"/>
              </a:gs>
              <a:gs pos="50000">
                <a:schemeClr val="bg1"/>
              </a:gs>
              <a:gs pos="100000">
                <a:srgbClr val="68AE7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3A5E5D"/>
                </a:solidFill>
              </a:rPr>
              <a:t>2</a:t>
            </a:r>
            <a:endParaRPr lang="ru-RU" sz="2800" b="1">
              <a:solidFill>
                <a:srgbClr val="3A5E5D"/>
              </a:solidFill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1295400" y="2209800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68AE72"/>
              </a:gs>
              <a:gs pos="50000">
                <a:schemeClr val="bg1"/>
              </a:gs>
              <a:gs pos="100000">
                <a:srgbClr val="68AE7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3A5E5D"/>
                </a:solidFill>
              </a:rPr>
              <a:t>3</a:t>
            </a:r>
            <a:endParaRPr lang="ru-RU" sz="2800" b="1">
              <a:solidFill>
                <a:srgbClr val="3A5E5D"/>
              </a:solidFill>
            </a:endParaRP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1295400" y="2971800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68AE72"/>
              </a:gs>
              <a:gs pos="50000">
                <a:schemeClr val="bg1"/>
              </a:gs>
              <a:gs pos="100000">
                <a:srgbClr val="68AE7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3A5E5D"/>
                </a:solidFill>
              </a:rPr>
              <a:t>4</a:t>
            </a:r>
            <a:endParaRPr lang="ru-RU" sz="2800" b="1">
              <a:solidFill>
                <a:srgbClr val="3A5E5D"/>
              </a:solidFill>
            </a:endParaRP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1295400" y="3733800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68AE72"/>
              </a:gs>
              <a:gs pos="50000">
                <a:schemeClr val="bg1"/>
              </a:gs>
              <a:gs pos="100000">
                <a:srgbClr val="68AE7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3A5E5D"/>
                </a:solidFill>
              </a:rPr>
              <a:t>5</a:t>
            </a:r>
            <a:endParaRPr lang="ru-RU" sz="2800" b="1">
              <a:solidFill>
                <a:srgbClr val="3A5E5D"/>
              </a:solidFill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1295400" y="4495800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68AE72"/>
              </a:gs>
              <a:gs pos="50000">
                <a:schemeClr val="bg1"/>
              </a:gs>
              <a:gs pos="100000">
                <a:srgbClr val="68AE7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3A5E5D"/>
                </a:solidFill>
              </a:rPr>
              <a:t>6</a:t>
            </a:r>
            <a:endParaRPr lang="ru-RU" sz="2800" b="1">
              <a:solidFill>
                <a:srgbClr val="3A5E5D"/>
              </a:solidFill>
            </a:endParaRP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1295400" y="5257800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68AE72"/>
              </a:gs>
              <a:gs pos="50000">
                <a:schemeClr val="bg1"/>
              </a:gs>
              <a:gs pos="100000">
                <a:srgbClr val="68AE7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3A5E5D"/>
                </a:solidFill>
              </a:rPr>
              <a:t>7</a:t>
            </a:r>
            <a:endParaRPr lang="ru-RU" sz="2800" b="1">
              <a:solidFill>
                <a:srgbClr val="3A5E5D"/>
              </a:solidFill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295400" y="6019800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68AE72"/>
              </a:gs>
              <a:gs pos="50000">
                <a:schemeClr val="bg1"/>
              </a:gs>
              <a:gs pos="100000">
                <a:srgbClr val="68AE7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3A5E5D"/>
                </a:solidFill>
              </a:rPr>
              <a:t>8</a:t>
            </a:r>
            <a:endParaRPr lang="ru-RU" sz="2800" b="1">
              <a:solidFill>
                <a:srgbClr val="3A5E5D"/>
              </a:solidFill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2133600" y="5257800"/>
            <a:ext cx="58674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3A5E5D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2400">
                <a:solidFill>
                  <a:srgbClr val="3A5E5D"/>
                </a:solidFill>
              </a:rPr>
              <a:t>Дихання</a:t>
            </a:r>
            <a:endParaRPr lang="ru-RU" sz="2400">
              <a:solidFill>
                <a:srgbClr val="3A5E5D"/>
              </a:solidFill>
            </a:endParaRP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2133600" y="6019800"/>
            <a:ext cx="58674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3A5E5D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2400">
                <a:solidFill>
                  <a:srgbClr val="3A5E5D"/>
                </a:solidFill>
              </a:rPr>
              <a:t>Ріст і розмноження</a:t>
            </a:r>
            <a:endParaRPr lang="ru-RU" sz="2400">
              <a:solidFill>
                <a:srgbClr val="3A5E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Ядерний </a:t>
            </a:r>
            <a:r>
              <a:rPr lang="uk-UA" dirty="0" err="1" smtClean="0">
                <a:solidFill>
                  <a:schemeClr val="tx1"/>
                </a:solidFill>
              </a:rPr>
              <a:t>матрикс</a:t>
            </a:r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49155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63"/>
            <a:ext cx="4495800" cy="4483100"/>
          </a:xfrm>
          <a:solidFill>
            <a:schemeClr val="bg1"/>
          </a:solidFill>
        </p:spPr>
        <p:txBody>
          <a:bodyPr/>
          <a:lstStyle/>
          <a:p>
            <a:r>
              <a:rPr lang="uk-UA" smtClean="0"/>
              <a:t>1.Периферичний білковий сітчастий шар – ламіни.</a:t>
            </a:r>
          </a:p>
          <a:p>
            <a:r>
              <a:rPr lang="uk-UA" smtClean="0"/>
              <a:t>2. Внутрішній інтерхроматиновий шар сітки.</a:t>
            </a:r>
          </a:p>
          <a:p>
            <a:r>
              <a:rPr lang="uk-UA" smtClean="0"/>
              <a:t>З. Залишкове ядерце.</a:t>
            </a:r>
          </a:p>
          <a:p>
            <a:endParaRPr lang="uk-UA" smtClean="0"/>
          </a:p>
        </p:txBody>
      </p:sp>
      <p:pic>
        <p:nvPicPr>
          <p:cNvPr id="49156" name="Содержимое 4" descr="http://biology-of-cell.narod.ru/images6/image6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1844824"/>
            <a:ext cx="4788024" cy="2664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660688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Ядерний </a:t>
            </a:r>
            <a:r>
              <a:rPr lang="uk-UA" dirty="0" err="1" smtClean="0">
                <a:solidFill>
                  <a:schemeClr val="tx1"/>
                </a:solidFill>
              </a:rPr>
              <a:t>матрикс</a:t>
            </a:r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0" y="1124745"/>
            <a:ext cx="8820150" cy="57332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3200" dirty="0" err="1" smtClean="0"/>
              <a:t>Ламіни</a:t>
            </a:r>
            <a:r>
              <a:rPr lang="uk-UA" sz="3200" dirty="0" smtClean="0"/>
              <a:t> А, В,С, </a:t>
            </a:r>
            <a:r>
              <a:rPr lang="uk-UA" sz="3200" dirty="0" err="1" smtClean="0"/>
              <a:t>нуклеопротеїн</a:t>
            </a:r>
            <a:r>
              <a:rPr lang="uk-UA" sz="3200" dirty="0" smtClean="0"/>
              <a:t> В-23, </a:t>
            </a:r>
            <a:r>
              <a:rPr lang="uk-UA" sz="3200" dirty="0" err="1" smtClean="0"/>
              <a:t>матрини</a:t>
            </a:r>
            <a:r>
              <a:rPr lang="uk-UA" sz="3200" dirty="0" smtClean="0"/>
              <a:t>. </a:t>
            </a:r>
            <a:endParaRPr lang="uk-UA" sz="3200" dirty="0" smtClean="0"/>
          </a:p>
          <a:p>
            <a:r>
              <a:rPr lang="uk-UA" sz="3200" dirty="0" err="1" smtClean="0"/>
              <a:t>Матрин</a:t>
            </a:r>
            <a:r>
              <a:rPr lang="uk-UA" sz="3200" dirty="0" smtClean="0"/>
              <a:t> </a:t>
            </a:r>
            <a:r>
              <a:rPr lang="uk-UA" sz="3200" dirty="0" smtClean="0"/>
              <a:t>3 (12 </a:t>
            </a:r>
            <a:r>
              <a:rPr lang="uk-UA" sz="3200" dirty="0" err="1" smtClean="0"/>
              <a:t>кДа</a:t>
            </a:r>
            <a:r>
              <a:rPr lang="uk-UA" sz="3200" dirty="0" smtClean="0"/>
              <a:t>, має </a:t>
            </a:r>
            <a:r>
              <a:rPr lang="uk-UA" sz="3200" dirty="0" err="1" smtClean="0"/>
              <a:t>слабкокислі</a:t>
            </a:r>
            <a:r>
              <a:rPr lang="uk-UA" sz="3200" dirty="0" smtClean="0"/>
              <a:t> властивості, </a:t>
            </a:r>
            <a:r>
              <a:rPr lang="uk-UA" sz="3200" dirty="0" err="1" smtClean="0"/>
              <a:t>матрин</a:t>
            </a:r>
            <a:r>
              <a:rPr lang="uk-UA" sz="3200" dirty="0" smtClean="0"/>
              <a:t> 4 (105 </a:t>
            </a:r>
            <a:r>
              <a:rPr lang="uk-UA" sz="3200" dirty="0" err="1" smtClean="0"/>
              <a:t>кДа</a:t>
            </a:r>
            <a:r>
              <a:rPr lang="uk-UA" sz="3200" dirty="0" smtClean="0"/>
              <a:t> лужний</a:t>
            </a:r>
            <a:r>
              <a:rPr lang="en-US" sz="3200" dirty="0" smtClean="0"/>
              <a:t>)</a:t>
            </a:r>
            <a:r>
              <a:rPr lang="uk-UA" sz="3200" dirty="0" smtClean="0"/>
              <a:t>, </a:t>
            </a:r>
            <a:r>
              <a:rPr lang="uk-UA" sz="3200" dirty="0" err="1" smtClean="0"/>
              <a:t>матрин</a:t>
            </a:r>
            <a:r>
              <a:rPr lang="uk-UA" sz="3200" dirty="0" smtClean="0"/>
              <a:t> </a:t>
            </a:r>
            <a:r>
              <a:rPr lang="en-US" sz="3200" dirty="0" smtClean="0"/>
              <a:t>D-G (60-75 </a:t>
            </a:r>
            <a:r>
              <a:rPr lang="uk-UA" sz="3200" dirty="0" err="1" smtClean="0"/>
              <a:t>кДа</a:t>
            </a:r>
            <a:r>
              <a:rPr lang="uk-UA" sz="3200" dirty="0" smtClean="0"/>
              <a:t>, лужний), </a:t>
            </a:r>
            <a:r>
              <a:rPr lang="uk-UA" sz="3200" dirty="0" err="1" smtClean="0"/>
              <a:t>матрин</a:t>
            </a:r>
            <a:r>
              <a:rPr lang="uk-UA" sz="3200" dirty="0" smtClean="0"/>
              <a:t> 12 і 13 (42-48 </a:t>
            </a:r>
            <a:r>
              <a:rPr lang="uk-UA" sz="3200" dirty="0" err="1" smtClean="0"/>
              <a:t>кДа</a:t>
            </a:r>
            <a:r>
              <a:rPr lang="uk-UA" sz="3200" dirty="0" smtClean="0"/>
              <a:t>, кислі властивості).</a:t>
            </a:r>
          </a:p>
          <a:p>
            <a:r>
              <a:rPr lang="uk-UA" sz="3200" dirty="0" err="1" smtClean="0"/>
              <a:t>Негістонові</a:t>
            </a:r>
            <a:r>
              <a:rPr lang="uk-UA" sz="3200" dirty="0" smtClean="0"/>
              <a:t> білки, що регулюють експресію генів, фактори транскрипції, ферменти метаболізму нуклеїнових кислот. </a:t>
            </a:r>
            <a:r>
              <a:rPr lang="uk-UA" sz="3200" dirty="0" err="1" smtClean="0"/>
              <a:t>Топоізомераза</a:t>
            </a:r>
            <a:r>
              <a:rPr lang="uk-UA" sz="3200" dirty="0" smtClean="0"/>
              <a:t> ІІ.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8686800" cy="1066130"/>
          </a:xfrm>
        </p:spPr>
        <p:txBody>
          <a:bodyPr>
            <a:normAutofit/>
          </a:bodyPr>
          <a:lstStyle/>
          <a:p>
            <a:r>
              <a:rPr lang="uk-UA" dirty="0" err="1" smtClean="0">
                <a:solidFill>
                  <a:schemeClr val="tx1"/>
                </a:solidFill>
              </a:rPr>
              <a:t>Зв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err="1" smtClean="0">
                <a:solidFill>
                  <a:schemeClr val="tx1"/>
                </a:solidFill>
              </a:rPr>
              <a:t>язок</a:t>
            </a:r>
            <a:r>
              <a:rPr lang="uk-UA" dirty="0" smtClean="0">
                <a:solidFill>
                  <a:schemeClr val="tx1"/>
                </a:solidFill>
              </a:rPr>
              <a:t> ДНК з </a:t>
            </a:r>
            <a:r>
              <a:rPr lang="uk-UA" dirty="0" err="1" smtClean="0">
                <a:solidFill>
                  <a:schemeClr val="tx1"/>
                </a:solidFill>
              </a:rPr>
              <a:t>матриксом</a:t>
            </a:r>
            <a:r>
              <a:rPr lang="uk-UA" dirty="0" smtClean="0">
                <a:solidFill>
                  <a:schemeClr val="tx1"/>
                </a:solidFill>
              </a:rPr>
              <a:t> ядра</a:t>
            </a:r>
          </a:p>
        </p:txBody>
      </p:sp>
      <p:pic>
        <p:nvPicPr>
          <p:cNvPr id="51203" name="Содержимое 3" descr="http://biology-of-cell.narod.ru/images6/image6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628800"/>
            <a:ext cx="8748464" cy="52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472487" cy="1417638"/>
          </a:xfrm>
        </p:spPr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</a:rPr>
              <a:t>Прогерія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Хатчінсона-Джілфорда</a:t>
            </a:r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8686800" cy="5357812"/>
          </a:xfrm>
          <a:solidFill>
            <a:schemeClr val="bg1"/>
          </a:solidFill>
        </p:spPr>
        <p:txBody>
          <a:bodyPr/>
          <a:lstStyle/>
          <a:p>
            <a:r>
              <a:rPr lang="ru-RU" sz="2400" b="1" dirty="0" err="1" smtClean="0"/>
              <a:t>Захворювання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язане</a:t>
            </a:r>
            <a:r>
              <a:rPr lang="uk-UA" sz="2400" b="1" dirty="0" smtClean="0"/>
              <a:t> з дефектом гена</a:t>
            </a:r>
            <a:r>
              <a:rPr lang="ru-RU" sz="2400" b="1" dirty="0" smtClean="0"/>
              <a:t> структурного </a:t>
            </a:r>
            <a:r>
              <a:rPr lang="ru-RU" sz="2400" b="1" dirty="0" err="1" smtClean="0"/>
              <a:t>білка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ядерної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ламіни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ламина</a:t>
            </a:r>
            <a:r>
              <a:rPr lang="ru-RU" sz="2400" b="1" dirty="0" smtClean="0"/>
              <a:t> А (</a:t>
            </a:r>
            <a:r>
              <a:rPr lang="ru-RU" sz="2400" b="1" i="1" dirty="0" err="1" smtClean="0"/>
              <a:t>lmna</a:t>
            </a:r>
            <a:r>
              <a:rPr lang="ru-RU" sz="2400" b="1" dirty="0" smtClean="0"/>
              <a:t>),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наслідком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зміни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структури</a:t>
            </a:r>
            <a:r>
              <a:rPr lang="ru-RU" sz="2400" b="1" dirty="0" smtClean="0"/>
              <a:t> ядра, </a:t>
            </a:r>
            <a:r>
              <a:rPr lang="ru-RU" sz="2400" b="1" dirty="0" err="1" smtClean="0"/>
              <a:t>нестабільності</a:t>
            </a:r>
            <a:r>
              <a:rPr lang="ru-RU" sz="2400" b="1" dirty="0" smtClean="0"/>
              <a:t> геному та </a:t>
            </a:r>
            <a:r>
              <a:rPr lang="ru-RU" sz="2400" b="1" dirty="0" err="1" smtClean="0"/>
              <a:t>порушення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експресії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генів</a:t>
            </a:r>
            <a:r>
              <a:rPr lang="ru-RU" sz="2400" b="1" dirty="0" smtClean="0"/>
              <a:t>. </a:t>
            </a:r>
          </a:p>
          <a:p>
            <a:r>
              <a:rPr lang="ru-RU" sz="2400" b="1" dirty="0" err="1" smtClean="0"/>
              <a:t>Супроводжується</a:t>
            </a:r>
            <a:r>
              <a:rPr lang="ru-RU" sz="2400" b="1" dirty="0" smtClean="0"/>
              <a:t> дефектами в </a:t>
            </a:r>
            <a:r>
              <a:rPr lang="ru-RU" sz="2400" b="1" dirty="0" err="1" smtClean="0"/>
              <a:t>ядерній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структурі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функціях</a:t>
            </a:r>
            <a:r>
              <a:rPr lang="ru-RU" sz="2400" b="1" dirty="0" smtClean="0"/>
              <a:t>: </a:t>
            </a:r>
            <a:r>
              <a:rPr lang="ru-RU" sz="2400" b="1" dirty="0" err="1" smtClean="0">
                <a:solidFill>
                  <a:srgbClr val="FF0000"/>
                </a:solidFill>
              </a:rPr>
              <a:t>присутня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дизморфія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поверхні</a:t>
            </a:r>
            <a:r>
              <a:rPr lang="ru-RU" sz="2400" b="1" dirty="0" smtClean="0">
                <a:solidFill>
                  <a:srgbClr val="FF0000"/>
                </a:solidFill>
              </a:rPr>
              <a:t> ядра, </a:t>
            </a:r>
            <a:r>
              <a:rPr lang="ru-RU" sz="2400" b="1" dirty="0" err="1" smtClean="0">
                <a:solidFill>
                  <a:srgbClr val="FF0000"/>
                </a:solidFill>
              </a:rPr>
              <a:t>збільшення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рівня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пошкоджень</a:t>
            </a:r>
            <a:r>
              <a:rPr lang="ru-RU" sz="2400" b="1" dirty="0" smtClean="0">
                <a:solidFill>
                  <a:srgbClr val="FF0000"/>
                </a:solidFill>
              </a:rPr>
              <a:t> ДНК, </a:t>
            </a:r>
            <a:r>
              <a:rPr lang="ru-RU" sz="2400" b="1" dirty="0" err="1" smtClean="0">
                <a:solidFill>
                  <a:srgbClr val="FF0000"/>
                </a:solidFill>
              </a:rPr>
              <a:t>зниження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експресії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деяких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ядерних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білків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зокрема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важливих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гетерохроматинових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білків</a:t>
            </a:r>
            <a:r>
              <a:rPr lang="ru-RU" sz="2400" b="1" dirty="0" smtClean="0">
                <a:solidFill>
                  <a:srgbClr val="FF0000"/>
                </a:solidFill>
              </a:rPr>
              <a:t>  HP1 и LAP2 (</a:t>
            </a:r>
            <a:r>
              <a:rPr lang="ru-RU" sz="2400" b="1" dirty="0" err="1" smtClean="0">
                <a:solidFill>
                  <a:srgbClr val="FF0000"/>
                </a:solidFill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групи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ламін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А-асоційованих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білків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r>
              <a:rPr lang="ru-RU" sz="2400" b="1" dirty="0" smtClean="0"/>
              <a:t>. Ядра </a:t>
            </a:r>
            <a:r>
              <a:rPr lang="ru-RU" sz="2400" b="1" dirty="0" err="1" smtClean="0"/>
              <a:t>клітин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хворих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втрачають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гетерохроматин</a:t>
            </a:r>
            <a:r>
              <a:rPr lang="ru-RU" sz="2400" b="1" dirty="0" smtClean="0"/>
              <a:t>. </a:t>
            </a:r>
          </a:p>
          <a:p>
            <a:r>
              <a:rPr lang="ru-RU" sz="2400" b="1" dirty="0" err="1" smtClean="0"/>
              <a:t>Корекція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сплайсинга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ламина</a:t>
            </a:r>
            <a:r>
              <a:rPr lang="ru-RU" sz="2400" b="1" dirty="0" smtClean="0"/>
              <a:t> А в </a:t>
            </a:r>
            <a:r>
              <a:rPr lang="ru-RU" sz="2400" b="1" dirty="0" err="1" smtClean="0"/>
              <a:t>клітинах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пацієнтів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відновлює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нормальну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морфологію</a:t>
            </a:r>
            <a:r>
              <a:rPr lang="ru-RU" sz="2400" b="1" dirty="0" smtClean="0"/>
              <a:t> ядра.</a:t>
            </a:r>
            <a:endParaRPr lang="uk-UA" sz="2400" b="1" dirty="0" smtClean="0"/>
          </a:p>
        </p:txBody>
      </p:sp>
      <p:pic>
        <p:nvPicPr>
          <p:cNvPr id="52228" name="img_5" descr="http://sciencevsaging.org/img/compas/2009-01-11/progeria/5513718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214313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457200" y="228600"/>
            <a:ext cx="8229600" cy="1020763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000" b="1" dirty="0"/>
              <a:t>Будова хромосом</a:t>
            </a:r>
            <a:endParaRPr lang="ru-RU" sz="4000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2000" y="1752600"/>
          <a:ext cx="1219200" cy="4267200"/>
        </p:xfrm>
        <a:graphic>
          <a:graphicData uri="http://schemas.openxmlformats.org/presentationml/2006/ole">
            <p:oleObj spid="_x0000_s1026" name="Photo Editor Photo" r:id="rId3" imgW="923810" imgH="3895238" progId="MSPhotoEd.3">
              <p:embed/>
            </p:oleObj>
          </a:graphicData>
        </a:graphic>
      </p:graphicFrame>
      <p:pic>
        <p:nvPicPr>
          <p:cNvPr id="102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752600"/>
            <a:ext cx="1633538" cy="4267200"/>
          </a:xfrm>
          <a:prstGeom prst="rect">
            <a:avLst/>
          </a:prstGeom>
          <a:noFill/>
          <a:ln w="76200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3352800" y="3657600"/>
            <a:ext cx="2057400" cy="457200"/>
          </a:xfrm>
          <a:prstGeom prst="rect">
            <a:avLst/>
          </a:prstGeom>
          <a:gradFill rotWithShape="1">
            <a:gsLst>
              <a:gs pos="0">
                <a:srgbClr val="F4D7A4"/>
              </a:gs>
              <a:gs pos="50000">
                <a:srgbClr val="FFFF66"/>
              </a:gs>
              <a:gs pos="100000">
                <a:srgbClr val="F4D7A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/>
              <a:t>центромери</a:t>
            </a:r>
            <a:endParaRPr lang="ru-RU" sz="2400"/>
          </a:p>
        </p:txBody>
      </p:sp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3352800" y="1524000"/>
            <a:ext cx="2057400" cy="457200"/>
          </a:xfrm>
          <a:prstGeom prst="rect">
            <a:avLst/>
          </a:prstGeom>
          <a:gradFill rotWithShape="1">
            <a:gsLst>
              <a:gs pos="0">
                <a:srgbClr val="F4D7A4"/>
              </a:gs>
              <a:gs pos="50000">
                <a:srgbClr val="FFFF66"/>
              </a:gs>
              <a:gs pos="100000">
                <a:srgbClr val="F4D7A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/>
              <a:t>теломери</a:t>
            </a:r>
            <a:endParaRPr lang="ru-RU" sz="2400"/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auto">
          <a:xfrm>
            <a:off x="3276600" y="5715000"/>
            <a:ext cx="2057400" cy="457200"/>
          </a:xfrm>
          <a:prstGeom prst="rect">
            <a:avLst/>
          </a:prstGeom>
          <a:gradFill rotWithShape="1">
            <a:gsLst>
              <a:gs pos="0">
                <a:srgbClr val="F4D7A4"/>
              </a:gs>
              <a:gs pos="50000">
                <a:srgbClr val="FFFF66"/>
              </a:gs>
              <a:gs pos="100000">
                <a:srgbClr val="F4D7A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/>
              <a:t>теломери</a:t>
            </a:r>
            <a:endParaRPr lang="ru-RU" sz="2400"/>
          </a:p>
        </p:txBody>
      </p:sp>
      <p:sp>
        <p:nvSpPr>
          <p:cNvPr id="1032" name="AutoShape 17"/>
          <p:cNvSpPr>
            <a:spLocks noChangeArrowheads="1"/>
          </p:cNvSpPr>
          <p:nvPr/>
        </p:nvSpPr>
        <p:spPr bwMode="auto">
          <a:xfrm rot="-498739">
            <a:off x="1828800" y="1676400"/>
            <a:ext cx="1447800" cy="304800"/>
          </a:xfrm>
          <a:prstGeom prst="leftArrow">
            <a:avLst>
              <a:gd name="adj1" fmla="val 50000"/>
              <a:gd name="adj2" fmla="val 1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3" name="AutoShape 18"/>
          <p:cNvSpPr>
            <a:spLocks noChangeArrowheads="1"/>
          </p:cNvSpPr>
          <p:nvPr/>
        </p:nvSpPr>
        <p:spPr bwMode="auto">
          <a:xfrm rot="794873">
            <a:off x="5486400" y="1743075"/>
            <a:ext cx="1600200" cy="3048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4" name="AutoShape 19"/>
          <p:cNvSpPr>
            <a:spLocks noChangeArrowheads="1"/>
          </p:cNvSpPr>
          <p:nvPr/>
        </p:nvSpPr>
        <p:spPr bwMode="auto">
          <a:xfrm>
            <a:off x="5486400" y="3657600"/>
            <a:ext cx="2133600" cy="381000"/>
          </a:xfrm>
          <a:prstGeom prst="rightArrow">
            <a:avLst>
              <a:gd name="adj1" fmla="val 50000"/>
              <a:gd name="adj2" fmla="val 1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5" name="AutoShape 20"/>
          <p:cNvSpPr>
            <a:spLocks noChangeArrowheads="1"/>
          </p:cNvSpPr>
          <p:nvPr/>
        </p:nvSpPr>
        <p:spPr bwMode="auto">
          <a:xfrm rot="622172">
            <a:off x="1820863" y="5638800"/>
            <a:ext cx="1379537" cy="282575"/>
          </a:xfrm>
          <a:prstGeom prst="leftArrow">
            <a:avLst>
              <a:gd name="adj1" fmla="val 50000"/>
              <a:gd name="adj2" fmla="val 122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6" name="AutoShape 21"/>
          <p:cNvSpPr>
            <a:spLocks noChangeArrowheads="1"/>
          </p:cNvSpPr>
          <p:nvPr/>
        </p:nvSpPr>
        <p:spPr bwMode="auto">
          <a:xfrm rot="-567740">
            <a:off x="5414963" y="5638800"/>
            <a:ext cx="1752600" cy="304800"/>
          </a:xfrm>
          <a:prstGeom prst="rightArrow">
            <a:avLst>
              <a:gd name="adj1" fmla="val 50000"/>
              <a:gd name="adj2" fmla="val 1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7" name="AutoShape 22"/>
          <p:cNvSpPr>
            <a:spLocks noChangeArrowheads="1"/>
          </p:cNvSpPr>
          <p:nvPr/>
        </p:nvSpPr>
        <p:spPr bwMode="auto">
          <a:xfrm>
            <a:off x="1600200" y="3657600"/>
            <a:ext cx="1676400" cy="304800"/>
          </a:xfrm>
          <a:prstGeom prst="left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1020763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000" b="1" dirty="0"/>
              <a:t>Класифікація хромосом</a:t>
            </a:r>
            <a:endParaRPr lang="ru-RU" sz="4000" b="1" dirty="0"/>
          </a:p>
        </p:txBody>
      </p:sp>
      <p:pic>
        <p:nvPicPr>
          <p:cNvPr id="532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267200" cy="4495800"/>
          </a:xfrm>
          <a:prstGeom prst="rect">
            <a:avLst/>
          </a:prstGeom>
          <a:noFill/>
          <a:ln w="76200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53252" name="Picture 9" descr="t30438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343400" cy="4495800"/>
          </a:xfrm>
          <a:prstGeom prst="rect">
            <a:avLst/>
          </a:prstGeom>
          <a:noFill/>
          <a:ln w="76200">
            <a:solidFill>
              <a:srgbClr val="33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95536" y="188640"/>
            <a:ext cx="8229600" cy="1020763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000" b="1" dirty="0"/>
              <a:t>Будова </a:t>
            </a:r>
            <a:r>
              <a:rPr lang="uk-UA" sz="4000" b="1" dirty="0" err="1"/>
              <a:t>кінетохору</a:t>
            </a:r>
            <a:endParaRPr lang="ru-RU" sz="4000" b="1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950" y="1919288"/>
            <a:ext cx="2178050" cy="4176712"/>
          </a:xfrm>
          <a:prstGeom prst="rect">
            <a:avLst/>
          </a:prstGeom>
          <a:noFill/>
          <a:ln w="76200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981200" y="1676400"/>
            <a:ext cx="2057400" cy="762000"/>
          </a:xfrm>
          <a:prstGeom prst="rect">
            <a:avLst/>
          </a:prstGeom>
          <a:gradFill rotWithShape="1">
            <a:gsLst>
              <a:gs pos="0">
                <a:srgbClr val="F4D7A4"/>
              </a:gs>
              <a:gs pos="50000">
                <a:srgbClr val="FFFF66"/>
              </a:gs>
              <a:gs pos="100000">
                <a:srgbClr val="F4D7A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/>
              <a:t>Сестринські </a:t>
            </a:r>
          </a:p>
          <a:p>
            <a:pPr algn="ctr"/>
            <a:r>
              <a:rPr lang="uk-UA" sz="2400"/>
              <a:t>хроматиди</a:t>
            </a:r>
            <a:endParaRPr lang="ru-RU" sz="2400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4038600" y="2057400"/>
            <a:ext cx="20574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4038600" y="2057400"/>
            <a:ext cx="1219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981200" y="2971800"/>
            <a:ext cx="2209800" cy="609600"/>
          </a:xfrm>
          <a:prstGeom prst="rect">
            <a:avLst/>
          </a:prstGeom>
          <a:gradFill rotWithShape="1">
            <a:gsLst>
              <a:gs pos="0">
                <a:srgbClr val="F4D7A4"/>
              </a:gs>
              <a:gs pos="50000">
                <a:srgbClr val="FFFF66"/>
              </a:gs>
              <a:gs pos="100000">
                <a:srgbClr val="F4D7A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/>
              <a:t>мікротрубочки</a:t>
            </a:r>
            <a:endParaRPr lang="ru-RU" sz="2400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4191000" y="3200400"/>
            <a:ext cx="762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4191000" y="3276600"/>
            <a:ext cx="685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1981200" y="4648200"/>
            <a:ext cx="2209800" cy="609600"/>
          </a:xfrm>
          <a:prstGeom prst="rect">
            <a:avLst/>
          </a:prstGeom>
          <a:gradFill rotWithShape="1">
            <a:gsLst>
              <a:gs pos="0">
                <a:srgbClr val="F4D7A4"/>
              </a:gs>
              <a:gs pos="50000">
                <a:srgbClr val="FFFF66"/>
              </a:gs>
              <a:gs pos="100000">
                <a:srgbClr val="F4D7A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/>
              <a:t>кінетохор</a:t>
            </a:r>
            <a:endParaRPr lang="ru-RU" sz="2400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V="1">
            <a:off x="4191000" y="3505200"/>
            <a:ext cx="1143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1371600" y="1524000"/>
            <a:ext cx="6324600" cy="5029200"/>
          </a:xfrm>
          <a:prstGeom prst="rect">
            <a:avLst/>
          </a:prstGeom>
          <a:noFill/>
          <a:ln w="76200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457200" y="228600"/>
            <a:ext cx="8229600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600" b="1" dirty="0" err="1"/>
              <a:t>Центромерні</a:t>
            </a:r>
            <a:r>
              <a:rPr lang="uk-UA" sz="3600" b="1" dirty="0"/>
              <a:t> послідовності</a:t>
            </a:r>
            <a:br>
              <a:rPr lang="uk-UA" sz="3600" b="1" dirty="0"/>
            </a:br>
            <a:r>
              <a:rPr lang="uk-UA" sz="3600" b="1" dirty="0"/>
              <a:t>у ДНК еукаріотів</a:t>
            </a:r>
            <a:endParaRPr lang="ru-RU" sz="3600" b="1" dirty="0"/>
          </a:p>
        </p:txBody>
      </p:sp>
      <p:sp>
        <p:nvSpPr>
          <p:cNvPr id="2053" name="AutoShape 10"/>
          <p:cNvSpPr>
            <a:spLocks noChangeArrowheads="1"/>
          </p:cNvSpPr>
          <p:nvPr/>
        </p:nvSpPr>
        <p:spPr bwMode="auto">
          <a:xfrm>
            <a:off x="1066800" y="3429000"/>
            <a:ext cx="6934200" cy="3048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АТ-багата ділянка</a:t>
            </a:r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400" y="2057400"/>
          <a:ext cx="8869363" cy="762000"/>
        </p:xfrm>
        <a:graphic>
          <a:graphicData uri="http://schemas.openxmlformats.org/presentationml/2006/ole">
            <p:oleObj spid="_x0000_s2050" name="Photo Editor Photo" r:id="rId3" imgW="8869013" imgH="695238" progId="MSPhotoEd.3">
              <p:embed/>
            </p:oleObj>
          </a:graphicData>
        </a:graphic>
      </p:graphicFrame>
      <p:sp>
        <p:nvSpPr>
          <p:cNvPr id="2054" name="AutoShape 12"/>
          <p:cNvSpPr>
            <a:spLocks noChangeArrowheads="1"/>
          </p:cNvSpPr>
          <p:nvPr/>
        </p:nvSpPr>
        <p:spPr bwMode="auto">
          <a:xfrm>
            <a:off x="152400" y="3429000"/>
            <a:ext cx="9144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2055" name="AutoShape 13"/>
          <p:cNvSpPr>
            <a:spLocks noChangeArrowheads="1"/>
          </p:cNvSpPr>
          <p:nvPr/>
        </p:nvSpPr>
        <p:spPr bwMode="auto">
          <a:xfrm>
            <a:off x="8001000" y="3429000"/>
            <a:ext cx="9144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056" name="Line 14"/>
          <p:cNvSpPr>
            <a:spLocks noChangeShapeType="1"/>
          </p:cNvSpPr>
          <p:nvPr/>
        </p:nvSpPr>
        <p:spPr bwMode="auto">
          <a:xfrm>
            <a:off x="10668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7" name="Line 15"/>
          <p:cNvSpPr>
            <a:spLocks noChangeShapeType="1"/>
          </p:cNvSpPr>
          <p:nvPr/>
        </p:nvSpPr>
        <p:spPr bwMode="auto">
          <a:xfrm>
            <a:off x="80010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8" name="Text Box 16"/>
          <p:cNvSpPr txBox="1">
            <a:spLocks noChangeArrowheads="1"/>
          </p:cNvSpPr>
          <p:nvPr/>
        </p:nvSpPr>
        <p:spPr bwMode="auto">
          <a:xfrm>
            <a:off x="990600" y="3886200"/>
            <a:ext cx="7086600" cy="366713"/>
          </a:xfrm>
          <a:prstGeom prst="rect">
            <a:avLst/>
          </a:prstGeom>
          <a:solidFill>
            <a:srgbClr val="C3FC9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80-90 пар нуклеотидів, більш ніж 90% припадає на А-Т</a:t>
            </a:r>
            <a:endParaRPr lang="ru-RU"/>
          </a:p>
        </p:txBody>
      </p:sp>
      <p:sp>
        <p:nvSpPr>
          <p:cNvPr id="2059" name="AutoShape 18"/>
          <p:cNvSpPr>
            <a:spLocks noChangeArrowheads="1"/>
          </p:cNvSpPr>
          <p:nvPr/>
        </p:nvSpPr>
        <p:spPr bwMode="auto">
          <a:xfrm>
            <a:off x="990600" y="1981200"/>
            <a:ext cx="70104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060" name="AutoShape 19"/>
          <p:cNvSpPr>
            <a:spLocks noChangeArrowheads="1"/>
          </p:cNvSpPr>
          <p:nvPr/>
        </p:nvSpPr>
        <p:spPr bwMode="auto">
          <a:xfrm>
            <a:off x="76200" y="1981200"/>
            <a:ext cx="1066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061" name="AutoShape 20"/>
          <p:cNvSpPr>
            <a:spLocks noChangeArrowheads="1"/>
          </p:cNvSpPr>
          <p:nvPr/>
        </p:nvSpPr>
        <p:spPr bwMode="auto">
          <a:xfrm>
            <a:off x="7924800" y="1981200"/>
            <a:ext cx="1066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657475" y="5438775"/>
          <a:ext cx="3667125" cy="1038225"/>
        </p:xfrm>
        <a:graphic>
          <a:graphicData uri="http://schemas.openxmlformats.org/presentationml/2006/ole">
            <p:oleObj spid="_x0000_s2051" name="Photo Editor Photo" r:id="rId4" imgW="3666667" imgH="1038370" progId="MSPhotoEd.3">
              <p:embed/>
            </p:oleObj>
          </a:graphicData>
        </a:graphic>
      </p:graphicFrame>
      <p:sp>
        <p:nvSpPr>
          <p:cNvPr id="2062" name="AutoShape 23"/>
          <p:cNvSpPr>
            <a:spLocks noChangeArrowheads="1"/>
          </p:cNvSpPr>
          <p:nvPr/>
        </p:nvSpPr>
        <p:spPr bwMode="auto">
          <a:xfrm>
            <a:off x="4267200" y="4343400"/>
            <a:ext cx="381000" cy="1600200"/>
          </a:xfrm>
          <a:prstGeom prst="downArrow">
            <a:avLst>
              <a:gd name="adj1" fmla="val 50000"/>
              <a:gd name="adj2" fmla="val 105000"/>
            </a:avLst>
          </a:prstGeom>
          <a:solidFill>
            <a:srgbClr val="FAFA7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ChangeArrowheads="1"/>
          </p:cNvSpPr>
          <p:nvPr/>
        </p:nvSpPr>
        <p:spPr bwMode="auto">
          <a:xfrm>
            <a:off x="457200" y="228600"/>
            <a:ext cx="8229600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600" b="1" dirty="0" err="1"/>
              <a:t>Теломерні</a:t>
            </a:r>
            <a:r>
              <a:rPr lang="uk-UA" sz="3600" b="1" dirty="0"/>
              <a:t> послідовності</a:t>
            </a:r>
            <a:br>
              <a:rPr lang="uk-UA" sz="3600" b="1" dirty="0"/>
            </a:br>
            <a:r>
              <a:rPr lang="uk-UA" sz="3600" b="1" dirty="0"/>
              <a:t>у ДНК еукаріотів</a:t>
            </a:r>
            <a:endParaRPr lang="ru-RU" sz="3600" b="1" dirty="0"/>
          </a:p>
        </p:txBody>
      </p:sp>
      <p:pic>
        <p:nvPicPr>
          <p:cNvPr id="55299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5597525" cy="3095625"/>
          </a:xfrm>
          <a:prstGeom prst="rect">
            <a:avLst/>
          </a:prstGeom>
          <a:noFill/>
          <a:ln w="76200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55300" name="Text Box 19"/>
          <p:cNvSpPr txBox="1">
            <a:spLocks noChangeArrowheads="1"/>
          </p:cNvSpPr>
          <p:nvPr/>
        </p:nvSpPr>
        <p:spPr bwMode="auto">
          <a:xfrm>
            <a:off x="457200" y="5105400"/>
            <a:ext cx="5181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/>
              <a:t>Послідовність ДНК на кінці хромосоми </a:t>
            </a:r>
            <a:endParaRPr lang="ru-RU" sz="2800"/>
          </a:p>
        </p:txBody>
      </p:sp>
      <p:sp>
        <p:nvSpPr>
          <p:cNvPr id="57365" name="AutoShape 21"/>
          <p:cNvSpPr>
            <a:spLocks noChangeArrowheads="1"/>
          </p:cNvSpPr>
          <p:nvPr/>
        </p:nvSpPr>
        <p:spPr bwMode="auto">
          <a:xfrm rot="9489696">
            <a:off x="4346575" y="2119313"/>
            <a:ext cx="3502025" cy="1233487"/>
          </a:xfrm>
          <a:prstGeom prst="curvedUpArrow">
            <a:avLst>
              <a:gd name="adj1" fmla="val 19309"/>
              <a:gd name="adj2" fmla="val 7609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pic>
        <p:nvPicPr>
          <p:cNvPr id="55302" name="Рисунок 5" descr="Схема работы фермента теломеразы (telomerase). Рисунок с сайта barleyworld.or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313"/>
            <a:ext cx="48593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5" descr="11"/>
          <p:cNvSpPr>
            <a:spLocks noChangeArrowheads="1"/>
          </p:cNvSpPr>
          <p:nvPr/>
        </p:nvSpPr>
        <p:spPr bwMode="auto">
          <a:xfrm>
            <a:off x="1066800" y="1447800"/>
            <a:ext cx="7086600" cy="50292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762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457200" y="228600"/>
            <a:ext cx="8229600" cy="1020763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000" b="1" dirty="0" err="1"/>
              <a:t>Політенні</a:t>
            </a:r>
            <a:r>
              <a:rPr lang="uk-UA" sz="4000" b="1" dirty="0"/>
              <a:t> хромосоми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5536" y="76201"/>
            <a:ext cx="87484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Структурно-функціональні системи клітини</a:t>
            </a: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2133600" y="990600"/>
            <a:ext cx="58674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3A5E5D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2000" dirty="0">
                <a:solidFill>
                  <a:srgbClr val="FF0000"/>
                </a:solidFill>
              </a:rPr>
              <a:t>Система збереження, відтворення</a:t>
            </a:r>
          </a:p>
          <a:p>
            <a:pPr marL="342900" indent="-342900" algn="ctr">
              <a:defRPr/>
            </a:pPr>
            <a:r>
              <a:rPr lang="uk-UA" sz="2000" dirty="0">
                <a:solidFill>
                  <a:srgbClr val="FF0000"/>
                </a:solidFill>
              </a:rPr>
              <a:t> та реалізації генетичної інформації (ядро</a:t>
            </a:r>
            <a:r>
              <a:rPr lang="uk-UA" sz="2000" dirty="0">
                <a:solidFill>
                  <a:srgbClr val="3A5E5D"/>
                </a:solidFill>
              </a:rPr>
              <a:t>) </a:t>
            </a:r>
            <a:endParaRPr lang="ru-RU" sz="2000" dirty="0">
              <a:solidFill>
                <a:srgbClr val="3A5E5D"/>
              </a:solidFill>
            </a:endParaRP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2123728" y="1772816"/>
            <a:ext cx="58674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3A5E5D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2000" dirty="0">
                <a:solidFill>
                  <a:srgbClr val="FF0000"/>
                </a:solidFill>
              </a:rPr>
              <a:t>Система проміжного обміну</a:t>
            </a:r>
          </a:p>
          <a:p>
            <a:pPr marL="342900" indent="-342900" algn="ctr">
              <a:defRPr/>
            </a:pPr>
            <a:r>
              <a:rPr lang="uk-UA" sz="2000" dirty="0">
                <a:solidFill>
                  <a:srgbClr val="FF0000"/>
                </a:solidFill>
              </a:rPr>
              <a:t>(гіалоплазма або </a:t>
            </a:r>
            <a:r>
              <a:rPr lang="uk-UA" sz="2000" dirty="0" err="1">
                <a:solidFill>
                  <a:srgbClr val="FF0000"/>
                </a:solidFill>
              </a:rPr>
              <a:t>цитозоль</a:t>
            </a:r>
            <a:r>
              <a:rPr lang="uk-UA" sz="2000" dirty="0">
                <a:solidFill>
                  <a:srgbClr val="3A5E5D"/>
                </a:solidFill>
              </a:rPr>
              <a:t>) </a:t>
            </a:r>
            <a:endParaRPr lang="ru-RU" sz="2000" dirty="0">
              <a:solidFill>
                <a:srgbClr val="3A5E5D"/>
              </a:solidFill>
            </a:endParaRPr>
          </a:p>
        </p:txBody>
      </p:sp>
      <p:sp>
        <p:nvSpPr>
          <p:cNvPr id="20505" name="AutoShape 25"/>
          <p:cNvSpPr>
            <a:spLocks noChangeArrowheads="1"/>
          </p:cNvSpPr>
          <p:nvPr/>
        </p:nvSpPr>
        <p:spPr bwMode="auto">
          <a:xfrm>
            <a:off x="2133600" y="2514600"/>
            <a:ext cx="58674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3A5E5D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2000">
                <a:solidFill>
                  <a:srgbClr val="3A5E5D"/>
                </a:solidFill>
              </a:rPr>
              <a:t>Рецепторно-бар'єрно-транспортна система</a:t>
            </a:r>
          </a:p>
          <a:p>
            <a:pPr marL="342900" indent="-342900" algn="ctr">
              <a:defRPr/>
            </a:pPr>
            <a:r>
              <a:rPr lang="uk-UA" sz="2000">
                <a:solidFill>
                  <a:srgbClr val="3A5E5D"/>
                </a:solidFill>
              </a:rPr>
              <a:t>(плазмалема) </a:t>
            </a:r>
            <a:endParaRPr lang="ru-RU" sz="2000">
              <a:solidFill>
                <a:srgbClr val="3A5E5D"/>
              </a:solidFill>
            </a:endParaRPr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>
            <a:off x="2133600" y="3276600"/>
            <a:ext cx="58674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3A5E5D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2000">
                <a:solidFill>
                  <a:srgbClr val="3A5E5D"/>
                </a:solidFill>
              </a:rPr>
              <a:t>Система синтезу, сегрегації та</a:t>
            </a:r>
          </a:p>
          <a:p>
            <a:pPr marL="342900" indent="-342900" algn="ctr">
              <a:defRPr/>
            </a:pPr>
            <a:r>
              <a:rPr lang="uk-UA" sz="2000">
                <a:solidFill>
                  <a:srgbClr val="3A5E5D"/>
                </a:solidFill>
              </a:rPr>
              <a:t>внутрішньоклітинного транспорту полімерів</a:t>
            </a:r>
          </a:p>
          <a:p>
            <a:pPr marL="342900" indent="-342900" algn="ctr">
              <a:defRPr/>
            </a:pPr>
            <a:r>
              <a:rPr lang="uk-UA" sz="1600">
                <a:solidFill>
                  <a:srgbClr val="3A5E5D"/>
                </a:solidFill>
              </a:rPr>
              <a:t>(крім НК ) – вакуолярна сист., (ЕПС, КГ, лізосоми, везикули)</a:t>
            </a:r>
            <a:endParaRPr lang="ru-RU" sz="1600">
              <a:solidFill>
                <a:srgbClr val="3A5E5D"/>
              </a:solidFill>
            </a:endParaRPr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>
            <a:off x="2133600" y="4343400"/>
            <a:ext cx="58674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3A5E5D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2000">
                <a:solidFill>
                  <a:srgbClr val="3A5E5D"/>
                </a:solidFill>
              </a:rPr>
              <a:t>Каркасно-рухова система цитоскелету (ЕПС)</a:t>
            </a:r>
          </a:p>
        </p:txBody>
      </p:sp>
      <p:sp>
        <p:nvSpPr>
          <p:cNvPr id="20508" name="AutoShape 28"/>
          <p:cNvSpPr>
            <a:spLocks noChangeArrowheads="1"/>
          </p:cNvSpPr>
          <p:nvPr/>
        </p:nvSpPr>
        <p:spPr bwMode="auto">
          <a:xfrm>
            <a:off x="2133600" y="5105400"/>
            <a:ext cx="58674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3A5E5D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2000">
                <a:solidFill>
                  <a:srgbClr val="3A5E5D"/>
                </a:solidFill>
              </a:rPr>
              <a:t>Система енергозабезпечення (мітохондрії)</a:t>
            </a:r>
          </a:p>
        </p:txBody>
      </p:sp>
      <p:sp>
        <p:nvSpPr>
          <p:cNvPr id="20509" name="AutoShape 29"/>
          <p:cNvSpPr>
            <a:spLocks noChangeArrowheads="1"/>
          </p:cNvSpPr>
          <p:nvPr/>
        </p:nvSpPr>
        <p:spPr bwMode="auto">
          <a:xfrm>
            <a:off x="2133600" y="5867400"/>
            <a:ext cx="58674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C0BF"/>
              </a:gs>
              <a:gs pos="50000">
                <a:schemeClr val="bg1"/>
              </a:gs>
              <a:gs pos="100000">
                <a:srgbClr val="9AC0BF"/>
              </a:gs>
            </a:gsLst>
            <a:lin ang="5400000" scaled="1"/>
          </a:gradFill>
          <a:ln w="28575">
            <a:solidFill>
              <a:srgbClr val="3A5E5D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uk-UA" sz="2000">
                <a:solidFill>
                  <a:srgbClr val="3A5E5D"/>
                </a:solidFill>
              </a:rPr>
              <a:t>Система фотосинтезу</a:t>
            </a:r>
          </a:p>
          <a:p>
            <a:pPr marL="342900" indent="-342900" algn="ctr">
              <a:defRPr/>
            </a:pPr>
            <a:r>
              <a:rPr lang="uk-UA" sz="2000">
                <a:solidFill>
                  <a:srgbClr val="3A5E5D"/>
                </a:solidFill>
              </a:rPr>
              <a:t>(хлоропласти у рослин)</a:t>
            </a:r>
            <a:endParaRPr lang="ru-RU" sz="2000">
              <a:solidFill>
                <a:srgbClr val="3A5E5D"/>
              </a:solidFill>
            </a:endParaRPr>
          </a:p>
        </p:txBody>
      </p:sp>
      <p:sp>
        <p:nvSpPr>
          <p:cNvPr id="20511" name="AutoShape 31"/>
          <p:cNvSpPr>
            <a:spLocks noChangeArrowheads="1"/>
          </p:cNvSpPr>
          <p:nvPr/>
        </p:nvSpPr>
        <p:spPr bwMode="auto">
          <a:xfrm>
            <a:off x="1295400" y="990600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68AE72"/>
              </a:gs>
              <a:gs pos="50000">
                <a:schemeClr val="bg1"/>
              </a:gs>
              <a:gs pos="100000">
                <a:srgbClr val="68AE7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3A5E5D"/>
                </a:solidFill>
              </a:rPr>
              <a:t>1</a:t>
            </a:r>
            <a:endParaRPr lang="ru-RU" sz="2800" b="1">
              <a:solidFill>
                <a:srgbClr val="3A5E5D"/>
              </a:solidFill>
            </a:endParaRPr>
          </a:p>
        </p:txBody>
      </p:sp>
      <p:sp>
        <p:nvSpPr>
          <p:cNvPr id="20519" name="AutoShape 39"/>
          <p:cNvSpPr>
            <a:spLocks noChangeArrowheads="1"/>
          </p:cNvSpPr>
          <p:nvPr/>
        </p:nvSpPr>
        <p:spPr bwMode="auto">
          <a:xfrm>
            <a:off x="1295400" y="1752600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68AE72"/>
              </a:gs>
              <a:gs pos="50000">
                <a:schemeClr val="bg1"/>
              </a:gs>
              <a:gs pos="100000">
                <a:srgbClr val="68AE7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3A5E5D"/>
                </a:solidFill>
              </a:rPr>
              <a:t>2</a:t>
            </a:r>
            <a:endParaRPr lang="ru-RU" sz="2800" b="1">
              <a:solidFill>
                <a:srgbClr val="3A5E5D"/>
              </a:solidFill>
            </a:endParaRPr>
          </a:p>
        </p:txBody>
      </p:sp>
      <p:sp>
        <p:nvSpPr>
          <p:cNvPr id="20520" name="AutoShape 40"/>
          <p:cNvSpPr>
            <a:spLocks noChangeArrowheads="1"/>
          </p:cNvSpPr>
          <p:nvPr/>
        </p:nvSpPr>
        <p:spPr bwMode="auto">
          <a:xfrm>
            <a:off x="1295400" y="2514600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68AE72"/>
              </a:gs>
              <a:gs pos="50000">
                <a:schemeClr val="bg1"/>
              </a:gs>
              <a:gs pos="100000">
                <a:srgbClr val="68AE7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3A5E5D"/>
                </a:solidFill>
              </a:rPr>
              <a:t>3</a:t>
            </a:r>
            <a:endParaRPr lang="ru-RU" sz="2800" b="1">
              <a:solidFill>
                <a:srgbClr val="3A5E5D"/>
              </a:solidFill>
            </a:endParaRPr>
          </a:p>
        </p:txBody>
      </p:sp>
      <p:sp>
        <p:nvSpPr>
          <p:cNvPr id="20521" name="AutoShape 41"/>
          <p:cNvSpPr>
            <a:spLocks noChangeArrowheads="1"/>
          </p:cNvSpPr>
          <p:nvPr/>
        </p:nvSpPr>
        <p:spPr bwMode="auto">
          <a:xfrm>
            <a:off x="1295400" y="3429000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68AE72"/>
              </a:gs>
              <a:gs pos="50000">
                <a:schemeClr val="bg1"/>
              </a:gs>
              <a:gs pos="100000">
                <a:srgbClr val="68AE7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3A5E5D"/>
                </a:solidFill>
              </a:rPr>
              <a:t>4</a:t>
            </a:r>
            <a:endParaRPr lang="ru-RU" sz="2800" b="1">
              <a:solidFill>
                <a:srgbClr val="3A5E5D"/>
              </a:solidFill>
            </a:endParaRPr>
          </a:p>
        </p:txBody>
      </p:sp>
      <p:sp>
        <p:nvSpPr>
          <p:cNvPr id="20522" name="AutoShape 42"/>
          <p:cNvSpPr>
            <a:spLocks noChangeArrowheads="1"/>
          </p:cNvSpPr>
          <p:nvPr/>
        </p:nvSpPr>
        <p:spPr bwMode="auto">
          <a:xfrm>
            <a:off x="1295400" y="4343400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68AE72"/>
              </a:gs>
              <a:gs pos="50000">
                <a:schemeClr val="bg1"/>
              </a:gs>
              <a:gs pos="100000">
                <a:srgbClr val="68AE7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3A5E5D"/>
                </a:solidFill>
              </a:rPr>
              <a:t>5</a:t>
            </a:r>
            <a:endParaRPr lang="ru-RU" sz="2800" b="1">
              <a:solidFill>
                <a:srgbClr val="3A5E5D"/>
              </a:solidFill>
            </a:endParaRPr>
          </a:p>
        </p:txBody>
      </p:sp>
      <p:sp>
        <p:nvSpPr>
          <p:cNvPr id="20523" name="AutoShape 43"/>
          <p:cNvSpPr>
            <a:spLocks noChangeArrowheads="1"/>
          </p:cNvSpPr>
          <p:nvPr/>
        </p:nvSpPr>
        <p:spPr bwMode="auto">
          <a:xfrm>
            <a:off x="1295400" y="5105400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68AE72"/>
              </a:gs>
              <a:gs pos="50000">
                <a:schemeClr val="bg1"/>
              </a:gs>
              <a:gs pos="100000">
                <a:srgbClr val="68AE7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3A5E5D"/>
                </a:solidFill>
              </a:rPr>
              <a:t>6</a:t>
            </a:r>
            <a:endParaRPr lang="ru-RU" sz="2800" b="1">
              <a:solidFill>
                <a:srgbClr val="3A5E5D"/>
              </a:solidFill>
            </a:endParaRPr>
          </a:p>
        </p:txBody>
      </p:sp>
      <p:sp>
        <p:nvSpPr>
          <p:cNvPr id="20524" name="AutoShape 44"/>
          <p:cNvSpPr>
            <a:spLocks noChangeArrowheads="1"/>
          </p:cNvSpPr>
          <p:nvPr/>
        </p:nvSpPr>
        <p:spPr bwMode="auto">
          <a:xfrm>
            <a:off x="1295400" y="5867400"/>
            <a:ext cx="685800" cy="762000"/>
          </a:xfrm>
          <a:prstGeom prst="roundRect">
            <a:avLst>
              <a:gd name="adj" fmla="val 26157"/>
            </a:avLst>
          </a:prstGeom>
          <a:gradFill rotWithShape="1">
            <a:gsLst>
              <a:gs pos="0">
                <a:srgbClr val="68AE72"/>
              </a:gs>
              <a:gs pos="50000">
                <a:schemeClr val="bg1"/>
              </a:gs>
              <a:gs pos="100000">
                <a:srgbClr val="68AE7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b="1">
                <a:solidFill>
                  <a:srgbClr val="3A5E5D"/>
                </a:solidFill>
              </a:rPr>
              <a:t>7</a:t>
            </a:r>
            <a:endParaRPr lang="ru-RU" sz="2800" b="1">
              <a:solidFill>
                <a:srgbClr val="3A5E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chemeClr val="tx1"/>
                </a:solidFill>
              </a:rPr>
              <a:t>Ядерце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6793"/>
            <a:ext cx="9144000" cy="459794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uk-UA" dirty="0" smtClean="0"/>
              <a:t>  </a:t>
            </a:r>
            <a:r>
              <a:rPr lang="uk-UA" sz="3600" b="1" dirty="0" smtClean="0"/>
              <a:t>Ядерце має три зони:</a:t>
            </a:r>
          </a:p>
          <a:p>
            <a:pPr eaLnBrk="1" hangingPunct="1">
              <a:lnSpc>
                <a:spcPct val="90000"/>
              </a:lnSpc>
            </a:pPr>
            <a:r>
              <a:rPr lang="uk-UA" sz="3600" dirty="0" smtClean="0"/>
              <a:t>  1) слабко забарвлений компонент , що містить ДНК (</a:t>
            </a:r>
            <a:r>
              <a:rPr lang="uk-UA" sz="3600" dirty="0" err="1" smtClean="0"/>
              <a:t>ядерцеві</a:t>
            </a:r>
            <a:r>
              <a:rPr lang="uk-UA" sz="3600" dirty="0" smtClean="0"/>
              <a:t> організатори)</a:t>
            </a:r>
          </a:p>
          <a:p>
            <a:pPr eaLnBrk="1" hangingPunct="1">
              <a:lnSpc>
                <a:spcPct val="90000"/>
              </a:lnSpc>
            </a:pPr>
            <a:r>
              <a:rPr lang="uk-UA" sz="3600" dirty="0" smtClean="0"/>
              <a:t>   2) центральний </a:t>
            </a:r>
            <a:r>
              <a:rPr lang="uk-UA" sz="3600" dirty="0" err="1" smtClean="0"/>
              <a:t>фібрилярний</a:t>
            </a:r>
            <a:r>
              <a:rPr lang="uk-UA" sz="3600" dirty="0" smtClean="0"/>
              <a:t> компонент, що складається з </a:t>
            </a:r>
            <a:r>
              <a:rPr lang="uk-UA" sz="3600" dirty="0" err="1" smtClean="0"/>
              <a:t>РНК-транскриптів</a:t>
            </a:r>
            <a:endParaRPr lang="uk-UA" sz="3600" dirty="0" smtClean="0"/>
          </a:p>
          <a:p>
            <a:pPr eaLnBrk="1" hangingPunct="1">
              <a:lnSpc>
                <a:spcPct val="90000"/>
              </a:lnSpc>
            </a:pPr>
            <a:r>
              <a:rPr lang="uk-UA" sz="3600" dirty="0" smtClean="0"/>
              <a:t>  3) периферичний гранулярний компонент (попередники зрілих </a:t>
            </a:r>
            <a:r>
              <a:rPr lang="uk-UA" sz="3600" dirty="0" err="1" smtClean="0"/>
              <a:t>субодиниць</a:t>
            </a:r>
            <a:r>
              <a:rPr lang="uk-UA" sz="3600" dirty="0" smtClean="0"/>
              <a:t> рибосом</a:t>
            </a:r>
            <a:r>
              <a:rPr lang="uk-UA" dirty="0" smtClean="0"/>
              <a:t>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chemeClr val="tx1"/>
                </a:solidFill>
              </a:rPr>
              <a:t>Ядерце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58371" name="Picture 5" descr="nucle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75" y="1700213"/>
            <a:ext cx="6270625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7" descr="nucle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321627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Ядра клітин і </a:t>
            </a:r>
            <a:r>
              <a:rPr lang="uk-UA" dirty="0" smtClean="0">
                <a:solidFill>
                  <a:schemeClr val="tx1"/>
                </a:solidFill>
              </a:rPr>
              <a:t>діагностика хвороб</a:t>
            </a:r>
            <a:endParaRPr lang="uk-UA" dirty="0" smtClean="0">
              <a:solidFill>
                <a:schemeClr val="tx1"/>
              </a:solidFill>
            </a:endParaRPr>
          </a:p>
        </p:txBody>
      </p:sp>
      <p:pic>
        <p:nvPicPr>
          <p:cNvPr id="59395" name="Содержимое 3" descr="image028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16833"/>
            <a:ext cx="4495800" cy="3507656"/>
          </a:xfrm>
        </p:spPr>
      </p:pic>
      <p:sp>
        <p:nvSpPr>
          <p:cNvPr id="59396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smtClean="0"/>
              <a:t>Епідермальний рак.  Багатоядерність та гіперхроматоз ядер пухлинних клітин.</a:t>
            </a:r>
            <a:endParaRPr lang="uk-UA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9248" cy="1124744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chemeClr val="tx1"/>
                </a:solidFill>
              </a:rPr>
              <a:t>Дігностичне</a:t>
            </a:r>
            <a:r>
              <a:rPr lang="uk-UA" dirty="0" smtClean="0">
                <a:solidFill>
                  <a:schemeClr val="tx1"/>
                </a:solidFill>
              </a:rPr>
              <a:t> значення ядерця</a:t>
            </a:r>
          </a:p>
        </p:txBody>
      </p:sp>
      <p:sp>
        <p:nvSpPr>
          <p:cNvPr id="62467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340769"/>
            <a:ext cx="3888432" cy="4536504"/>
          </a:xfrm>
          <a:solidFill>
            <a:schemeClr val="bg1"/>
          </a:solidFill>
        </p:spPr>
        <p:txBody>
          <a:bodyPr/>
          <a:lstStyle/>
          <a:p>
            <a:r>
              <a:rPr lang="uk-UA" dirty="0" smtClean="0"/>
              <a:t>Ядерця в клітинах залозистого раку шийки матки. Кількість ядерець зростає до 6-8</a:t>
            </a:r>
          </a:p>
        </p:txBody>
      </p:sp>
      <p:pic>
        <p:nvPicPr>
          <p:cNvPr id="62468" name="Содержимое 4" descr=" МОРФОФУНКЦИОНАЛЬНЫЕ ТИПЫ ЯДРЫШЕК ПРИ ДИСПЛАЗИЯХ ЦИЛИНДРИЧЕСКОГО ЭПИТЕЛИЯ И ЖЕЛЕЗИСТОМ РАКЕ ШЕЙКИ МАТКИ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5856" y="1916832"/>
            <a:ext cx="1798638" cy="1335087"/>
          </a:xfrm>
        </p:spPr>
      </p:pic>
      <p:pic>
        <p:nvPicPr>
          <p:cNvPr id="62469" name="Рисунок 5" descr=" МОРФОФУНКЦИОНАЛЬНЫЕ ТИПЫ ЯДРЫШЕК ПРИ ДИСПЛАЗИЯХ ЦИЛИНДРИЧЕСКОГО ЭПИТЕЛИЯ И ЖЕЛЕЗИСТОМ РАКЕ ШЕЙКИ МАТ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3096344" cy="233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Рисунок 6" descr=" МОРФОФУНКЦИОНАЛЬНЫЕ ТИПЫ ЯДРЫШЕК ПРИ ДИСПЛАЗИЯХ ЦИЛИНДРИЧЕСКОГО ЭПИТЕЛИЯ И ЖЕЛЕЗИСТОМ РАКЕ ШЕЙКИ МАТ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28098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47248" cy="12367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tx1"/>
                </a:solidFill>
              </a:rPr>
              <a:t>Вміст ключових білків ядерця в </a:t>
            </a:r>
            <a:r>
              <a:rPr lang="uk-UA" sz="2800" b="1" dirty="0" err="1" smtClean="0">
                <a:solidFill>
                  <a:schemeClr val="tx1"/>
                </a:solidFill>
              </a:rPr>
              <a:t>лімфоїдних</a:t>
            </a:r>
            <a:r>
              <a:rPr lang="uk-UA" sz="2800" b="1" dirty="0" smtClean="0">
                <a:solidFill>
                  <a:schemeClr val="tx1"/>
                </a:solidFill>
              </a:rPr>
              <a:t> клітинах у здорових осіб та у хворих з </a:t>
            </a:r>
            <a:r>
              <a:rPr lang="uk-UA" sz="2800" b="1" dirty="0" err="1" smtClean="0">
                <a:solidFill>
                  <a:schemeClr val="tx1"/>
                </a:solidFill>
              </a:rPr>
              <a:t>лімфопроліферативними</a:t>
            </a:r>
            <a:r>
              <a:rPr lang="uk-UA" sz="2800" b="1" dirty="0" smtClean="0">
                <a:solidFill>
                  <a:schemeClr val="tx1"/>
                </a:solidFill>
              </a:rPr>
              <a:t> захворюваннями</a:t>
            </a:r>
          </a:p>
        </p:txBody>
      </p:sp>
      <p:sp>
        <p:nvSpPr>
          <p:cNvPr id="63491" name="Содержимое 4"/>
          <p:cNvSpPr>
            <a:spLocks noGrp="1"/>
          </p:cNvSpPr>
          <p:nvPr>
            <p:ph idx="1"/>
          </p:nvPr>
        </p:nvSpPr>
        <p:spPr>
          <a:xfrm>
            <a:off x="0" y="1571625"/>
            <a:ext cx="8686800" cy="5286375"/>
          </a:xfrm>
          <a:solidFill>
            <a:schemeClr val="bg1"/>
          </a:solidFill>
        </p:spPr>
        <p:txBody>
          <a:bodyPr/>
          <a:lstStyle/>
          <a:p>
            <a:r>
              <a:rPr lang="uk-UA" sz="2800" smtClean="0"/>
              <a:t>Методом імуноцитохімічного забарвлення з використанням специфічних антитіл вивчили рівень синтезу </a:t>
            </a:r>
            <a:r>
              <a:rPr lang="uk-UA" sz="2800" b="1" smtClean="0">
                <a:solidFill>
                  <a:srgbClr val="FF0000"/>
                </a:solidFill>
              </a:rPr>
              <a:t>трьох білків ядерця </a:t>
            </a:r>
            <a:r>
              <a:rPr lang="uk-UA" sz="2800" smtClean="0"/>
              <a:t>– </a:t>
            </a:r>
            <a:r>
              <a:rPr lang="uk-UA" sz="2800" b="1" smtClean="0">
                <a:solidFill>
                  <a:srgbClr val="FF0000"/>
                </a:solidFill>
              </a:rPr>
              <a:t>фібриларина, В23/ нуклеофозміну та </a:t>
            </a:r>
            <a:r>
              <a:rPr lang="en-US" sz="2800" b="1" smtClean="0">
                <a:solidFill>
                  <a:srgbClr val="FF0000"/>
                </a:solidFill>
              </a:rPr>
              <a:t>SURF6</a:t>
            </a:r>
            <a:r>
              <a:rPr lang="uk-UA" sz="2800" smtClean="0"/>
              <a:t>, які беруть участь в дозріванні рРНК і порівняли його з синтезом відомого маркера проліферації — білка Ki-67. </a:t>
            </a:r>
            <a:r>
              <a:rPr lang="uk-UA" sz="2800" b="1" smtClean="0">
                <a:solidFill>
                  <a:srgbClr val="FF0000"/>
                </a:solidFill>
              </a:rPr>
              <a:t>Вміст SURF-6-позитивних клітин прямо корелював з кількістю Ki-67-позитивних клітин. </a:t>
            </a:r>
            <a:r>
              <a:rPr lang="uk-UA" sz="2800" smtClean="0"/>
              <a:t>Максимальний вміст  SURF-6-позитивних лімфоїдних клітин (47—67%) виявлено при лімфосаркомах и лімфомі з клітин мантійної зони селезінки</a:t>
            </a:r>
            <a:r>
              <a:rPr lang="uk-UA" smtClean="0"/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609725"/>
            <a:ext cx="7239000" cy="4846638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МІКРОТІЛЬЦЯ</a:t>
            </a:r>
            <a:endParaRPr lang="uk-UA" sz="40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</a:rPr>
              <a:t>Мікротільця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dirty="0" smtClean="0"/>
              <a:t>Оточені </a:t>
            </a:r>
            <a:r>
              <a:rPr lang="uk-UA" dirty="0" smtClean="0"/>
              <a:t>одинарною мембраною пухирці (діаметром 0,3-1,5 мкм) в клітинах хребетних тварин, вищих рослин та найпростіших. Найголовніші </a:t>
            </a:r>
            <a:r>
              <a:rPr lang="uk-UA" dirty="0" err="1" smtClean="0"/>
              <a:t>мікротільця</a:t>
            </a:r>
            <a:r>
              <a:rPr lang="uk-UA" dirty="0" smtClean="0"/>
              <a:t> одержали назву </a:t>
            </a:r>
            <a:r>
              <a:rPr lang="uk-UA" dirty="0" err="1" smtClean="0"/>
              <a:t>пероксисом</a:t>
            </a:r>
            <a:r>
              <a:rPr lang="uk-UA" dirty="0" smtClean="0"/>
              <a:t>. Вони не містять власного генома та рибосом. Оскільки вони позбавлені власної ДНК, всі білки, що містяться в цих пухирцях, мають надходити з </a:t>
            </a:r>
            <a:r>
              <a:rPr lang="uk-UA" dirty="0" err="1" smtClean="0"/>
              <a:t>цитозолю</a:t>
            </a:r>
            <a:r>
              <a:rPr lang="uk-UA" dirty="0" smtClean="0"/>
              <a:t>. </a:t>
            </a:r>
            <a:endParaRPr lang="uk-UA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1133475" y="1052513"/>
            <a:ext cx="2286000" cy="1905000"/>
          </a:xfrm>
          <a:prstGeom prst="irregularSeal1">
            <a:avLst/>
          </a:prstGeom>
          <a:gradFill rotWithShape="1">
            <a:gsLst>
              <a:gs pos="0">
                <a:srgbClr val="FF9999"/>
              </a:gs>
              <a:gs pos="50000">
                <a:schemeClr val="bg1"/>
              </a:gs>
              <a:gs pos="100000">
                <a:srgbClr val="FF9999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uk-UA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627188" y="1585913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uk-UA" sz="4400" b="1">
                <a:solidFill>
                  <a:srgbClr val="CC3300"/>
                </a:solidFill>
              </a:rPr>
              <a:t>Н</a:t>
            </a:r>
            <a:r>
              <a:rPr lang="uk-UA" sz="2000" b="1">
                <a:solidFill>
                  <a:srgbClr val="CC3300"/>
                </a:solidFill>
              </a:rPr>
              <a:t>2</a:t>
            </a:r>
            <a:r>
              <a:rPr lang="uk-UA" sz="4400" b="1">
                <a:solidFill>
                  <a:srgbClr val="CC3300"/>
                </a:solidFill>
              </a:rPr>
              <a:t>О</a:t>
            </a:r>
            <a:r>
              <a:rPr lang="uk-UA" sz="2000" b="1">
                <a:solidFill>
                  <a:srgbClr val="CC3300"/>
                </a:solidFill>
              </a:rPr>
              <a:t>2</a:t>
            </a:r>
            <a:endParaRPr lang="ru-RU" sz="2000" b="1">
              <a:solidFill>
                <a:srgbClr val="CC3300"/>
              </a:solidFill>
            </a:endParaRPr>
          </a:p>
        </p:txBody>
      </p:sp>
      <p:sp>
        <p:nvSpPr>
          <p:cNvPr id="11268" name="AutoShape 7"/>
          <p:cNvSpPr>
            <a:spLocks noChangeArrowheads="1"/>
          </p:cNvSpPr>
          <p:nvPr/>
        </p:nvSpPr>
        <p:spPr bwMode="auto">
          <a:xfrm>
            <a:off x="3544888" y="1666875"/>
            <a:ext cx="1798637" cy="685800"/>
          </a:xfrm>
          <a:prstGeom prst="rightArrow">
            <a:avLst>
              <a:gd name="adj1" fmla="val 50000"/>
              <a:gd name="adj2" fmla="val 6775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4429125" y="981075"/>
            <a:ext cx="2286000" cy="2057400"/>
          </a:xfrm>
          <a:custGeom>
            <a:avLst/>
            <a:gdLst>
              <a:gd name="G0" fmla="+- 6540 0 0"/>
              <a:gd name="G1" fmla="+- 21600 0 6540"/>
              <a:gd name="G2" fmla="+- 21600 0 654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540" y="10800"/>
                </a:moveTo>
                <a:cubicBezTo>
                  <a:pt x="6540" y="13153"/>
                  <a:pt x="8447" y="15060"/>
                  <a:pt x="10800" y="15060"/>
                </a:cubicBezTo>
                <a:cubicBezTo>
                  <a:pt x="13153" y="15060"/>
                  <a:pt x="15060" y="13153"/>
                  <a:pt x="15060" y="10800"/>
                </a:cubicBezTo>
                <a:cubicBezTo>
                  <a:pt x="15060" y="8447"/>
                  <a:pt x="13153" y="6540"/>
                  <a:pt x="10800" y="6540"/>
                </a:cubicBezTo>
                <a:cubicBezTo>
                  <a:pt x="8447" y="6540"/>
                  <a:pt x="6540" y="8447"/>
                  <a:pt x="6540" y="10800"/>
                </a:cubicBezTo>
                <a:close/>
              </a:path>
            </a:pathLst>
          </a:custGeom>
          <a:gradFill rotWithShape="1">
            <a:gsLst>
              <a:gs pos="0">
                <a:srgbClr val="B7B7E7"/>
              </a:gs>
              <a:gs pos="50000">
                <a:schemeClr val="bg1"/>
              </a:gs>
              <a:gs pos="100000">
                <a:srgbClr val="B7B7E7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Front">
              <a:rot lat="20099999" lon="191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B7B7E7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uk-UA"/>
          </a:p>
        </p:txBody>
      </p: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5292725" y="1666875"/>
            <a:ext cx="1662113" cy="685800"/>
          </a:xfrm>
          <a:prstGeom prst="rightArrow">
            <a:avLst>
              <a:gd name="adj1" fmla="val 50000"/>
              <a:gd name="adj2" fmla="val 60590"/>
            </a:avLst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7019925" y="1125538"/>
            <a:ext cx="18288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7B7E7"/>
              </a:gs>
              <a:gs pos="50000">
                <a:schemeClr val="bg1"/>
              </a:gs>
              <a:gs pos="100000">
                <a:srgbClr val="B7B7E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4400"/>
              <a:t>H</a:t>
            </a:r>
            <a:r>
              <a:rPr lang="en-US" sz="2000"/>
              <a:t>2</a:t>
            </a:r>
            <a:r>
              <a:rPr lang="en-US" sz="4400"/>
              <a:t>O</a:t>
            </a:r>
            <a:endParaRPr lang="ru-RU" sz="4400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7019925" y="2116138"/>
            <a:ext cx="18288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7B7E7"/>
              </a:gs>
              <a:gs pos="50000">
                <a:schemeClr val="bg1"/>
              </a:gs>
              <a:gs pos="100000">
                <a:srgbClr val="B7B7E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4400"/>
              <a:t>O</a:t>
            </a:r>
            <a:r>
              <a:rPr lang="en-US" sz="2000"/>
              <a:t>2</a:t>
            </a:r>
            <a:endParaRPr lang="ru-RU" sz="2000"/>
          </a:p>
        </p:txBody>
      </p:sp>
      <p:pic>
        <p:nvPicPr>
          <p:cNvPr id="1127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4076700"/>
            <a:ext cx="2667000" cy="25908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4500563" y="4365625"/>
            <a:ext cx="4419600" cy="2286000"/>
          </a:xfrm>
          <a:prstGeom prst="wedgeRectCallout">
            <a:avLst>
              <a:gd name="adj1" fmla="val -96407"/>
              <a:gd name="adj2" fmla="val -8889"/>
            </a:avLst>
          </a:prstGeom>
          <a:gradFill rotWithShape="1">
            <a:gsLst>
              <a:gs pos="0">
                <a:srgbClr val="CCECFF"/>
              </a:gs>
              <a:gs pos="50000">
                <a:srgbClr val="CCECFF"/>
              </a:gs>
              <a:gs pos="100000">
                <a:srgbClr val="CCECFF"/>
              </a:gs>
            </a:gsLst>
            <a:lin ang="5400000" scaled="1"/>
          </a:gradFill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uk-UA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Електронна мікрофотографія </a:t>
            </a:r>
            <a:r>
              <a:rPr lang="uk-UA" sz="24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пероксисоми</a:t>
            </a:r>
            <a:endParaRPr lang="uk-UA" sz="240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uk-UA" sz="2400" dirty="0"/>
              <a:t>Ромбоподібне утворення в центрі органели – сукупність </a:t>
            </a:r>
            <a:r>
              <a:rPr lang="uk-UA" sz="2400" dirty="0" err="1"/>
              <a:t>літичних</a:t>
            </a:r>
            <a:r>
              <a:rPr lang="uk-UA" sz="2400" dirty="0"/>
              <a:t> та антиоксидантних ферментів</a:t>
            </a:r>
            <a:r>
              <a:rPr lang="en-US" sz="2400" dirty="0"/>
              <a:t> </a:t>
            </a:r>
            <a:r>
              <a:rPr lang="uk-UA" sz="2400" dirty="0"/>
              <a:t>(</a:t>
            </a:r>
            <a:r>
              <a:rPr lang="uk-UA" sz="2400" dirty="0" err="1"/>
              <a:t>нуклеоїд</a:t>
            </a:r>
            <a:r>
              <a:rPr lang="uk-UA" sz="2400" dirty="0"/>
              <a:t>)</a:t>
            </a:r>
            <a:endParaRPr lang="ru-RU" sz="2400" dirty="0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066800" y="76200"/>
            <a:ext cx="807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3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Пероксисоми</a:t>
            </a:r>
            <a:endParaRPr lang="uk-UA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4211638" y="3357563"/>
            <a:ext cx="25209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7B7E7"/>
              </a:gs>
              <a:gs pos="50000">
                <a:schemeClr val="bg1"/>
              </a:gs>
              <a:gs pos="100000">
                <a:srgbClr val="B7B7E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uk-UA" sz="3200"/>
              <a:t>КАТАЛАЗА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Транспорт білків до </a:t>
            </a:r>
            <a:r>
              <a:rPr lang="uk-UA" dirty="0" err="1" smtClean="0">
                <a:solidFill>
                  <a:schemeClr val="tx1"/>
                </a:solidFill>
              </a:rPr>
              <a:t>пероксисом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Усі </a:t>
            </a:r>
            <a:r>
              <a:rPr lang="uk-UA" dirty="0" smtClean="0"/>
              <a:t>компоненти </a:t>
            </a:r>
            <a:r>
              <a:rPr lang="uk-UA" dirty="0" err="1" smtClean="0"/>
              <a:t>пероксисом</a:t>
            </a:r>
            <a:r>
              <a:rPr lang="uk-UA" dirty="0" smtClean="0"/>
              <a:t> надходять з </a:t>
            </a:r>
            <a:r>
              <a:rPr lang="uk-UA" dirty="0" err="1" smtClean="0"/>
              <a:t>цитозолю</a:t>
            </a:r>
            <a:r>
              <a:rPr lang="uk-UA" dirty="0" smtClean="0"/>
              <a:t>. </a:t>
            </a:r>
            <a:r>
              <a:rPr lang="uk-UA" dirty="0" err="1" smtClean="0"/>
              <a:t>Пероксисоми</a:t>
            </a:r>
            <a:r>
              <a:rPr lang="uk-UA" dirty="0" smtClean="0"/>
              <a:t> можна розглядати як набір органел з однаковою мембраною та різним вмістом. Всі білки </a:t>
            </a:r>
            <a:r>
              <a:rPr lang="uk-UA" dirty="0" err="1" smtClean="0"/>
              <a:t>пероксисом</a:t>
            </a:r>
            <a:r>
              <a:rPr lang="uk-UA" dirty="0" smtClean="0"/>
              <a:t> кодуються ядерними генами та синтезуються в </a:t>
            </a:r>
            <a:r>
              <a:rPr lang="uk-UA" dirty="0" err="1" smtClean="0"/>
              <a:t>цитозолі</a:t>
            </a:r>
            <a:r>
              <a:rPr lang="uk-UA" dirty="0" smtClean="0"/>
              <a:t>. Як білки мембрани так і внутрішні білки </a:t>
            </a:r>
            <a:r>
              <a:rPr lang="uk-UA" dirty="0" err="1" smtClean="0"/>
              <a:t>пероксисом</a:t>
            </a:r>
            <a:r>
              <a:rPr lang="uk-UA" dirty="0" smtClean="0"/>
              <a:t> надходять з </a:t>
            </a:r>
            <a:r>
              <a:rPr lang="uk-UA" dirty="0" err="1" smtClean="0"/>
              <a:t>цитозоля</a:t>
            </a:r>
            <a:r>
              <a:rPr lang="uk-UA" dirty="0" smtClean="0"/>
              <a:t> після трансляції. </a:t>
            </a:r>
            <a:r>
              <a:rPr lang="uk-UA" dirty="0" smtClean="0"/>
              <a:t>Білки мають сигнальний пептид - </a:t>
            </a:r>
            <a:r>
              <a:rPr lang="uk-UA" sz="2800" b="1" dirty="0" smtClean="0">
                <a:latin typeface="Arial" charset="0"/>
              </a:rPr>
              <a:t>С-кінцевий </a:t>
            </a:r>
            <a:r>
              <a:rPr lang="uk-UA" sz="2800" b="1" dirty="0" err="1" smtClean="0">
                <a:latin typeface="Arial" charset="0"/>
              </a:rPr>
              <a:t>трипептид</a:t>
            </a:r>
            <a:r>
              <a:rPr lang="uk-UA" sz="2800" b="1" dirty="0" smtClean="0">
                <a:latin typeface="Arial" charset="0"/>
              </a:rPr>
              <a:t> – </a:t>
            </a:r>
            <a:r>
              <a:rPr lang="uk-UA" sz="2800" b="1" dirty="0" err="1" smtClean="0">
                <a:latin typeface="Arial" charset="0"/>
              </a:rPr>
              <a:t>серин-лізин-лейцин</a:t>
            </a:r>
            <a:endParaRPr lang="uk-UA" sz="2800" b="1" dirty="0" smtClean="0">
              <a:latin typeface="Arial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7978080" cy="634082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chemeClr val="tx1"/>
                </a:solidFill>
              </a:rPr>
              <a:t>Біогенез </a:t>
            </a:r>
            <a:r>
              <a:rPr lang="uk-UA" dirty="0" err="1" smtClean="0">
                <a:solidFill>
                  <a:schemeClr val="tx1"/>
                </a:solidFill>
              </a:rPr>
              <a:t>пероксисом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3" descr="vp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4194175"/>
            <a:ext cx="2011363" cy="2663825"/>
          </a:xfrm>
          <a:noFill/>
        </p:spPr>
      </p:pic>
      <p:sp>
        <p:nvSpPr>
          <p:cNvPr id="133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52121" y="1268760"/>
            <a:ext cx="3679204" cy="3312368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800" b="1" dirty="0" smtClean="0"/>
              <a:t>Проліферація органел</a:t>
            </a:r>
          </a:p>
          <a:p>
            <a:pPr eaLnBrk="1" hangingPunct="1">
              <a:buFontTx/>
              <a:buNone/>
            </a:pPr>
            <a:r>
              <a:rPr lang="uk-UA" sz="2800" b="1" dirty="0" smtClean="0"/>
              <a:t>шляхом</a:t>
            </a:r>
          </a:p>
          <a:p>
            <a:pPr eaLnBrk="1" hangingPunct="1">
              <a:buFontTx/>
              <a:buNone/>
            </a:pPr>
            <a:r>
              <a:rPr lang="uk-UA" sz="2800" b="1" dirty="0" smtClean="0"/>
              <a:t>відбруньковування від існуючих </a:t>
            </a:r>
            <a:r>
              <a:rPr lang="uk-UA" sz="2800" b="1" dirty="0" err="1" smtClean="0"/>
              <a:t>пероксисом</a:t>
            </a:r>
            <a:endParaRPr lang="uk-UA" sz="2800" b="1" dirty="0" smtClean="0"/>
          </a:p>
          <a:p>
            <a:pPr eaLnBrk="1" hangingPunct="1">
              <a:buFontTx/>
              <a:buNone/>
            </a:pPr>
            <a:endParaRPr lang="ru-RU" sz="2800" b="1" dirty="0" smtClean="0"/>
          </a:p>
        </p:txBody>
      </p:sp>
      <p:pic>
        <p:nvPicPr>
          <p:cNvPr id="13317" name="Рисунок 4" descr="Цитоплазма и органоид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42862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34" name="Group 138"/>
          <p:cNvGraphicFramePr>
            <a:graphicFrameLocks noGrp="1"/>
          </p:cNvGraphicFramePr>
          <p:nvPr/>
        </p:nvGraphicFramePr>
        <p:xfrm>
          <a:off x="-107950" y="836613"/>
          <a:ext cx="9252520" cy="4634548"/>
        </p:xfrm>
        <a:graphic>
          <a:graphicData uri="http://schemas.openxmlformats.org/drawingml/2006/table">
            <a:tbl>
              <a:tblPr/>
              <a:tblGrid>
                <a:gridCol w="2375694"/>
                <a:gridCol w="3168352"/>
                <a:gridCol w="3708474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Органела 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структураабо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фракція   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7B7E7"/>
                        </a:gs>
                        <a:gs pos="50000">
                          <a:srgbClr val="FFFFFF"/>
                        </a:gs>
                        <a:gs pos="100000">
                          <a:srgbClr val="B7B7E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Маркер 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це речовина, структура, фермент                                      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7B7E7"/>
                        </a:gs>
                        <a:gs pos="50000">
                          <a:srgbClr val="FFFFFF"/>
                        </a:gs>
                        <a:gs pos="100000">
                          <a:srgbClr val="B7B7E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Основні функції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7B7E7"/>
                        </a:gs>
                        <a:gs pos="50000">
                          <a:srgbClr val="FFFFFF"/>
                        </a:gs>
                        <a:gs pos="100000">
                          <a:srgbClr val="B7B7E7"/>
                        </a:gs>
                      </a:gsLst>
                      <a:lin ang="5400000" scaled="1"/>
                    </a:gra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7B7E7"/>
                        </a:gs>
                        <a:gs pos="50000">
                          <a:srgbClr val="FFFFFF"/>
                        </a:gs>
                        <a:gs pos="100000">
                          <a:srgbClr val="B7B7E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BD4EF"/>
                        </a:gs>
                        <a:gs pos="50000">
                          <a:srgbClr val="FFFFFF"/>
                        </a:gs>
                        <a:gs pos="100000">
                          <a:srgbClr val="BBD4E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BD4EF"/>
                        </a:gs>
                        <a:gs pos="50000">
                          <a:srgbClr val="FFFFFF"/>
                        </a:gs>
                        <a:gs pos="100000">
                          <a:srgbClr val="BBD4EF"/>
                        </a:gs>
                      </a:gsLst>
                      <a:lin ang="5400000" scaled="1"/>
                    </a:gra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Ядро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7B7E7"/>
                        </a:gs>
                        <a:gs pos="50000">
                          <a:srgbClr val="FFFFFF"/>
                        </a:gs>
                        <a:gs pos="100000">
                          <a:srgbClr val="B7B7E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ДНК, </a:t>
                      </a:r>
                      <a:r>
                        <a:rPr kumimoji="0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РНК-полімерази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BD4EF"/>
                        </a:gs>
                        <a:gs pos="50000">
                          <a:srgbClr val="FFFFFF"/>
                        </a:gs>
                        <a:gs pos="100000">
                          <a:srgbClr val="BBD4E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Аутосинтез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і </a:t>
                      </a:r>
                      <a:r>
                        <a:rPr kumimoji="0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гетеросинтез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ДНК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BD4EF"/>
                        </a:gs>
                        <a:gs pos="50000">
                          <a:srgbClr val="FFFFFF"/>
                        </a:gs>
                        <a:gs pos="100000">
                          <a:srgbClr val="BBD4EF"/>
                        </a:gs>
                      </a:gsLst>
                      <a:lin ang="5400000" scaled="1"/>
                    </a:gra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Цитозоль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7B7E7"/>
                        </a:gs>
                        <a:gs pos="50000">
                          <a:srgbClr val="FFFFFF"/>
                        </a:gs>
                        <a:gs pos="100000">
                          <a:srgbClr val="B7B7E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Лактатдегідрогеназа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BD4EF"/>
                        </a:gs>
                        <a:gs pos="50000">
                          <a:srgbClr val="FFFFFF"/>
                        </a:gs>
                        <a:gs pos="100000">
                          <a:srgbClr val="BBD4E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Ферменти гліколізу та синтезу жирних кислот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BD4EF"/>
                        </a:gs>
                        <a:gs pos="50000">
                          <a:srgbClr val="FFFFFF"/>
                        </a:gs>
                        <a:gs pos="100000">
                          <a:srgbClr val="BBD4EF"/>
                        </a:gs>
                      </a:gsLst>
                      <a:lin ang="5400000" scaled="1"/>
                    </a:gra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Пероксисома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7B7E7"/>
                        </a:gs>
                        <a:gs pos="50000">
                          <a:srgbClr val="FFFFFF"/>
                        </a:gs>
                        <a:gs pos="100000">
                          <a:srgbClr val="B7B7E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Каталаза, </a:t>
                      </a:r>
                      <a:r>
                        <a:rPr kumimoji="0" lang="uk-U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уратоксидаза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BD4EF"/>
                        </a:gs>
                        <a:gs pos="50000">
                          <a:srgbClr val="FFFFFF"/>
                        </a:gs>
                        <a:gs pos="100000">
                          <a:srgbClr val="BBD4E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Утворення і розщеплення перекису водню, окиснення отруйних речовин.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BD4EF"/>
                        </a:gs>
                        <a:gs pos="50000">
                          <a:srgbClr val="FFFFFF"/>
                        </a:gs>
                        <a:gs pos="100000">
                          <a:srgbClr val="BBD4E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9754" name="Rectangle 58"/>
          <p:cNvSpPr>
            <a:spLocks noChangeArrowheads="1"/>
          </p:cNvSpPr>
          <p:nvPr/>
        </p:nvSpPr>
        <p:spPr bwMode="auto">
          <a:xfrm>
            <a:off x="0" y="-60325"/>
            <a:ext cx="9144000" cy="5222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Маркери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органел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та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їх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основні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функції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8509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Збільшення кількості </a:t>
            </a:r>
            <a:r>
              <a:rPr lang="uk-UA" dirty="0" err="1" smtClean="0">
                <a:solidFill>
                  <a:schemeClr val="tx1"/>
                </a:solidFill>
              </a:rPr>
              <a:t>пероксисом</a:t>
            </a:r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1412875"/>
            <a:ext cx="8686800" cy="5445125"/>
          </a:xfrm>
          <a:solidFill>
            <a:schemeClr val="bg1"/>
          </a:solidFill>
        </p:spPr>
        <p:txBody>
          <a:bodyPr/>
          <a:lstStyle/>
          <a:p>
            <a:r>
              <a:rPr lang="uk-UA" smtClean="0"/>
              <a:t>Підвищення  каталазної активності  в гепатоцитах та нефроцитах  можна викликати в екпериментах за допомогою медикаментозних препаратів, які мають </a:t>
            </a:r>
            <a:r>
              <a:rPr lang="uk-UA" b="1" smtClean="0">
                <a:solidFill>
                  <a:srgbClr val="FF0000"/>
                </a:solidFill>
              </a:rPr>
              <a:t>гіполіпопротеїнемічні властивості.</a:t>
            </a:r>
          </a:p>
          <a:p>
            <a:r>
              <a:rPr lang="uk-UA" smtClean="0"/>
              <a:t>В міокардіоцитах при тривалому вживанні алкоголю. Зміни структури урикосом були описані при хворобах Менкеса і Вільсона (порушення клітинного транспорту купруму, порушення метаболизму купруму).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Зменшення кількості </a:t>
            </a:r>
            <a:r>
              <a:rPr lang="uk-UA" dirty="0" err="1" smtClean="0">
                <a:solidFill>
                  <a:schemeClr val="tx1"/>
                </a:solidFill>
              </a:rPr>
              <a:t>пероксисом</a:t>
            </a:r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714375" y="1571625"/>
            <a:ext cx="7972425" cy="5286375"/>
          </a:xfrm>
          <a:solidFill>
            <a:schemeClr val="bg1"/>
          </a:solidFill>
        </p:spPr>
        <p:txBody>
          <a:bodyPr/>
          <a:lstStyle/>
          <a:p>
            <a:r>
              <a:rPr lang="uk-UA" smtClean="0"/>
              <a:t>Насамперед в гепатоцитах викликають в експерименті за допомогою речовин, що блокують синтез каталаз, або відміною стимуляторів цього синтезу, у людини спостерігаються при </a:t>
            </a:r>
            <a:r>
              <a:rPr lang="uk-UA" smtClean="0">
                <a:solidFill>
                  <a:srgbClr val="FF0000"/>
                </a:solidFill>
              </a:rPr>
              <a:t>запаленні та при пухлинному рості. </a:t>
            </a:r>
          </a:p>
          <a:p>
            <a:r>
              <a:rPr lang="uk-UA" smtClean="0"/>
              <a:t>Значні дефекти виявлені при гіперліпідемії та гіперхолестеринемії. Руйнування пероксисом відбувається шляхом аутолізу або аутофагії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</a:rPr>
              <a:t>Пероксисомні</a:t>
            </a:r>
            <a:r>
              <a:rPr lang="uk-UA" dirty="0" smtClean="0">
                <a:solidFill>
                  <a:schemeClr val="tx1"/>
                </a:solidFill>
              </a:rPr>
              <a:t> хвороби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100392" cy="4895825"/>
          </a:xfrm>
        </p:spPr>
        <p:txBody>
          <a:bodyPr/>
          <a:lstStyle/>
          <a:p>
            <a:r>
              <a:rPr lang="uk-UA" dirty="0" smtClean="0"/>
              <a:t>  Синдром </a:t>
            </a:r>
            <a:r>
              <a:rPr lang="uk-UA" dirty="0" err="1" smtClean="0"/>
              <a:t>Цельвегера</a:t>
            </a:r>
            <a:r>
              <a:rPr lang="uk-UA" dirty="0" smtClean="0"/>
              <a:t> – майже повна втрата  великої кількості ферментів </a:t>
            </a:r>
            <a:r>
              <a:rPr lang="uk-UA" dirty="0" err="1" smtClean="0"/>
              <a:t>пероксисом</a:t>
            </a:r>
            <a:r>
              <a:rPr lang="uk-UA" dirty="0" smtClean="0"/>
              <a:t>. Люди гинуть в ранньому дитячому віці.</a:t>
            </a:r>
          </a:p>
          <a:p>
            <a:r>
              <a:rPr lang="uk-UA" dirty="0" smtClean="0"/>
              <a:t>   </a:t>
            </a:r>
            <a:r>
              <a:rPr lang="uk-UA" dirty="0" err="1" smtClean="0"/>
              <a:t>Цельвегероподібні</a:t>
            </a:r>
            <a:r>
              <a:rPr lang="uk-UA" dirty="0" smtClean="0"/>
              <a:t> синдроми  - відсутність декількох ферментів  (ІІ група).</a:t>
            </a:r>
          </a:p>
          <a:p>
            <a:r>
              <a:rPr lang="uk-UA" dirty="0" smtClean="0"/>
              <a:t>   </a:t>
            </a:r>
            <a:r>
              <a:rPr lang="uk-UA" dirty="0" err="1" smtClean="0"/>
              <a:t>Адренолейкодистрофія</a:t>
            </a:r>
            <a:r>
              <a:rPr lang="uk-UA" dirty="0" smtClean="0"/>
              <a:t> (ІІІ група) – відсутність 1 </a:t>
            </a:r>
            <a:r>
              <a:rPr lang="uk-UA" dirty="0" err="1" smtClean="0"/>
              <a:t>фермента</a:t>
            </a:r>
            <a:r>
              <a:rPr lang="uk-UA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115300" cy="654050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chemeClr val="tx1"/>
                </a:solidFill>
              </a:rPr>
              <a:t>Гіалоплазма (</a:t>
            </a:r>
            <a:r>
              <a:rPr lang="uk-UA" dirty="0" err="1" smtClean="0">
                <a:solidFill>
                  <a:schemeClr val="tx1"/>
                </a:solidFill>
              </a:rPr>
              <a:t>цитозоль</a:t>
            </a:r>
            <a:r>
              <a:rPr lang="uk-UA" dirty="0" smtClean="0">
                <a:solidFill>
                  <a:schemeClr val="tx1"/>
                </a:solidFill>
              </a:rPr>
              <a:t>)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340767"/>
            <a:ext cx="4427984" cy="5517233"/>
          </a:xfrm>
        </p:spPr>
        <p:txBody>
          <a:bodyPr/>
          <a:lstStyle/>
          <a:p>
            <a:pPr eaLnBrk="1" hangingPunct="1"/>
            <a:r>
              <a:rPr lang="uk-UA" b="1" dirty="0" smtClean="0"/>
              <a:t>Містить </a:t>
            </a:r>
            <a:r>
              <a:rPr lang="uk-UA" b="1" dirty="0" smtClean="0"/>
              <a:t>структурні </a:t>
            </a:r>
          </a:p>
          <a:p>
            <a:pPr eaLnBrk="1" hangingPunct="1">
              <a:buFontTx/>
              <a:buNone/>
            </a:pPr>
            <a:r>
              <a:rPr lang="uk-UA" b="1" dirty="0" smtClean="0"/>
              <a:t>   </a:t>
            </a:r>
            <a:r>
              <a:rPr lang="uk-UA" b="1" dirty="0" smtClean="0"/>
              <a:t>та </a:t>
            </a:r>
            <a:r>
              <a:rPr lang="uk-UA" b="1" dirty="0" smtClean="0"/>
              <a:t>ферментні білки</a:t>
            </a:r>
          </a:p>
          <a:p>
            <a:pPr eaLnBrk="1" hangingPunct="1">
              <a:buFontTx/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</a:t>
            </a:r>
            <a:r>
              <a:rPr lang="uk-UA" b="1" dirty="0" smtClean="0">
                <a:solidFill>
                  <a:srgbClr val="FF0000"/>
                </a:solidFill>
              </a:rPr>
              <a:t>Структурні </a:t>
            </a:r>
            <a:r>
              <a:rPr lang="uk-UA" b="1" dirty="0" smtClean="0">
                <a:solidFill>
                  <a:srgbClr val="FF0000"/>
                </a:solidFill>
              </a:rPr>
              <a:t>білки </a:t>
            </a:r>
          </a:p>
          <a:p>
            <a:pPr eaLnBrk="1" hangingPunct="1">
              <a:buFontTx/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</a:t>
            </a:r>
            <a:r>
              <a:rPr lang="uk-UA" b="1" dirty="0" smtClean="0">
                <a:solidFill>
                  <a:srgbClr val="FF0000"/>
                </a:solidFill>
              </a:rPr>
              <a:t>беруть </a:t>
            </a:r>
            <a:r>
              <a:rPr lang="uk-UA" b="1" dirty="0" smtClean="0">
                <a:solidFill>
                  <a:srgbClr val="FF0000"/>
                </a:solidFill>
              </a:rPr>
              <a:t>участь в </a:t>
            </a:r>
          </a:p>
          <a:p>
            <a:pPr eaLnBrk="1" hangingPunct="1">
              <a:buFontTx/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</a:t>
            </a:r>
            <a:r>
              <a:rPr lang="uk-UA" b="1" dirty="0" smtClean="0">
                <a:solidFill>
                  <a:srgbClr val="FF0000"/>
                </a:solidFill>
              </a:rPr>
              <a:t> утворенні </a:t>
            </a:r>
            <a:r>
              <a:rPr lang="uk-UA" b="1" dirty="0" err="1" smtClean="0">
                <a:solidFill>
                  <a:srgbClr val="FF0000"/>
                </a:solidFill>
              </a:rPr>
              <a:t>мікро-</a:t>
            </a:r>
            <a:endParaRPr lang="uk-UA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трабекулярної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</a:t>
            </a:r>
            <a:r>
              <a:rPr lang="uk-UA" b="1" dirty="0" smtClean="0">
                <a:solidFill>
                  <a:srgbClr val="FF0000"/>
                </a:solidFill>
              </a:rPr>
              <a:t>сітки     </a:t>
            </a:r>
            <a:endParaRPr lang="uk-UA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43000"/>
            <a:ext cx="4643437" cy="5715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uk-UA" sz="3200" b="1" dirty="0" smtClean="0"/>
              <a:t>В гіалоплазмі </a:t>
            </a:r>
            <a:r>
              <a:rPr lang="uk-UA" sz="3200" b="1" dirty="0" err="1" smtClean="0"/>
              <a:t>від-</a:t>
            </a:r>
            <a:endParaRPr lang="uk-UA" sz="3200" b="1" dirty="0" smtClean="0"/>
          </a:p>
          <a:p>
            <a:pPr eaLnBrk="1" hangingPunct="1">
              <a:buFontTx/>
              <a:buNone/>
            </a:pPr>
            <a:r>
              <a:rPr lang="uk-UA" sz="3200" b="1" dirty="0" smtClean="0"/>
              <a:t>   </a:t>
            </a:r>
            <a:r>
              <a:rPr lang="uk-UA" sz="3200" b="1" dirty="0" err="1" smtClean="0"/>
              <a:t>буваються</a:t>
            </a:r>
            <a:r>
              <a:rPr lang="uk-UA" sz="3200" b="1" dirty="0" smtClean="0"/>
              <a:t> процеси </a:t>
            </a:r>
          </a:p>
          <a:p>
            <a:pPr eaLnBrk="1" hangingPunct="1">
              <a:buFontTx/>
              <a:buNone/>
            </a:pPr>
            <a:r>
              <a:rPr lang="uk-UA" sz="3200" b="1" dirty="0" smtClean="0"/>
              <a:t>   гліколізу та синтезу</a:t>
            </a:r>
          </a:p>
          <a:p>
            <a:pPr eaLnBrk="1" hangingPunct="1">
              <a:buFontTx/>
              <a:buNone/>
            </a:pPr>
            <a:r>
              <a:rPr lang="uk-UA" sz="3200" b="1" dirty="0" smtClean="0"/>
              <a:t>   АТФ, модифікація</a:t>
            </a:r>
          </a:p>
          <a:p>
            <a:pPr eaLnBrk="1" hangingPunct="1">
              <a:buFontTx/>
              <a:buNone/>
            </a:pPr>
            <a:r>
              <a:rPr lang="uk-UA" sz="3200" b="1" dirty="0" smtClean="0"/>
              <a:t>   ферментів, синтез </a:t>
            </a:r>
          </a:p>
          <a:p>
            <a:pPr eaLnBrk="1" hangingPunct="1">
              <a:buFontTx/>
              <a:buNone/>
            </a:pPr>
            <a:r>
              <a:rPr lang="uk-UA" sz="3200" b="1" dirty="0" smtClean="0"/>
              <a:t>   амінокислот, </a:t>
            </a:r>
            <a:r>
              <a:rPr lang="uk-UA" sz="3200" b="1" dirty="0" err="1" smtClean="0"/>
              <a:t>цукрів</a:t>
            </a:r>
            <a:r>
              <a:rPr lang="uk-UA" sz="3200" b="1" dirty="0" smtClean="0"/>
              <a:t>,</a:t>
            </a:r>
          </a:p>
          <a:p>
            <a:pPr eaLnBrk="1" hangingPunct="1">
              <a:buFontTx/>
              <a:buNone/>
            </a:pPr>
            <a:r>
              <a:rPr lang="uk-UA" sz="3200" b="1" dirty="0" smtClean="0"/>
              <a:t>   </a:t>
            </a:r>
            <a:r>
              <a:rPr lang="uk-UA" sz="3200" b="1" dirty="0" err="1" smtClean="0"/>
              <a:t>нуклеотидів</a:t>
            </a:r>
            <a:r>
              <a:rPr lang="uk-UA" sz="3200" b="1" dirty="0" smtClean="0"/>
              <a:t>, жирних</a:t>
            </a:r>
          </a:p>
          <a:p>
            <a:pPr eaLnBrk="1" hangingPunct="1">
              <a:buFontTx/>
              <a:buNone/>
            </a:pPr>
            <a:r>
              <a:rPr lang="uk-UA" sz="3200" b="1" dirty="0" smtClean="0"/>
              <a:t>   кислот</a:t>
            </a: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1476-4598-2-38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53803"/>
            <a:ext cx="4248472" cy="610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dirty="0" smtClean="0"/>
              <a:t>   </a:t>
            </a:r>
            <a:r>
              <a:rPr lang="uk-UA" dirty="0" err="1" smtClean="0">
                <a:solidFill>
                  <a:schemeClr val="tx1"/>
                </a:solidFill>
              </a:rPr>
              <a:t>Мікротрабекулярна</a:t>
            </a:r>
            <a:r>
              <a:rPr lang="uk-UA" dirty="0" smtClean="0">
                <a:solidFill>
                  <a:schemeClr val="tx1"/>
                </a:solidFill>
              </a:rPr>
              <a:t> сітка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8196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4048" y="1052736"/>
            <a:ext cx="4139952" cy="5544616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uk-UA" sz="2400" b="1" dirty="0" err="1" smtClean="0"/>
              <a:t>Мікротрабекулярна</a:t>
            </a:r>
            <a:r>
              <a:rPr lang="uk-UA" sz="2400" b="1" dirty="0" smtClean="0"/>
              <a:t> сітка складається з тоненьких фібрил завтовшки </a:t>
            </a:r>
            <a:r>
              <a:rPr lang="uk-UA" sz="2400" b="1" dirty="0" smtClean="0">
                <a:solidFill>
                  <a:srgbClr val="FF0000"/>
                </a:solidFill>
              </a:rPr>
              <a:t>2-3 </a:t>
            </a:r>
            <a:r>
              <a:rPr lang="uk-UA" sz="2400" b="1" dirty="0" err="1" smtClean="0">
                <a:solidFill>
                  <a:srgbClr val="FF0000"/>
                </a:solidFill>
              </a:rPr>
              <a:t>нм</a:t>
            </a:r>
            <a:r>
              <a:rPr lang="uk-UA" sz="2400" b="1" dirty="0" smtClean="0"/>
              <a:t>.  В її комірках розміщуються органели, в її </a:t>
            </a:r>
            <a:r>
              <a:rPr lang="uk-UA" sz="2400" b="1" dirty="0" err="1" smtClean="0"/>
              <a:t>“вузликах”</a:t>
            </a:r>
            <a:r>
              <a:rPr lang="uk-UA" sz="2400" b="1" dirty="0" smtClean="0"/>
              <a:t> фіксовані </a:t>
            </a:r>
            <a:r>
              <a:rPr lang="uk-UA" sz="2400" b="1" dirty="0" err="1" smtClean="0"/>
              <a:t>полісоми</a:t>
            </a:r>
            <a:r>
              <a:rPr lang="uk-UA" sz="2400" b="1" dirty="0" smtClean="0"/>
              <a:t>.</a:t>
            </a:r>
          </a:p>
          <a:p>
            <a:pPr eaLnBrk="1" hangingPunct="1"/>
            <a:r>
              <a:rPr lang="uk-UA" sz="2400" b="1" dirty="0" smtClean="0"/>
              <a:t>Вона утворює </a:t>
            </a:r>
            <a:r>
              <a:rPr lang="uk-UA" sz="2400" b="1" dirty="0" err="1" smtClean="0"/>
              <a:t>зв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язки</a:t>
            </a:r>
            <a:r>
              <a:rPr lang="uk-UA" sz="2400" b="1" dirty="0" smtClean="0"/>
              <a:t> з елементами </a:t>
            </a:r>
            <a:r>
              <a:rPr lang="uk-UA" sz="2400" b="1" dirty="0" err="1" smtClean="0"/>
              <a:t>цитоскелету</a:t>
            </a:r>
            <a:r>
              <a:rPr lang="uk-UA" sz="2400" b="1" dirty="0" smtClean="0"/>
              <a:t>.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9696" cy="660688"/>
          </a:xfrm>
        </p:spPr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</a:rPr>
              <a:t>Мікротрабекулярна</a:t>
            </a:r>
            <a:r>
              <a:rPr lang="uk-UA" dirty="0" smtClean="0">
                <a:solidFill>
                  <a:schemeClr val="tx1"/>
                </a:solidFill>
              </a:rPr>
              <a:t> сітка</a:t>
            </a:r>
          </a:p>
        </p:txBody>
      </p:sp>
      <p:sp>
        <p:nvSpPr>
          <p:cNvPr id="9219" name="Содержимое 4"/>
          <p:cNvSpPr>
            <a:spLocks noGrp="1"/>
          </p:cNvSpPr>
          <p:nvPr>
            <p:ph sz="half" idx="2"/>
          </p:nvPr>
        </p:nvSpPr>
        <p:spPr>
          <a:xfrm>
            <a:off x="5292080" y="1484784"/>
            <a:ext cx="3851920" cy="4641379"/>
          </a:xfrm>
          <a:solidFill>
            <a:schemeClr val="bg1"/>
          </a:solidFill>
        </p:spPr>
        <p:txBody>
          <a:bodyPr/>
          <a:lstStyle/>
          <a:p>
            <a:r>
              <a:rPr lang="uk-UA" sz="3600" dirty="0" smtClean="0"/>
              <a:t>Підтримує каркас клітини і  забезпечує </a:t>
            </a:r>
            <a:r>
              <a:rPr lang="uk-UA" sz="3600" dirty="0" smtClean="0"/>
              <a:t>організацію </a:t>
            </a:r>
            <a:r>
              <a:rPr lang="uk-UA" sz="3600" dirty="0" smtClean="0"/>
              <a:t>ферментів </a:t>
            </a:r>
            <a:r>
              <a:rPr lang="uk-UA" sz="3600" dirty="0" err="1" smtClean="0"/>
              <a:t>цитозолю</a:t>
            </a:r>
            <a:r>
              <a:rPr lang="uk-UA" sz="3600" dirty="0" smtClean="0"/>
              <a:t>.</a:t>
            </a:r>
          </a:p>
        </p:txBody>
      </p:sp>
      <p:pic>
        <p:nvPicPr>
          <p:cNvPr id="9220" name="Содержимое 5" descr="http://sbio.info/images/tmp3D0-1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313"/>
            <a:ext cx="5148064" cy="46089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2480" cy="170080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 err="1" smtClean="0">
                <a:solidFill>
                  <a:schemeClr val="tx1"/>
                </a:solidFill>
              </a:rPr>
              <a:t>Мікротрабекулярна</a:t>
            </a:r>
            <a:r>
              <a:rPr lang="uk-UA" sz="4000" dirty="0" smtClean="0">
                <a:solidFill>
                  <a:schemeClr val="tx1"/>
                </a:solidFill>
              </a:rPr>
              <a:t> сітка та її </a:t>
            </a:r>
            <a:r>
              <a:rPr lang="uk-UA" sz="4000" dirty="0" err="1" smtClean="0">
                <a:solidFill>
                  <a:schemeClr val="tx1"/>
                </a:solidFill>
              </a:rPr>
              <a:t>зв</a:t>
            </a:r>
            <a:r>
              <a:rPr lang="en-US" sz="4000" dirty="0" smtClean="0">
                <a:solidFill>
                  <a:schemeClr val="tx1"/>
                </a:solidFill>
              </a:rPr>
              <a:t>’</a:t>
            </a:r>
            <a:r>
              <a:rPr lang="uk-UA" sz="4000" dirty="0" err="1" smtClean="0">
                <a:solidFill>
                  <a:schemeClr val="tx1"/>
                </a:solidFill>
              </a:rPr>
              <a:t>язки</a:t>
            </a:r>
            <a:r>
              <a:rPr lang="uk-UA" sz="4000" dirty="0" smtClean="0">
                <a:solidFill>
                  <a:schemeClr val="tx1"/>
                </a:solidFill>
              </a:rPr>
              <a:t> з </a:t>
            </a:r>
            <a:r>
              <a:rPr lang="uk-UA" sz="4000" dirty="0" err="1" smtClean="0">
                <a:solidFill>
                  <a:schemeClr val="tx1"/>
                </a:solidFill>
              </a:rPr>
              <a:t>цитоскелетом</a:t>
            </a:r>
            <a:r>
              <a:rPr lang="uk-UA" sz="4000" dirty="0" smtClean="0">
                <a:solidFill>
                  <a:schemeClr val="tx1"/>
                </a:solidFill>
              </a:rPr>
              <a:t> </a:t>
            </a:r>
            <a:r>
              <a:rPr lang="uk-UA" sz="4000" dirty="0" smtClean="0">
                <a:solidFill>
                  <a:schemeClr val="tx1"/>
                </a:solidFill>
              </a:rPr>
              <a:t>та </a:t>
            </a:r>
            <a:r>
              <a:rPr lang="uk-UA" sz="4000" dirty="0" smtClean="0">
                <a:solidFill>
                  <a:schemeClr val="tx1"/>
                </a:solidFill>
              </a:rPr>
              <a:t>органелами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60848"/>
            <a:ext cx="7292413" cy="4011088"/>
          </a:xfrm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3541" y="2708920"/>
            <a:ext cx="2220459" cy="18722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</TotalTime>
  <Words>1771</Words>
  <Application>Microsoft Office PowerPoint</Application>
  <PresentationFormat>Экран (4:3)</PresentationFormat>
  <Paragraphs>239</Paragraphs>
  <Slides>52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Изящная</vt:lpstr>
      <vt:lpstr>Microsoft Photo Editor 3.0 Photo</vt:lpstr>
      <vt:lpstr>Будова та функції клітини частина І</vt:lpstr>
      <vt:lpstr>Що собою являє клітина?</vt:lpstr>
      <vt:lpstr>Слайд 3</vt:lpstr>
      <vt:lpstr>Слайд 4</vt:lpstr>
      <vt:lpstr>Слайд 5</vt:lpstr>
      <vt:lpstr>Гіалоплазма (цитозоль)</vt:lpstr>
      <vt:lpstr>   Мікротрабекулярна сітка</vt:lpstr>
      <vt:lpstr>Мікротрабекулярна сітка</vt:lpstr>
      <vt:lpstr>Мікротрабекулярна сітка та її зв’язки з цитоскелетом та органелами</vt:lpstr>
      <vt:lpstr>Слайд 10</vt:lpstr>
      <vt:lpstr>Схематичне зображення головних внутрішньоклітинних компартментів типової тваринної клітини</vt:lpstr>
      <vt:lpstr>Основні компартменти еукаріотичної клітини (ІІ) (електронограма активованого В лімфоцита-плазмоцита) </vt:lpstr>
      <vt:lpstr>Слайд 13</vt:lpstr>
      <vt:lpstr>Слайд 14</vt:lpstr>
      <vt:lpstr>Слайд 15</vt:lpstr>
      <vt:lpstr>Білки ядра</vt:lpstr>
      <vt:lpstr>Транспорт білків до ядра</vt:lpstr>
      <vt:lpstr>Ядерно-поровий комплекс</vt:lpstr>
      <vt:lpstr>Ядерні пори</vt:lpstr>
      <vt:lpstr>Ядерно-порові комплекси</vt:lpstr>
      <vt:lpstr>Транспорт речовин до ядра</vt:lpstr>
      <vt:lpstr>Транспорт білку до ядра</vt:lpstr>
      <vt:lpstr>Транспорт білку з ядра</vt:lpstr>
      <vt:lpstr>Ядро</vt:lpstr>
      <vt:lpstr>   Структурні рівні хроматину</vt:lpstr>
      <vt:lpstr>Рівні компактизації хроматину в ядрі еукаріотичної клітини</vt:lpstr>
      <vt:lpstr>Еухроматин  та гетерохроматин</vt:lpstr>
      <vt:lpstr>Еухроматин і гетерохроматин</vt:lpstr>
      <vt:lpstr>Хроматин</vt:lpstr>
      <vt:lpstr>Ядерний матрикс</vt:lpstr>
      <vt:lpstr>Ядерний матрикс</vt:lpstr>
      <vt:lpstr>Зв’язок ДНК з матриксом ядра</vt:lpstr>
      <vt:lpstr>Прогерія Хатчінсона-Джілфорда</vt:lpstr>
      <vt:lpstr>Слайд 34</vt:lpstr>
      <vt:lpstr>Слайд 35</vt:lpstr>
      <vt:lpstr>Слайд 36</vt:lpstr>
      <vt:lpstr>Слайд 37</vt:lpstr>
      <vt:lpstr>Слайд 38</vt:lpstr>
      <vt:lpstr>Слайд 39</vt:lpstr>
      <vt:lpstr>Ядерце</vt:lpstr>
      <vt:lpstr>Ядерце</vt:lpstr>
      <vt:lpstr>Ядра клітин і діагностика хвороб</vt:lpstr>
      <vt:lpstr>Дігностичне значення ядерця</vt:lpstr>
      <vt:lpstr>Вміст ключових білків ядерця в лімфоїдних клітинах у здорових осіб та у хворих з лімфопроліферативними захворюваннями</vt:lpstr>
      <vt:lpstr>Слайд 45</vt:lpstr>
      <vt:lpstr>Мікротільця</vt:lpstr>
      <vt:lpstr>Слайд 47</vt:lpstr>
      <vt:lpstr>Транспорт білків до пероксисом</vt:lpstr>
      <vt:lpstr>Біогенез пероксисом</vt:lpstr>
      <vt:lpstr>Збільшення кількості пероксисом</vt:lpstr>
      <vt:lpstr>Зменшення кількості пероксисом</vt:lpstr>
      <vt:lpstr>Пероксисомні хвороби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та функції клітини частина І</dc:title>
  <dc:creator>Homework</dc:creator>
  <cp:lastModifiedBy>Homework</cp:lastModifiedBy>
  <cp:revision>21</cp:revision>
  <dcterms:created xsi:type="dcterms:W3CDTF">2022-04-18T09:27:59Z</dcterms:created>
  <dcterms:modified xsi:type="dcterms:W3CDTF">2022-04-18T10:29:26Z</dcterms:modified>
</cp:coreProperties>
</file>