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7" r:id="rId2"/>
    <p:sldId id="258" r:id="rId3"/>
    <p:sldId id="259" r:id="rId4"/>
    <p:sldId id="268" r:id="rId5"/>
    <p:sldId id="269" r:id="rId6"/>
    <p:sldId id="282" r:id="rId7"/>
    <p:sldId id="283" r:id="rId8"/>
    <p:sldId id="270" r:id="rId9"/>
    <p:sldId id="273" r:id="rId10"/>
    <p:sldId id="271" r:id="rId11"/>
    <p:sldId id="272" r:id="rId12"/>
    <p:sldId id="274" r:id="rId13"/>
    <p:sldId id="275" r:id="rId14"/>
    <p:sldId id="276" r:id="rId15"/>
    <p:sldId id="277" r:id="rId16"/>
    <p:sldId id="280" r:id="rId17"/>
    <p:sldId id="279" r:id="rId18"/>
    <p:sldId id="278" r:id="rId19"/>
    <p:sldId id="281" r:id="rId20"/>
    <p:sldId id="294" r:id="rId21"/>
    <p:sldId id="295" r:id="rId22"/>
    <p:sldId id="296" r:id="rId23"/>
    <p:sldId id="260" r:id="rId24"/>
    <p:sldId id="261" r:id="rId25"/>
    <p:sldId id="284" r:id="rId26"/>
    <p:sldId id="266" r:id="rId27"/>
    <p:sldId id="285" r:id="rId28"/>
    <p:sldId id="286" r:id="rId29"/>
    <p:sldId id="287" r:id="rId30"/>
    <p:sldId id="288" r:id="rId31"/>
    <p:sldId id="289" r:id="rId32"/>
    <p:sldId id="290" r:id="rId33"/>
    <p:sldId id="291"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showGuides="1">
      <p:cViewPr>
        <p:scale>
          <a:sx n="62" d="100"/>
          <a:sy n="62" d="100"/>
        </p:scale>
        <p:origin x="-816"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61BEF0D-F0BB-DE4B-95CE-6DB70DBA9567}" type="datetimeFigureOut">
              <a:rPr lang="en-US" smtClean="0"/>
              <a:pPr/>
              <a:t>5/16/2022</a:t>
            </a:fld>
            <a:endParaRPr lang="en-US" dirty="0"/>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5C6B4A9-1611-4792-9094-5F34BCA07E0B}" type="datetimeFigureOut">
              <a:rPr lang="en-US" smtClean="0"/>
              <a:pPr/>
              <a:t>5/16/2022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extLst/>
          </a:lstStyle>
          <a:p>
            <a:fld id="{B61BEF0D-F0BB-DE4B-95CE-6DB70DBA9567}" type="datetimeFigureOut">
              <a:rPr lang="en-US" smtClean="0"/>
              <a:pPr/>
              <a:t>5/16/2022</a:t>
            </a:fld>
            <a:endParaRPr lang="en-US" dirty="0"/>
          </a:p>
        </p:txBody>
      </p:sp>
      <p:sp>
        <p:nvSpPr>
          <p:cNvPr id="5" name="Нижний колонтитул 4"/>
          <p:cNvSpPr>
            <a:spLocks noGrp="1"/>
          </p:cNvSpPr>
          <p:nvPr>
            <p:ph type="ftr" sz="quarter" idx="11"/>
          </p:nvPr>
        </p:nvSpPr>
        <p:spPr>
          <a:xfrm>
            <a:off x="609600" y="6556248"/>
            <a:ext cx="4876800" cy="228600"/>
          </a:xfrm>
        </p:spPr>
        <p:txBody>
          <a:bodyPr/>
          <a:lstStyle>
            <a:extLst/>
          </a:lstStyle>
          <a:p>
            <a:endParaRPr lang="en-US" dirty="0"/>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57200"/>
            <a:ext cx="10972800" cy="13716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609600" y="1981200"/>
            <a:ext cx="5384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6197600" y="1981200"/>
            <a:ext cx="5384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
          <p:cNvSpPr>
            <a:spLocks noGrp="1" noChangeArrowheads="1"/>
          </p:cNvSpPr>
          <p:nvPr>
            <p:ph type="ftr" sz="quarter" idx="10"/>
          </p:nvPr>
        </p:nvSpPr>
        <p:spPr/>
        <p:txBody>
          <a:bodyPr/>
          <a:lstStyle>
            <a:lvl1pPr>
              <a:defRPr/>
            </a:lvl1pPr>
          </a:lstStyle>
          <a:p>
            <a:pPr>
              <a:defRPr/>
            </a:pPr>
            <a:endParaRPr lang="ru-RU"/>
          </a:p>
        </p:txBody>
      </p:sp>
      <p:sp>
        <p:nvSpPr>
          <p:cNvPr id="6" name="Rectangle 3"/>
          <p:cNvSpPr>
            <a:spLocks noGrp="1" noChangeArrowheads="1"/>
          </p:cNvSpPr>
          <p:nvPr>
            <p:ph type="sldNum" sz="quarter" idx="11"/>
          </p:nvPr>
        </p:nvSpPr>
        <p:spPr/>
        <p:txBody>
          <a:bodyPr/>
          <a:lstStyle>
            <a:lvl1pPr>
              <a:defRPr/>
            </a:lvl1pPr>
          </a:lstStyle>
          <a:p>
            <a:pPr>
              <a:defRPr/>
            </a:pPr>
            <a:fld id="{75F1E6EF-F2CA-4021-9B09-3C089AA55E63}"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61BEF0D-F0BB-DE4B-95CE-6DB70DBA9567}" type="datetimeFigureOut">
              <a:rPr lang="en-US" smtClean="0"/>
              <a:pPr/>
              <a:t>5/16/2022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61BEF0D-F0BB-DE4B-95CE-6DB70DBA9567}" type="datetimeFigureOut">
              <a:rPr lang="en-US" smtClean="0"/>
              <a:pPr/>
              <a:t>5/16/2022</a:t>
            </a:fld>
            <a:endParaRPr lang="en-US" dirty="0"/>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Номер слайда 5"/>
          <p:cNvSpPr>
            <a:spLocks noGrp="1"/>
          </p:cNvSpPr>
          <p:nvPr>
            <p:ph type="sldNum" sz="quarter" idx="12"/>
          </p:nvPr>
        </p:nvSpPr>
        <p:spPr>
          <a:xfrm>
            <a:off x="8978603" y="6555112"/>
            <a:ext cx="784448" cy="228600"/>
          </a:xfrm>
        </p:spPr>
        <p:txBody>
          <a:bodyPr/>
          <a:lstStyle>
            <a:extLst/>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712588-04B1-427B-82EE-E8DB90309F08}" type="datetimeFigureOut">
              <a:rPr lang="en-US" smtClean="0"/>
              <a:pPr/>
              <a:t>5/16/2022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61BEF0D-F0BB-DE4B-95CE-6DB70DBA9567}" type="datetimeFigureOut">
              <a:rPr lang="en-US" smtClean="0"/>
              <a:pPr/>
              <a:t>5/16/2022</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61BEF0D-F0BB-DE4B-95CE-6DB70DBA9567}" type="datetimeFigureOut">
              <a:rPr lang="en-US" smtClean="0"/>
              <a:pPr/>
              <a:t>5/16/2022</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61BEF0D-F0BB-DE4B-95CE-6DB70DBA9567}" type="datetimeFigureOut">
              <a:rPr lang="en-US" smtClean="0"/>
              <a:pPr/>
              <a:t>5/16/2022</a:t>
            </a:fld>
            <a:endParaRPr lang="en-US"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Номер слайда 3"/>
          <p:cNvSpPr>
            <a:spLocks noGrp="1"/>
          </p:cNvSpPr>
          <p:nvPr>
            <p:ph type="sldNum" sz="quarter" idx="12"/>
          </p:nvPr>
        </p:nvSpPr>
        <p:spPr/>
        <p:txBody>
          <a:bodyPr/>
          <a:lstStyle>
            <a:extLst/>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2A54C80-263E-416B-A8E0-580EDEADCBDC}" type="datetimeFigureOut">
              <a:rPr lang="en-US" smtClean="0"/>
              <a:pPr/>
              <a:t>5/16/2022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61BEF0D-F0BB-DE4B-95CE-6DB70DBA9567}" type="datetimeFigureOut">
              <a:rPr lang="en-US" smtClean="0"/>
              <a:pPr/>
              <a:t>5/16/2022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D57F1E4F-1CFF-5643-939E-217C01CDF565}" type="slidenum">
              <a:rPr lang="en-US" smtClean="0"/>
              <a:pPr/>
              <a:t>‹#›</a:t>
            </a:fld>
            <a:endParaRPr lang="en-US" dirty="0"/>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61BEF0D-F0BB-DE4B-95CE-6DB70DBA9567}" type="datetimeFigureOut">
              <a:rPr lang="en-US" smtClean="0"/>
              <a:pPr/>
              <a:t>5/16/2022</a:t>
            </a:fld>
            <a:endParaRPr lang="en-US" dirty="0"/>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dic.academic.ru/pictures/nanotechnology/562/ritz_2001-fig_1.gif"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47160" y="609600"/>
            <a:ext cx="7909560" cy="2727960"/>
          </a:xfrm>
        </p:spPr>
        <p:txBody>
          <a:bodyPr/>
          <a:lstStyle/>
          <a:p>
            <a:r>
              <a:rPr lang="uk-UA" dirty="0"/>
              <a:t>Будова та функції клітини</a:t>
            </a:r>
            <a:br>
              <a:rPr lang="uk-UA" dirty="0"/>
            </a:br>
            <a:r>
              <a:rPr lang="uk-UA" dirty="0"/>
              <a:t>частина </a:t>
            </a:r>
            <a:r>
              <a:rPr lang="en-US" dirty="0"/>
              <a:t>V</a:t>
            </a:r>
            <a:endParaRPr lang="uk-UA" dirty="0"/>
          </a:p>
        </p:txBody>
      </p:sp>
      <p:sp>
        <p:nvSpPr>
          <p:cNvPr id="3" name="Подзаголовок 2"/>
          <p:cNvSpPr>
            <a:spLocks noGrp="1"/>
          </p:cNvSpPr>
          <p:nvPr>
            <p:ph type="subTitle" idx="1"/>
          </p:nvPr>
        </p:nvSpPr>
        <p:spPr>
          <a:xfrm>
            <a:off x="4878442" y="3474720"/>
            <a:ext cx="7115438" cy="3194640"/>
          </a:xfrm>
        </p:spPr>
        <p:txBody>
          <a:bodyPr>
            <a:normAutofit/>
          </a:bodyPr>
          <a:lstStyle/>
          <a:p>
            <a:r>
              <a:rPr lang="uk-UA" sz="3200" b="1" dirty="0">
                <a:solidFill>
                  <a:srgbClr val="FF0000"/>
                </a:solidFill>
              </a:rPr>
              <a:t>Пластиди, вакуолі, включення</a:t>
            </a:r>
          </a:p>
          <a:p>
            <a:endParaRPr lang="uk-UA" sz="3200" b="1" dirty="0">
              <a:solidFill>
                <a:schemeClr val="tx1"/>
              </a:solidFill>
            </a:endParaRPr>
          </a:p>
          <a:p>
            <a:r>
              <a:rPr lang="uk-UA" sz="3200" b="1" dirty="0">
                <a:solidFill>
                  <a:schemeClr val="tx1"/>
                </a:solidFill>
              </a:rPr>
              <a:t>А.Г. </a:t>
            </a:r>
            <a:r>
              <a:rPr lang="uk-UA" sz="3200" b="1" dirty="0" err="1">
                <a:solidFill>
                  <a:schemeClr val="tx1"/>
                </a:solidFill>
              </a:rPr>
              <a:t>Безусько</a:t>
            </a:r>
            <a:r>
              <a:rPr lang="uk-UA" sz="3200" b="1" dirty="0">
                <a:solidFill>
                  <a:schemeClr val="tx1"/>
                </a:solidFill>
              </a:rPr>
              <a:t> – кандидат біологічних</a:t>
            </a:r>
            <a:br>
              <a:rPr lang="uk-UA" sz="3200" b="1" dirty="0">
                <a:solidFill>
                  <a:schemeClr val="tx1"/>
                </a:solidFill>
              </a:rPr>
            </a:br>
            <a:r>
              <a:rPr lang="uk-UA" sz="3200" b="1" dirty="0">
                <a:solidFill>
                  <a:schemeClr val="tx1"/>
                </a:solidFill>
              </a:rPr>
              <a:t> наук, доцент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200"/>
            <a:ext cx="11277600" cy="624840"/>
          </a:xfrm>
        </p:spPr>
        <p:txBody>
          <a:bodyPr/>
          <a:lstStyle/>
          <a:p>
            <a:pPr eaLnBrk="1" hangingPunct="1">
              <a:defRPr/>
            </a:pPr>
            <a:r>
              <a:rPr lang="uk-UA" dirty="0" err="1" smtClean="0">
                <a:solidFill>
                  <a:srgbClr val="006A00"/>
                </a:solidFill>
                <a:effectLst>
                  <a:outerShdw blurRad="38100" dist="38100" dir="2700000" algn="tl">
                    <a:srgbClr val="C0C0C0"/>
                  </a:outerShdw>
                </a:effectLst>
                <a:latin typeface="Aksent" pitchFamily="2" charset="0"/>
              </a:rPr>
              <a:t>Фотосинтезуючі</a:t>
            </a:r>
            <a:r>
              <a:rPr lang="uk-UA" dirty="0" smtClean="0">
                <a:solidFill>
                  <a:srgbClr val="006A00"/>
                </a:solidFill>
                <a:effectLst>
                  <a:outerShdw blurRad="38100" dist="38100" dir="2700000" algn="tl">
                    <a:srgbClr val="C0C0C0"/>
                  </a:outerShdw>
                </a:effectLst>
                <a:latin typeface="Aksent" pitchFamily="2" charset="0"/>
              </a:rPr>
              <a:t> пігменти</a:t>
            </a:r>
            <a:endParaRPr lang="ru-RU" dirty="0" smtClean="0">
              <a:solidFill>
                <a:srgbClr val="006A00"/>
              </a:solidFill>
              <a:effectLst>
                <a:outerShdw blurRad="38100" dist="38100" dir="2700000" algn="tl">
                  <a:srgbClr val="C0C0C0"/>
                </a:outerShdw>
              </a:effectLst>
              <a:latin typeface="Aksent" pitchFamily="2" charset="0"/>
            </a:endParaRPr>
          </a:p>
        </p:txBody>
      </p:sp>
      <p:sp>
        <p:nvSpPr>
          <p:cNvPr id="29699" name="Rectangle 6"/>
          <p:cNvSpPr>
            <a:spLocks noGrp="1" noChangeArrowheads="1"/>
          </p:cNvSpPr>
          <p:nvPr>
            <p:ph type="body" sz="half" idx="1"/>
          </p:nvPr>
        </p:nvSpPr>
        <p:spPr>
          <a:xfrm>
            <a:off x="1" y="1484314"/>
            <a:ext cx="6000751" cy="5373687"/>
          </a:xfrm>
        </p:spPr>
        <p:txBody>
          <a:bodyPr/>
          <a:lstStyle/>
          <a:p>
            <a:pPr eaLnBrk="1" hangingPunct="1"/>
            <a:r>
              <a:rPr lang="uk-UA" sz="2400" b="1" smtClean="0">
                <a:solidFill>
                  <a:srgbClr val="000099"/>
                </a:solidFill>
              </a:rPr>
              <a:t>Хлорофіл а</a:t>
            </a:r>
            <a:r>
              <a:rPr lang="uk-UA" sz="2400" b="1" smtClean="0"/>
              <a:t> – основний пігмент</a:t>
            </a:r>
          </a:p>
          <a:p>
            <a:pPr eaLnBrk="1" hangingPunct="1"/>
            <a:r>
              <a:rPr lang="uk-UA" sz="2400" b="1" smtClean="0">
                <a:solidFill>
                  <a:srgbClr val="000099"/>
                </a:solidFill>
              </a:rPr>
              <a:t>Хлорофіл </a:t>
            </a:r>
            <a:r>
              <a:rPr lang="en-US" sz="2400" b="1" smtClean="0">
                <a:solidFill>
                  <a:srgbClr val="000099"/>
                </a:solidFill>
              </a:rPr>
              <a:t>b</a:t>
            </a:r>
            <a:r>
              <a:rPr lang="uk-UA" sz="2400" b="1" smtClean="0"/>
              <a:t> – міститься додатково до хлорофілу а в клітинах судинних рослин, мохів, зелених та евгленових водоростей</a:t>
            </a:r>
          </a:p>
          <a:p>
            <a:pPr eaLnBrk="1" hangingPunct="1"/>
            <a:r>
              <a:rPr lang="uk-UA" sz="2400" b="1" smtClean="0">
                <a:solidFill>
                  <a:srgbClr val="000099"/>
                </a:solidFill>
              </a:rPr>
              <a:t>Хлорофіл с</a:t>
            </a:r>
            <a:r>
              <a:rPr lang="uk-UA" sz="2400" b="1" smtClean="0"/>
              <a:t> – міститься додатково до хлорофілу а у бурих та діатомових водоростей</a:t>
            </a:r>
          </a:p>
          <a:p>
            <a:pPr eaLnBrk="1" hangingPunct="1"/>
            <a:r>
              <a:rPr lang="uk-UA" sz="2400" b="1" smtClean="0">
                <a:solidFill>
                  <a:srgbClr val="000099"/>
                </a:solidFill>
              </a:rPr>
              <a:t>Хлорофіл</a:t>
            </a:r>
            <a:r>
              <a:rPr lang="ru-RU" sz="2400" b="1" smtClean="0">
                <a:solidFill>
                  <a:srgbClr val="000099"/>
                </a:solidFill>
              </a:rPr>
              <a:t> </a:t>
            </a:r>
            <a:r>
              <a:rPr lang="en-US" sz="2400" b="1" smtClean="0">
                <a:solidFill>
                  <a:srgbClr val="000099"/>
                </a:solidFill>
              </a:rPr>
              <a:t>d</a:t>
            </a:r>
            <a:r>
              <a:rPr lang="uk-UA" sz="2400" b="1" smtClean="0"/>
              <a:t> – міститься у червоних водоростей</a:t>
            </a:r>
          </a:p>
        </p:txBody>
      </p:sp>
      <p:pic>
        <p:nvPicPr>
          <p:cNvPr id="29700" name="Picture 10" descr="ch16f35"/>
          <p:cNvPicPr>
            <a:picLocks noGrp="1" noChangeAspect="1" noChangeArrowheads="1"/>
          </p:cNvPicPr>
          <p:nvPr>
            <p:ph sz="half" idx="2"/>
          </p:nvPr>
        </p:nvPicPr>
        <p:blipFill>
          <a:blip r:embed="rId2"/>
          <a:srcRect/>
          <a:stretch>
            <a:fillRect/>
          </a:stretch>
        </p:blipFill>
        <p:spPr>
          <a:xfrm>
            <a:off x="6013451" y="1700214"/>
            <a:ext cx="5867400" cy="4537075"/>
          </a:xfr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609600" y="457200"/>
            <a:ext cx="10088880" cy="518160"/>
          </a:xfrm>
        </p:spPr>
        <p:txBody>
          <a:bodyPr>
            <a:normAutofit fontScale="90000"/>
          </a:bodyPr>
          <a:lstStyle/>
          <a:p>
            <a:r>
              <a:rPr lang="uk-UA" dirty="0" err="1" smtClean="0">
                <a:solidFill>
                  <a:schemeClr val="tx1"/>
                </a:solidFill>
              </a:rPr>
              <a:t>Фотосинтезуючі</a:t>
            </a:r>
            <a:r>
              <a:rPr lang="uk-UA" dirty="0" smtClean="0">
                <a:solidFill>
                  <a:schemeClr val="tx1"/>
                </a:solidFill>
              </a:rPr>
              <a:t> пігменти</a:t>
            </a:r>
          </a:p>
        </p:txBody>
      </p:sp>
      <p:sp>
        <p:nvSpPr>
          <p:cNvPr id="30723" name="Текст 2"/>
          <p:cNvSpPr>
            <a:spLocks noGrp="1"/>
          </p:cNvSpPr>
          <p:nvPr>
            <p:ph type="body" sz="half" idx="1"/>
          </p:nvPr>
        </p:nvSpPr>
        <p:spPr>
          <a:xfrm>
            <a:off x="0" y="1127760"/>
            <a:ext cx="5994400" cy="5730240"/>
          </a:xfrm>
        </p:spPr>
        <p:txBody>
          <a:bodyPr>
            <a:normAutofit fontScale="85000" lnSpcReduction="20000"/>
          </a:bodyPr>
          <a:lstStyle/>
          <a:p>
            <a:pPr eaLnBrk="1" hangingPunct="1"/>
            <a:r>
              <a:rPr lang="uk-UA" b="1" dirty="0" err="1" smtClean="0">
                <a:solidFill>
                  <a:srgbClr val="000099"/>
                </a:solidFill>
              </a:rPr>
              <a:t>Бактеріохлорофіл</a:t>
            </a:r>
            <a:r>
              <a:rPr lang="uk-UA" b="1" dirty="0" smtClean="0"/>
              <a:t> та </a:t>
            </a:r>
            <a:r>
              <a:rPr lang="uk-UA" b="1" dirty="0" err="1" smtClean="0">
                <a:solidFill>
                  <a:srgbClr val="000099"/>
                </a:solidFill>
              </a:rPr>
              <a:t>хлоробіумхлорофіл</a:t>
            </a:r>
            <a:r>
              <a:rPr lang="uk-UA" b="1" dirty="0" smtClean="0"/>
              <a:t> містяться у пурпурних та зелених бактеріях</a:t>
            </a:r>
          </a:p>
          <a:p>
            <a:pPr eaLnBrk="1" hangingPunct="1"/>
            <a:r>
              <a:rPr lang="uk-UA" b="1" dirty="0" smtClean="0">
                <a:solidFill>
                  <a:srgbClr val="000099"/>
                </a:solidFill>
              </a:rPr>
              <a:t>Каротиноїди</a:t>
            </a:r>
            <a:r>
              <a:rPr lang="uk-UA" b="1" dirty="0" smtClean="0"/>
              <a:t> (</a:t>
            </a:r>
            <a:r>
              <a:rPr lang="uk-UA" b="1" dirty="0" err="1" smtClean="0"/>
              <a:t>каротини</a:t>
            </a:r>
            <a:r>
              <a:rPr lang="uk-UA" b="1" dirty="0" smtClean="0"/>
              <a:t> та ксантофіли)</a:t>
            </a:r>
          </a:p>
          <a:p>
            <a:pPr eaLnBrk="1" hangingPunct="1"/>
            <a:r>
              <a:rPr lang="uk-UA" b="1" dirty="0" err="1" smtClean="0">
                <a:solidFill>
                  <a:srgbClr val="000099"/>
                </a:solidFill>
              </a:rPr>
              <a:t>ФІкобіліни</a:t>
            </a:r>
            <a:endParaRPr lang="ru-RU" b="1" dirty="0" smtClean="0">
              <a:solidFill>
                <a:srgbClr val="000099"/>
              </a:solidFill>
            </a:endParaRPr>
          </a:p>
          <a:p>
            <a:r>
              <a:rPr lang="uk-UA" dirty="0" smtClean="0"/>
              <a:t> Каротиноїди - це червоні, </a:t>
            </a:r>
            <a:r>
              <a:rPr lang="uk-UA" dirty="0" err="1" smtClean="0"/>
              <a:t>померанчеві</a:t>
            </a:r>
            <a:r>
              <a:rPr lang="uk-UA" dirty="0" smtClean="0"/>
              <a:t> або жовті жиророзчинні пігменти, що утворюються в хлоропластах та у </a:t>
            </a:r>
            <a:r>
              <a:rPr lang="uk-UA" dirty="0" err="1" smtClean="0"/>
              <a:t>цианобактерій</a:t>
            </a:r>
            <a:r>
              <a:rPr lang="uk-UA" dirty="0" smtClean="0"/>
              <a:t>. Подібно до хлорофілів, каротиноїди хлоропластів занурені в </a:t>
            </a:r>
            <a:r>
              <a:rPr lang="uk-UA" dirty="0" err="1" smtClean="0"/>
              <a:t>тилакоїдні</a:t>
            </a:r>
            <a:r>
              <a:rPr lang="uk-UA" dirty="0" smtClean="0"/>
              <a:t> мембрани. В хлоропластах звичайно присутні обидві групи каротиноїдів - </a:t>
            </a:r>
            <a:r>
              <a:rPr lang="uk-UA" dirty="0" err="1" smtClean="0"/>
              <a:t>каротини</a:t>
            </a:r>
            <a:r>
              <a:rPr lang="uk-UA" dirty="0" smtClean="0"/>
              <a:t> та ксантофіли </a:t>
            </a:r>
          </a:p>
          <a:p>
            <a:pPr>
              <a:buNone/>
            </a:pPr>
            <a:r>
              <a:rPr lang="uk-UA" dirty="0" smtClean="0"/>
              <a:t>   (останні на відміну від каротиноїдів містять кисень). Фікобіліни властиві ціанобактеріям та хлоропластам червоних водоростей. На відміну від каротиноїдів фікобіліни розчиняються у воді.</a:t>
            </a:r>
          </a:p>
          <a:p>
            <a:endParaRPr lang="uk-UA" dirty="0" smtClean="0"/>
          </a:p>
        </p:txBody>
      </p:sp>
      <p:pic>
        <p:nvPicPr>
          <p:cNvPr id="30724" name="Содержимое 4" descr="Рис. 1. Расположение бактериохлорофиллов в светособирающих антеннах пурпурной бактерии">
            <a:hlinkClick r:id="rId2"/>
          </p:cNvPr>
          <p:cNvPicPr>
            <a:picLocks noGrp="1"/>
          </p:cNvPicPr>
          <p:nvPr>
            <p:ph sz="half" idx="2"/>
          </p:nvPr>
        </p:nvPicPr>
        <p:blipFill>
          <a:blip r:embed="rId3"/>
          <a:srcRect/>
          <a:stretch>
            <a:fillRect/>
          </a:stretch>
        </p:blipFill>
        <p:spPr>
          <a:xfrm>
            <a:off x="6705600" y="1295400"/>
            <a:ext cx="5486400" cy="4648199"/>
          </a:xfr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4840" y="320040"/>
            <a:ext cx="9636760" cy="701040"/>
          </a:xfrm>
        </p:spPr>
        <p:txBody>
          <a:bodyPr/>
          <a:lstStyle/>
          <a:p>
            <a:r>
              <a:rPr lang="uk-UA" dirty="0" err="1" smtClean="0">
                <a:solidFill>
                  <a:schemeClr val="tx1"/>
                </a:solidFill>
              </a:rPr>
              <a:t>Фотосистеми</a:t>
            </a:r>
            <a:endParaRPr lang="uk-UA" dirty="0">
              <a:solidFill>
                <a:schemeClr val="tx1"/>
              </a:solidFill>
            </a:endParaRPr>
          </a:p>
        </p:txBody>
      </p:sp>
      <p:sp>
        <p:nvSpPr>
          <p:cNvPr id="6" name="Содержимое 5"/>
          <p:cNvSpPr>
            <a:spLocks noGrp="1"/>
          </p:cNvSpPr>
          <p:nvPr>
            <p:ph idx="1"/>
          </p:nvPr>
        </p:nvSpPr>
        <p:spPr>
          <a:xfrm>
            <a:off x="259080" y="1066800"/>
            <a:ext cx="10561320" cy="5791200"/>
          </a:xfrm>
        </p:spPr>
        <p:txBody>
          <a:bodyPr>
            <a:normAutofit lnSpcReduction="10000"/>
          </a:bodyPr>
          <a:lstStyle/>
          <a:p>
            <a:r>
              <a:rPr lang="uk-UA" dirty="0" smtClean="0"/>
              <a:t>В хлоропластах хлорофіл та інші пігменти занурені в </a:t>
            </a:r>
            <a:r>
              <a:rPr lang="uk-UA" dirty="0" err="1" smtClean="0"/>
              <a:t>тилакоїдні</a:t>
            </a:r>
            <a:r>
              <a:rPr lang="uk-UA" dirty="0" smtClean="0"/>
              <a:t> мембрани та зібрані у функціональні одиниці, так звані </a:t>
            </a:r>
            <a:r>
              <a:rPr lang="uk-UA" b="1" dirty="0" err="1" smtClean="0"/>
              <a:t>фотосистеми</a:t>
            </a:r>
            <a:r>
              <a:rPr lang="uk-UA" dirty="0" smtClean="0"/>
              <a:t>. Кожна </a:t>
            </a:r>
            <a:r>
              <a:rPr lang="uk-UA" dirty="0" err="1" smtClean="0"/>
              <a:t>фотосистема</a:t>
            </a:r>
            <a:r>
              <a:rPr lang="uk-UA" dirty="0" smtClean="0"/>
              <a:t> містить біля 250-400 молекул пігментів. Всі пігменти </a:t>
            </a:r>
            <a:r>
              <a:rPr lang="uk-UA" dirty="0" err="1" smtClean="0"/>
              <a:t>фотосистеми</a:t>
            </a:r>
            <a:r>
              <a:rPr lang="uk-UA" dirty="0" smtClean="0"/>
              <a:t> можуть поглинати фотони, але тільки дві молекули хлорофілу даної </a:t>
            </a:r>
            <a:r>
              <a:rPr lang="uk-UA" dirty="0" err="1" smtClean="0"/>
              <a:t>фотосистеми</a:t>
            </a:r>
            <a:r>
              <a:rPr lang="uk-UA" dirty="0" smtClean="0"/>
              <a:t> може використовувати поглинену енергії у фотохімічних реакціях. Ці молекули хлорофілу складають реакційний центр </a:t>
            </a:r>
            <a:r>
              <a:rPr lang="uk-UA" dirty="0" err="1" smtClean="0"/>
              <a:t>фотосистеми</a:t>
            </a:r>
            <a:r>
              <a:rPr lang="uk-UA" dirty="0" smtClean="0"/>
              <a:t>, а інші молекули пігментів називаються антенними, оскільки вони збирають світло як антени. Світлова енергія, що поглинається молекулою пігменту, переноситься на іншу молекулу, доки не досягне реакційного центру, де локалізована спеціальні дві молекули хлорофілу </a:t>
            </a:r>
            <a:r>
              <a:rPr lang="uk-UA" i="1" dirty="0" smtClean="0"/>
              <a:t>а</a:t>
            </a:r>
            <a:r>
              <a:rPr lang="uk-UA" dirty="0" smtClean="0"/>
              <a:t>. Коли ці молекули поглинають світлову енергію, електрони піднімаються на більш високий енергетичний рівень і переносяться на молекулу акцептора, викликаючи потік електронів. </a:t>
            </a:r>
            <a:endParaRPr lang="uk-UA"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98120" y="457200"/>
            <a:ext cx="10774680" cy="762000"/>
          </a:xfrm>
        </p:spPr>
        <p:txBody>
          <a:bodyPr/>
          <a:lstStyle/>
          <a:p>
            <a:pPr eaLnBrk="1" hangingPunct="1">
              <a:defRPr/>
            </a:pPr>
            <a:r>
              <a:rPr lang="uk-UA" dirty="0" smtClean="0">
                <a:solidFill>
                  <a:srgbClr val="006A00"/>
                </a:solidFill>
                <a:effectLst>
                  <a:outerShdw blurRad="38100" dist="38100" dir="2700000" algn="tl">
                    <a:srgbClr val="C0C0C0"/>
                  </a:outerShdw>
                </a:effectLst>
                <a:latin typeface="Aksent" pitchFamily="2" charset="0"/>
              </a:rPr>
              <a:t>Будова </a:t>
            </a:r>
            <a:r>
              <a:rPr lang="uk-UA" dirty="0" err="1" smtClean="0">
                <a:solidFill>
                  <a:srgbClr val="006A00"/>
                </a:solidFill>
                <a:effectLst>
                  <a:outerShdw blurRad="38100" dist="38100" dir="2700000" algn="tl">
                    <a:srgbClr val="C0C0C0"/>
                  </a:outerShdw>
                </a:effectLst>
                <a:latin typeface="Aksent" pitchFamily="2" charset="0"/>
              </a:rPr>
              <a:t>фотосистеми</a:t>
            </a:r>
            <a:endParaRPr lang="ru-RU" dirty="0" smtClean="0">
              <a:solidFill>
                <a:srgbClr val="006A00"/>
              </a:solidFill>
              <a:effectLst>
                <a:outerShdw blurRad="38100" dist="38100" dir="2700000" algn="tl">
                  <a:srgbClr val="C0C0C0"/>
                </a:outerShdw>
              </a:effectLst>
              <a:latin typeface="Aksent" pitchFamily="2" charset="0"/>
            </a:endParaRPr>
          </a:p>
        </p:txBody>
      </p:sp>
      <p:sp>
        <p:nvSpPr>
          <p:cNvPr id="34819" name="Rectangle 6"/>
          <p:cNvSpPr>
            <a:spLocks noGrp="1" noChangeArrowheads="1"/>
          </p:cNvSpPr>
          <p:nvPr>
            <p:ph type="body" sz="half" idx="4294967295"/>
          </p:nvPr>
        </p:nvSpPr>
        <p:spPr>
          <a:xfrm>
            <a:off x="0" y="1950720"/>
            <a:ext cx="4450080" cy="3916680"/>
          </a:xfrm>
        </p:spPr>
        <p:txBody>
          <a:bodyPr/>
          <a:lstStyle/>
          <a:p>
            <a:pPr eaLnBrk="1" hangingPunct="1">
              <a:buFont typeface="Wingdings" pitchFamily="2" charset="2"/>
              <a:buNone/>
            </a:pPr>
            <a:r>
              <a:rPr lang="uk-UA" sz="2800" b="1" dirty="0" smtClean="0"/>
              <a:t>  </a:t>
            </a:r>
            <a:r>
              <a:rPr lang="uk-UA" sz="2800" b="1" dirty="0" err="1" smtClean="0"/>
              <a:t>Фотосистема</a:t>
            </a:r>
            <a:endParaRPr lang="uk-UA" sz="2800" b="1" dirty="0" smtClean="0"/>
          </a:p>
          <a:p>
            <a:pPr eaLnBrk="1" hangingPunct="1">
              <a:buFont typeface="Wingdings" pitchFamily="2" charset="2"/>
              <a:buNone/>
            </a:pPr>
            <a:r>
              <a:rPr lang="uk-UA" sz="2800" b="1" dirty="0" smtClean="0"/>
              <a:t>   складається з фотохімічного реакційного </a:t>
            </a:r>
          </a:p>
          <a:p>
            <a:pPr eaLnBrk="1" hangingPunct="1">
              <a:buFont typeface="Wingdings" pitchFamily="2" charset="2"/>
              <a:buNone/>
            </a:pPr>
            <a:r>
              <a:rPr lang="uk-UA" sz="2800" b="1" dirty="0" smtClean="0"/>
              <a:t>   центру і </a:t>
            </a:r>
          </a:p>
          <a:p>
            <a:pPr eaLnBrk="1" hangingPunct="1">
              <a:buFont typeface="Wingdings" pitchFamily="2" charset="2"/>
              <a:buNone/>
            </a:pPr>
            <a:r>
              <a:rPr lang="uk-UA" sz="2800" b="1" dirty="0" smtClean="0"/>
              <a:t>   антенного </a:t>
            </a:r>
          </a:p>
          <a:p>
            <a:pPr eaLnBrk="1" hangingPunct="1">
              <a:buFont typeface="Wingdings" pitchFamily="2" charset="2"/>
              <a:buNone/>
            </a:pPr>
            <a:r>
              <a:rPr lang="uk-UA" sz="2800" b="1" dirty="0" smtClean="0"/>
              <a:t>   комплексу</a:t>
            </a:r>
            <a:endParaRPr lang="ru-RU" sz="2800" b="1" dirty="0" smtClean="0"/>
          </a:p>
        </p:txBody>
      </p:sp>
      <p:pic>
        <p:nvPicPr>
          <p:cNvPr id="34820" name="Picture 5" descr="figure14-48"/>
          <p:cNvPicPr>
            <a:picLocks noGrp="1" noChangeAspect="1" noChangeArrowheads="1"/>
          </p:cNvPicPr>
          <p:nvPr>
            <p:ph idx="4294967295"/>
          </p:nvPr>
        </p:nvPicPr>
        <p:blipFill>
          <a:blip r:embed="rId2"/>
          <a:srcRect/>
          <a:stretch>
            <a:fillRect/>
          </a:stretch>
        </p:blipFill>
        <p:spPr>
          <a:xfrm>
            <a:off x="4825315" y="1905000"/>
            <a:ext cx="7288295" cy="437388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uk-UA" sz="3600" dirty="0" smtClean="0">
                <a:solidFill>
                  <a:srgbClr val="006A00"/>
                </a:solidFill>
                <a:effectLst>
                  <a:outerShdw blurRad="38100" dist="38100" dir="2700000" algn="tl">
                    <a:srgbClr val="C0C0C0"/>
                  </a:outerShdw>
                </a:effectLst>
                <a:latin typeface="Aksent" pitchFamily="2" charset="0"/>
              </a:rPr>
              <a:t>Нециклічне </a:t>
            </a:r>
            <a:r>
              <a:rPr lang="uk-UA" sz="3600" dirty="0" err="1" smtClean="0">
                <a:solidFill>
                  <a:srgbClr val="006A00"/>
                </a:solidFill>
                <a:effectLst>
                  <a:outerShdw blurRad="38100" dist="38100" dir="2700000" algn="tl">
                    <a:srgbClr val="C0C0C0"/>
                  </a:outerShdw>
                </a:effectLst>
                <a:latin typeface="Aksent" pitchFamily="2" charset="0"/>
              </a:rPr>
              <a:t>фотофосфорилювання</a:t>
            </a:r>
            <a:endParaRPr lang="ru-RU" sz="3600" dirty="0" smtClean="0">
              <a:solidFill>
                <a:srgbClr val="006A00"/>
              </a:solidFill>
              <a:effectLst>
                <a:outerShdw blurRad="38100" dist="38100" dir="2700000" algn="tl">
                  <a:srgbClr val="C0C0C0"/>
                </a:outerShdw>
              </a:effectLst>
              <a:latin typeface="Aksent" pitchFamily="2" charset="0"/>
            </a:endParaRPr>
          </a:p>
        </p:txBody>
      </p:sp>
      <p:pic>
        <p:nvPicPr>
          <p:cNvPr id="36867" name="Picture 7" descr="ch16f46a"/>
          <p:cNvPicPr>
            <a:picLocks noGrp="1" noChangeAspect="1" noChangeArrowheads="1"/>
          </p:cNvPicPr>
          <p:nvPr>
            <p:ph idx="1"/>
          </p:nvPr>
        </p:nvPicPr>
        <p:blipFill>
          <a:blip r:embed="rId2"/>
          <a:srcRect/>
          <a:stretch>
            <a:fillRect/>
          </a:stretch>
        </p:blipFill>
        <p:spPr>
          <a:xfrm>
            <a:off x="1488017" y="1916114"/>
            <a:ext cx="9601200" cy="4549775"/>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uk-UA" sz="3600" smtClean="0">
                <a:solidFill>
                  <a:srgbClr val="006A00"/>
                </a:solidFill>
                <a:effectLst>
                  <a:outerShdw blurRad="38100" dist="38100" dir="2700000" algn="tl">
                    <a:srgbClr val="C0C0C0"/>
                  </a:outerShdw>
                </a:effectLst>
                <a:latin typeface="Aksent" pitchFamily="2" charset="0"/>
              </a:rPr>
              <a:t>Циклічне</a:t>
            </a:r>
            <a:r>
              <a:rPr lang="uk-UA" sz="4000" smtClean="0">
                <a:solidFill>
                  <a:srgbClr val="006A00"/>
                </a:solidFill>
                <a:effectLst>
                  <a:outerShdw blurRad="38100" dist="38100" dir="2700000" algn="tl">
                    <a:srgbClr val="C0C0C0"/>
                  </a:outerShdw>
                </a:effectLst>
                <a:latin typeface="Aksent" pitchFamily="2" charset="0"/>
              </a:rPr>
              <a:t> </a:t>
            </a:r>
            <a:r>
              <a:rPr lang="uk-UA" sz="3600" smtClean="0">
                <a:solidFill>
                  <a:srgbClr val="006A00"/>
                </a:solidFill>
                <a:effectLst>
                  <a:outerShdw blurRad="38100" dist="38100" dir="2700000" algn="tl">
                    <a:srgbClr val="C0C0C0"/>
                  </a:outerShdw>
                </a:effectLst>
                <a:latin typeface="Aksent" pitchFamily="2" charset="0"/>
              </a:rPr>
              <a:t>фотофосфорилювання</a:t>
            </a:r>
            <a:endParaRPr lang="ru-RU" sz="3600" smtClean="0">
              <a:solidFill>
                <a:srgbClr val="006A00"/>
              </a:solidFill>
              <a:effectLst>
                <a:outerShdw blurRad="38100" dist="38100" dir="2700000" algn="tl">
                  <a:srgbClr val="C0C0C0"/>
                </a:outerShdw>
              </a:effectLst>
              <a:latin typeface="Aksent" pitchFamily="2" charset="0"/>
            </a:endParaRPr>
          </a:p>
        </p:txBody>
      </p:sp>
      <p:pic>
        <p:nvPicPr>
          <p:cNvPr id="37891" name="Picture 6" descr="ch16f46b"/>
          <p:cNvPicPr>
            <a:picLocks noGrp="1" noChangeAspect="1" noChangeArrowheads="1"/>
          </p:cNvPicPr>
          <p:nvPr>
            <p:ph idx="1"/>
          </p:nvPr>
        </p:nvPicPr>
        <p:blipFill>
          <a:blip r:embed="rId2"/>
          <a:srcRect/>
          <a:stretch>
            <a:fillRect/>
          </a:stretch>
        </p:blipFill>
        <p:spPr>
          <a:xfrm>
            <a:off x="3024717" y="1844676"/>
            <a:ext cx="5831416" cy="4748213"/>
          </a:xfr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20" y="320040"/>
            <a:ext cx="9606280" cy="533400"/>
          </a:xfrm>
        </p:spPr>
        <p:txBody>
          <a:bodyPr>
            <a:normAutofit fontScale="90000"/>
          </a:bodyPr>
          <a:lstStyle/>
          <a:p>
            <a:r>
              <a:rPr lang="uk-UA" dirty="0" smtClean="0">
                <a:solidFill>
                  <a:schemeClr val="tx1"/>
                </a:solidFill>
              </a:rPr>
              <a:t>Значення </a:t>
            </a:r>
            <a:r>
              <a:rPr lang="uk-UA" dirty="0" err="1" smtClean="0">
                <a:solidFill>
                  <a:schemeClr val="tx1"/>
                </a:solidFill>
              </a:rPr>
              <a:t>темнової</a:t>
            </a:r>
            <a:r>
              <a:rPr lang="uk-UA" dirty="0" smtClean="0">
                <a:solidFill>
                  <a:schemeClr val="tx1"/>
                </a:solidFill>
              </a:rPr>
              <a:t> стадії фотосинтезу</a:t>
            </a:r>
            <a:endParaRPr lang="uk-UA" dirty="0">
              <a:solidFill>
                <a:schemeClr val="tx1"/>
              </a:solidFill>
            </a:endParaRPr>
          </a:p>
        </p:txBody>
      </p:sp>
      <p:sp>
        <p:nvSpPr>
          <p:cNvPr id="3" name="Содержимое 2"/>
          <p:cNvSpPr>
            <a:spLocks noGrp="1"/>
          </p:cNvSpPr>
          <p:nvPr>
            <p:ph idx="1"/>
          </p:nvPr>
        </p:nvSpPr>
        <p:spPr>
          <a:xfrm>
            <a:off x="502920" y="762000"/>
            <a:ext cx="11689080" cy="6096000"/>
          </a:xfrm>
          <a:solidFill>
            <a:schemeClr val="bg1"/>
          </a:solidFill>
        </p:spPr>
        <p:txBody>
          <a:bodyPr>
            <a:normAutofit fontScale="92500" lnSpcReduction="10000"/>
          </a:bodyPr>
          <a:lstStyle/>
          <a:p>
            <a:r>
              <a:rPr lang="uk-UA" dirty="0" smtClean="0"/>
              <a:t>На другій стадії фотосинтезу хімічна енергія, яка запасалась під час світлових реакцій, використовується для відновлення вуглецю. Вуглець, доступний для </a:t>
            </a:r>
            <a:r>
              <a:rPr lang="uk-UA" dirty="0" err="1" smtClean="0"/>
              <a:t>фотосинтезуючих</a:t>
            </a:r>
            <a:r>
              <a:rPr lang="uk-UA" dirty="0" smtClean="0"/>
              <a:t> клітин, поставляється у вигляді </a:t>
            </a:r>
            <a:r>
              <a:rPr lang="uk-UA" dirty="0" err="1" smtClean="0"/>
              <a:t>СО</a:t>
            </a:r>
            <a:r>
              <a:rPr lang="uk-UA" baseline="-25000" dirty="0" err="1" smtClean="0"/>
              <a:t>2</a:t>
            </a:r>
            <a:r>
              <a:rPr lang="uk-UA" dirty="0" smtClean="0"/>
              <a:t>. Виявлено, що водорості та ціанобактерії використовують </a:t>
            </a:r>
            <a:r>
              <a:rPr lang="uk-UA" dirty="0" err="1" smtClean="0"/>
              <a:t>СО</a:t>
            </a:r>
            <a:r>
              <a:rPr lang="uk-UA" baseline="-25000" dirty="0" err="1" smtClean="0"/>
              <a:t>2</a:t>
            </a:r>
            <a:r>
              <a:rPr lang="uk-UA" dirty="0" smtClean="0"/>
              <a:t>, що розчинний у воді.</a:t>
            </a:r>
          </a:p>
          <a:p>
            <a:r>
              <a:rPr lang="uk-UA" dirty="0" smtClean="0"/>
              <a:t>Друга стадія фотосинтезу здійснюється у стромі хлоропласту. Відновлення вуглецю відбувається  в стромі хлоропластів в циклі реакцій, які відомі як цикл Кальвіна. Цикл Кальвіна аналогічний циклу Г.Кребса, оскільки в кінці </a:t>
            </a:r>
            <a:r>
              <a:rPr lang="uk-UA" dirty="0" err="1" smtClean="0"/>
              <a:t>цикла</a:t>
            </a:r>
            <a:r>
              <a:rPr lang="uk-UA" dirty="0" smtClean="0"/>
              <a:t> відбувається регенерація вихідної сполуки. Вихідна або кінцева сполука </a:t>
            </a:r>
            <a:r>
              <a:rPr lang="uk-UA" dirty="0" err="1" smtClean="0"/>
              <a:t>цикла</a:t>
            </a:r>
            <a:r>
              <a:rPr lang="uk-UA" dirty="0" smtClean="0"/>
              <a:t> Кальвіна - </a:t>
            </a:r>
            <a:r>
              <a:rPr lang="uk-UA" dirty="0" err="1" smtClean="0"/>
              <a:t>п’ятивуглецевий</a:t>
            </a:r>
            <a:r>
              <a:rPr lang="uk-UA" dirty="0" smtClean="0"/>
              <a:t> цукор з двома фосфатними групами - рибулозо-1,5-біфосфат (РБФ). Процес розпочинається, коли </a:t>
            </a:r>
            <a:r>
              <a:rPr lang="uk-UA" dirty="0" err="1" smtClean="0"/>
              <a:t>СО</a:t>
            </a:r>
            <a:r>
              <a:rPr lang="uk-UA" baseline="-25000" dirty="0" err="1" smtClean="0"/>
              <a:t>2</a:t>
            </a:r>
            <a:r>
              <a:rPr lang="uk-UA" dirty="0" smtClean="0"/>
              <a:t> входить до циклу та фіксується на РБФ. Сполука, що утворюється, розщеплюється на дві молекули 3-фосфогліцерату. У зв’язку з тим, що кожна молекула 3-фосфогліцерату складається з 3 атомів вуглецю, звідти друга назва циклу Кальвіна - С</a:t>
            </a:r>
            <a:r>
              <a:rPr lang="uk-UA" baseline="-25000" dirty="0" smtClean="0"/>
              <a:t>3</a:t>
            </a:r>
            <a:r>
              <a:rPr lang="uk-UA" dirty="0" smtClean="0"/>
              <a:t>-шлях. </a:t>
            </a:r>
            <a:r>
              <a:rPr lang="uk-UA" dirty="0" err="1" smtClean="0"/>
              <a:t>Рибулозобіфосфаткарбоксилаза</a:t>
            </a:r>
            <a:r>
              <a:rPr lang="uk-UA" dirty="0" smtClean="0"/>
              <a:t> - фермент, що </a:t>
            </a:r>
            <a:r>
              <a:rPr lang="uk-UA" dirty="0" err="1" smtClean="0"/>
              <a:t>каталізує</a:t>
            </a:r>
            <a:r>
              <a:rPr lang="uk-UA" dirty="0" smtClean="0"/>
              <a:t> ці основні реакції,- найбільш розповсюджений в хлоропласті; його вміст складає 15% від загальної кількості білку хлоропласту. Вважають, що це самий розповсюджений білок в світі. Цей фермент локалізований на поверхні </a:t>
            </a:r>
            <a:r>
              <a:rPr lang="uk-UA" dirty="0" err="1" smtClean="0"/>
              <a:t>тилакоїдних</a:t>
            </a:r>
            <a:r>
              <a:rPr lang="uk-UA" dirty="0" smtClean="0"/>
              <a:t> мембран. </a:t>
            </a:r>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uk-UA" b="1" dirty="0" smtClean="0">
                <a:solidFill>
                  <a:schemeClr val="tx1"/>
                </a:solidFill>
              </a:rPr>
              <a:t>Хлоропласти та метаболізм</a:t>
            </a:r>
            <a:r>
              <a:rPr lang="uk-UA" dirty="0" smtClean="0">
                <a:solidFill>
                  <a:schemeClr val="tx1"/>
                </a:solidFill>
              </a:rPr>
              <a:t> </a:t>
            </a:r>
            <a:endParaRPr lang="ru-RU" dirty="0" smtClean="0">
              <a:solidFill>
                <a:schemeClr val="tx1"/>
              </a:solidFill>
            </a:endParaRPr>
          </a:p>
        </p:txBody>
      </p:sp>
      <p:sp>
        <p:nvSpPr>
          <p:cNvPr id="45059" name="Rectangle 3"/>
          <p:cNvSpPr>
            <a:spLocks noGrp="1" noChangeArrowheads="1"/>
          </p:cNvSpPr>
          <p:nvPr>
            <p:ph type="body" idx="1"/>
          </p:nvPr>
        </p:nvSpPr>
        <p:spPr/>
        <p:txBody>
          <a:bodyPr/>
          <a:lstStyle/>
          <a:p>
            <a:pPr eaLnBrk="1" hangingPunct="1">
              <a:buFont typeface="Wingdings" pitchFamily="2" charset="2"/>
              <a:buNone/>
            </a:pPr>
            <a:r>
              <a:rPr lang="uk-UA" b="1" dirty="0" smtClean="0"/>
              <a:t>  Хлоропласти містять рибосоми, ДНК, ферменти і крім фотосинтезу здійснюють АТФ із </a:t>
            </a:r>
            <a:r>
              <a:rPr lang="uk-UA" b="1" dirty="0" err="1" smtClean="0"/>
              <a:t>АДФ</a:t>
            </a:r>
            <a:r>
              <a:rPr lang="uk-UA" b="1" dirty="0" smtClean="0"/>
              <a:t> (</a:t>
            </a:r>
            <a:r>
              <a:rPr lang="uk-UA" b="1" dirty="0" err="1" smtClean="0"/>
              <a:t>фосфорилування</a:t>
            </a:r>
            <a:r>
              <a:rPr lang="uk-UA" b="1" dirty="0" smtClean="0"/>
              <a:t>). </a:t>
            </a:r>
          </a:p>
          <a:p>
            <a:pPr eaLnBrk="1" hangingPunct="1">
              <a:buFont typeface="Wingdings" pitchFamily="2" charset="2"/>
              <a:buNone/>
            </a:pPr>
            <a:r>
              <a:rPr lang="uk-UA" b="1" dirty="0" smtClean="0"/>
              <a:t>  В хлоропластах здійснюється синтез жирних кислот та ряду амінокислот. В хлоропластах здійснюється відновлення нітриту до аміаку. В рослинах цей аміак використовується для синтезу амінокислот та </a:t>
            </a:r>
            <a:r>
              <a:rPr lang="uk-UA" b="1" dirty="0" err="1" smtClean="0"/>
              <a:t>нуклеотидів</a:t>
            </a:r>
            <a:endParaRPr lang="ru-RU" b="1"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Рух хлоропластів у клітинах</a:t>
            </a:r>
            <a:endParaRPr lang="uk-UA" dirty="0">
              <a:solidFill>
                <a:schemeClr val="tx1"/>
              </a:solidFill>
            </a:endParaRPr>
          </a:p>
        </p:txBody>
      </p:sp>
      <p:sp>
        <p:nvSpPr>
          <p:cNvPr id="3" name="Содержимое 2"/>
          <p:cNvSpPr>
            <a:spLocks noGrp="1"/>
          </p:cNvSpPr>
          <p:nvPr>
            <p:ph idx="1"/>
          </p:nvPr>
        </p:nvSpPr>
        <p:spPr>
          <a:xfrm>
            <a:off x="609600" y="1609416"/>
            <a:ext cx="10165080" cy="5248584"/>
          </a:xfrm>
        </p:spPr>
        <p:txBody>
          <a:bodyPr>
            <a:normAutofit/>
          </a:bodyPr>
          <a:lstStyle/>
          <a:p>
            <a:r>
              <a:rPr lang="uk-UA" sz="3200" dirty="0" smtClean="0"/>
              <a:t>Хлоропласти не закріплені на певних місцях і здатні змінювати своє положення. Активний рух їх особливо чітко спостерігається при значному посиленні однобічного освітлення. Усі хлоропласти при цьому наближаються до бічних стінок клітин і повертаються вузьким боком до джерела яскравого світла. Відбувається так званий негативний фототаксис  хлоропластів. За слабкого освітлення хлоропласти орієнтуються більшою площиною до світла.</a:t>
            </a:r>
            <a:endParaRPr lang="uk-UA"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63880" y="320040"/>
            <a:ext cx="9701784" cy="746760"/>
          </a:xfrm>
        </p:spPr>
        <p:txBody>
          <a:bodyPr/>
          <a:lstStyle/>
          <a:p>
            <a:r>
              <a:rPr lang="uk-UA" dirty="0" smtClean="0">
                <a:solidFill>
                  <a:schemeClr val="tx1"/>
                </a:solidFill>
              </a:rPr>
              <a:t>Походження хлоропластів</a:t>
            </a:r>
            <a:endParaRPr lang="uk-UA" dirty="0">
              <a:solidFill>
                <a:schemeClr val="tx1"/>
              </a:solidFill>
            </a:endParaRPr>
          </a:p>
        </p:txBody>
      </p:sp>
      <p:sp>
        <p:nvSpPr>
          <p:cNvPr id="5" name="Содержимое 4"/>
          <p:cNvSpPr>
            <a:spLocks noGrp="1"/>
          </p:cNvSpPr>
          <p:nvPr>
            <p:ph sz="half" idx="1"/>
          </p:nvPr>
        </p:nvSpPr>
        <p:spPr>
          <a:xfrm>
            <a:off x="365760" y="1280160"/>
            <a:ext cx="6065520" cy="5303519"/>
          </a:xfrm>
        </p:spPr>
        <p:txBody>
          <a:bodyPr>
            <a:normAutofit fontScale="92500" lnSpcReduction="10000"/>
          </a:bodyPr>
          <a:lstStyle/>
          <a:p>
            <a:r>
              <a:rPr lang="uk-UA" dirty="0" err="1" smtClean="0"/>
              <a:t>Нуклеотидна</a:t>
            </a:r>
            <a:r>
              <a:rPr lang="uk-UA" dirty="0" smtClean="0"/>
              <a:t> послідовність ДНК хлоропластів майже повністю гомологічна певним ділянкам бактеріальної хромосоми. Отже хлоропласти та ціанобактерії мають спільного предка. Хлоропласти походять від прокаріот, які були колись захоплені клітинами еукаріотів. Симбіоз </a:t>
            </a:r>
            <a:r>
              <a:rPr lang="uk-UA" dirty="0" err="1" smtClean="0"/>
              <a:t>фотосинтезуючих</a:t>
            </a:r>
            <a:r>
              <a:rPr lang="uk-UA" dirty="0" smtClean="0"/>
              <a:t> клітин з іншими – явище достатньо поширене і низка сучасних еукаріотів містять в собі ціанобактерії (наприклад, </a:t>
            </a:r>
            <a:r>
              <a:rPr lang="uk-UA" dirty="0" err="1" smtClean="0"/>
              <a:t>Cyanophora</a:t>
            </a:r>
            <a:r>
              <a:rPr lang="uk-UA" dirty="0" smtClean="0"/>
              <a:t> </a:t>
            </a:r>
            <a:r>
              <a:rPr lang="uk-UA" dirty="0" err="1" smtClean="0"/>
              <a:t>paradoxa</a:t>
            </a:r>
            <a:r>
              <a:rPr lang="uk-UA" dirty="0" smtClean="0"/>
              <a:t>).</a:t>
            </a:r>
          </a:p>
          <a:p>
            <a:endParaRPr lang="uk-UA" dirty="0"/>
          </a:p>
        </p:txBody>
      </p:sp>
      <p:pic>
        <p:nvPicPr>
          <p:cNvPr id="7" name="Содержимое 6" descr="Cyanophora Paradoxa | Natural History Wiki | Fandom"/>
          <p:cNvPicPr>
            <a:picLocks noGrp="1"/>
          </p:cNvPicPr>
          <p:nvPr>
            <p:ph sz="half" idx="2"/>
          </p:nvPr>
        </p:nvPicPr>
        <p:blipFill>
          <a:blip r:embed="rId2"/>
          <a:srcRect/>
          <a:stretch>
            <a:fillRect/>
          </a:stretch>
        </p:blipFill>
        <p:spPr bwMode="auto">
          <a:xfrm>
            <a:off x="6461760" y="1844040"/>
            <a:ext cx="4023359" cy="37795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A7E5C7-C794-4675-ABED-BE186ED8CF8E}"/>
              </a:ext>
            </a:extLst>
          </p:cNvPr>
          <p:cNvSpPr>
            <a:spLocks noGrp="1"/>
          </p:cNvSpPr>
          <p:nvPr>
            <p:ph type="title"/>
          </p:nvPr>
        </p:nvSpPr>
        <p:spPr>
          <a:xfrm>
            <a:off x="411480" y="320040"/>
            <a:ext cx="9854184" cy="594360"/>
          </a:xfrm>
        </p:spPr>
        <p:txBody>
          <a:bodyPr/>
          <a:lstStyle/>
          <a:p>
            <a:r>
              <a:rPr lang="ru-RU" dirty="0">
                <a:solidFill>
                  <a:schemeClr val="tx1"/>
                </a:solidFill>
              </a:rPr>
              <a:t>Р</a:t>
            </a:r>
            <a:r>
              <a:rPr lang="uk-UA" dirty="0" err="1">
                <a:solidFill>
                  <a:schemeClr val="tx1"/>
                </a:solidFill>
              </a:rPr>
              <a:t>одина</a:t>
            </a:r>
            <a:r>
              <a:rPr lang="uk-UA" dirty="0">
                <a:solidFill>
                  <a:schemeClr val="tx1"/>
                </a:solidFill>
              </a:rPr>
              <a:t> пластид</a:t>
            </a:r>
            <a:endParaRPr lang="ru-RU" dirty="0">
              <a:solidFill>
                <a:schemeClr val="tx1"/>
              </a:solidFill>
            </a:endParaRPr>
          </a:p>
        </p:txBody>
      </p:sp>
      <p:sp>
        <p:nvSpPr>
          <p:cNvPr id="3" name="Объект 2">
            <a:extLst>
              <a:ext uri="{FF2B5EF4-FFF2-40B4-BE49-F238E27FC236}">
                <a16:creationId xmlns:a16="http://schemas.microsoft.com/office/drawing/2014/main" xmlns="" id="{74EA8C79-28AA-4AC2-9DC5-D02E68D50327}"/>
              </a:ext>
            </a:extLst>
          </p:cNvPr>
          <p:cNvSpPr>
            <a:spLocks noGrp="1"/>
          </p:cNvSpPr>
          <p:nvPr>
            <p:ph sz="half" idx="1"/>
          </p:nvPr>
        </p:nvSpPr>
        <p:spPr>
          <a:xfrm>
            <a:off x="0" y="1082040"/>
            <a:ext cx="5516880" cy="5775959"/>
          </a:xfrm>
        </p:spPr>
        <p:txBody>
          <a:bodyPr>
            <a:normAutofit fontScale="92500" lnSpcReduction="20000"/>
          </a:bodyPr>
          <a:lstStyle/>
          <a:p>
            <a:r>
              <a:rPr lang="ru-RU" sz="2800" dirty="0" err="1"/>
              <a:t>Група</a:t>
            </a:r>
            <a:r>
              <a:rPr lang="ru-RU" sz="2800" dirty="0"/>
              <a:t> </a:t>
            </a:r>
            <a:r>
              <a:rPr lang="ru-RU" sz="2800" dirty="0" err="1"/>
              <a:t>двомембранних</a:t>
            </a:r>
            <a:r>
              <a:rPr lang="ru-RU" sz="2800" dirty="0"/>
              <a:t> </a:t>
            </a:r>
            <a:r>
              <a:rPr lang="ru-RU" sz="2800" dirty="0" err="1" smtClean="0"/>
              <a:t>орга</a:t>
            </a:r>
            <a:r>
              <a:rPr lang="uk-UA" sz="2800" dirty="0" err="1" smtClean="0"/>
              <a:t>нел</a:t>
            </a:r>
            <a:r>
              <a:rPr lang="ru-RU" sz="2800" dirty="0" smtClean="0"/>
              <a:t> </a:t>
            </a:r>
            <a:r>
              <a:rPr lang="ru-RU" sz="2800" dirty="0" err="1"/>
              <a:t>виключно</a:t>
            </a:r>
            <a:r>
              <a:rPr lang="ru-RU" sz="2800" dirty="0"/>
              <a:t> </a:t>
            </a:r>
            <a:r>
              <a:rPr lang="ru-RU" sz="2800" dirty="0" err="1"/>
              <a:t>рослинних</a:t>
            </a:r>
            <a:r>
              <a:rPr lang="ru-RU" sz="2800" dirty="0"/>
              <a:t> </a:t>
            </a:r>
            <a:r>
              <a:rPr lang="ru-RU" sz="2800" dirty="0" err="1"/>
              <a:t>клітин</a:t>
            </a:r>
            <a:r>
              <a:rPr lang="ru-RU" sz="2800" dirty="0"/>
              <a:t>. Є </a:t>
            </a:r>
            <a:r>
              <a:rPr lang="ru-RU" sz="2800" dirty="0" err="1"/>
              <a:t>такі</a:t>
            </a:r>
            <a:r>
              <a:rPr lang="ru-RU" sz="2800" dirty="0"/>
              <a:t> </a:t>
            </a:r>
            <a:r>
              <a:rPr lang="ru-RU" sz="2800" dirty="0" err="1"/>
              <a:t>пластиди</a:t>
            </a:r>
            <a:r>
              <a:rPr lang="ru-RU" sz="2800" dirty="0"/>
              <a:t>: </a:t>
            </a:r>
            <a:r>
              <a:rPr lang="ru-RU" sz="2800" dirty="0" err="1"/>
              <a:t>пропластиди</a:t>
            </a:r>
            <a:r>
              <a:rPr lang="ru-RU" sz="2800" dirty="0"/>
              <a:t>, </a:t>
            </a:r>
            <a:r>
              <a:rPr lang="ru-RU" sz="2800" dirty="0" err="1"/>
              <a:t>хлоропласти</a:t>
            </a:r>
            <a:r>
              <a:rPr lang="ru-RU" sz="2800" dirty="0"/>
              <a:t>, </a:t>
            </a:r>
            <a:r>
              <a:rPr lang="ru-RU" sz="2800" dirty="0" err="1"/>
              <a:t>хромопласти</a:t>
            </a:r>
            <a:r>
              <a:rPr lang="ru-RU" sz="2800" dirty="0"/>
              <a:t>, </a:t>
            </a:r>
            <a:r>
              <a:rPr lang="uk-UA" sz="2800" dirty="0" smtClean="0"/>
              <a:t>лейкопласти (амілопласти, елайопласти, </a:t>
            </a:r>
            <a:r>
              <a:rPr lang="uk-UA" sz="2800" dirty="0" err="1" smtClean="0"/>
              <a:t>протеїнопласти</a:t>
            </a:r>
            <a:r>
              <a:rPr lang="uk-UA" sz="2800" dirty="0" smtClean="0"/>
              <a:t>). </a:t>
            </a:r>
            <a:r>
              <a:rPr lang="ru-RU" sz="2800" b="1" dirty="0" err="1" smtClean="0"/>
              <a:t>Усі</a:t>
            </a:r>
            <a:r>
              <a:rPr lang="ru-RU" sz="2800" b="1" dirty="0" smtClean="0"/>
              <a:t> </a:t>
            </a:r>
            <a:r>
              <a:rPr lang="ru-RU" sz="2800" b="1" dirty="0" err="1"/>
              <a:t>рослинні</a:t>
            </a:r>
            <a:r>
              <a:rPr lang="ru-RU" sz="2800" b="1" dirty="0"/>
              <a:t> </a:t>
            </a:r>
            <a:r>
              <a:rPr lang="ru-RU" sz="2800" b="1" dirty="0" err="1"/>
              <a:t>клітини</a:t>
            </a:r>
            <a:r>
              <a:rPr lang="ru-RU" sz="2800" b="1" dirty="0"/>
              <a:t> </a:t>
            </a:r>
            <a:r>
              <a:rPr lang="ru-RU" sz="2800" b="1" dirty="0" err="1"/>
              <a:t>мають</a:t>
            </a:r>
            <a:r>
              <a:rPr lang="ru-RU" sz="2800" b="1" dirty="0"/>
              <a:t> </a:t>
            </a:r>
            <a:r>
              <a:rPr lang="ru-RU" sz="2800" b="1" dirty="0" err="1"/>
              <a:t>пластиди</a:t>
            </a:r>
            <a:r>
              <a:rPr lang="ru-RU" sz="2800" b="1" dirty="0"/>
              <a:t> </a:t>
            </a:r>
            <a:r>
              <a:rPr lang="ru-RU" sz="2800" b="1" dirty="0" err="1"/>
              <a:t>якогось</a:t>
            </a:r>
            <a:r>
              <a:rPr lang="ru-RU" sz="2800" b="1" dirty="0"/>
              <a:t> одного типу</a:t>
            </a:r>
            <a:r>
              <a:rPr lang="ru-RU" sz="2800" dirty="0"/>
              <a:t>.</a:t>
            </a:r>
          </a:p>
          <a:p>
            <a:r>
              <a:rPr lang="ru-RU" sz="2800" dirty="0" err="1"/>
              <a:t>Пластиди</a:t>
            </a:r>
            <a:r>
              <a:rPr lang="ru-RU" sz="2800" dirty="0"/>
              <a:t> </a:t>
            </a:r>
            <a:r>
              <a:rPr lang="ru-RU" sz="2800" dirty="0" err="1"/>
              <a:t>усіх</a:t>
            </a:r>
            <a:r>
              <a:rPr lang="ru-RU" sz="2800" dirty="0"/>
              <a:t> </a:t>
            </a:r>
            <a:r>
              <a:rPr lang="ru-RU" sz="2800" dirty="0" err="1"/>
              <a:t>типів</a:t>
            </a:r>
            <a:r>
              <a:rPr lang="ru-RU" sz="2800" dirty="0"/>
              <a:t> </a:t>
            </a:r>
            <a:r>
              <a:rPr lang="ru-RU" sz="2800" dirty="0" err="1"/>
              <a:t>оточені</a:t>
            </a:r>
            <a:r>
              <a:rPr lang="ru-RU" sz="2800" dirty="0"/>
              <a:t> </a:t>
            </a:r>
            <a:r>
              <a:rPr lang="ru-RU" sz="2800" dirty="0" err="1" smtClean="0"/>
              <a:t>оболонкою</a:t>
            </a:r>
            <a:r>
              <a:rPr lang="ru-RU" sz="2800" dirty="0" smtClean="0"/>
              <a:t>, </a:t>
            </a:r>
            <a:r>
              <a:rPr lang="ru-RU" sz="2800" dirty="0" err="1" smtClean="0"/>
              <a:t>що</a:t>
            </a:r>
            <a:r>
              <a:rPr lang="ru-RU" sz="2800" dirty="0" smtClean="0"/>
              <a:t> </a:t>
            </a:r>
            <a:r>
              <a:rPr lang="ru-RU" sz="2800" dirty="0" err="1" smtClean="0"/>
              <a:t>складається</a:t>
            </a:r>
            <a:r>
              <a:rPr lang="ru-RU" sz="2800" dirty="0" smtClean="0"/>
              <a:t> </a:t>
            </a:r>
            <a:r>
              <a:rPr lang="ru-RU" sz="2800" dirty="0" err="1" smtClean="0"/>
              <a:t>з</a:t>
            </a:r>
            <a:r>
              <a:rPr lang="ru-RU" sz="2800" dirty="0" smtClean="0"/>
              <a:t> </a:t>
            </a:r>
            <a:r>
              <a:rPr lang="ru-RU" sz="2800" dirty="0" err="1" smtClean="0"/>
              <a:t>двох</a:t>
            </a:r>
            <a:r>
              <a:rPr lang="ru-RU" sz="2800" dirty="0" smtClean="0"/>
              <a:t> мембран,  </a:t>
            </a:r>
            <a:r>
              <a:rPr lang="ru-RU" sz="2800" dirty="0" err="1"/>
              <a:t>під</a:t>
            </a:r>
            <a:r>
              <a:rPr lang="ru-RU" sz="2800" dirty="0"/>
              <a:t> </a:t>
            </a:r>
            <a:r>
              <a:rPr lang="ru-RU" sz="2800" dirty="0" err="1"/>
              <a:t>якою</a:t>
            </a:r>
            <a:r>
              <a:rPr lang="ru-RU" sz="2800" dirty="0"/>
              <a:t> </a:t>
            </a:r>
            <a:r>
              <a:rPr lang="ru-RU" sz="2800" dirty="0" err="1"/>
              <a:t>знаходиться</a:t>
            </a:r>
            <a:r>
              <a:rPr lang="ru-RU" sz="2800" dirty="0"/>
              <a:t> </a:t>
            </a:r>
            <a:r>
              <a:rPr lang="ru-RU" sz="2800" dirty="0" smtClean="0"/>
              <a:t>строма. </a:t>
            </a:r>
            <a:r>
              <a:rPr lang="ru-RU" sz="2800" dirty="0" err="1"/>
              <a:t>Окрім</a:t>
            </a:r>
            <a:r>
              <a:rPr lang="ru-RU" sz="2800" dirty="0"/>
              <a:t> того, в пластидах є система </a:t>
            </a:r>
            <a:r>
              <a:rPr lang="ru-RU" sz="2800" dirty="0" err="1"/>
              <a:t>внутрішніх</a:t>
            </a:r>
            <a:r>
              <a:rPr lang="ru-RU" sz="2800" dirty="0"/>
              <a:t> мембран </a:t>
            </a:r>
            <a:r>
              <a:rPr lang="ru-RU" sz="2800" dirty="0" smtClean="0"/>
              <a:t>, </a:t>
            </a:r>
            <a:r>
              <a:rPr lang="ru-RU" sz="2800" dirty="0" err="1"/>
              <a:t>нуклеоїди</a:t>
            </a:r>
            <a:r>
              <a:rPr lang="ru-RU" sz="2800" dirty="0"/>
              <a:t> у </a:t>
            </a:r>
            <a:r>
              <a:rPr lang="ru-RU" sz="2800" dirty="0" err="1"/>
              <a:t>вигляді</a:t>
            </a:r>
            <a:r>
              <a:rPr lang="ru-RU" sz="2800" dirty="0"/>
              <a:t> </a:t>
            </a:r>
            <a:r>
              <a:rPr lang="ru-RU" sz="2800" dirty="0" err="1" smtClean="0"/>
              <a:t>кільцевих</a:t>
            </a:r>
            <a:r>
              <a:rPr lang="ru-RU" sz="2800" dirty="0" smtClean="0"/>
              <a:t> молекул ДНК </a:t>
            </a:r>
            <a:r>
              <a:rPr lang="ru-RU" sz="2800" dirty="0"/>
              <a:t>і </a:t>
            </a:r>
            <a:r>
              <a:rPr lang="ru-RU" sz="2800" dirty="0" err="1"/>
              <a:t>рибосоми</a:t>
            </a:r>
            <a:r>
              <a:rPr lang="ru-RU" sz="2800" dirty="0"/>
              <a:t>.</a:t>
            </a:r>
          </a:p>
          <a:p>
            <a:endParaRPr lang="ru-RU" dirty="0"/>
          </a:p>
        </p:txBody>
      </p:sp>
      <p:pic>
        <p:nvPicPr>
          <p:cNvPr id="1026" name="Picture 2" descr="Пластида — Вікіпедія">
            <a:extLst>
              <a:ext uri="{FF2B5EF4-FFF2-40B4-BE49-F238E27FC236}">
                <a16:creationId xmlns:a16="http://schemas.microsoft.com/office/drawing/2014/main" xmlns="" id="{28A75B33-76C7-48AB-AEA9-DD6D75C933C0}"/>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734529" y="1428454"/>
            <a:ext cx="6457471" cy="5429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59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20040"/>
            <a:ext cx="10261600" cy="762000"/>
          </a:xfrm>
        </p:spPr>
        <p:txBody>
          <a:bodyPr>
            <a:normAutofit fontScale="90000"/>
          </a:bodyPr>
          <a:lstStyle/>
          <a:p>
            <a:r>
              <a:rPr lang="uk-UA" dirty="0" smtClean="0">
                <a:solidFill>
                  <a:schemeClr val="tx1"/>
                </a:solidFill>
              </a:rPr>
              <a:t>Хлоропласти і </a:t>
            </a:r>
            <a:r>
              <a:rPr lang="uk-UA" dirty="0" err="1" smtClean="0">
                <a:solidFill>
                  <a:schemeClr val="tx1"/>
                </a:solidFill>
              </a:rPr>
              <a:t>позахромосомне</a:t>
            </a:r>
            <a:r>
              <a:rPr lang="uk-UA" dirty="0" smtClean="0">
                <a:solidFill>
                  <a:schemeClr val="tx1"/>
                </a:solidFill>
              </a:rPr>
              <a:t> успадкування ознак</a:t>
            </a:r>
            <a:endParaRPr lang="uk-UA" dirty="0">
              <a:solidFill>
                <a:schemeClr val="tx1"/>
              </a:solidFill>
            </a:endParaRPr>
          </a:p>
        </p:txBody>
      </p:sp>
      <p:sp>
        <p:nvSpPr>
          <p:cNvPr id="6" name="Содержимое 5"/>
          <p:cNvSpPr>
            <a:spLocks noGrp="1"/>
          </p:cNvSpPr>
          <p:nvPr>
            <p:ph idx="1"/>
          </p:nvPr>
        </p:nvSpPr>
        <p:spPr>
          <a:xfrm>
            <a:off x="182880" y="1173480"/>
            <a:ext cx="12009120" cy="5684520"/>
          </a:xfrm>
          <a:solidFill>
            <a:schemeClr val="bg1"/>
          </a:solidFill>
        </p:spPr>
        <p:txBody>
          <a:bodyPr>
            <a:normAutofit fontScale="92500" lnSpcReduction="20000"/>
          </a:bodyPr>
          <a:lstStyle/>
          <a:p>
            <a:pPr hangingPunct="0"/>
            <a:r>
              <a:rPr lang="uk-UA" dirty="0" smtClean="0"/>
              <a:t> В клітинах </a:t>
            </a:r>
            <a:r>
              <a:rPr lang="uk-UA" dirty="0" err="1" smtClean="0"/>
              <a:t>еукаріотичних</a:t>
            </a:r>
            <a:r>
              <a:rPr lang="uk-UA" dirty="0" smtClean="0"/>
              <a:t> організмів окрім ДНК,що міститься в хромосомах ядра, є відносно маленькі та прості </a:t>
            </a:r>
            <a:r>
              <a:rPr lang="uk-UA" dirty="0" smtClean="0"/>
              <a:t>молекули ДНК і локалізуються вони в органелах – мітохондріях та </a:t>
            </a:r>
            <a:r>
              <a:rPr lang="uk-UA" dirty="0" smtClean="0">
                <a:solidFill>
                  <a:srgbClr val="FF0000"/>
                </a:solidFill>
              </a:rPr>
              <a:t>хлоропластах. Геном хлоропластів приблизно </a:t>
            </a:r>
            <a:r>
              <a:rPr lang="uk-UA" dirty="0" smtClean="0">
                <a:solidFill>
                  <a:srgbClr val="FF0000"/>
                </a:solidFill>
              </a:rPr>
              <a:t>однаковий у всіх організмів, тоді як </a:t>
            </a:r>
            <a:r>
              <a:rPr lang="uk-UA" dirty="0" err="1" smtClean="0">
                <a:solidFill>
                  <a:srgbClr val="FF0000"/>
                </a:solidFill>
              </a:rPr>
              <a:t>мітохондріальний</a:t>
            </a:r>
            <a:r>
              <a:rPr lang="uk-UA" dirty="0" smtClean="0">
                <a:solidFill>
                  <a:srgbClr val="FF0000"/>
                </a:solidFill>
              </a:rPr>
              <a:t> </a:t>
            </a:r>
            <a:r>
              <a:rPr lang="uk-UA" dirty="0" smtClean="0">
                <a:solidFill>
                  <a:srgbClr val="FF0000"/>
                </a:solidFill>
              </a:rPr>
              <a:t>геном рослинних організмів набагато більший, ніж у тварин.</a:t>
            </a:r>
          </a:p>
          <a:p>
            <a:pPr hangingPunct="0"/>
            <a:r>
              <a:rPr lang="uk-UA" dirty="0" smtClean="0"/>
              <a:t>       В побудові мітохондрій та хлоропластів беруть участь дві різні генетичні системи. По-перше, порівняно небагато білків кодує власна ДНК, і ці білкові молекули синтезуються рибосомами, що містяться в </a:t>
            </a:r>
            <a:r>
              <a:rPr lang="uk-UA" dirty="0" err="1" smtClean="0"/>
              <a:t>матриксі</a:t>
            </a:r>
            <a:r>
              <a:rPr lang="uk-UA" dirty="0" smtClean="0"/>
              <a:t> органели. Білкові молекули, що синтезуються в </a:t>
            </a:r>
            <a:r>
              <a:rPr lang="uk-UA" dirty="0" err="1" smtClean="0"/>
              <a:t>матриксі</a:t>
            </a:r>
            <a:r>
              <a:rPr lang="uk-UA" dirty="0" smtClean="0"/>
              <a:t> мітохондрій або в стромі хлоропластів, розташовані в основному у внутрішній </a:t>
            </a:r>
            <a:r>
              <a:rPr lang="uk-UA" dirty="0" err="1" smtClean="0"/>
              <a:t>мітохондріальній</a:t>
            </a:r>
            <a:r>
              <a:rPr lang="uk-UA" dirty="0" smtClean="0"/>
              <a:t> мембрані та </a:t>
            </a:r>
            <a:r>
              <a:rPr lang="uk-UA" dirty="0" err="1" smtClean="0"/>
              <a:t>тилакоїдних</a:t>
            </a:r>
            <a:r>
              <a:rPr lang="uk-UA" dirty="0" smtClean="0"/>
              <a:t> мембранах. В той же час переважну більшість білків кодує ДНК хромосом ядра, а синтезуються вони рибосомами цитоплазми. Більшість білків потрапляють до мітохондрій та хлоропластів завдяки однаковим  транспортним механізмам. Транспорт </a:t>
            </a:r>
            <a:r>
              <a:rPr lang="uk-UA" dirty="0" err="1" smtClean="0"/>
              <a:t>енергозалежний</a:t>
            </a:r>
            <a:r>
              <a:rPr lang="uk-UA" dirty="0" smtClean="0"/>
              <a:t>, для його здійснення необхідний гідроліз АТФ, а також наявність електрохімічного градієнта на внутрішній мембрані. До мітохондрій та хлоропластів транспортуються білки, які містять специфічні сигнальні пептиди.</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uk-UA" altLang="ru-RU" sz="4000" dirty="0" smtClean="0">
                <a:solidFill>
                  <a:schemeClr val="tx1"/>
                </a:solidFill>
              </a:rPr>
              <a:t>Генетичний апарат мітохондрій та хлоропластів</a:t>
            </a:r>
            <a:endParaRPr lang="ru-RU" altLang="ru-RU" sz="4000" dirty="0" smtClean="0">
              <a:solidFill>
                <a:schemeClr val="tx1"/>
              </a:solidFill>
            </a:endParaRPr>
          </a:p>
        </p:txBody>
      </p:sp>
      <p:pic>
        <p:nvPicPr>
          <p:cNvPr id="33795" name="Picture 3"/>
          <p:cNvPicPr>
            <a:picLocks noGrp="1" noChangeAspect="1" noChangeArrowheads="1"/>
          </p:cNvPicPr>
          <p:nvPr>
            <p:ph idx="1"/>
          </p:nvPr>
        </p:nvPicPr>
        <p:blipFill>
          <a:blip r:embed="rId2"/>
          <a:srcRect/>
          <a:stretch>
            <a:fillRect/>
          </a:stretch>
        </p:blipFill>
        <p:spPr>
          <a:xfrm>
            <a:off x="0" y="1874520"/>
            <a:ext cx="12080218" cy="498348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tx1"/>
                </a:solidFill>
              </a:rPr>
              <a:t>Мутації </a:t>
            </a:r>
            <a:r>
              <a:rPr lang="uk-UA" dirty="0" err="1" smtClean="0">
                <a:solidFill>
                  <a:schemeClr val="tx1"/>
                </a:solidFill>
              </a:rPr>
              <a:t>днк</a:t>
            </a:r>
            <a:r>
              <a:rPr lang="uk-UA" dirty="0" smtClean="0">
                <a:solidFill>
                  <a:schemeClr val="tx1"/>
                </a:solidFill>
              </a:rPr>
              <a:t> хлоропластів та строкатість листків</a:t>
            </a:r>
            <a:endParaRPr lang="uk-UA" dirty="0">
              <a:solidFill>
                <a:schemeClr val="tx1"/>
              </a:solidFill>
            </a:endParaRPr>
          </a:p>
        </p:txBody>
      </p:sp>
      <p:sp>
        <p:nvSpPr>
          <p:cNvPr id="4" name="Содержимое 3"/>
          <p:cNvSpPr>
            <a:spLocks noGrp="1"/>
          </p:cNvSpPr>
          <p:nvPr>
            <p:ph sz="half" idx="1"/>
          </p:nvPr>
        </p:nvSpPr>
        <p:spPr>
          <a:xfrm>
            <a:off x="0" y="1478280"/>
            <a:ext cx="6598920" cy="5379719"/>
          </a:xfrm>
        </p:spPr>
        <p:txBody>
          <a:bodyPr>
            <a:normAutofit fontScale="92500" lnSpcReduction="10000"/>
          </a:bodyPr>
          <a:lstStyle/>
          <a:p>
            <a:r>
              <a:rPr lang="uk-UA" dirty="0" smtClean="0"/>
              <a:t>Результатом мутацій у ДНК хлоропластів є поява мутантних хлоропластів, що позбавлені хлорофілу. Якщо в цитоплазмі клітин є нормальні хлоропласти, що містять хлорофіл і дефектні, які позбавлені хлорофілу, то при мітозі до деяких клітин можуть потрапити тільки нормальні, а до деяких – лише дефектні пластиди. Більша частина клітин отримає обидва типи пластид. Цим і пояснюється поява забарвлених і незабарвлених ділянок тканини у строкатих рослин.</a:t>
            </a:r>
            <a:endParaRPr lang="uk-UA" dirty="0"/>
          </a:p>
        </p:txBody>
      </p:sp>
      <p:pic>
        <p:nvPicPr>
          <p:cNvPr id="6" name="Содержимое 5" descr="Традесканція кімнатна, розмноження | Cам собі агроном"/>
          <p:cNvPicPr>
            <a:picLocks noGrp="1"/>
          </p:cNvPicPr>
          <p:nvPr>
            <p:ph sz="half" idx="2"/>
          </p:nvPr>
        </p:nvPicPr>
        <p:blipFill>
          <a:blip r:embed="rId2"/>
          <a:srcRect/>
          <a:stretch>
            <a:fillRect/>
          </a:stretch>
        </p:blipFill>
        <p:spPr bwMode="auto">
          <a:xfrm>
            <a:off x="6720840" y="1767840"/>
            <a:ext cx="5273040" cy="374904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99F0BE-5966-499F-867B-EC5DF1DAA7AB}"/>
              </a:ext>
            </a:extLst>
          </p:cNvPr>
          <p:cNvSpPr>
            <a:spLocks noGrp="1"/>
          </p:cNvSpPr>
          <p:nvPr>
            <p:ph type="title"/>
          </p:nvPr>
        </p:nvSpPr>
        <p:spPr/>
        <p:txBody>
          <a:bodyPr/>
          <a:lstStyle/>
          <a:p>
            <a:r>
              <a:rPr lang="ru-RU" dirty="0" err="1" smtClean="0">
                <a:solidFill>
                  <a:schemeClr val="tx1"/>
                </a:solidFill>
              </a:rPr>
              <a:t>Взаємоперехід</a:t>
            </a:r>
            <a:r>
              <a:rPr lang="ru-RU" dirty="0" smtClean="0">
                <a:solidFill>
                  <a:schemeClr val="tx1"/>
                </a:solidFill>
              </a:rPr>
              <a:t> пластид</a:t>
            </a:r>
            <a:endParaRPr lang="ru-RU" dirty="0">
              <a:solidFill>
                <a:schemeClr val="tx1"/>
              </a:solidFill>
            </a:endParaRPr>
          </a:p>
        </p:txBody>
      </p:sp>
      <p:pic>
        <p:nvPicPr>
          <p:cNvPr id="2050" name="Picture 2" descr="Презентація до уроку: &quot;Двомембранні органели&quot;">
            <a:extLst>
              <a:ext uri="{FF2B5EF4-FFF2-40B4-BE49-F238E27FC236}">
                <a16:creationId xmlns:a16="http://schemas.microsoft.com/office/drawing/2014/main" xmlns="" id="{B038142A-956B-4156-9792-EF88FAB7F4CB}"/>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82552" y="1797269"/>
            <a:ext cx="7788482" cy="4383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864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424CFE-9F2A-4669-A809-452B5BA5BDF8}"/>
              </a:ext>
            </a:extLst>
          </p:cNvPr>
          <p:cNvSpPr>
            <a:spLocks noGrp="1"/>
          </p:cNvSpPr>
          <p:nvPr>
            <p:ph type="title"/>
          </p:nvPr>
        </p:nvSpPr>
        <p:spPr>
          <a:xfrm>
            <a:off x="0" y="0"/>
            <a:ext cx="9274002" cy="975361"/>
          </a:xfrm>
        </p:spPr>
        <p:txBody>
          <a:bodyPr>
            <a:normAutofit/>
          </a:bodyPr>
          <a:lstStyle/>
          <a:p>
            <a:r>
              <a:rPr lang="uk-UA" dirty="0">
                <a:solidFill>
                  <a:schemeClr val="tx1"/>
                </a:solidFill>
              </a:rPr>
              <a:t>Лейкопласти</a:t>
            </a:r>
            <a:endParaRPr lang="ru-RU" dirty="0">
              <a:solidFill>
                <a:schemeClr val="tx1"/>
              </a:solidFill>
            </a:endParaRPr>
          </a:p>
        </p:txBody>
      </p:sp>
      <p:sp>
        <p:nvSpPr>
          <p:cNvPr id="6" name="AutoShape 6" descr="Лейкопласти - Наука - 2022">
            <a:extLst>
              <a:ext uri="{FF2B5EF4-FFF2-40B4-BE49-F238E27FC236}">
                <a16:creationId xmlns:a16="http://schemas.microsoft.com/office/drawing/2014/main" xmlns="" id="{75FE6B14-DFFE-4B79-A904-EC943155006A}"/>
              </a:ext>
            </a:extLst>
          </p:cNvPr>
          <p:cNvSpPr>
            <a:spLocks noGrp="1" noChangeAspect="1" noChangeArrowheads="1"/>
          </p:cNvSpPr>
          <p:nvPr>
            <p:ph sz="half" idx="1"/>
          </p:nvPr>
        </p:nvSpPr>
        <p:spPr bwMode="auto">
          <a:xfrm>
            <a:off x="-79223" y="845988"/>
            <a:ext cx="6586703" cy="620757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uk-UA" sz="2600" b="1" dirty="0" smtClean="0">
                <a:latin typeface="Times New Roman" pitchFamily="18" charset="0"/>
                <a:cs typeface="Times New Roman" pitchFamily="18" charset="0"/>
              </a:rPr>
              <a:t>Лейкопласти</a:t>
            </a:r>
            <a:r>
              <a:rPr lang="uk-UA" sz="2600" dirty="0" smtClean="0">
                <a:latin typeface="Times New Roman" pitchFamily="18" charset="0"/>
                <a:cs typeface="Times New Roman" pitchFamily="18" charset="0"/>
              </a:rPr>
              <a:t> — безбарвні (</a:t>
            </a:r>
            <a:r>
              <a:rPr lang="uk-UA" sz="2600" dirty="0" err="1" smtClean="0">
                <a:latin typeface="Times New Roman" pitchFamily="18" charset="0"/>
                <a:cs typeface="Times New Roman" pitchFamily="18" charset="0"/>
              </a:rPr>
              <a:t>безпігментні</a:t>
            </a:r>
            <a:r>
              <a:rPr lang="uk-UA" sz="2600" dirty="0" smtClean="0">
                <a:latin typeface="Times New Roman" pitchFamily="18" charset="0"/>
                <a:cs typeface="Times New Roman" pitchFamily="18" charset="0"/>
              </a:rPr>
              <a:t>) пластиди сферичної форми,  містяться у рослинних клітинах.</a:t>
            </a:r>
          </a:p>
          <a:p>
            <a:r>
              <a:rPr lang="uk-UA" sz="2600" dirty="0" smtClean="0">
                <a:latin typeface="Times New Roman" pitchFamily="18" charset="0"/>
                <a:cs typeface="Times New Roman" pitchFamily="18" charset="0"/>
              </a:rPr>
              <a:t>Лейкопласти дрібніші за хлоропласти. Вони мають кулясту або подовжену форму і розміщуються групами біля клітинного ядра, а також у цитоплазмі. В клітинах коренів, бульб, насінин та інших органів лейкопласти є центрами утворення вторинного крохмалю, що утворюється за рахунок цукру, який надходить з листків.</a:t>
            </a:r>
          </a:p>
          <a:p>
            <a:r>
              <a:rPr lang="uk-UA" sz="2600" dirty="0" smtClean="0">
                <a:latin typeface="Times New Roman" pitchFamily="18" charset="0"/>
                <a:cs typeface="Times New Roman" pitchFamily="18" charset="0"/>
              </a:rPr>
              <a:t>Лейкопласти поділяють на:</a:t>
            </a:r>
          </a:p>
          <a:p>
            <a:r>
              <a:rPr lang="uk-UA" sz="2600" dirty="0" err="1" smtClean="0">
                <a:latin typeface="Times New Roman" pitchFamily="18" charset="0"/>
                <a:cs typeface="Times New Roman" pitchFamily="18" charset="0"/>
              </a:rPr>
              <a:t>амілопласт—</a:t>
            </a:r>
            <a:r>
              <a:rPr lang="uk-UA" sz="2600" dirty="0" smtClean="0">
                <a:latin typeface="Times New Roman" pitchFamily="18" charset="0"/>
                <a:cs typeface="Times New Roman" pitchFamily="18" charset="0"/>
              </a:rPr>
              <a:t> синтез вторинного крохмалю</a:t>
            </a:r>
          </a:p>
          <a:p>
            <a:r>
              <a:rPr lang="uk-UA" sz="2600" dirty="0" err="1" smtClean="0">
                <a:latin typeface="Times New Roman" pitchFamily="18" charset="0"/>
                <a:cs typeface="Times New Roman" pitchFamily="18" charset="0"/>
              </a:rPr>
              <a:t>протеопласти</a:t>
            </a:r>
            <a:r>
              <a:rPr lang="uk-UA" sz="2600" dirty="0" smtClean="0">
                <a:latin typeface="Times New Roman" pitchFamily="18" charset="0"/>
                <a:cs typeface="Times New Roman" pitchFamily="18" charset="0"/>
              </a:rPr>
              <a:t> — утворення запасних білків</a:t>
            </a:r>
          </a:p>
          <a:p>
            <a:r>
              <a:rPr lang="uk-UA" sz="2600" dirty="0" err="1" smtClean="0">
                <a:latin typeface="Times New Roman" pitchFamily="18" charset="0"/>
                <a:cs typeface="Times New Roman" pitchFamily="18" charset="0"/>
              </a:rPr>
              <a:t>олеопласти—</a:t>
            </a:r>
            <a:r>
              <a:rPr lang="uk-UA" sz="2600" dirty="0" smtClean="0">
                <a:latin typeface="Times New Roman" pitchFamily="18" charset="0"/>
                <a:cs typeface="Times New Roman" pitchFamily="18" charset="0"/>
              </a:rPr>
              <a:t> накопичення жирних олій</a:t>
            </a:r>
          </a:p>
          <a:p>
            <a:endParaRPr lang="ru-RU" dirty="0"/>
          </a:p>
        </p:txBody>
      </p:sp>
      <p:pic>
        <p:nvPicPr>
          <p:cNvPr id="4100" name="Picture 4" descr="ЛЕЙКОПЛАСТ - визначення й синоніми лейкопласт в українська словнику">
            <a:extLst>
              <a:ext uri="{FF2B5EF4-FFF2-40B4-BE49-F238E27FC236}">
                <a16:creationId xmlns:a16="http://schemas.microsoft.com/office/drawing/2014/main" xmlns="" id="{E710FA46-12E5-4827-A5F0-ED142EE8EDA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74051" y="1307374"/>
            <a:ext cx="4828389" cy="4575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80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Хромопласти</a:t>
            </a:r>
            <a:endParaRPr lang="uk-UA" dirty="0">
              <a:solidFill>
                <a:schemeClr val="tx1"/>
              </a:solidFill>
            </a:endParaRPr>
          </a:p>
        </p:txBody>
      </p:sp>
      <p:sp>
        <p:nvSpPr>
          <p:cNvPr id="5" name="Содержимое 4"/>
          <p:cNvSpPr>
            <a:spLocks noGrp="1"/>
          </p:cNvSpPr>
          <p:nvPr>
            <p:ph sz="half" idx="1"/>
          </p:nvPr>
        </p:nvSpPr>
        <p:spPr>
          <a:xfrm>
            <a:off x="0" y="1524000"/>
            <a:ext cx="7086600" cy="5333999"/>
          </a:xfrm>
        </p:spPr>
        <p:txBody>
          <a:bodyPr>
            <a:normAutofit lnSpcReduction="10000"/>
          </a:bodyPr>
          <a:lstStyle/>
          <a:p>
            <a:r>
              <a:rPr lang="uk-UA" dirty="0" err="1" smtClean="0"/>
              <a:t>Нефотосинтезуючі</a:t>
            </a:r>
            <a:r>
              <a:rPr lang="uk-UA" dirty="0" smtClean="0"/>
              <a:t> яскраво забарвлені пластиди у рослин. Вони забарвлені пігментами каротиноїдами в жовтий, помаранчевий, червоний, іноді коричневий колір. Розвиваються переважно з хлоропластів, зустрічаються у яскраво забарвлених частинах рослин — осінніх листках, плодах, пелюстках, коренеплодах. Хромопласти властиві переважно дозрілим плодам (шипшина, помідори, перець).</a:t>
            </a:r>
            <a:endParaRPr lang="uk-UA" dirty="0"/>
          </a:p>
        </p:txBody>
      </p:sp>
      <p:pic>
        <p:nvPicPr>
          <p:cNvPr id="7" name="Содержимое 6" descr="Пластиди - Страница 13"/>
          <p:cNvPicPr>
            <a:picLocks noGrp="1"/>
          </p:cNvPicPr>
          <p:nvPr>
            <p:ph sz="half" idx="2"/>
          </p:nvPr>
        </p:nvPicPr>
        <p:blipFill>
          <a:blip r:embed="rId2"/>
          <a:srcRect/>
          <a:stretch>
            <a:fillRect/>
          </a:stretch>
        </p:blipFill>
        <p:spPr bwMode="auto">
          <a:xfrm>
            <a:off x="7056121" y="1508760"/>
            <a:ext cx="5135879" cy="43738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0D9F8F-AD03-4E9D-8525-3D311F6CE9D4}"/>
              </a:ext>
            </a:extLst>
          </p:cNvPr>
          <p:cNvSpPr>
            <a:spLocks noGrp="1"/>
          </p:cNvSpPr>
          <p:nvPr>
            <p:ph type="title"/>
          </p:nvPr>
        </p:nvSpPr>
        <p:spPr/>
        <p:txBody>
          <a:bodyPr/>
          <a:lstStyle/>
          <a:p>
            <a:r>
              <a:rPr lang="ru-RU" dirty="0" smtClean="0">
                <a:solidFill>
                  <a:schemeClr val="tx1"/>
                </a:solidFill>
              </a:rPr>
              <a:t>Ультраструктура пластид</a:t>
            </a:r>
            <a:endParaRPr lang="ru-RU" dirty="0">
              <a:solidFill>
                <a:schemeClr val="tx1"/>
              </a:solidFill>
            </a:endParaRPr>
          </a:p>
        </p:txBody>
      </p:sp>
      <p:pic>
        <p:nvPicPr>
          <p:cNvPr id="9218" name="Picture 2">
            <a:extLst>
              <a:ext uri="{FF2B5EF4-FFF2-40B4-BE49-F238E27FC236}">
                <a16:creationId xmlns:a16="http://schemas.microsoft.com/office/drawing/2014/main" xmlns="" id="{D946CDF5-31EB-45F9-ACF3-AD8B5B62E103}"/>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77690" y="1752600"/>
            <a:ext cx="6077243" cy="38404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Объект 3">
            <a:extLst>
              <a:ext uri="{FF2B5EF4-FFF2-40B4-BE49-F238E27FC236}">
                <a16:creationId xmlns:a16="http://schemas.microsoft.com/office/drawing/2014/main" xmlns="" id="{3ED659D0-2983-493B-A47B-E13590777558}"/>
              </a:ext>
            </a:extLst>
          </p:cNvPr>
          <p:cNvSpPr>
            <a:spLocks noGrp="1"/>
          </p:cNvSpPr>
          <p:nvPr>
            <p:ph sz="half" idx="2"/>
          </p:nvPr>
        </p:nvSpPr>
        <p:spPr>
          <a:xfrm>
            <a:off x="5928360" y="1905001"/>
            <a:ext cx="4358640" cy="4953000"/>
          </a:xfrm>
        </p:spPr>
        <p:txBody>
          <a:bodyPr>
            <a:normAutofit lnSpcReduction="10000"/>
          </a:bodyPr>
          <a:lstStyle/>
          <a:p>
            <a:r>
              <a:rPr lang="ru-RU" dirty="0" err="1"/>
              <a:t>Порівняння</a:t>
            </a:r>
            <a:r>
              <a:rPr lang="ru-RU" dirty="0"/>
              <a:t> </a:t>
            </a:r>
            <a:r>
              <a:rPr lang="ru-RU" dirty="0" err="1"/>
              <a:t>ультраструктури</a:t>
            </a:r>
            <a:r>
              <a:rPr lang="ru-RU" dirty="0"/>
              <a:t> </a:t>
            </a:r>
            <a:r>
              <a:rPr lang="ru-RU" dirty="0" err="1"/>
              <a:t>різних</a:t>
            </a:r>
            <a:r>
              <a:rPr lang="ru-RU" dirty="0"/>
              <a:t> пластид, </a:t>
            </a:r>
            <a:r>
              <a:rPr lang="ru-RU" b="1" dirty="0">
                <a:solidFill>
                  <a:srgbClr val="FF0000"/>
                </a:solidFill>
              </a:rPr>
              <a:t>а -хлоропласт, </a:t>
            </a:r>
            <a:r>
              <a:rPr lang="en-US" b="1" dirty="0">
                <a:solidFill>
                  <a:srgbClr val="FF0000"/>
                </a:solidFill>
              </a:rPr>
              <a:t>b - </a:t>
            </a:r>
            <a:r>
              <a:rPr lang="ru-RU" b="1" dirty="0">
                <a:solidFill>
                  <a:srgbClr val="FF0000"/>
                </a:solidFill>
              </a:rPr>
              <a:t>лейкопласт, с- </a:t>
            </a:r>
            <a:r>
              <a:rPr lang="ru-RU" b="1" dirty="0" err="1">
                <a:solidFill>
                  <a:srgbClr val="FF0000"/>
                </a:solidFill>
              </a:rPr>
              <a:t>амілопласт</a:t>
            </a:r>
            <a:r>
              <a:rPr lang="ru-RU" b="1" dirty="0">
                <a:solidFill>
                  <a:srgbClr val="FF0000"/>
                </a:solidFill>
              </a:rPr>
              <a:t>, </a:t>
            </a:r>
            <a:r>
              <a:rPr lang="en-US" b="1" dirty="0">
                <a:solidFill>
                  <a:srgbClr val="FF0000"/>
                </a:solidFill>
              </a:rPr>
              <a:t>d - </a:t>
            </a:r>
            <a:r>
              <a:rPr lang="ru-RU" b="1" dirty="0">
                <a:solidFill>
                  <a:srgbClr val="FF0000"/>
                </a:solidFill>
              </a:rPr>
              <a:t>хромопласт</a:t>
            </a:r>
            <a:r>
              <a:rPr lang="ru-RU" dirty="0"/>
              <a:t>. 1 -грана, 2 - </a:t>
            </a:r>
            <a:r>
              <a:rPr lang="ru-RU" dirty="0" err="1"/>
              <a:t>крохмальні</a:t>
            </a:r>
            <a:r>
              <a:rPr lang="ru-RU" dirty="0"/>
              <a:t> зерна, З - </a:t>
            </a:r>
            <a:r>
              <a:rPr lang="ru-RU" dirty="0" err="1"/>
              <a:t>поодинокі</a:t>
            </a:r>
            <a:r>
              <a:rPr lang="ru-RU" dirty="0"/>
              <a:t> </a:t>
            </a:r>
            <a:r>
              <a:rPr lang="ru-RU" dirty="0" err="1"/>
              <a:t>тилакоїди</a:t>
            </a:r>
            <a:r>
              <a:rPr lang="ru-RU" dirty="0"/>
              <a:t>, 4 - </a:t>
            </a:r>
            <a:r>
              <a:rPr lang="ru-RU" dirty="0" err="1"/>
              <a:t>зовнішня</a:t>
            </a:r>
            <a:r>
              <a:rPr lang="ru-RU" dirty="0"/>
              <a:t> мембрана, 5 - строма, 6 - </a:t>
            </a:r>
            <a:r>
              <a:rPr lang="ru-RU" dirty="0" err="1"/>
              <a:t>ліпідні</a:t>
            </a:r>
            <a:r>
              <a:rPr lang="ru-RU" dirty="0"/>
              <a:t> </a:t>
            </a:r>
            <a:r>
              <a:rPr lang="ru-RU" dirty="0" err="1"/>
              <a:t>краплі</a:t>
            </a:r>
            <a:r>
              <a:rPr lang="ru-RU" dirty="0"/>
              <a:t> з </a:t>
            </a:r>
            <a:r>
              <a:rPr lang="ru-RU" dirty="0" err="1"/>
              <a:t>барвником</a:t>
            </a:r>
            <a:r>
              <a:rPr lang="ru-RU" dirty="0"/>
              <a:t>.</a:t>
            </a:r>
          </a:p>
        </p:txBody>
      </p:sp>
    </p:spTree>
    <p:extLst>
      <p:ext uri="{BB962C8B-B14F-4D97-AF65-F5344CB8AC3E}">
        <p14:creationId xmlns:p14="http://schemas.microsoft.com/office/powerpoint/2010/main" xmlns="" val="203609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Вакуолі</a:t>
            </a:r>
            <a:endParaRPr lang="uk-UA" dirty="0">
              <a:solidFill>
                <a:schemeClr val="tx1"/>
              </a:solidFill>
            </a:endParaRPr>
          </a:p>
        </p:txBody>
      </p:sp>
      <p:sp>
        <p:nvSpPr>
          <p:cNvPr id="3" name="Содержимое 2"/>
          <p:cNvSpPr>
            <a:spLocks noGrp="1"/>
          </p:cNvSpPr>
          <p:nvPr>
            <p:ph sz="half" idx="1"/>
          </p:nvPr>
        </p:nvSpPr>
        <p:spPr>
          <a:xfrm>
            <a:off x="0" y="1600200"/>
            <a:ext cx="4937760" cy="5029199"/>
          </a:xfrm>
        </p:spPr>
        <p:txBody>
          <a:bodyPr>
            <a:normAutofit fontScale="92500" lnSpcReduction="20000"/>
          </a:bodyPr>
          <a:lstStyle/>
          <a:p>
            <a:r>
              <a:rPr lang="uk-UA" b="1" dirty="0" smtClean="0">
                <a:solidFill>
                  <a:srgbClr val="FF0000"/>
                </a:solidFill>
              </a:rPr>
              <a:t>У тварин</a:t>
            </a:r>
          </a:p>
          <a:p>
            <a:r>
              <a:rPr lang="uk-UA" dirty="0" smtClean="0"/>
              <a:t>У клітинах безхребетних тварин (губки, </a:t>
            </a:r>
            <a:r>
              <a:rPr lang="uk-UA" dirty="0" err="1" smtClean="0"/>
              <a:t>кишковопороднинні</a:t>
            </a:r>
            <a:r>
              <a:rPr lang="uk-UA" dirty="0" smtClean="0"/>
              <a:t>, війчасті черви, молюски) та в одноклітинних організмах утворюються травні вакуолі. У вищих тварин вони є у спеціалізованих клітинах – фагоцитах. У багатьох одноклітинних організмів є ще </a:t>
            </a:r>
            <a:r>
              <a:rPr lang="uk-UA" dirty="0" err="1" smtClean="0"/>
              <a:t>пульсівні</a:t>
            </a:r>
            <a:r>
              <a:rPr lang="uk-UA" dirty="0" smtClean="0"/>
              <a:t> вакуолі.</a:t>
            </a:r>
            <a:endParaRPr lang="uk-UA" dirty="0"/>
          </a:p>
        </p:txBody>
      </p:sp>
      <p:sp>
        <p:nvSpPr>
          <p:cNvPr id="4" name="Содержимое 3"/>
          <p:cNvSpPr>
            <a:spLocks noGrp="1"/>
          </p:cNvSpPr>
          <p:nvPr>
            <p:ph sz="half" idx="2"/>
          </p:nvPr>
        </p:nvSpPr>
        <p:spPr>
          <a:xfrm>
            <a:off x="4907280" y="975360"/>
            <a:ext cx="7284720" cy="5882639"/>
          </a:xfrm>
          <a:solidFill>
            <a:schemeClr val="bg1"/>
          </a:solidFill>
        </p:spPr>
        <p:txBody>
          <a:bodyPr>
            <a:normAutofit fontScale="92500" lnSpcReduction="20000"/>
          </a:bodyPr>
          <a:lstStyle/>
          <a:p>
            <a:r>
              <a:rPr lang="uk-UA" b="1" dirty="0" smtClean="0">
                <a:solidFill>
                  <a:srgbClr val="FF0000"/>
                </a:solidFill>
              </a:rPr>
              <a:t>У рослин</a:t>
            </a:r>
          </a:p>
          <a:p>
            <a:r>
              <a:rPr lang="uk-UA" dirty="0" smtClean="0"/>
              <a:t>У  клітинах вакуолі переважно займають більше 30 % об'єму, а в окремих випадках навіть до 90 %. Вакуолі рослин споріднені із </a:t>
            </a:r>
            <a:r>
              <a:rPr lang="uk-UA" dirty="0" err="1" smtClean="0"/>
              <a:t>лізосомами</a:t>
            </a:r>
            <a:r>
              <a:rPr lang="uk-UA" dirty="0" smtClean="0"/>
              <a:t> тварин і містять велику кількість гідролітичних ферментів, проте їхні функції не обмежені тільки перетравленням біополімерів. Зокрема цей </a:t>
            </a:r>
            <a:r>
              <a:rPr lang="uk-UA" dirty="0" err="1" smtClean="0"/>
              <a:t>компартмент</a:t>
            </a:r>
            <a:r>
              <a:rPr lang="uk-UA" dirty="0" smtClean="0"/>
              <a:t> може використовуватись для зберігання, як поживних речовин так і продуктів метаболізму. Також вакуолі дають можливість економно і швидко збільшувати розмір клітини не збільшуючи об'єму цитоплазми. Не рідко одна клітина може містити кілька вакуоль з різними функціями</a:t>
            </a:r>
            <a:r>
              <a:rPr lang="uk-UA" baseline="30000" dirty="0" smtClean="0"/>
              <a:t>.</a:t>
            </a:r>
            <a:r>
              <a:rPr lang="ru-RU" dirty="0" smtClean="0"/>
              <a:t> </a:t>
            </a:r>
            <a:r>
              <a:rPr lang="ru-RU" dirty="0" err="1" smtClean="0"/>
              <a:t>Вакуолі</a:t>
            </a:r>
            <a:r>
              <a:rPr lang="ru-RU" dirty="0" smtClean="0"/>
              <a:t> </a:t>
            </a:r>
            <a:r>
              <a:rPr lang="ru-RU" dirty="0" err="1" smtClean="0"/>
              <a:t>рослин</a:t>
            </a:r>
            <a:r>
              <a:rPr lang="ru-RU" dirty="0" smtClean="0"/>
              <a:t> </a:t>
            </a:r>
            <a:r>
              <a:rPr lang="ru-RU" dirty="0" err="1" smtClean="0"/>
              <a:t>необхідні</a:t>
            </a:r>
            <a:r>
              <a:rPr lang="ru-RU" dirty="0" smtClean="0"/>
              <a:t> для </a:t>
            </a:r>
            <a:r>
              <a:rPr lang="ru-RU" dirty="0" err="1" smtClean="0"/>
              <a:t>регулювання</a:t>
            </a:r>
            <a:r>
              <a:rPr lang="ru-RU" dirty="0" smtClean="0"/>
              <a:t> </a:t>
            </a:r>
            <a:r>
              <a:rPr lang="ru-RU" dirty="0" err="1" smtClean="0"/>
              <a:t>тургорного</a:t>
            </a:r>
            <a:r>
              <a:rPr lang="ru-RU" dirty="0" smtClean="0"/>
              <a:t> </a:t>
            </a:r>
            <a:r>
              <a:rPr lang="ru-RU" dirty="0" err="1" smtClean="0"/>
              <a:t>тиску</a:t>
            </a:r>
            <a:r>
              <a:rPr lang="ru-RU" dirty="0" smtClean="0"/>
              <a:t> та </a:t>
            </a:r>
            <a:r>
              <a:rPr lang="ru-RU" dirty="0" err="1" smtClean="0"/>
              <a:t>pH</a:t>
            </a:r>
            <a:r>
              <a:rPr lang="ru-RU" dirty="0" smtClean="0"/>
              <a:t> </a:t>
            </a:r>
            <a:r>
              <a:rPr lang="ru-RU" dirty="0" err="1" smtClean="0"/>
              <a:t>цитоплазми</a:t>
            </a:r>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880" y="320040"/>
            <a:ext cx="9697720" cy="670560"/>
          </a:xfrm>
        </p:spPr>
        <p:txBody>
          <a:bodyPr/>
          <a:lstStyle/>
          <a:p>
            <a:r>
              <a:rPr lang="uk-UA" dirty="0" smtClean="0">
                <a:solidFill>
                  <a:schemeClr val="tx1"/>
                </a:solidFill>
              </a:rPr>
              <a:t>Вакуоля</a:t>
            </a:r>
            <a:endParaRPr lang="uk-UA" dirty="0">
              <a:solidFill>
                <a:schemeClr val="tx1"/>
              </a:solidFill>
            </a:endParaRPr>
          </a:p>
        </p:txBody>
      </p:sp>
      <p:sp>
        <p:nvSpPr>
          <p:cNvPr id="5" name="Содержимое 4"/>
          <p:cNvSpPr>
            <a:spLocks noGrp="1"/>
          </p:cNvSpPr>
          <p:nvPr>
            <p:ph idx="1"/>
          </p:nvPr>
        </p:nvSpPr>
        <p:spPr>
          <a:xfrm>
            <a:off x="289560" y="990600"/>
            <a:ext cx="11902440" cy="5867400"/>
          </a:xfrm>
          <a:solidFill>
            <a:schemeClr val="bg1"/>
          </a:solidFill>
        </p:spPr>
        <p:txBody>
          <a:bodyPr>
            <a:normAutofit lnSpcReduction="10000"/>
          </a:bodyPr>
          <a:lstStyle/>
          <a:p>
            <a:r>
              <a:rPr lang="uk-UA" b="1" dirty="0" smtClean="0">
                <a:solidFill>
                  <a:srgbClr val="FF0000"/>
                </a:solidFill>
              </a:rPr>
              <a:t>У рослин</a:t>
            </a:r>
          </a:p>
          <a:p>
            <a:r>
              <a:rPr lang="uk-UA" dirty="0" smtClean="0"/>
              <a:t>У вакуолях зберігаються найрізноманітніші речовини, деякі із яких можуть мати поживну цінність. Так у насінні квасолі і гороху вакуолі містять велику кількість білків. Коли насіння проростає білки розщеплюються гідролітичними ферментами, а амінокислоти транспортуються через </a:t>
            </a:r>
            <a:r>
              <a:rPr lang="uk-UA" dirty="0" err="1" smtClean="0"/>
              <a:t>тонопласт</a:t>
            </a:r>
            <a:r>
              <a:rPr lang="uk-UA" dirty="0" smtClean="0"/>
              <a:t> у </a:t>
            </a:r>
            <a:r>
              <a:rPr lang="uk-UA" dirty="0" err="1" smtClean="0"/>
              <a:t>циптоплазму</a:t>
            </a:r>
            <a:r>
              <a:rPr lang="uk-UA" dirty="0" smtClean="0"/>
              <a:t>. Також вакуолі можуть накопичувати пігменти, такі як </a:t>
            </a:r>
            <a:r>
              <a:rPr lang="uk-UA" dirty="0" err="1" smtClean="0"/>
              <a:t>антоціанін</a:t>
            </a:r>
            <a:r>
              <a:rPr lang="uk-UA" dirty="0" smtClean="0"/>
              <a:t>, зокрема у пелюстках для приваблення запилювачів. З іншого боку, ці органели також можуть містити речовини із </a:t>
            </a:r>
            <a:r>
              <a:rPr lang="uk-UA" dirty="0" err="1" smtClean="0"/>
              <a:t>відлякувальною</a:t>
            </a:r>
            <a:r>
              <a:rPr lang="uk-UA" dirty="0" smtClean="0"/>
              <a:t> функцією для захисту від рослиноїдних тварин.</a:t>
            </a:r>
          </a:p>
          <a:p>
            <a:r>
              <a:rPr lang="uk-UA" dirty="0" smtClean="0"/>
              <a:t>Клітинний сік вакуолі – це рідина, що містить різноманітні неорганічні (фосфати, нітрати, хлориди) та органічні сполуки, які виділяє протопласт. У різних видів рослин і навіть у різних органах однієї рослини хімічний склад клітинного соку неоднаковий і може змінюватися з віком клітини. Мембрана, що оточує вакуолі – </a:t>
            </a:r>
            <a:r>
              <a:rPr lang="uk-UA" dirty="0" err="1" smtClean="0"/>
              <a:t>тонопласт</a:t>
            </a:r>
            <a:r>
              <a:rPr lang="uk-UA" dirty="0" smtClean="0"/>
              <a:t>.</a:t>
            </a:r>
          </a:p>
          <a:p>
            <a:endParaRPr lang="uk-U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solidFill>
                  <a:schemeClr val="tx1"/>
                </a:solidFill>
              </a:rPr>
              <a:t>Тонопласт</a:t>
            </a:r>
            <a:endParaRPr lang="uk-UA" dirty="0">
              <a:solidFill>
                <a:schemeClr val="tx1"/>
              </a:solidFill>
            </a:endParaRPr>
          </a:p>
        </p:txBody>
      </p:sp>
      <p:sp>
        <p:nvSpPr>
          <p:cNvPr id="3" name="Содержимое 2"/>
          <p:cNvSpPr>
            <a:spLocks noGrp="1"/>
          </p:cNvSpPr>
          <p:nvPr>
            <p:ph sz="half" idx="1"/>
          </p:nvPr>
        </p:nvSpPr>
        <p:spPr>
          <a:xfrm>
            <a:off x="609600" y="1645920"/>
            <a:ext cx="6446520" cy="4998720"/>
          </a:xfrm>
        </p:spPr>
        <p:txBody>
          <a:bodyPr>
            <a:normAutofit fontScale="92500"/>
          </a:bodyPr>
          <a:lstStyle/>
          <a:p>
            <a:r>
              <a:rPr lang="ru-RU" dirty="0" err="1" smtClean="0"/>
              <a:t>Тонопласт</a:t>
            </a:r>
            <a:r>
              <a:rPr lang="ru-RU" dirty="0" smtClean="0"/>
              <a:t> — </a:t>
            </a:r>
            <a:r>
              <a:rPr lang="ru-RU" dirty="0" err="1" smtClean="0"/>
              <a:t>це</a:t>
            </a:r>
            <a:r>
              <a:rPr lang="ru-RU" dirty="0" smtClean="0"/>
              <a:t> мембрана </a:t>
            </a:r>
            <a:r>
              <a:rPr lang="ru-RU" dirty="0" err="1" smtClean="0"/>
              <a:t>вакуолі</a:t>
            </a:r>
            <a:r>
              <a:rPr lang="ru-RU" dirty="0" smtClean="0"/>
              <a:t>, </a:t>
            </a:r>
            <a:r>
              <a:rPr lang="ru-RU" dirty="0" err="1" smtClean="0"/>
              <a:t>що</a:t>
            </a:r>
            <a:r>
              <a:rPr lang="ru-RU" dirty="0" smtClean="0"/>
              <a:t> </a:t>
            </a:r>
            <a:r>
              <a:rPr lang="ru-RU" dirty="0" err="1" smtClean="0"/>
              <a:t>відокремлює</a:t>
            </a:r>
            <a:r>
              <a:rPr lang="ru-RU" dirty="0" smtClean="0"/>
              <a:t> </a:t>
            </a:r>
            <a:r>
              <a:rPr lang="ru-RU" dirty="0" err="1" smtClean="0"/>
              <a:t>її</a:t>
            </a:r>
            <a:r>
              <a:rPr lang="ru-RU" dirty="0" smtClean="0"/>
              <a:t> </a:t>
            </a:r>
            <a:r>
              <a:rPr lang="ru-RU" dirty="0" err="1" smtClean="0"/>
              <a:t>вміст</a:t>
            </a:r>
            <a:r>
              <a:rPr lang="ru-RU" dirty="0" smtClean="0"/>
              <a:t> </a:t>
            </a:r>
            <a:r>
              <a:rPr lang="ru-RU" dirty="0" err="1" smtClean="0"/>
              <a:t>від</a:t>
            </a:r>
            <a:r>
              <a:rPr lang="ru-RU" dirty="0" smtClean="0"/>
              <a:t> протопласта </a:t>
            </a:r>
            <a:r>
              <a:rPr lang="ru-RU" dirty="0" err="1" smtClean="0"/>
              <a:t>рослинної</a:t>
            </a:r>
            <a:r>
              <a:rPr lang="ru-RU" dirty="0" smtClean="0"/>
              <a:t> </a:t>
            </a:r>
            <a:r>
              <a:rPr lang="ru-RU" dirty="0" err="1" smtClean="0"/>
              <a:t>клітини</a:t>
            </a:r>
            <a:r>
              <a:rPr lang="ru-RU" dirty="0" smtClean="0"/>
              <a:t>. За </a:t>
            </a:r>
            <a:r>
              <a:rPr lang="ru-RU" dirty="0" err="1" smtClean="0"/>
              <a:t>особливостями</a:t>
            </a:r>
            <a:r>
              <a:rPr lang="ru-RU" dirty="0" smtClean="0"/>
              <a:t> </a:t>
            </a:r>
            <a:r>
              <a:rPr lang="ru-RU" dirty="0" err="1" smtClean="0"/>
              <a:t>топографії</a:t>
            </a:r>
            <a:r>
              <a:rPr lang="ru-RU" dirty="0" smtClean="0"/>
              <a:t> </a:t>
            </a:r>
            <a:r>
              <a:rPr lang="ru-RU" dirty="0" err="1" smtClean="0"/>
              <a:t>дану</a:t>
            </a:r>
            <a:r>
              <a:rPr lang="ru-RU" dirty="0" smtClean="0"/>
              <a:t> структуру </a:t>
            </a:r>
            <a:r>
              <a:rPr lang="ru-RU" dirty="0" err="1" smtClean="0"/>
              <a:t>відносять</a:t>
            </a:r>
            <a:r>
              <a:rPr lang="ru-RU" dirty="0" smtClean="0"/>
              <a:t> до </a:t>
            </a:r>
            <a:r>
              <a:rPr lang="ru-RU" dirty="0" err="1" smtClean="0"/>
              <a:t>эндомембран</a:t>
            </a:r>
            <a:r>
              <a:rPr lang="ru-RU" dirty="0" smtClean="0"/>
              <a:t>. У </a:t>
            </a:r>
            <a:r>
              <a:rPr lang="ru-RU" dirty="0" err="1" smtClean="0"/>
              <a:t>зрілих</a:t>
            </a:r>
            <a:r>
              <a:rPr lang="ru-RU" dirty="0" smtClean="0"/>
              <a:t> </a:t>
            </a:r>
            <a:r>
              <a:rPr lang="ru-RU" dirty="0" err="1" smtClean="0"/>
              <a:t>клітинах</a:t>
            </a:r>
            <a:r>
              <a:rPr lang="ru-RU" dirty="0" smtClean="0"/>
              <a:t>, у </a:t>
            </a:r>
            <a:r>
              <a:rPr lang="ru-RU" dirty="0" err="1" smtClean="0"/>
              <a:t>яких</a:t>
            </a:r>
            <a:r>
              <a:rPr lang="ru-RU" dirty="0" smtClean="0"/>
              <a:t> </a:t>
            </a:r>
            <a:r>
              <a:rPr lang="ru-RU" dirty="0" err="1" smtClean="0"/>
              <a:t>є</a:t>
            </a:r>
            <a:r>
              <a:rPr lang="ru-RU" dirty="0" smtClean="0"/>
              <a:t> одна велика (центральна) вакуоль, </a:t>
            </a:r>
            <a:r>
              <a:rPr lang="ru-RU" dirty="0" err="1" smtClean="0"/>
              <a:t>тонопласт</a:t>
            </a:r>
            <a:r>
              <a:rPr lang="ru-RU" dirty="0" smtClean="0"/>
              <a:t> </a:t>
            </a:r>
            <a:r>
              <a:rPr lang="ru-RU" dirty="0" err="1" smtClean="0"/>
              <a:t>стає</a:t>
            </a:r>
            <a:r>
              <a:rPr lang="ru-RU" dirty="0" smtClean="0"/>
              <a:t> </a:t>
            </a:r>
            <a:r>
              <a:rPr lang="ru-RU" dirty="0" err="1" smtClean="0"/>
              <a:t>внутрішньою</a:t>
            </a:r>
            <a:r>
              <a:rPr lang="ru-RU" dirty="0" smtClean="0"/>
              <a:t> границею протопласта (</a:t>
            </a:r>
            <a:r>
              <a:rPr lang="ru-RU" dirty="0" err="1" smtClean="0"/>
              <a:t>зовнішньої</a:t>
            </a:r>
            <a:r>
              <a:rPr lang="ru-RU" dirty="0" smtClean="0"/>
              <a:t> служить плазмалемма). Таким чином, цитоплазма </a:t>
            </a:r>
            <a:r>
              <a:rPr lang="ru-RU" dirty="0" err="1" smtClean="0"/>
              <a:t>знаходиться</a:t>
            </a:r>
            <a:r>
              <a:rPr lang="ru-RU" dirty="0" smtClean="0"/>
              <a:t> </a:t>
            </a:r>
            <a:r>
              <a:rPr lang="ru-RU" dirty="0" err="1" smtClean="0"/>
              <a:t>між</a:t>
            </a:r>
            <a:r>
              <a:rPr lang="ru-RU" dirty="0" smtClean="0"/>
              <a:t> </a:t>
            </a:r>
            <a:r>
              <a:rPr lang="ru-RU" dirty="0" err="1" smtClean="0"/>
              <a:t>двома</a:t>
            </a:r>
            <a:r>
              <a:rPr lang="ru-RU" dirty="0" smtClean="0"/>
              <a:t> мембранами.</a:t>
            </a:r>
            <a:endParaRPr lang="uk-UA" dirty="0"/>
          </a:p>
        </p:txBody>
      </p:sp>
      <p:pic>
        <p:nvPicPr>
          <p:cNvPr id="5" name="Содержимое 4" descr="Порівняльна характеристика клітин представників різних Царств — урок.  Біологія, 9 клас."/>
          <p:cNvPicPr>
            <a:picLocks noGrp="1"/>
          </p:cNvPicPr>
          <p:nvPr>
            <p:ph sz="half" idx="2"/>
          </p:nvPr>
        </p:nvPicPr>
        <p:blipFill>
          <a:blip r:embed="rId2"/>
          <a:srcRect/>
          <a:stretch>
            <a:fillRect/>
          </a:stretch>
        </p:blipFill>
        <p:spPr bwMode="auto">
          <a:xfrm>
            <a:off x="7071360" y="1828800"/>
            <a:ext cx="4602479" cy="266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8DA5E0-368F-4C2B-9864-DAF29F674197}"/>
              </a:ext>
            </a:extLst>
          </p:cNvPr>
          <p:cNvSpPr>
            <a:spLocks noGrp="1"/>
          </p:cNvSpPr>
          <p:nvPr>
            <p:ph type="title"/>
          </p:nvPr>
        </p:nvSpPr>
        <p:spPr>
          <a:xfrm>
            <a:off x="396241" y="0"/>
            <a:ext cx="8877762" cy="609600"/>
          </a:xfrm>
        </p:spPr>
        <p:txBody>
          <a:bodyPr>
            <a:normAutofit/>
          </a:bodyPr>
          <a:lstStyle/>
          <a:p>
            <a:r>
              <a:rPr lang="uk-UA" dirty="0" err="1">
                <a:solidFill>
                  <a:schemeClr val="tx1"/>
                </a:solidFill>
              </a:rPr>
              <a:t>Пропластиди</a:t>
            </a:r>
            <a:endParaRPr lang="ru-RU" dirty="0">
              <a:solidFill>
                <a:schemeClr val="tx1"/>
              </a:solidFill>
            </a:endParaRPr>
          </a:p>
        </p:txBody>
      </p:sp>
      <p:sp>
        <p:nvSpPr>
          <p:cNvPr id="5" name="Объект 4">
            <a:extLst>
              <a:ext uri="{FF2B5EF4-FFF2-40B4-BE49-F238E27FC236}">
                <a16:creationId xmlns:a16="http://schemas.microsoft.com/office/drawing/2014/main" xmlns="" id="{0C6DDD7B-8CD3-46D4-B835-FFE68EB273B0}"/>
              </a:ext>
            </a:extLst>
          </p:cNvPr>
          <p:cNvSpPr>
            <a:spLocks noGrp="1"/>
          </p:cNvSpPr>
          <p:nvPr>
            <p:ph sz="half" idx="1"/>
          </p:nvPr>
        </p:nvSpPr>
        <p:spPr>
          <a:xfrm>
            <a:off x="212270" y="653142"/>
            <a:ext cx="9297489" cy="6204857"/>
          </a:xfrm>
        </p:spPr>
        <p:txBody>
          <a:bodyPr>
            <a:noAutofit/>
          </a:bodyPr>
          <a:lstStyle/>
          <a:p>
            <a:r>
              <a:rPr lang="ru-RU" sz="2400" b="1" dirty="0" err="1"/>
              <a:t>Пропластиди</a:t>
            </a:r>
            <a:r>
              <a:rPr lang="ru-RU" sz="2400" b="1" dirty="0"/>
              <a:t> — </a:t>
            </a:r>
            <a:r>
              <a:rPr lang="ru-RU" sz="2400" b="1" dirty="0" err="1"/>
              <a:t>це</a:t>
            </a:r>
            <a:r>
              <a:rPr lang="ru-RU" sz="2400" b="1" dirty="0"/>
              <a:t> тип </a:t>
            </a:r>
            <a:r>
              <a:rPr lang="ru-RU" sz="2400" b="1" dirty="0" smtClean="0"/>
              <a:t>пластид</a:t>
            </a:r>
            <a:r>
              <a:rPr lang="ru-RU" sz="2400" b="1" dirty="0"/>
              <a:t> з </a:t>
            </a:r>
            <a:r>
              <a:rPr lang="ru-RU" sz="2400" b="1" dirty="0" err="1"/>
              <a:t>порівняно</a:t>
            </a:r>
            <a:r>
              <a:rPr lang="ru-RU" sz="2400" b="1" dirty="0"/>
              <a:t> простою </a:t>
            </a:r>
            <a:r>
              <a:rPr lang="ru-RU" sz="2400" b="1" dirty="0" err="1"/>
              <a:t>внутрішньою</a:t>
            </a:r>
            <a:r>
              <a:rPr lang="ru-RU" sz="2400" b="1" dirty="0"/>
              <a:t> </a:t>
            </a:r>
            <a:r>
              <a:rPr lang="ru-RU" sz="2400" b="1" dirty="0" err="1"/>
              <a:t>будовою</a:t>
            </a:r>
            <a:r>
              <a:rPr lang="ru-RU" sz="2400" b="1" dirty="0"/>
              <a:t>, </a:t>
            </a:r>
            <a:r>
              <a:rPr lang="ru-RU" sz="2400" b="1" dirty="0" err="1"/>
              <a:t>що</a:t>
            </a:r>
            <a:r>
              <a:rPr lang="ru-RU" sz="2400" b="1" dirty="0"/>
              <a:t> </a:t>
            </a:r>
            <a:r>
              <a:rPr lang="ru-RU" sz="2400" b="1" dirty="0" err="1"/>
              <a:t>мають</a:t>
            </a:r>
            <a:r>
              <a:rPr lang="ru-RU" sz="2400" b="1" dirty="0"/>
              <a:t> </a:t>
            </a:r>
            <a:r>
              <a:rPr lang="ru-RU" sz="2400" b="1" dirty="0" err="1"/>
              <a:t>здатність</a:t>
            </a:r>
            <a:r>
              <a:rPr lang="ru-RU" sz="2400" b="1" dirty="0"/>
              <a:t> </a:t>
            </a:r>
            <a:r>
              <a:rPr lang="ru-RU" sz="2400" b="1" dirty="0" err="1"/>
              <a:t>розвиватись</a:t>
            </a:r>
            <a:r>
              <a:rPr lang="ru-RU" sz="2400" b="1" dirty="0"/>
              <a:t> в </a:t>
            </a:r>
            <a:r>
              <a:rPr lang="ru-RU" sz="2400" b="1" dirty="0" err="1"/>
              <a:t>інші</a:t>
            </a:r>
            <a:r>
              <a:rPr lang="ru-RU" sz="2400" b="1" dirty="0"/>
              <a:t> </a:t>
            </a:r>
            <a:r>
              <a:rPr lang="ru-RU" sz="2400" b="1" dirty="0" err="1"/>
              <a:t>типи</a:t>
            </a:r>
            <a:r>
              <a:rPr lang="ru-RU" sz="2400" b="1" dirty="0"/>
              <a:t> пластид та </a:t>
            </a:r>
            <a:r>
              <a:rPr lang="ru-RU" sz="2400" b="1" dirty="0" err="1"/>
              <a:t>знаходяться</a:t>
            </a:r>
            <a:r>
              <a:rPr lang="ru-RU" sz="2400" b="1" dirty="0"/>
              <a:t> у </a:t>
            </a:r>
            <a:r>
              <a:rPr lang="ru-RU" sz="2400" b="1" dirty="0" err="1"/>
              <a:t>клітинах</a:t>
            </a:r>
            <a:r>
              <a:rPr lang="ru-RU" sz="2400" b="1" dirty="0"/>
              <a:t> </a:t>
            </a:r>
            <a:r>
              <a:rPr lang="ru-RU" sz="2400" b="1" dirty="0" err="1"/>
              <a:t>зародка</a:t>
            </a:r>
            <a:r>
              <a:rPr lang="ru-RU" sz="2400" b="1" dirty="0"/>
              <a:t> та меристемах </a:t>
            </a:r>
            <a:r>
              <a:rPr lang="ru-RU" sz="2400" b="1" dirty="0" err="1"/>
              <a:t>дорослої</a:t>
            </a:r>
            <a:r>
              <a:rPr lang="ru-RU" sz="2400" b="1" dirty="0"/>
              <a:t> </a:t>
            </a:r>
            <a:r>
              <a:rPr lang="ru-RU" sz="2400" b="1" dirty="0" err="1"/>
              <a:t>рослини</a:t>
            </a:r>
            <a:r>
              <a:rPr lang="ru-RU" sz="2400" b="1" dirty="0"/>
              <a:t>. Як і </a:t>
            </a:r>
            <a:r>
              <a:rPr lang="ru-RU" sz="2400" b="1" dirty="0" err="1"/>
              <a:t>всі</a:t>
            </a:r>
            <a:r>
              <a:rPr lang="ru-RU" sz="2400" b="1" dirty="0"/>
              <a:t> </a:t>
            </a:r>
            <a:r>
              <a:rPr lang="ru-RU" sz="2400" b="1" dirty="0" err="1"/>
              <a:t>представники</a:t>
            </a:r>
            <a:r>
              <a:rPr lang="ru-RU" sz="2400" b="1" dirty="0"/>
              <a:t> </a:t>
            </a:r>
            <a:r>
              <a:rPr lang="ru-RU" sz="2400" b="1" dirty="0" err="1"/>
              <a:t>цього</a:t>
            </a:r>
            <a:r>
              <a:rPr lang="ru-RU" sz="2400" b="1" dirty="0"/>
              <a:t> </a:t>
            </a:r>
            <a:r>
              <a:rPr lang="ru-RU" sz="2400" b="1" dirty="0" err="1"/>
              <a:t>класу</a:t>
            </a:r>
            <a:r>
              <a:rPr lang="ru-RU" sz="2400" b="1" dirty="0"/>
              <a:t> </a:t>
            </a:r>
            <a:r>
              <a:rPr lang="ru-RU" sz="2400" b="1" dirty="0" err="1"/>
              <a:t>органел</a:t>
            </a:r>
            <a:r>
              <a:rPr lang="ru-RU" sz="2400" b="1" dirty="0"/>
              <a:t> </a:t>
            </a:r>
            <a:r>
              <a:rPr lang="ru-RU" sz="2400" b="1" dirty="0" err="1"/>
              <a:t>пропластиди</a:t>
            </a:r>
            <a:r>
              <a:rPr lang="ru-RU" sz="2400" b="1" dirty="0"/>
              <a:t> </a:t>
            </a:r>
            <a:r>
              <a:rPr lang="ru-RU" sz="2400" b="1" dirty="0" err="1"/>
              <a:t>мають</a:t>
            </a:r>
            <a:r>
              <a:rPr lang="ru-RU" sz="2400" b="1" dirty="0"/>
              <a:t> </a:t>
            </a:r>
            <a:r>
              <a:rPr lang="ru-RU" sz="2400" b="1" dirty="0" err="1"/>
              <a:t>власну</a:t>
            </a:r>
            <a:r>
              <a:rPr lang="ru-RU" sz="2400" b="1" dirty="0"/>
              <a:t> </a:t>
            </a:r>
            <a:r>
              <a:rPr lang="ru-RU" sz="2400" b="1" dirty="0" err="1"/>
              <a:t>кільцеву</a:t>
            </a:r>
            <a:r>
              <a:rPr lang="ru-RU" sz="2400" b="1" dirty="0"/>
              <a:t> ДНК, </a:t>
            </a:r>
            <a:r>
              <a:rPr lang="ru-RU" sz="2400" b="1" dirty="0" err="1"/>
              <a:t>білоксинтезуючий</a:t>
            </a:r>
            <a:r>
              <a:rPr lang="ru-RU" sz="2400" b="1" dirty="0"/>
              <a:t> </a:t>
            </a:r>
            <a:r>
              <a:rPr lang="ru-RU" sz="2400" b="1" dirty="0" err="1"/>
              <a:t>апарат</a:t>
            </a:r>
            <a:r>
              <a:rPr lang="ru-RU" sz="2400" b="1" dirty="0"/>
              <a:t>, </a:t>
            </a:r>
            <a:r>
              <a:rPr lang="ru-RU" sz="2400" b="1" dirty="0" err="1"/>
              <a:t>зовні</a:t>
            </a:r>
            <a:r>
              <a:rPr lang="ru-RU" sz="2400" b="1" dirty="0"/>
              <a:t> </a:t>
            </a:r>
            <a:r>
              <a:rPr lang="ru-RU" sz="2400" b="1" dirty="0" err="1"/>
              <a:t>обмежені</a:t>
            </a:r>
            <a:r>
              <a:rPr lang="ru-RU" sz="2400" b="1" dirty="0"/>
              <a:t> </a:t>
            </a:r>
            <a:r>
              <a:rPr lang="ru-RU" sz="2400" b="1" dirty="0" err="1"/>
              <a:t>двома</a:t>
            </a:r>
            <a:r>
              <a:rPr lang="ru-RU" sz="2400" b="1" dirty="0"/>
              <a:t> мембранами, при </a:t>
            </a:r>
            <a:r>
              <a:rPr lang="ru-RU" sz="2400" b="1" dirty="0" err="1"/>
              <a:t>чому</a:t>
            </a:r>
            <a:r>
              <a:rPr lang="ru-RU" sz="2400" b="1" dirty="0"/>
              <a:t> </a:t>
            </a:r>
            <a:r>
              <a:rPr lang="ru-RU" sz="2400" b="1" dirty="0" err="1"/>
              <a:t>внутрішня</a:t>
            </a:r>
            <a:r>
              <a:rPr lang="ru-RU" sz="2400" b="1" dirty="0"/>
              <a:t> з них не </a:t>
            </a:r>
            <a:r>
              <a:rPr lang="ru-RU" sz="2400" b="1" dirty="0" err="1"/>
              <a:t>утворює</a:t>
            </a:r>
            <a:r>
              <a:rPr lang="ru-RU" sz="2400" b="1" dirty="0"/>
              <a:t> </a:t>
            </a:r>
            <a:r>
              <a:rPr lang="ru-RU" sz="2400" b="1" dirty="0" err="1" smtClean="0"/>
              <a:t>вигинив</a:t>
            </a:r>
            <a:r>
              <a:rPr lang="ru-RU" sz="2400" b="1" dirty="0" smtClean="0"/>
              <a:t>. </a:t>
            </a:r>
            <a:r>
              <a:rPr lang="ru-RU" sz="2400" b="1" dirty="0"/>
              <a:t>У </a:t>
            </a:r>
            <a:r>
              <a:rPr lang="ru-RU" sz="2400" b="1" dirty="0" err="1"/>
              <a:t>пропластидах</a:t>
            </a:r>
            <a:r>
              <a:rPr lang="ru-RU" sz="2400" b="1" dirty="0"/>
              <a:t> </a:t>
            </a:r>
            <a:r>
              <a:rPr lang="ru-RU" sz="2400" b="1" dirty="0" err="1"/>
              <a:t>відсутній</a:t>
            </a:r>
            <a:r>
              <a:rPr lang="ru-RU" sz="2400" b="1" dirty="0"/>
              <a:t> </a:t>
            </a:r>
            <a:r>
              <a:rPr lang="ru-RU" sz="2400" b="1" dirty="0" err="1"/>
              <a:t>хлорофіл</a:t>
            </a:r>
            <a:r>
              <a:rPr lang="ru-RU" sz="2400" b="1" dirty="0"/>
              <a:t> і </a:t>
            </a:r>
            <a:r>
              <a:rPr lang="ru-RU" sz="2400" b="1" dirty="0" err="1"/>
              <a:t>більша</a:t>
            </a:r>
            <a:r>
              <a:rPr lang="ru-RU" sz="2400" b="1" dirty="0"/>
              <a:t> </a:t>
            </a:r>
            <a:r>
              <a:rPr lang="ru-RU" sz="2400" b="1" dirty="0" err="1"/>
              <a:t>частина</a:t>
            </a:r>
            <a:r>
              <a:rPr lang="ru-RU" sz="2400" b="1" dirty="0"/>
              <a:t> </a:t>
            </a:r>
            <a:r>
              <a:rPr lang="ru-RU" sz="2400" b="1" dirty="0" err="1"/>
              <a:t>ферментів</a:t>
            </a:r>
            <a:r>
              <a:rPr lang="ru-RU" sz="2400" b="1" dirty="0"/>
              <a:t>, </a:t>
            </a:r>
            <a:r>
              <a:rPr lang="ru-RU" sz="2400" b="1" dirty="0" err="1"/>
              <a:t>необхідних</a:t>
            </a:r>
            <a:r>
              <a:rPr lang="ru-RU" sz="2400" b="1" dirty="0"/>
              <a:t> для фотосинтезу. </a:t>
            </a:r>
            <a:r>
              <a:rPr lang="ru-RU" sz="2400" b="1" dirty="0" err="1"/>
              <a:t>Під</a:t>
            </a:r>
            <a:r>
              <a:rPr lang="ru-RU" sz="2400" b="1" dirty="0"/>
              <a:t> час </a:t>
            </a:r>
            <a:r>
              <a:rPr lang="ru-RU" sz="2400" b="1" dirty="0" err="1"/>
              <a:t>поділу</a:t>
            </a:r>
            <a:r>
              <a:rPr lang="ru-RU" sz="2400" b="1" dirty="0"/>
              <a:t> та </a:t>
            </a:r>
            <a:r>
              <a:rPr lang="ru-RU" sz="2400" b="1" dirty="0" err="1"/>
              <a:t>диференціації</a:t>
            </a:r>
            <a:r>
              <a:rPr lang="ru-RU" sz="2400" b="1" dirty="0"/>
              <a:t> </a:t>
            </a:r>
            <a:r>
              <a:rPr lang="ru-RU" sz="2400" b="1" dirty="0" err="1"/>
              <a:t>клітин</a:t>
            </a:r>
            <a:r>
              <a:rPr lang="ru-RU" sz="2400" b="1" dirty="0"/>
              <a:t> </a:t>
            </a:r>
            <a:r>
              <a:rPr lang="ru-RU" sz="2400" b="1" dirty="0" err="1"/>
              <a:t>зародка</a:t>
            </a:r>
            <a:r>
              <a:rPr lang="ru-RU" sz="2400" b="1" dirty="0"/>
              <a:t> </a:t>
            </a:r>
            <a:r>
              <a:rPr lang="ru-RU" sz="2400" b="1" dirty="0" err="1"/>
              <a:t>або</a:t>
            </a:r>
            <a:r>
              <a:rPr lang="ru-RU" sz="2400" b="1" dirty="0"/>
              <a:t> </a:t>
            </a:r>
            <a:r>
              <a:rPr lang="ru-RU" sz="2400" b="1" dirty="0" err="1"/>
              <a:t>твірної</a:t>
            </a:r>
            <a:r>
              <a:rPr lang="ru-RU" sz="2400" b="1" dirty="0"/>
              <a:t> </a:t>
            </a:r>
            <a:r>
              <a:rPr lang="ru-RU" sz="2400" b="1" dirty="0" err="1"/>
              <a:t>тканини</a:t>
            </a:r>
            <a:r>
              <a:rPr lang="ru-RU" sz="2400" b="1" dirty="0"/>
              <a:t> </a:t>
            </a:r>
            <a:r>
              <a:rPr lang="ru-RU" sz="2400" b="1" dirty="0" err="1"/>
              <a:t>пропластиди</a:t>
            </a:r>
            <a:r>
              <a:rPr lang="ru-RU" sz="2400" b="1" dirty="0"/>
              <a:t> </a:t>
            </a:r>
            <a:r>
              <a:rPr lang="ru-RU" sz="2400" b="1" dirty="0" err="1"/>
              <a:t>можуть</a:t>
            </a:r>
            <a:r>
              <a:rPr lang="ru-RU" sz="2400" b="1" dirty="0"/>
              <a:t> </a:t>
            </a:r>
            <a:r>
              <a:rPr lang="ru-RU" sz="2400" b="1" dirty="0" err="1"/>
              <a:t>перетворюватись</a:t>
            </a:r>
            <a:r>
              <a:rPr lang="ru-RU" sz="2400" b="1" dirty="0"/>
              <a:t> у </a:t>
            </a:r>
            <a:r>
              <a:rPr lang="ru-RU" sz="2400" b="1" dirty="0" err="1"/>
              <a:t>різні</a:t>
            </a:r>
            <a:r>
              <a:rPr lang="ru-RU" sz="2400" b="1" dirty="0"/>
              <a:t> </a:t>
            </a:r>
            <a:r>
              <a:rPr lang="ru-RU" sz="2400" b="1" dirty="0" err="1"/>
              <a:t>типи</a:t>
            </a:r>
            <a:r>
              <a:rPr lang="ru-RU" sz="2400" b="1" dirty="0"/>
              <a:t> пластид. </a:t>
            </a:r>
            <a:r>
              <a:rPr lang="ru-RU" sz="2400" b="1" dirty="0" err="1"/>
              <a:t>Цей</a:t>
            </a:r>
            <a:r>
              <a:rPr lang="ru-RU" sz="2400" b="1" dirty="0"/>
              <a:t> </a:t>
            </a:r>
            <a:r>
              <a:rPr lang="ru-RU" sz="2400" b="1" dirty="0" err="1"/>
              <a:t>процес</a:t>
            </a:r>
            <a:r>
              <a:rPr lang="ru-RU" sz="2400" b="1" dirty="0"/>
              <a:t> </a:t>
            </a:r>
            <a:r>
              <a:rPr lang="ru-RU" sz="2400" b="1" dirty="0" err="1"/>
              <a:t>регулюється</a:t>
            </a:r>
            <a:r>
              <a:rPr lang="ru-RU" sz="2400" b="1" dirty="0"/>
              <a:t> </a:t>
            </a:r>
            <a:r>
              <a:rPr lang="ru-RU" sz="2400" b="1" dirty="0" err="1">
                <a:solidFill>
                  <a:srgbClr val="FF0000"/>
                </a:solidFill>
              </a:rPr>
              <a:t>ядерним</a:t>
            </a:r>
            <a:r>
              <a:rPr lang="ru-RU" sz="2400" b="1" dirty="0">
                <a:solidFill>
                  <a:srgbClr val="FF0000"/>
                </a:solidFill>
              </a:rPr>
              <a:t> геномом</a:t>
            </a:r>
            <a:r>
              <a:rPr lang="ru-RU" sz="2400" b="1" dirty="0"/>
              <a:t> і </a:t>
            </a:r>
            <a:r>
              <a:rPr lang="ru-RU" sz="2400" b="1" dirty="0" err="1"/>
              <a:t>залежить</a:t>
            </a:r>
            <a:r>
              <a:rPr lang="ru-RU" sz="2400" b="1" dirty="0"/>
              <a:t> </a:t>
            </a:r>
            <a:r>
              <a:rPr lang="ru-RU" sz="2400" b="1" dirty="0" err="1"/>
              <a:t>від</a:t>
            </a:r>
            <a:r>
              <a:rPr lang="ru-RU" sz="2400" b="1" dirty="0"/>
              <a:t> типу </a:t>
            </a:r>
            <a:r>
              <a:rPr lang="ru-RU" sz="2400" b="1" dirty="0" err="1"/>
              <a:t>тканини</a:t>
            </a:r>
            <a:r>
              <a:rPr lang="ru-RU" sz="2400" b="1" dirty="0"/>
              <a:t>, </a:t>
            </a:r>
            <a:r>
              <a:rPr lang="ru-RU" sz="2400" b="1" dirty="0" err="1"/>
              <a:t>що</a:t>
            </a:r>
            <a:r>
              <a:rPr lang="ru-RU" sz="2400" b="1" dirty="0"/>
              <a:t> </a:t>
            </a:r>
            <a:r>
              <a:rPr lang="ru-RU" sz="2400" b="1" dirty="0" err="1"/>
              <a:t>утворюється</a:t>
            </a:r>
            <a:r>
              <a:rPr lang="ru-RU" sz="2400" b="1" dirty="0"/>
              <a:t>: </a:t>
            </a:r>
            <a:r>
              <a:rPr lang="ru-RU" sz="2400" b="1" dirty="0" err="1"/>
              <a:t>наприклад</a:t>
            </a:r>
            <a:r>
              <a:rPr lang="ru-RU" sz="2400" b="1" dirty="0"/>
              <a:t> у </a:t>
            </a:r>
            <a:r>
              <a:rPr lang="ru-RU" sz="2400" b="1" dirty="0" err="1"/>
              <a:t>клітинах</a:t>
            </a:r>
            <a:r>
              <a:rPr lang="ru-RU" sz="2400" b="1" dirty="0"/>
              <a:t> </a:t>
            </a:r>
            <a:r>
              <a:rPr lang="ru-RU" sz="2400" b="1" dirty="0" err="1"/>
              <a:t>епідермісу</a:t>
            </a:r>
            <a:r>
              <a:rPr lang="ru-RU" sz="2400" b="1" dirty="0"/>
              <a:t> з </a:t>
            </a:r>
            <a:r>
              <a:rPr lang="ru-RU" sz="2400" b="1" dirty="0" err="1"/>
              <a:t>пропластид</a:t>
            </a:r>
            <a:r>
              <a:rPr lang="ru-RU" sz="2400" b="1" dirty="0"/>
              <a:t> </a:t>
            </a:r>
            <a:r>
              <a:rPr lang="ru-RU" sz="2400" b="1" dirty="0" err="1"/>
              <a:t>утворюються</a:t>
            </a:r>
            <a:r>
              <a:rPr lang="ru-RU" sz="2400" b="1" dirty="0"/>
              <a:t> </a:t>
            </a:r>
            <a:r>
              <a:rPr lang="ru-RU" sz="2400" b="1" dirty="0" err="1"/>
              <a:t>недорозвинуті</a:t>
            </a:r>
            <a:r>
              <a:rPr lang="ru-RU" sz="2400" b="1" dirty="0"/>
              <a:t> </a:t>
            </a:r>
            <a:r>
              <a:rPr lang="ru-RU" sz="2400" b="1" dirty="0" err="1"/>
              <a:t>непігментовані</a:t>
            </a:r>
            <a:r>
              <a:rPr lang="ru-RU" sz="2400" b="1" dirty="0"/>
              <a:t> </a:t>
            </a:r>
            <a:r>
              <a:rPr lang="ru-RU" sz="2400" b="1" dirty="0" err="1">
                <a:solidFill>
                  <a:srgbClr val="FF0000"/>
                </a:solidFill>
              </a:rPr>
              <a:t>лейкопласти</a:t>
            </a:r>
            <a:r>
              <a:rPr lang="ru-RU" sz="2400" b="1" dirty="0"/>
              <a:t>, а у </a:t>
            </a:r>
            <a:r>
              <a:rPr lang="ru-RU" sz="2400" b="1" dirty="0" err="1"/>
              <a:t>клітинах</a:t>
            </a:r>
            <a:r>
              <a:rPr lang="ru-RU" sz="2400" b="1" dirty="0"/>
              <a:t> </a:t>
            </a:r>
            <a:r>
              <a:rPr lang="ru-RU" sz="2400" b="1" dirty="0" err="1"/>
              <a:t>мезофілу</a:t>
            </a:r>
            <a:r>
              <a:rPr lang="ru-RU" sz="2400" b="1" dirty="0"/>
              <a:t> — </a:t>
            </a:r>
            <a:r>
              <a:rPr lang="ru-RU" sz="2400" b="1" dirty="0" err="1"/>
              <a:t>великі</a:t>
            </a:r>
            <a:r>
              <a:rPr lang="ru-RU" sz="2400" b="1" dirty="0"/>
              <a:t> </a:t>
            </a:r>
            <a:r>
              <a:rPr lang="ru-RU" sz="2400" b="1" dirty="0" err="1"/>
              <a:t>зелені</a:t>
            </a:r>
            <a:r>
              <a:rPr lang="ru-RU" sz="2400" b="1" dirty="0"/>
              <a:t> </a:t>
            </a:r>
            <a:r>
              <a:rPr lang="ru-RU" sz="2400" b="1" dirty="0" err="1">
                <a:solidFill>
                  <a:srgbClr val="FF0000"/>
                </a:solidFill>
              </a:rPr>
              <a:t>хлоропласти</a:t>
            </a:r>
            <a:r>
              <a:rPr lang="ru-RU" sz="2400" b="1" dirty="0"/>
              <a:t>.</a:t>
            </a:r>
          </a:p>
        </p:txBody>
      </p:sp>
      <p:pic>
        <p:nvPicPr>
          <p:cNvPr id="3074" name="Picture 2" descr="Які функції виконують пластиди? - Dovidka.biz.ua">
            <a:extLst>
              <a:ext uri="{FF2B5EF4-FFF2-40B4-BE49-F238E27FC236}">
                <a16:creationId xmlns:a16="http://schemas.microsoft.com/office/drawing/2014/main" xmlns="" id="{3CCFC395-0E57-4FDE-A610-614D94ACF3A2}"/>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9545015" y="1210225"/>
            <a:ext cx="2646983" cy="2843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5745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solidFill>
                  <a:schemeClr val="tx1"/>
                </a:solidFill>
              </a:rPr>
              <a:t>Включення</a:t>
            </a:r>
            <a:endParaRPr lang="uk-UA" dirty="0">
              <a:solidFill>
                <a:schemeClr val="tx1"/>
              </a:solidFill>
            </a:endParaRPr>
          </a:p>
        </p:txBody>
      </p:sp>
      <p:sp>
        <p:nvSpPr>
          <p:cNvPr id="6" name="Содержимое 5"/>
          <p:cNvSpPr>
            <a:spLocks noGrp="1"/>
          </p:cNvSpPr>
          <p:nvPr>
            <p:ph sz="half" idx="1"/>
          </p:nvPr>
        </p:nvSpPr>
        <p:spPr/>
        <p:txBody>
          <a:bodyPr>
            <a:normAutofit fontScale="92500"/>
          </a:bodyPr>
          <a:lstStyle/>
          <a:p>
            <a:r>
              <a:rPr lang="uk-UA" dirty="0" smtClean="0"/>
              <a:t>Включеннями або </a:t>
            </a:r>
            <a:r>
              <a:rPr lang="uk-UA" dirty="0" err="1" smtClean="0"/>
              <a:t>параплазмою</a:t>
            </a:r>
            <a:r>
              <a:rPr lang="uk-UA" dirty="0" smtClean="0"/>
              <a:t> називається  непостійні структури у цитоплазмі, мітохондріях, хлоропластах, іноді у ядрі, що утворюються під час життєдіяльності клітини. За будовою вони бувають або щільними тільцями – гранулами або рідкими краплями</a:t>
            </a:r>
            <a:endParaRPr lang="uk-UA" dirty="0"/>
          </a:p>
        </p:txBody>
      </p:sp>
      <p:pic>
        <p:nvPicPr>
          <p:cNvPr id="8" name="Содержимое 7" descr="Що таке клітинні включення? Клітинні включення: типи, будова та функції"/>
          <p:cNvPicPr>
            <a:picLocks noGrp="1"/>
          </p:cNvPicPr>
          <p:nvPr>
            <p:ph sz="half" idx="2"/>
          </p:nvPr>
        </p:nvPicPr>
        <p:blipFill>
          <a:blip r:embed="rId2"/>
          <a:srcRect/>
          <a:stretch>
            <a:fillRect/>
          </a:stretch>
        </p:blipFill>
        <p:spPr bwMode="auto">
          <a:xfrm>
            <a:off x="8488681" y="0"/>
            <a:ext cx="3703320" cy="2941320"/>
          </a:xfrm>
          <a:prstGeom prst="rect">
            <a:avLst/>
          </a:prstGeom>
          <a:noFill/>
          <a:ln w="9525">
            <a:noFill/>
            <a:miter lim="800000"/>
            <a:headEnd/>
            <a:tailEnd/>
          </a:ln>
        </p:spPr>
      </p:pic>
      <p:pic>
        <p:nvPicPr>
          <p:cNvPr id="9" name="Рисунок 8" descr="Глікоген в печінці: норма і відхилення - МОЄ ЗДОРОВ'Я"/>
          <p:cNvPicPr/>
          <p:nvPr/>
        </p:nvPicPr>
        <p:blipFill>
          <a:blip r:embed="rId3"/>
          <a:srcRect/>
          <a:stretch>
            <a:fillRect/>
          </a:stretch>
        </p:blipFill>
        <p:spPr bwMode="auto">
          <a:xfrm>
            <a:off x="8442960" y="2899410"/>
            <a:ext cx="3749040" cy="2815590"/>
          </a:xfrm>
          <a:prstGeom prst="rect">
            <a:avLst/>
          </a:prstGeom>
          <a:noFill/>
          <a:ln w="9525">
            <a:noFill/>
            <a:miter lim="800000"/>
            <a:headEnd/>
            <a:tailEnd/>
          </a:ln>
        </p:spPr>
      </p:pic>
      <p:pic>
        <p:nvPicPr>
          <p:cNvPr id="10" name="Рисунок 9" descr="https://stom.tilimen.org/tema-10-mitohondriyi-i-plastidi--sistemi-energozabezpechennya/89202_html_da9a5d9.png"/>
          <p:cNvPicPr/>
          <p:nvPr/>
        </p:nvPicPr>
        <p:blipFill>
          <a:blip r:embed="rId4"/>
          <a:srcRect/>
          <a:stretch>
            <a:fillRect/>
          </a:stretch>
        </p:blipFill>
        <p:spPr bwMode="auto">
          <a:xfrm>
            <a:off x="6172199" y="1999297"/>
            <a:ext cx="2463165" cy="322802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Класифікація включень</a:t>
            </a:r>
            <a:endParaRPr lang="uk-UA" dirty="0">
              <a:solidFill>
                <a:schemeClr val="tx1"/>
              </a:solidFill>
            </a:endParaRPr>
          </a:p>
        </p:txBody>
      </p:sp>
      <p:sp>
        <p:nvSpPr>
          <p:cNvPr id="3" name="Содержимое 2"/>
          <p:cNvSpPr>
            <a:spLocks noGrp="1"/>
          </p:cNvSpPr>
          <p:nvPr>
            <p:ph sz="half" idx="1"/>
          </p:nvPr>
        </p:nvSpPr>
        <p:spPr/>
        <p:txBody>
          <a:bodyPr/>
          <a:lstStyle/>
          <a:p>
            <a:r>
              <a:rPr lang="uk-UA" sz="3600" b="1" u="sng" dirty="0" smtClean="0">
                <a:solidFill>
                  <a:srgbClr val="FF0000"/>
                </a:solidFill>
              </a:rPr>
              <a:t>За хімічною природою</a:t>
            </a:r>
          </a:p>
          <a:p>
            <a:r>
              <a:rPr lang="uk-UA" sz="3600" b="1" dirty="0" smtClean="0"/>
              <a:t>білкові</a:t>
            </a:r>
          </a:p>
          <a:p>
            <a:r>
              <a:rPr lang="uk-UA" sz="3600" b="1" dirty="0" smtClean="0"/>
              <a:t>жирові</a:t>
            </a:r>
          </a:p>
          <a:p>
            <a:r>
              <a:rPr lang="uk-UA" sz="3600" b="1" dirty="0" smtClean="0"/>
              <a:t>вуглеводні</a:t>
            </a:r>
          </a:p>
          <a:p>
            <a:r>
              <a:rPr lang="uk-UA" sz="3600" b="1" dirty="0" smtClean="0"/>
              <a:t>мінеральні</a:t>
            </a:r>
          </a:p>
          <a:p>
            <a:endParaRPr lang="uk-UA" b="1" dirty="0" smtClean="0"/>
          </a:p>
          <a:p>
            <a:endParaRPr lang="uk-UA" b="1" dirty="0" smtClean="0"/>
          </a:p>
          <a:p>
            <a:endParaRPr lang="uk-UA" b="1" u="sng" dirty="0">
              <a:solidFill>
                <a:srgbClr val="FF0000"/>
              </a:solidFill>
            </a:endParaRPr>
          </a:p>
        </p:txBody>
      </p:sp>
      <p:sp>
        <p:nvSpPr>
          <p:cNvPr id="4" name="Содержимое 3"/>
          <p:cNvSpPr>
            <a:spLocks noGrp="1"/>
          </p:cNvSpPr>
          <p:nvPr>
            <p:ph sz="half" idx="2"/>
          </p:nvPr>
        </p:nvSpPr>
        <p:spPr/>
        <p:txBody>
          <a:bodyPr>
            <a:normAutofit/>
          </a:bodyPr>
          <a:lstStyle/>
          <a:p>
            <a:r>
              <a:rPr lang="uk-UA" sz="3600" b="1" u="sng" dirty="0" smtClean="0">
                <a:solidFill>
                  <a:srgbClr val="FF0000"/>
                </a:solidFill>
              </a:rPr>
              <a:t>За функціями</a:t>
            </a:r>
          </a:p>
          <a:p>
            <a:r>
              <a:rPr lang="uk-UA" sz="3600" b="1" dirty="0" smtClean="0"/>
              <a:t>трофічні</a:t>
            </a:r>
          </a:p>
          <a:p>
            <a:r>
              <a:rPr lang="uk-UA" sz="3600" b="1" dirty="0" smtClean="0"/>
              <a:t>секреторні</a:t>
            </a:r>
          </a:p>
          <a:p>
            <a:r>
              <a:rPr lang="uk-UA" sz="3600" b="1" dirty="0" smtClean="0"/>
              <a:t>екскреторні</a:t>
            </a:r>
          </a:p>
          <a:p>
            <a:r>
              <a:rPr lang="uk-UA" sz="3600" b="1" dirty="0" smtClean="0"/>
              <a:t>вітаміни невизначеної природи</a:t>
            </a:r>
            <a:endParaRPr lang="uk-UA" sz="3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520" y="320040"/>
            <a:ext cx="9915144" cy="594360"/>
          </a:xfrm>
        </p:spPr>
        <p:txBody>
          <a:bodyPr/>
          <a:lstStyle/>
          <a:p>
            <a:r>
              <a:rPr lang="uk-UA" dirty="0" smtClean="0">
                <a:solidFill>
                  <a:schemeClr val="tx1"/>
                </a:solidFill>
              </a:rPr>
              <a:t>Трофічні включення</a:t>
            </a:r>
            <a:endParaRPr lang="uk-UA" dirty="0">
              <a:solidFill>
                <a:schemeClr val="tx1"/>
              </a:solidFill>
            </a:endParaRPr>
          </a:p>
        </p:txBody>
      </p:sp>
      <p:sp>
        <p:nvSpPr>
          <p:cNvPr id="5" name="Содержимое 4"/>
          <p:cNvSpPr>
            <a:spLocks noGrp="1"/>
          </p:cNvSpPr>
          <p:nvPr>
            <p:ph sz="half" idx="1"/>
          </p:nvPr>
        </p:nvSpPr>
        <p:spPr>
          <a:xfrm>
            <a:off x="0" y="1005840"/>
            <a:ext cx="6446520" cy="5852159"/>
          </a:xfrm>
        </p:spPr>
        <p:txBody>
          <a:bodyPr>
            <a:normAutofit fontScale="85000" lnSpcReduction="20000"/>
          </a:bodyPr>
          <a:lstStyle/>
          <a:p>
            <a:r>
              <a:rPr lang="uk-UA" dirty="0" smtClean="0"/>
              <a:t>До трофічних включень належать краплі жиру або гранули глікогену. Наприклад, гранули глікогену утворені альфа-частинками, що зібрані до </a:t>
            </a:r>
            <a:r>
              <a:rPr lang="uk-UA" dirty="0" err="1" smtClean="0"/>
              <a:t>електронощільних</a:t>
            </a:r>
            <a:r>
              <a:rPr lang="uk-UA" dirty="0" smtClean="0"/>
              <a:t> розеток, або мають вигляд бета-частинок, які є поодинокими </a:t>
            </a:r>
            <a:r>
              <a:rPr lang="uk-UA" dirty="0" err="1" smtClean="0"/>
              <a:t>електронощільними</a:t>
            </a:r>
            <a:r>
              <a:rPr lang="uk-UA" dirty="0" smtClean="0"/>
              <a:t> гранулами, трохи крупнішими за рибосоми (у м</a:t>
            </a:r>
            <a:r>
              <a:rPr lang="en-US" dirty="0" smtClean="0"/>
              <a:t>’</a:t>
            </a:r>
            <a:r>
              <a:rPr lang="uk-UA" dirty="0" err="1" smtClean="0"/>
              <a:t>язових</a:t>
            </a:r>
            <a:r>
              <a:rPr lang="uk-UA" dirty="0" smtClean="0"/>
              <a:t> волокнах). Нейтральні жири накопичуються у вигляді дрібних крапель різної форми. При посиленому відкладанні цих жирів, вони збільшуються до розмірів жирових краплин, які у жирових клітинах тварин зливаються до однієї великої центральної. Дуже різноманітну форму жирових крапель мають клітини кори </a:t>
            </a:r>
            <a:r>
              <a:rPr lang="uk-UA" dirty="0" err="1" smtClean="0"/>
              <a:t>наднирників</a:t>
            </a:r>
            <a:r>
              <a:rPr lang="uk-UA" dirty="0" smtClean="0"/>
              <a:t>, статевих залоз де синтезуються стероїди.</a:t>
            </a:r>
            <a:endParaRPr lang="uk-UA" dirty="0"/>
          </a:p>
        </p:txBody>
      </p:sp>
      <p:pic>
        <p:nvPicPr>
          <p:cNvPr id="9" name="Содержимое 8" descr="organo adiposo 2020"/>
          <p:cNvPicPr>
            <a:picLocks noGrp="1"/>
          </p:cNvPicPr>
          <p:nvPr>
            <p:ph sz="half" idx="2"/>
          </p:nvPr>
        </p:nvPicPr>
        <p:blipFill>
          <a:blip r:embed="rId2"/>
          <a:srcRect/>
          <a:stretch>
            <a:fillRect/>
          </a:stretch>
        </p:blipFill>
        <p:spPr bwMode="auto">
          <a:xfrm>
            <a:off x="6995161" y="1935480"/>
            <a:ext cx="5196839" cy="362712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9080" y="320040"/>
            <a:ext cx="10006584" cy="640080"/>
          </a:xfrm>
        </p:spPr>
        <p:txBody>
          <a:bodyPr/>
          <a:lstStyle/>
          <a:p>
            <a:r>
              <a:rPr lang="uk-UA" dirty="0" smtClean="0">
                <a:solidFill>
                  <a:schemeClr val="tx1"/>
                </a:solidFill>
              </a:rPr>
              <a:t>Включення</a:t>
            </a:r>
            <a:endParaRPr lang="uk-UA" dirty="0">
              <a:solidFill>
                <a:schemeClr val="tx1"/>
              </a:solidFill>
            </a:endParaRPr>
          </a:p>
        </p:txBody>
      </p:sp>
      <p:sp>
        <p:nvSpPr>
          <p:cNvPr id="6" name="Содержимое 5"/>
          <p:cNvSpPr>
            <a:spLocks noGrp="1"/>
          </p:cNvSpPr>
          <p:nvPr>
            <p:ph sz="half" idx="1"/>
          </p:nvPr>
        </p:nvSpPr>
        <p:spPr>
          <a:xfrm>
            <a:off x="0" y="1051560"/>
            <a:ext cx="5730240" cy="5806439"/>
          </a:xfrm>
        </p:spPr>
        <p:txBody>
          <a:bodyPr>
            <a:normAutofit/>
          </a:bodyPr>
          <a:lstStyle/>
          <a:p>
            <a:r>
              <a:rPr lang="uk-UA" dirty="0" smtClean="0"/>
              <a:t>До включень належать речовини, котрі в природних умовах мають який-небудь колір: гемоглобін та речовини, що утворюються в результаті його руйнування (</a:t>
            </a:r>
            <a:r>
              <a:rPr lang="uk-UA" dirty="0" err="1" smtClean="0"/>
              <a:t>гемосидерин</a:t>
            </a:r>
            <a:r>
              <a:rPr lang="uk-UA" dirty="0" smtClean="0"/>
              <a:t>, білірубін); меланін, який є у шкірі та очах – це пігмент чорно-брунатного кольору; </a:t>
            </a:r>
            <a:r>
              <a:rPr lang="uk-UA" dirty="0" err="1" smtClean="0"/>
              <a:t>ліпофусцин</a:t>
            </a:r>
            <a:r>
              <a:rPr lang="uk-UA" dirty="0" smtClean="0"/>
              <a:t>, золотисто-коричневого кольору, може бути у нервових клітинах, печінці, м</a:t>
            </a:r>
            <a:r>
              <a:rPr lang="en-US" dirty="0" smtClean="0"/>
              <a:t>’</a:t>
            </a:r>
            <a:r>
              <a:rPr lang="uk-UA" dirty="0" smtClean="0"/>
              <a:t>язах.</a:t>
            </a:r>
            <a:endParaRPr lang="uk-UA" dirty="0"/>
          </a:p>
        </p:txBody>
      </p:sp>
      <p:pic>
        <p:nvPicPr>
          <p:cNvPr id="8" name="Содержимое 7" descr="Проверяем гемоглобин в домашних условиях"/>
          <p:cNvPicPr>
            <a:picLocks noGrp="1"/>
          </p:cNvPicPr>
          <p:nvPr>
            <p:ph sz="half" idx="2"/>
          </p:nvPr>
        </p:nvPicPr>
        <p:blipFill>
          <a:blip r:embed="rId2"/>
          <a:srcRect/>
          <a:stretch>
            <a:fillRect/>
          </a:stretch>
        </p:blipFill>
        <p:spPr bwMode="auto">
          <a:xfrm>
            <a:off x="6547485" y="1417320"/>
            <a:ext cx="1971675" cy="2314575"/>
          </a:xfrm>
          <a:prstGeom prst="rect">
            <a:avLst/>
          </a:prstGeom>
          <a:noFill/>
          <a:ln w="9525">
            <a:noFill/>
            <a:miter lim="800000"/>
            <a:headEnd/>
            <a:tailEnd/>
          </a:ln>
        </p:spPr>
      </p:pic>
      <p:pic>
        <p:nvPicPr>
          <p:cNvPr id="9" name="Рисунок 8" descr="2020 Лекция № 2 - Стр 2"/>
          <p:cNvPicPr/>
          <p:nvPr/>
        </p:nvPicPr>
        <p:blipFill>
          <a:blip r:embed="rId3"/>
          <a:srcRect/>
          <a:stretch>
            <a:fillRect/>
          </a:stretch>
        </p:blipFill>
        <p:spPr bwMode="auto">
          <a:xfrm>
            <a:off x="8717280" y="1634713"/>
            <a:ext cx="3474720" cy="2144807"/>
          </a:xfrm>
          <a:prstGeom prst="rect">
            <a:avLst/>
          </a:prstGeom>
          <a:noFill/>
          <a:ln w="9525">
            <a:noFill/>
            <a:miter lim="800000"/>
            <a:headEnd/>
            <a:tailEnd/>
          </a:ln>
        </p:spPr>
      </p:pic>
      <p:pic>
        <p:nvPicPr>
          <p:cNvPr id="10" name="Рисунок 9" descr="Препарат № 49. Меланин в пигментных клетках (меланоцитах) соединительной  ткани (пигментные включения). — Студопедия"/>
          <p:cNvPicPr/>
          <p:nvPr/>
        </p:nvPicPr>
        <p:blipFill>
          <a:blip r:embed="rId4"/>
          <a:srcRect/>
          <a:stretch>
            <a:fillRect/>
          </a:stretch>
        </p:blipFill>
        <p:spPr bwMode="auto">
          <a:xfrm>
            <a:off x="6136005" y="3823335"/>
            <a:ext cx="2581275" cy="1771650"/>
          </a:xfrm>
          <a:prstGeom prst="rect">
            <a:avLst/>
          </a:prstGeom>
          <a:noFill/>
          <a:ln w="9525">
            <a:noFill/>
            <a:miter lim="800000"/>
            <a:headEnd/>
            <a:tailEnd/>
          </a:ln>
        </p:spPr>
      </p:pic>
      <p:pic>
        <p:nvPicPr>
          <p:cNvPr id="1026" name="Picture 2" descr="Липидогенни пигменти | Патология"/>
          <p:cNvPicPr>
            <a:picLocks noChangeAspect="1" noChangeArrowheads="1"/>
          </p:cNvPicPr>
          <p:nvPr/>
        </p:nvPicPr>
        <p:blipFill>
          <a:blip r:embed="rId5"/>
          <a:srcRect/>
          <a:stretch>
            <a:fillRect/>
          </a:stretch>
        </p:blipFill>
        <p:spPr bwMode="auto">
          <a:xfrm>
            <a:off x="8696325" y="3742055"/>
            <a:ext cx="3495675" cy="29146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20040"/>
            <a:ext cx="9625584" cy="396240"/>
          </a:xfrm>
        </p:spPr>
        <p:txBody>
          <a:bodyPr>
            <a:normAutofit fontScale="90000"/>
          </a:bodyPr>
          <a:lstStyle/>
          <a:p>
            <a:r>
              <a:rPr lang="uk-UA" dirty="0" smtClean="0">
                <a:solidFill>
                  <a:schemeClr val="tx1"/>
                </a:solidFill>
              </a:rPr>
              <a:t>Включення</a:t>
            </a:r>
            <a:endParaRPr lang="uk-UA" dirty="0">
              <a:solidFill>
                <a:schemeClr val="tx1"/>
              </a:solidFill>
            </a:endParaRPr>
          </a:p>
        </p:txBody>
      </p:sp>
      <p:sp>
        <p:nvSpPr>
          <p:cNvPr id="3" name="Содержимое 2"/>
          <p:cNvSpPr>
            <a:spLocks noGrp="1"/>
          </p:cNvSpPr>
          <p:nvPr>
            <p:ph sz="half" idx="1"/>
          </p:nvPr>
        </p:nvSpPr>
        <p:spPr>
          <a:xfrm>
            <a:off x="259080" y="929641"/>
            <a:ext cx="5044440" cy="5196524"/>
          </a:xfrm>
        </p:spPr>
        <p:txBody>
          <a:bodyPr/>
          <a:lstStyle/>
          <a:p>
            <a:r>
              <a:rPr lang="uk-UA" dirty="0" smtClean="0"/>
              <a:t>Своєрідну форму мають включення білкових кристалів та кристалоїдів. Вони знайдені в деяких клітинах сім</a:t>
            </a:r>
            <a:r>
              <a:rPr lang="en-US" dirty="0" smtClean="0"/>
              <a:t>’</a:t>
            </a:r>
            <a:r>
              <a:rPr lang="uk-UA" dirty="0" err="1" smtClean="0"/>
              <a:t>яника</a:t>
            </a:r>
            <a:r>
              <a:rPr lang="uk-UA" dirty="0" smtClean="0"/>
              <a:t> та епітеліальних клітинах фолікулів </a:t>
            </a:r>
            <a:r>
              <a:rPr lang="uk-UA" dirty="0" err="1" smtClean="0"/>
              <a:t>щітовидної</a:t>
            </a:r>
            <a:r>
              <a:rPr lang="uk-UA" dirty="0" smtClean="0"/>
              <a:t> залози.</a:t>
            </a:r>
            <a:endParaRPr lang="uk-UA" dirty="0"/>
          </a:p>
        </p:txBody>
      </p:sp>
      <p:pic>
        <p:nvPicPr>
          <p:cNvPr id="5" name="Содержимое 4" descr="Амілоїд — Вікіпедія"/>
          <p:cNvPicPr>
            <a:picLocks noGrp="1"/>
          </p:cNvPicPr>
          <p:nvPr>
            <p:ph sz="half" idx="2"/>
          </p:nvPr>
        </p:nvPicPr>
        <p:blipFill>
          <a:blip r:embed="rId2"/>
          <a:srcRect/>
          <a:stretch>
            <a:fillRect/>
          </a:stretch>
        </p:blipFill>
        <p:spPr bwMode="auto">
          <a:xfrm>
            <a:off x="5760720" y="960120"/>
            <a:ext cx="4953000" cy="4130040"/>
          </a:xfrm>
          <a:prstGeom prst="rect">
            <a:avLst/>
          </a:prstGeom>
          <a:noFill/>
          <a:ln w="9525">
            <a:noFill/>
            <a:miter lim="800000"/>
            <a:headEnd/>
            <a:tailEnd/>
          </a:ln>
        </p:spPr>
      </p:pic>
      <p:sp>
        <p:nvSpPr>
          <p:cNvPr id="6" name="Стрелка вниз 5"/>
          <p:cNvSpPr/>
          <p:nvPr/>
        </p:nvSpPr>
        <p:spPr>
          <a:xfrm>
            <a:off x="9509760" y="2575560"/>
            <a:ext cx="54864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Включення</a:t>
            </a:r>
            <a:endParaRPr lang="uk-UA" dirty="0">
              <a:solidFill>
                <a:schemeClr val="tx1"/>
              </a:solidFill>
            </a:endParaRPr>
          </a:p>
        </p:txBody>
      </p:sp>
      <p:sp>
        <p:nvSpPr>
          <p:cNvPr id="3" name="Содержимое 2"/>
          <p:cNvSpPr>
            <a:spLocks noGrp="1"/>
          </p:cNvSpPr>
          <p:nvPr>
            <p:ph sz="half" idx="1"/>
          </p:nvPr>
        </p:nvSpPr>
        <p:spPr/>
        <p:txBody>
          <a:bodyPr/>
          <a:lstStyle/>
          <a:p>
            <a:r>
              <a:rPr lang="uk-UA" dirty="0" smtClean="0"/>
              <a:t>У рослин кристали переважно утворені оксалатом кальцію, іноді карбонатом. Зустрічаються окремі кристали, </a:t>
            </a:r>
            <a:r>
              <a:rPr lang="uk-UA" dirty="0" err="1" smtClean="0"/>
              <a:t>друзи</a:t>
            </a:r>
            <a:r>
              <a:rPr lang="uk-UA" dirty="0" smtClean="0"/>
              <a:t> та пучки кристалів у вигляді голок.</a:t>
            </a:r>
            <a:endParaRPr lang="uk-UA" dirty="0"/>
          </a:p>
        </p:txBody>
      </p:sp>
      <p:pic>
        <p:nvPicPr>
          <p:cNvPr id="5" name="Содержимое 4" descr="Логічна структура заняття"/>
          <p:cNvPicPr>
            <a:picLocks noGrp="1"/>
          </p:cNvPicPr>
          <p:nvPr>
            <p:ph sz="half" idx="2"/>
          </p:nvPr>
        </p:nvPicPr>
        <p:blipFill>
          <a:blip r:embed="rId2"/>
          <a:srcRect/>
          <a:stretch>
            <a:fillRect/>
          </a:stretch>
        </p:blipFill>
        <p:spPr bwMode="auto">
          <a:xfrm>
            <a:off x="5770245" y="1351799"/>
            <a:ext cx="4694238" cy="380356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57200"/>
            <a:ext cx="5882639" cy="1493520"/>
          </a:xfrm>
        </p:spPr>
        <p:txBody>
          <a:bodyPr/>
          <a:lstStyle/>
          <a:p>
            <a:pPr eaLnBrk="1" hangingPunct="1">
              <a:defRPr/>
            </a:pPr>
            <a:r>
              <a:rPr lang="uk-UA" sz="4000" dirty="0" smtClean="0">
                <a:solidFill>
                  <a:srgbClr val="006A00"/>
                </a:solidFill>
                <a:effectLst>
                  <a:outerShdw blurRad="38100" dist="38100" dir="2700000" algn="tl">
                    <a:srgbClr val="C0C0C0"/>
                  </a:outerShdw>
                </a:effectLst>
                <a:latin typeface="Aksent" pitchFamily="2" charset="0"/>
              </a:rPr>
              <a:t>Будова </a:t>
            </a:r>
            <a:r>
              <a:rPr lang="en-US" sz="4000" dirty="0" smtClean="0">
                <a:solidFill>
                  <a:srgbClr val="006A00"/>
                </a:solidFill>
                <a:effectLst>
                  <a:outerShdw blurRad="38100" dist="38100" dir="2700000" algn="tl">
                    <a:srgbClr val="C0C0C0"/>
                  </a:outerShdw>
                </a:effectLst>
                <a:latin typeface="Aksent" pitchFamily="2" charset="0"/>
              </a:rPr>
              <a:t/>
            </a:r>
            <a:br>
              <a:rPr lang="en-US" sz="4000" dirty="0" smtClean="0">
                <a:solidFill>
                  <a:srgbClr val="006A00"/>
                </a:solidFill>
                <a:effectLst>
                  <a:outerShdw blurRad="38100" dist="38100" dir="2700000" algn="tl">
                    <a:srgbClr val="C0C0C0"/>
                  </a:outerShdw>
                </a:effectLst>
                <a:latin typeface="Aksent" pitchFamily="2" charset="0"/>
              </a:rPr>
            </a:br>
            <a:r>
              <a:rPr lang="uk-UA" sz="4000" dirty="0" smtClean="0">
                <a:solidFill>
                  <a:srgbClr val="006A00"/>
                </a:solidFill>
                <a:effectLst>
                  <a:outerShdw blurRad="38100" dist="38100" dir="2700000" algn="tl">
                    <a:srgbClr val="C0C0C0"/>
                  </a:outerShdw>
                </a:effectLst>
                <a:latin typeface="Aksent" pitchFamily="2" charset="0"/>
              </a:rPr>
              <a:t>хлоропласта</a:t>
            </a:r>
            <a:endParaRPr lang="ru-RU" sz="4000" dirty="0" smtClean="0">
              <a:solidFill>
                <a:srgbClr val="006A00"/>
              </a:solidFill>
              <a:effectLst>
                <a:outerShdw blurRad="38100" dist="38100" dir="2700000" algn="tl">
                  <a:srgbClr val="C0C0C0"/>
                </a:outerShdw>
              </a:effectLst>
              <a:latin typeface="Aksent" pitchFamily="2" charset="0"/>
            </a:endParaRPr>
          </a:p>
        </p:txBody>
      </p:sp>
      <p:pic>
        <p:nvPicPr>
          <p:cNvPr id="8199" name="Picture 7" descr="ch16f34"/>
          <p:cNvPicPr>
            <a:picLocks noGrp="1" noChangeAspect="1" noChangeArrowheads="1"/>
          </p:cNvPicPr>
          <p:nvPr>
            <p:ph sz="half" idx="1"/>
          </p:nvPr>
        </p:nvPicPr>
        <p:blipFill>
          <a:blip r:embed="rId2"/>
          <a:srcRect/>
          <a:stretch>
            <a:fillRect/>
          </a:stretch>
        </p:blipFill>
        <p:spPr>
          <a:xfrm>
            <a:off x="8628380" y="-16671"/>
            <a:ext cx="3563620" cy="6874671"/>
          </a:xfrm>
          <a:noFill/>
        </p:spPr>
      </p:pic>
      <p:pic>
        <p:nvPicPr>
          <p:cNvPr id="8202" name="Picture 10" descr="tylacoid"/>
          <p:cNvPicPr>
            <a:picLocks noGrp="1" noChangeAspect="1" noChangeArrowheads="1"/>
          </p:cNvPicPr>
          <p:nvPr>
            <p:ph sz="half" idx="2"/>
          </p:nvPr>
        </p:nvPicPr>
        <p:blipFill>
          <a:blip r:embed="rId3"/>
          <a:srcRect/>
          <a:stretch>
            <a:fillRect/>
          </a:stretch>
        </p:blipFill>
        <p:spPr>
          <a:xfrm>
            <a:off x="1" y="2205039"/>
            <a:ext cx="8496300" cy="4103687"/>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fade">
                                      <p:cBhvr>
                                        <p:cTn id="12" dur="2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smtClean="0">
                <a:solidFill>
                  <a:schemeClr val="tx1"/>
                </a:solidFill>
              </a:rPr>
              <a:t>Ультраструктура хлоропласта</a:t>
            </a:r>
            <a:endParaRPr lang="uk-UA" dirty="0">
              <a:solidFill>
                <a:schemeClr val="tx1"/>
              </a:solidFill>
            </a:endParaRPr>
          </a:p>
        </p:txBody>
      </p:sp>
      <p:sp>
        <p:nvSpPr>
          <p:cNvPr id="9" name="Содержимое 8"/>
          <p:cNvSpPr>
            <a:spLocks noGrp="1"/>
          </p:cNvSpPr>
          <p:nvPr>
            <p:ph sz="half" idx="2"/>
          </p:nvPr>
        </p:nvSpPr>
        <p:spPr>
          <a:xfrm>
            <a:off x="5571744" y="1600201"/>
            <a:ext cx="4319016" cy="4434839"/>
          </a:xfrm>
        </p:spPr>
        <p:txBody>
          <a:bodyPr/>
          <a:lstStyle/>
          <a:p>
            <a:r>
              <a:rPr lang="uk-UA" dirty="0" smtClean="0"/>
              <a:t>1 – зовнішня мембрана</a:t>
            </a:r>
          </a:p>
          <a:p>
            <a:r>
              <a:rPr lang="uk-UA" dirty="0" smtClean="0"/>
              <a:t>2 – внутрішня мембрана</a:t>
            </a:r>
          </a:p>
          <a:p>
            <a:r>
              <a:rPr lang="uk-UA" dirty="0" smtClean="0"/>
              <a:t>3 – гранула крохмалю</a:t>
            </a:r>
          </a:p>
          <a:p>
            <a:r>
              <a:rPr lang="uk-UA" dirty="0" smtClean="0"/>
              <a:t>4 – молекула ДНК</a:t>
            </a:r>
          </a:p>
          <a:p>
            <a:r>
              <a:rPr lang="uk-UA" dirty="0" smtClean="0"/>
              <a:t>5 – грана</a:t>
            </a:r>
          </a:p>
          <a:p>
            <a:r>
              <a:rPr lang="uk-UA" dirty="0" smtClean="0"/>
              <a:t>6 – </a:t>
            </a:r>
            <a:r>
              <a:rPr lang="uk-UA" dirty="0" err="1" smtClean="0"/>
              <a:t>тилакоїд</a:t>
            </a:r>
            <a:endParaRPr lang="uk-UA" dirty="0" smtClean="0"/>
          </a:p>
          <a:p>
            <a:r>
              <a:rPr lang="uk-UA" dirty="0" smtClean="0"/>
              <a:t>7 - строма</a:t>
            </a:r>
            <a:endParaRPr lang="uk-UA" dirty="0"/>
          </a:p>
        </p:txBody>
      </p:sp>
      <p:pic>
        <p:nvPicPr>
          <p:cNvPr id="10" name="Содержимое 9" descr="Пластиды, фотосинтез"/>
          <p:cNvPicPr>
            <a:picLocks noGrp="1"/>
          </p:cNvPicPr>
          <p:nvPr>
            <p:ph sz="half" idx="1"/>
          </p:nvPr>
        </p:nvPicPr>
        <p:blipFill>
          <a:blip r:embed="rId2"/>
          <a:srcRect/>
          <a:stretch>
            <a:fillRect/>
          </a:stretch>
        </p:blipFill>
        <p:spPr bwMode="auto">
          <a:xfrm>
            <a:off x="365760" y="1828800"/>
            <a:ext cx="5044440" cy="4358639"/>
          </a:xfrm>
          <a:prstGeom prst="rect">
            <a:avLst/>
          </a:prstGeom>
          <a:noFill/>
          <a:ln w="9525">
            <a:noFill/>
            <a:miter lim="800000"/>
            <a:headEnd/>
            <a:tailEnd/>
          </a:ln>
        </p:spPr>
      </p:pic>
      <p:pic>
        <p:nvPicPr>
          <p:cNvPr id="11" name="Рисунок 10" descr="Будова хлоропластів їх хімічний склад функції. Хлоропласти: роль в процесі  фотосинтезу і структура. Статичні чи хлоропласти"/>
          <p:cNvPicPr/>
          <p:nvPr/>
        </p:nvPicPr>
        <p:blipFill>
          <a:blip r:embed="rId3"/>
          <a:srcRect/>
          <a:stretch>
            <a:fillRect/>
          </a:stretch>
        </p:blipFill>
        <p:spPr bwMode="auto">
          <a:xfrm>
            <a:off x="9844088" y="0"/>
            <a:ext cx="2347912" cy="335184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320040"/>
            <a:ext cx="10021824" cy="731520"/>
          </a:xfrm>
        </p:spPr>
        <p:txBody>
          <a:bodyPr/>
          <a:lstStyle/>
          <a:p>
            <a:r>
              <a:rPr lang="uk-UA" dirty="0" smtClean="0">
                <a:solidFill>
                  <a:schemeClr val="tx1"/>
                </a:solidFill>
              </a:rPr>
              <a:t>хлоропласти</a:t>
            </a:r>
            <a:endParaRPr lang="uk-UA" dirty="0">
              <a:solidFill>
                <a:schemeClr val="tx1"/>
              </a:solidFill>
            </a:endParaRPr>
          </a:p>
        </p:txBody>
      </p:sp>
      <p:sp>
        <p:nvSpPr>
          <p:cNvPr id="5" name="Содержимое 4"/>
          <p:cNvSpPr>
            <a:spLocks noGrp="1"/>
          </p:cNvSpPr>
          <p:nvPr>
            <p:ph sz="half" idx="1"/>
          </p:nvPr>
        </p:nvSpPr>
        <p:spPr>
          <a:xfrm>
            <a:off x="0" y="1188720"/>
            <a:ext cx="5181600" cy="5669280"/>
          </a:xfrm>
        </p:spPr>
        <p:txBody>
          <a:bodyPr>
            <a:normAutofit fontScale="92500" lnSpcReduction="10000"/>
          </a:bodyPr>
          <a:lstStyle/>
          <a:p>
            <a:r>
              <a:rPr lang="uk-UA" dirty="0" smtClean="0"/>
              <a:t>Хлоропласти є основними органелами фотосинтетичної діяльності. Вони мають вигляд лінзоподібних, сферичних, яйцеподібних утворень розміром від 1 до 10 мм.  У клітині їх від 20 до 50. У клітинах водоростей лише один хлоропласт значних розмірів, що має вигляд диска (червоні водорості), чаші (хламідомонада), спіральної стрічки (</a:t>
            </a:r>
            <a:r>
              <a:rPr lang="uk-UA" dirty="0" err="1" smtClean="0"/>
              <a:t>спірогіра</a:t>
            </a:r>
            <a:r>
              <a:rPr lang="uk-UA" dirty="0" smtClean="0"/>
              <a:t>) або зірчастої пластинки (</a:t>
            </a:r>
            <a:r>
              <a:rPr lang="uk-UA" dirty="0" err="1" smtClean="0"/>
              <a:t>пінулярія</a:t>
            </a:r>
            <a:r>
              <a:rPr lang="uk-UA" dirty="0" smtClean="0"/>
              <a:t>).</a:t>
            </a:r>
            <a:endParaRPr lang="uk-UA" dirty="0"/>
          </a:p>
        </p:txBody>
      </p:sp>
      <p:pic>
        <p:nvPicPr>
          <p:cNvPr id="7" name="Содержимое 6" descr="Хлоропласти — будова, функції і роль у фотосинтезі"/>
          <p:cNvPicPr>
            <a:picLocks noGrp="1"/>
          </p:cNvPicPr>
          <p:nvPr>
            <p:ph sz="half" idx="2"/>
          </p:nvPr>
        </p:nvPicPr>
        <p:blipFill>
          <a:blip r:embed="rId2"/>
          <a:srcRect/>
          <a:stretch>
            <a:fillRect/>
          </a:stretch>
        </p:blipFill>
        <p:spPr bwMode="auto">
          <a:xfrm>
            <a:off x="6705600" y="960852"/>
            <a:ext cx="5486400" cy="3427219"/>
          </a:xfrm>
          <a:prstGeom prst="rect">
            <a:avLst/>
          </a:prstGeom>
          <a:noFill/>
          <a:ln w="9525">
            <a:noFill/>
            <a:miter lim="800000"/>
            <a:headEnd/>
            <a:tailEnd/>
          </a:ln>
        </p:spPr>
      </p:pic>
      <p:pic>
        <p:nvPicPr>
          <p:cNvPr id="8" name="Рисунок 7" descr="Відділ Зелені водорості Багатоклітинні зелені водорості (евдорина,  вольвокс, спірогира, ульва, ульва, улотрикс, хара), порівняльна  характеристика багатоклітинних зелених водоростей » Допомога учням"/>
          <p:cNvPicPr/>
          <p:nvPr/>
        </p:nvPicPr>
        <p:blipFill>
          <a:blip r:embed="rId3"/>
          <a:srcRect/>
          <a:stretch>
            <a:fillRect/>
          </a:stretch>
        </p:blipFill>
        <p:spPr bwMode="auto">
          <a:xfrm>
            <a:off x="10125075" y="4457700"/>
            <a:ext cx="2066925" cy="2209800"/>
          </a:xfrm>
          <a:prstGeom prst="rect">
            <a:avLst/>
          </a:prstGeom>
          <a:noFill/>
          <a:ln w="9525">
            <a:noFill/>
            <a:miter lim="800000"/>
            <a:headEnd/>
            <a:tailEnd/>
          </a:ln>
        </p:spPr>
      </p:pic>
      <p:pic>
        <p:nvPicPr>
          <p:cNvPr id="9" name="Рисунок 8" descr="Урок біології 6 клас &quot;Евглена зелена, хламідомонада, хлорела — одноклітинні  водорості.&quot;"/>
          <p:cNvPicPr/>
          <p:nvPr/>
        </p:nvPicPr>
        <p:blipFill>
          <a:blip r:embed="rId4"/>
          <a:srcRect/>
          <a:stretch>
            <a:fillRect/>
          </a:stretch>
        </p:blipFill>
        <p:spPr bwMode="auto">
          <a:xfrm>
            <a:off x="6849428" y="4714875"/>
            <a:ext cx="2843212" cy="1838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7680" y="320040"/>
            <a:ext cx="9773920" cy="472440"/>
          </a:xfrm>
        </p:spPr>
        <p:txBody>
          <a:bodyPr>
            <a:normAutofit fontScale="90000"/>
          </a:bodyPr>
          <a:lstStyle/>
          <a:p>
            <a:r>
              <a:rPr lang="uk-UA" dirty="0" smtClean="0">
                <a:solidFill>
                  <a:schemeClr val="tx1"/>
                </a:solidFill>
              </a:rPr>
              <a:t>Функції хлоропластів</a:t>
            </a:r>
            <a:endParaRPr lang="uk-UA" dirty="0">
              <a:solidFill>
                <a:schemeClr val="tx1"/>
              </a:solidFill>
            </a:endParaRPr>
          </a:p>
        </p:txBody>
      </p:sp>
      <p:sp>
        <p:nvSpPr>
          <p:cNvPr id="6" name="Содержимое 5"/>
          <p:cNvSpPr>
            <a:spLocks noGrp="1"/>
          </p:cNvSpPr>
          <p:nvPr>
            <p:ph idx="1"/>
          </p:nvPr>
        </p:nvSpPr>
        <p:spPr>
          <a:xfrm>
            <a:off x="0" y="777240"/>
            <a:ext cx="12192000" cy="6080760"/>
          </a:xfrm>
          <a:solidFill>
            <a:schemeClr val="bg1"/>
          </a:solidFill>
        </p:spPr>
        <p:txBody>
          <a:bodyPr>
            <a:normAutofit fontScale="92500" lnSpcReduction="10000"/>
          </a:bodyPr>
          <a:lstStyle/>
          <a:p>
            <a:r>
              <a:rPr lang="uk-UA" dirty="0" smtClean="0"/>
              <a:t>Найголовніша функція – здійснення фотосинтезу.</a:t>
            </a:r>
          </a:p>
          <a:p>
            <a:r>
              <a:rPr lang="uk-UA" dirty="0" smtClean="0"/>
              <a:t>Процес фотосинтезу - це основний шлях, завдяки якому практично вся енергія надходить до нашої біосфери. Кожного року в процесі фотосинтезу на земній кулі утворюється понад 150 </a:t>
            </a:r>
            <a:r>
              <a:rPr lang="uk-UA" dirty="0" err="1" smtClean="0"/>
              <a:t>млрд.т.цукру</a:t>
            </a:r>
            <a:r>
              <a:rPr lang="uk-UA" dirty="0" smtClean="0"/>
              <a:t>. Значення фотосинтезу, однак не обмежується виробництвом цього продукту. Без притоку енергії від Сонця, яка в основному перетворюється в хлоропластах </a:t>
            </a:r>
            <a:r>
              <a:rPr lang="uk-UA" dirty="0" err="1" smtClean="0"/>
              <a:t>еукаріотичних</a:t>
            </a:r>
            <a:r>
              <a:rPr lang="uk-UA" dirty="0" smtClean="0"/>
              <a:t> клітин, життя на нашій планеті, поступову підкоряючись другому закону термодинаміки, ймовірно припинилося би назавжди.</a:t>
            </a:r>
          </a:p>
          <a:p>
            <a:r>
              <a:rPr lang="uk-UA" dirty="0" smtClean="0"/>
              <a:t>На першій стадії </a:t>
            </a:r>
            <a:r>
              <a:rPr lang="uk-UA" dirty="0" err="1" smtClean="0"/>
              <a:t>фотосинтеза</a:t>
            </a:r>
            <a:r>
              <a:rPr lang="uk-UA" dirty="0" smtClean="0"/>
              <a:t> (світлові реакції) енергія світла використовується для утворення АТФ та високоенергетичних переносників електронів. На другій стадії </a:t>
            </a:r>
            <a:r>
              <a:rPr lang="uk-UA" dirty="0" err="1" smtClean="0"/>
              <a:t>фотосинтеза</a:t>
            </a:r>
            <a:r>
              <a:rPr lang="uk-UA" dirty="0" smtClean="0"/>
              <a:t> (</a:t>
            </a:r>
            <a:r>
              <a:rPr lang="uk-UA" dirty="0" err="1" smtClean="0"/>
              <a:t>темнові</a:t>
            </a:r>
            <a:r>
              <a:rPr lang="uk-UA" dirty="0" smtClean="0"/>
              <a:t> реакції) енергетичні продукти,що утворились в світлових реакціях, використовуються для відновлення </a:t>
            </a:r>
            <a:r>
              <a:rPr lang="uk-UA" dirty="0" err="1" smtClean="0"/>
              <a:t>СО</a:t>
            </a:r>
            <a:r>
              <a:rPr lang="uk-UA" baseline="-25000" dirty="0" err="1" smtClean="0"/>
              <a:t>2</a:t>
            </a:r>
            <a:r>
              <a:rPr lang="uk-UA" dirty="0" smtClean="0"/>
              <a:t> до простого цукру (глюкози). Таким чином, хімічна енергія переносників запасається в зручній для </a:t>
            </a:r>
            <a:r>
              <a:rPr lang="uk-UA" dirty="0" err="1" smtClean="0"/>
              <a:t>траспорта</a:t>
            </a:r>
            <a:r>
              <a:rPr lang="uk-UA" dirty="0" smtClean="0"/>
              <a:t> та зберігання формі; в той же час вуглеводи, що утворились під час </a:t>
            </a:r>
            <a:r>
              <a:rPr lang="uk-UA" dirty="0" err="1" smtClean="0"/>
              <a:t>темнових</a:t>
            </a:r>
            <a:r>
              <a:rPr lang="uk-UA" dirty="0" smtClean="0"/>
              <a:t> реакцій, являють собою структурні елементи клітини. Процес перетворення </a:t>
            </a:r>
            <a:r>
              <a:rPr lang="uk-UA" dirty="0" err="1" smtClean="0"/>
              <a:t>СО</a:t>
            </a:r>
            <a:r>
              <a:rPr lang="uk-UA" baseline="-25000" dirty="0" err="1" smtClean="0"/>
              <a:t>2</a:t>
            </a:r>
            <a:r>
              <a:rPr lang="uk-UA" dirty="0" smtClean="0"/>
              <a:t> в органічні сполуки клітини називають фіксацією вуглецю.</a:t>
            </a:r>
          </a:p>
          <a:p>
            <a:endParaRPr lang="uk-UA"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80" y="320040"/>
            <a:ext cx="9850120" cy="624840"/>
          </a:xfrm>
        </p:spPr>
        <p:txBody>
          <a:bodyPr>
            <a:normAutofit/>
          </a:bodyPr>
          <a:lstStyle/>
          <a:p>
            <a:r>
              <a:rPr lang="uk-UA" dirty="0" err="1" smtClean="0">
                <a:solidFill>
                  <a:schemeClr val="tx1"/>
                </a:solidFill>
              </a:rPr>
              <a:t>Фотосинтезуючі</a:t>
            </a:r>
            <a:r>
              <a:rPr lang="uk-UA" dirty="0" smtClean="0">
                <a:solidFill>
                  <a:schemeClr val="tx1"/>
                </a:solidFill>
              </a:rPr>
              <a:t> пігменти. </a:t>
            </a:r>
            <a:endParaRPr lang="uk-UA" dirty="0">
              <a:solidFill>
                <a:schemeClr val="tx1"/>
              </a:solidFill>
            </a:endParaRPr>
          </a:p>
        </p:txBody>
      </p:sp>
      <p:sp>
        <p:nvSpPr>
          <p:cNvPr id="3" name="Содержимое 2"/>
          <p:cNvSpPr>
            <a:spLocks noGrp="1"/>
          </p:cNvSpPr>
          <p:nvPr>
            <p:ph idx="1"/>
          </p:nvPr>
        </p:nvSpPr>
        <p:spPr>
          <a:xfrm>
            <a:off x="228600" y="975360"/>
            <a:ext cx="10607040" cy="5882640"/>
          </a:xfrm>
        </p:spPr>
        <p:txBody>
          <a:bodyPr>
            <a:normAutofit lnSpcReduction="10000"/>
          </a:bodyPr>
          <a:lstStyle/>
          <a:p>
            <a:r>
              <a:rPr lang="uk-UA" sz="2800" dirty="0" smtClean="0"/>
              <a:t>Перший етап перетворення світлової енергії в хімічну - це поглинання світла. Пігмент являє собою сполуку, яка поглинає видиме світло. Деякі пігменти поглинають світло будь-якої довжини хвилі і тому здаються чорними. Інші - світло тільки певної довжини , а інші пропускають або відбивають його. Хлорофіл - це пігмент, який обумовлює зелений колір листя; він поглинає переважно фіолетові та сині промені, а також червоне світло, при цьому відбиваючи зелений (тому він здається зеленим). </a:t>
            </a:r>
            <a:r>
              <a:rPr lang="uk-UA" sz="2800" b="1" dirty="0" smtClean="0"/>
              <a:t>Спектр поглинання </a:t>
            </a:r>
            <a:r>
              <a:rPr lang="uk-UA" sz="2800" dirty="0" smtClean="0"/>
              <a:t>хлорофілу характеризує частину світла, що поглинається, в залежності від довжини хвилі. Він співпадає із спектром дії фотосинтезу. </a:t>
            </a:r>
            <a:r>
              <a:rPr lang="uk-UA" sz="2800" b="1" dirty="0" smtClean="0"/>
              <a:t>Спектр дії </a:t>
            </a:r>
            <a:r>
              <a:rPr lang="uk-UA" sz="2800" dirty="0" smtClean="0"/>
              <a:t>визначає відносну ефективність різних довжин світла для таких </a:t>
            </a:r>
            <a:r>
              <a:rPr lang="uk-UA" sz="2800" dirty="0" err="1" smtClean="0"/>
              <a:t>світлозалежних</a:t>
            </a:r>
            <a:r>
              <a:rPr lang="uk-UA" sz="2800" dirty="0" smtClean="0"/>
              <a:t> процесів, як фотосинтез, цвітіння, фотоперіодизм тощо.</a:t>
            </a:r>
            <a:endParaRPr lang="uk-UA"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85800" y="320040"/>
            <a:ext cx="9579864" cy="777240"/>
          </a:xfrm>
        </p:spPr>
        <p:txBody>
          <a:bodyPr/>
          <a:lstStyle/>
          <a:p>
            <a:pPr eaLnBrk="1" hangingPunct="1"/>
            <a:r>
              <a:rPr lang="uk-UA" dirty="0" smtClean="0">
                <a:solidFill>
                  <a:schemeClr val="tx1"/>
                </a:solidFill>
              </a:rPr>
              <a:t>Спектр поглинання і спектр дії</a:t>
            </a:r>
            <a:endParaRPr lang="ru-RU" dirty="0" smtClean="0">
              <a:solidFill>
                <a:schemeClr val="tx1"/>
              </a:solidFill>
            </a:endParaRPr>
          </a:p>
        </p:txBody>
      </p:sp>
      <p:sp>
        <p:nvSpPr>
          <p:cNvPr id="31747" name="Rectangle 5"/>
          <p:cNvSpPr>
            <a:spLocks noGrp="1" noChangeArrowheads="1"/>
          </p:cNvSpPr>
          <p:nvPr>
            <p:ph type="body" sz="half" idx="1"/>
          </p:nvPr>
        </p:nvSpPr>
        <p:spPr/>
        <p:txBody>
          <a:bodyPr/>
          <a:lstStyle/>
          <a:p>
            <a:pPr eaLnBrk="1" hangingPunct="1">
              <a:buFont typeface="Wingdings" pitchFamily="2" charset="2"/>
              <a:buNone/>
            </a:pPr>
            <a:r>
              <a:rPr lang="uk-UA" sz="2400" smtClean="0"/>
              <a:t>Спектр поглинання хлорофілу характеризує частину світла, що поглинається, залежно від довжини хвилі.</a:t>
            </a:r>
          </a:p>
          <a:p>
            <a:pPr eaLnBrk="1" hangingPunct="1">
              <a:buFont typeface="Wingdings" pitchFamily="2" charset="2"/>
              <a:buNone/>
            </a:pPr>
            <a:r>
              <a:rPr lang="uk-UA" sz="2400" smtClean="0"/>
              <a:t>Спектр дії визначає відносну ефективність різних довжин світла для світлозалежних процесів.</a:t>
            </a:r>
            <a:endParaRPr lang="ru-RU" sz="2400" smtClean="0"/>
          </a:p>
        </p:txBody>
      </p:sp>
      <p:pic>
        <p:nvPicPr>
          <p:cNvPr id="31748" name="Picture 6"/>
          <p:cNvPicPr>
            <a:picLocks noGrp="1" noChangeAspect="1" noChangeArrowheads="1"/>
          </p:cNvPicPr>
          <p:nvPr>
            <p:ph type="body" sz="half" idx="2"/>
          </p:nvPr>
        </p:nvPicPr>
        <p:blipFill>
          <a:blip r:embed="rId2"/>
          <a:srcRect/>
          <a:stretch>
            <a:fillRect/>
          </a:stretch>
        </p:blip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330</TotalTime>
  <Words>1866</Words>
  <Application>Microsoft Office PowerPoint</Application>
  <PresentationFormat>Произвольный</PresentationFormat>
  <Paragraphs>111</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Изящная</vt:lpstr>
      <vt:lpstr>Будова та функції клітини частина V</vt:lpstr>
      <vt:lpstr>Родина пластид</vt:lpstr>
      <vt:lpstr>Пропластиди</vt:lpstr>
      <vt:lpstr>Будова  хлоропласта</vt:lpstr>
      <vt:lpstr>Ультраструктура хлоропласта</vt:lpstr>
      <vt:lpstr>хлоропласти</vt:lpstr>
      <vt:lpstr>Функції хлоропластів</vt:lpstr>
      <vt:lpstr>Фотосинтезуючі пігменти. </vt:lpstr>
      <vt:lpstr>Спектр поглинання і спектр дії</vt:lpstr>
      <vt:lpstr>Фотосинтезуючі пігменти</vt:lpstr>
      <vt:lpstr>Фотосинтезуючі пігменти</vt:lpstr>
      <vt:lpstr>Фотосистеми</vt:lpstr>
      <vt:lpstr>Будова фотосистеми</vt:lpstr>
      <vt:lpstr>Нециклічне фотофосфорилювання</vt:lpstr>
      <vt:lpstr>Циклічне фотофосфорилювання</vt:lpstr>
      <vt:lpstr>Значення темнової стадії фотосинтезу</vt:lpstr>
      <vt:lpstr>Хлоропласти та метаболізм </vt:lpstr>
      <vt:lpstr>Рух хлоропластів у клітинах</vt:lpstr>
      <vt:lpstr>Походження хлоропластів</vt:lpstr>
      <vt:lpstr>Хлоропласти і позахромосомне успадкування ознак</vt:lpstr>
      <vt:lpstr>Генетичний апарат мітохондрій та хлоропластів</vt:lpstr>
      <vt:lpstr>Мутації днк хлоропластів та строкатість листків</vt:lpstr>
      <vt:lpstr>Взаємоперехід пластид</vt:lpstr>
      <vt:lpstr>Лейкопласти</vt:lpstr>
      <vt:lpstr>Хромопласти</vt:lpstr>
      <vt:lpstr>Ультраструктура пластид</vt:lpstr>
      <vt:lpstr>Вакуолі</vt:lpstr>
      <vt:lpstr>Вакуоля</vt:lpstr>
      <vt:lpstr>Тонопласт</vt:lpstr>
      <vt:lpstr>Включення</vt:lpstr>
      <vt:lpstr>Класифікація включень</vt:lpstr>
      <vt:lpstr>Трофічні включення</vt:lpstr>
      <vt:lpstr>Включення</vt:lpstr>
      <vt:lpstr>Включення</vt:lpstr>
      <vt:lpstr>Включення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Будова та функції клітини частина V</dc:title>
  <dc:creator>Безусько Алла Герасимівна</dc:creator>
  <cp:lastModifiedBy>Homework</cp:lastModifiedBy>
  <cp:revision>50</cp:revision>
  <dcterms:created xsi:type="dcterms:W3CDTF">2022-05-12T07:03:51Z</dcterms:created>
  <dcterms:modified xsi:type="dcterms:W3CDTF">2022-05-16T09:24:04Z</dcterms:modified>
</cp:coreProperties>
</file>