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85" r:id="rId3"/>
    <p:sldId id="286" r:id="rId4"/>
    <p:sldId id="258" r:id="rId5"/>
    <p:sldId id="259" r:id="rId6"/>
    <p:sldId id="260" r:id="rId7"/>
    <p:sldId id="262" r:id="rId8"/>
    <p:sldId id="288" r:id="rId9"/>
    <p:sldId id="263" r:id="rId10"/>
    <p:sldId id="264" r:id="rId11"/>
    <p:sldId id="261" r:id="rId12"/>
    <p:sldId id="265" r:id="rId13"/>
    <p:sldId id="267" r:id="rId14"/>
    <p:sldId id="266" r:id="rId15"/>
    <p:sldId id="268" r:id="rId16"/>
    <p:sldId id="289" r:id="rId17"/>
    <p:sldId id="257" r:id="rId18"/>
    <p:sldId id="292" r:id="rId19"/>
    <p:sldId id="271" r:id="rId20"/>
    <p:sldId id="272" r:id="rId21"/>
    <p:sldId id="273" r:id="rId22"/>
    <p:sldId id="291" r:id="rId23"/>
    <p:sldId id="278" r:id="rId24"/>
    <p:sldId id="275" r:id="rId25"/>
    <p:sldId id="276" r:id="rId26"/>
    <p:sldId id="277" r:id="rId27"/>
    <p:sldId id="274" r:id="rId28"/>
    <p:sldId id="279" r:id="rId29"/>
    <p:sldId id="280" r:id="rId30"/>
    <p:sldId id="281" r:id="rId31"/>
    <p:sldId id="282" r:id="rId32"/>
    <p:sldId id="283" r:id="rId33"/>
    <p:sldId id="284" r:id="rId34"/>
    <p:sldId id="295" r:id="rId35"/>
    <p:sldId id="296" r:id="rId36"/>
    <p:sldId id="293" r:id="rId37"/>
    <p:sldId id="294" r:id="rId3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8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image" Target="../media/image13.png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6F9F9-756A-4620-8B4E-818D6A0F80E7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F9DCE9-FE18-49B7-A207-1749810AE9E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9FC48-D958-4791-9C9D-6E1AA47646E1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B9FE-C314-47F8-B0AD-98DB37656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BCD6C-4F79-493C-9B35-E67CE4CF0E6A}" type="datetimeFigureOut">
              <a:rPr lang="uk-UA" smtClean="0"/>
              <a:pPr/>
              <a:t>21.03.2022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6E3A5-C3CE-4F54-87B4-CD790FF89B8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20.bin"/><Relationship Id="rId18" Type="http://schemas.openxmlformats.org/officeDocument/2006/relationships/oleObject" Target="../embeddings/oleObject25.bin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14.bin"/><Relationship Id="rId12" Type="http://schemas.openxmlformats.org/officeDocument/2006/relationships/oleObject" Target="../embeddings/oleObject19.bin"/><Relationship Id="rId1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3.bin"/><Relationship Id="rId20" Type="http://schemas.openxmlformats.org/officeDocument/2006/relationships/oleObject" Target="../embeddings/oleObject27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30.bin"/><Relationship Id="rId10" Type="http://schemas.openxmlformats.org/officeDocument/2006/relationships/oleObject" Target="../embeddings/oleObject17.bin"/><Relationship Id="rId19" Type="http://schemas.openxmlformats.org/officeDocument/2006/relationships/oleObject" Target="../embeddings/oleObject26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9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://bodhi.name/wp-content/uploads/2016/02/440px-Proteaosome_1fnt_side.pn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jpeg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8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</a:rPr>
              <a:t>Обмін речовин в клітині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tx1"/>
                </a:solidFill>
              </a:rPr>
              <a:t>Кандидат біологічних наук, доцент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А.Г. Безусько</a:t>
            </a:r>
            <a:endParaRPr lang="uk-UA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Амінокислоти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643578"/>
          </a:xfrm>
        </p:spPr>
        <p:txBody>
          <a:bodyPr>
            <a:normAutofit/>
          </a:bodyPr>
          <a:lstStyle/>
          <a:p>
            <a:r>
              <a:rPr lang="uk-UA" b="1" dirty="0"/>
              <a:t>При повному кислотному, лужному або ферментативному гідролізі білків утворюються вільні </a:t>
            </a:r>
            <a:r>
              <a:rPr lang="uk-UA" b="1" dirty="0">
                <a:solidFill>
                  <a:srgbClr val="FF0000"/>
                </a:solidFill>
              </a:rPr>
              <a:t>амінокислоти</a:t>
            </a:r>
            <a:r>
              <a:rPr lang="uk-UA" b="1" dirty="0"/>
              <a:t>. Їх класифікують </a:t>
            </a:r>
            <a:r>
              <a:rPr lang="uk-UA" b="1" dirty="0" smtClean="0"/>
              <a:t> залежно </a:t>
            </a:r>
            <a:r>
              <a:rPr lang="uk-UA" b="1" dirty="0"/>
              <a:t>від ознаки, яка лежить в основі їх поділу на групи. </a:t>
            </a:r>
            <a:endParaRPr lang="uk-UA" b="1" dirty="0" smtClean="0"/>
          </a:p>
          <a:p>
            <a:r>
              <a:rPr lang="uk-UA" b="1" dirty="0" smtClean="0"/>
              <a:t>Прийнято </a:t>
            </a:r>
            <a:r>
              <a:rPr lang="uk-UA" b="1" dirty="0"/>
              <a:t>три класифікації амінокислот: </a:t>
            </a:r>
            <a:r>
              <a:rPr lang="uk-UA" b="1" dirty="0">
                <a:solidFill>
                  <a:srgbClr val="FF0000"/>
                </a:solidFill>
              </a:rPr>
              <a:t>структурна</a:t>
            </a:r>
            <a:r>
              <a:rPr lang="uk-UA" b="1" dirty="0"/>
              <a:t> – за будовою бічного радикала, </a:t>
            </a:r>
            <a:r>
              <a:rPr lang="uk-UA" b="1" dirty="0">
                <a:solidFill>
                  <a:srgbClr val="FF0000"/>
                </a:solidFill>
              </a:rPr>
              <a:t>електрохімічна</a:t>
            </a:r>
            <a:r>
              <a:rPr lang="uk-UA" b="1" dirty="0"/>
              <a:t> – за кислотно-основними властивостями амінокислот, </a:t>
            </a:r>
            <a:r>
              <a:rPr lang="uk-UA" b="1" dirty="0">
                <a:solidFill>
                  <a:srgbClr val="FF0000"/>
                </a:solidFill>
              </a:rPr>
              <a:t>біологічна</a:t>
            </a:r>
            <a:r>
              <a:rPr lang="uk-UA" b="1" dirty="0"/>
              <a:t> – за ступенем незамінності амінокислот для організму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9"/>
          <p:cNvGraphicFramePr>
            <a:graphicFrameLocks noChangeAspect="1"/>
          </p:cNvGraphicFramePr>
          <p:nvPr/>
        </p:nvGraphicFramePr>
        <p:xfrm>
          <a:off x="827088" y="1827213"/>
          <a:ext cx="657225" cy="1457325"/>
        </p:xfrm>
        <a:graphic>
          <a:graphicData uri="http://schemas.openxmlformats.org/presentationml/2006/ole">
            <p:oleObj spid="_x0000_s2050" name="Photo Editor Photo" r:id="rId3" imgW="657317" imgH="1457143" progId="">
              <p:embed/>
            </p:oleObj>
          </a:graphicData>
        </a:graphic>
      </p:graphicFrame>
      <p:graphicFrame>
        <p:nvGraphicFramePr>
          <p:cNvPr id="1027" name="Object 11"/>
          <p:cNvGraphicFramePr>
            <a:graphicFrameLocks noChangeAspect="1"/>
          </p:cNvGraphicFramePr>
          <p:nvPr/>
        </p:nvGraphicFramePr>
        <p:xfrm>
          <a:off x="1619250" y="1844675"/>
          <a:ext cx="695325" cy="1152525"/>
        </p:xfrm>
        <a:graphic>
          <a:graphicData uri="http://schemas.openxmlformats.org/presentationml/2006/ole">
            <p:oleObj spid="_x0000_s2051" name="Photo Editor Photo" r:id="rId4" imgW="695238" imgH="1152381" progId="">
              <p:embed/>
            </p:oleObj>
          </a:graphicData>
        </a:graphic>
      </p:graphicFrame>
      <p:graphicFrame>
        <p:nvGraphicFramePr>
          <p:cNvPr id="1028" name="Object 12"/>
          <p:cNvGraphicFramePr>
            <a:graphicFrameLocks noChangeAspect="1"/>
          </p:cNvGraphicFramePr>
          <p:nvPr/>
        </p:nvGraphicFramePr>
        <p:xfrm>
          <a:off x="2411413" y="1836738"/>
          <a:ext cx="695325" cy="1304925"/>
        </p:xfrm>
        <a:graphic>
          <a:graphicData uri="http://schemas.openxmlformats.org/presentationml/2006/ole">
            <p:oleObj spid="_x0000_s2052" name="Photo Editor Photo" r:id="rId5" imgW="695238" imgH="1305107" progId="">
              <p:embed/>
            </p:oleObj>
          </a:graphicData>
        </a:graphic>
      </p:graphicFrame>
      <p:graphicFrame>
        <p:nvGraphicFramePr>
          <p:cNvPr id="1029" name="Object 13"/>
          <p:cNvGraphicFramePr>
            <a:graphicFrameLocks noChangeAspect="1"/>
          </p:cNvGraphicFramePr>
          <p:nvPr/>
        </p:nvGraphicFramePr>
        <p:xfrm>
          <a:off x="3203575" y="1844675"/>
          <a:ext cx="657225" cy="771525"/>
        </p:xfrm>
        <a:graphic>
          <a:graphicData uri="http://schemas.openxmlformats.org/presentationml/2006/ole">
            <p:oleObj spid="_x0000_s2053" name="Photo Editor Photo" r:id="rId6" imgW="657317" imgH="771429" progId="">
              <p:embed/>
            </p:oleObj>
          </a:graphicData>
        </a:graphic>
      </p:graphicFrame>
      <p:graphicFrame>
        <p:nvGraphicFramePr>
          <p:cNvPr id="1030" name="Object 14"/>
          <p:cNvGraphicFramePr>
            <a:graphicFrameLocks noChangeAspect="1"/>
          </p:cNvGraphicFramePr>
          <p:nvPr/>
        </p:nvGraphicFramePr>
        <p:xfrm>
          <a:off x="3924300" y="1819275"/>
          <a:ext cx="695325" cy="962025"/>
        </p:xfrm>
        <a:graphic>
          <a:graphicData uri="http://schemas.openxmlformats.org/presentationml/2006/ole">
            <p:oleObj spid="_x0000_s2054" name="Photo Editor Photo" r:id="rId7" imgW="695238" imgH="961905" progId="">
              <p:embed/>
            </p:oleObj>
          </a:graphicData>
        </a:graphic>
      </p:graphicFrame>
      <p:graphicFrame>
        <p:nvGraphicFramePr>
          <p:cNvPr id="1031" name="Object 15"/>
          <p:cNvGraphicFramePr>
            <a:graphicFrameLocks noChangeAspect="1"/>
          </p:cNvGraphicFramePr>
          <p:nvPr/>
        </p:nvGraphicFramePr>
        <p:xfrm>
          <a:off x="900113" y="4000500"/>
          <a:ext cx="619125" cy="581025"/>
        </p:xfrm>
        <a:graphic>
          <a:graphicData uri="http://schemas.openxmlformats.org/presentationml/2006/ole">
            <p:oleObj spid="_x0000_s2055" name="Photo Editor Photo" r:id="rId8" imgW="619211" imgH="581106" progId="">
              <p:embed/>
            </p:oleObj>
          </a:graphicData>
        </a:graphic>
      </p:graphicFrame>
      <p:graphicFrame>
        <p:nvGraphicFramePr>
          <p:cNvPr id="1032" name="Object 16"/>
          <p:cNvGraphicFramePr>
            <a:graphicFrameLocks noChangeAspect="1"/>
          </p:cNvGraphicFramePr>
          <p:nvPr/>
        </p:nvGraphicFramePr>
        <p:xfrm>
          <a:off x="1619250" y="3952875"/>
          <a:ext cx="657225" cy="771525"/>
        </p:xfrm>
        <a:graphic>
          <a:graphicData uri="http://schemas.openxmlformats.org/presentationml/2006/ole">
            <p:oleObj spid="_x0000_s2056" name="Photo Editor Photo" r:id="rId9" imgW="657317" imgH="771429" progId="">
              <p:embed/>
            </p:oleObj>
          </a:graphicData>
        </a:graphic>
      </p:graphicFrame>
      <p:graphicFrame>
        <p:nvGraphicFramePr>
          <p:cNvPr id="1033" name="Object 17"/>
          <p:cNvGraphicFramePr>
            <a:graphicFrameLocks noChangeAspect="1"/>
          </p:cNvGraphicFramePr>
          <p:nvPr/>
        </p:nvGraphicFramePr>
        <p:xfrm>
          <a:off x="2339975" y="3944938"/>
          <a:ext cx="733425" cy="923925"/>
        </p:xfrm>
        <a:graphic>
          <a:graphicData uri="http://schemas.openxmlformats.org/presentationml/2006/ole">
            <p:oleObj spid="_x0000_s2057" name="Photo Editor Photo" r:id="rId10" imgW="733333" imgH="923810" progId="">
              <p:embed/>
            </p:oleObj>
          </a:graphicData>
        </a:graphic>
      </p:graphicFrame>
      <p:graphicFrame>
        <p:nvGraphicFramePr>
          <p:cNvPr id="1034" name="Object 18"/>
          <p:cNvGraphicFramePr>
            <a:graphicFrameLocks noChangeAspect="1"/>
          </p:cNvGraphicFramePr>
          <p:nvPr/>
        </p:nvGraphicFramePr>
        <p:xfrm>
          <a:off x="3059113" y="3933825"/>
          <a:ext cx="695325" cy="1114425"/>
        </p:xfrm>
        <a:graphic>
          <a:graphicData uri="http://schemas.openxmlformats.org/presentationml/2006/ole">
            <p:oleObj spid="_x0000_s2058" name="Photo Editor Photo" r:id="rId11" imgW="695238" imgH="1114581" progId="">
              <p:embed/>
            </p:oleObj>
          </a:graphicData>
        </a:graphic>
      </p:graphicFrame>
      <p:graphicFrame>
        <p:nvGraphicFramePr>
          <p:cNvPr id="1035" name="Object 19"/>
          <p:cNvGraphicFramePr>
            <a:graphicFrameLocks noChangeAspect="1"/>
          </p:cNvGraphicFramePr>
          <p:nvPr/>
        </p:nvGraphicFramePr>
        <p:xfrm>
          <a:off x="4356100" y="3933825"/>
          <a:ext cx="657225" cy="733425"/>
        </p:xfrm>
        <a:graphic>
          <a:graphicData uri="http://schemas.openxmlformats.org/presentationml/2006/ole">
            <p:oleObj spid="_x0000_s2059" name="Photo Editor Photo" r:id="rId12" imgW="657317" imgH="733333" progId="">
              <p:embed/>
            </p:oleObj>
          </a:graphicData>
        </a:graphic>
      </p:graphicFrame>
      <p:graphicFrame>
        <p:nvGraphicFramePr>
          <p:cNvPr id="1036" name="Object 20"/>
          <p:cNvGraphicFramePr>
            <a:graphicFrameLocks noChangeAspect="1"/>
          </p:cNvGraphicFramePr>
          <p:nvPr/>
        </p:nvGraphicFramePr>
        <p:xfrm>
          <a:off x="5389563" y="3933825"/>
          <a:ext cx="695325" cy="581025"/>
        </p:xfrm>
        <a:graphic>
          <a:graphicData uri="http://schemas.openxmlformats.org/presentationml/2006/ole">
            <p:oleObj spid="_x0000_s2060" name="Photo Editor Photo" r:id="rId13" imgW="695238" imgH="581106" progId="">
              <p:embed/>
            </p:oleObj>
          </a:graphicData>
        </a:graphic>
      </p:graphicFrame>
      <p:graphicFrame>
        <p:nvGraphicFramePr>
          <p:cNvPr id="1037" name="Object 21"/>
          <p:cNvGraphicFramePr>
            <a:graphicFrameLocks noChangeAspect="1"/>
          </p:cNvGraphicFramePr>
          <p:nvPr/>
        </p:nvGraphicFramePr>
        <p:xfrm>
          <a:off x="6423025" y="3933825"/>
          <a:ext cx="885825" cy="733425"/>
        </p:xfrm>
        <a:graphic>
          <a:graphicData uri="http://schemas.openxmlformats.org/presentationml/2006/ole">
            <p:oleObj spid="_x0000_s2061" name="Photo Editor Photo" r:id="rId14" imgW="885949" imgH="733333" progId="">
              <p:embed/>
            </p:oleObj>
          </a:graphicData>
        </a:graphic>
      </p:graphicFrame>
      <p:graphicFrame>
        <p:nvGraphicFramePr>
          <p:cNvPr id="1038" name="Object 22"/>
          <p:cNvGraphicFramePr>
            <a:graphicFrameLocks noChangeAspect="1"/>
          </p:cNvGraphicFramePr>
          <p:nvPr/>
        </p:nvGraphicFramePr>
        <p:xfrm>
          <a:off x="928688" y="5661025"/>
          <a:ext cx="619125" cy="504825"/>
        </p:xfrm>
        <a:graphic>
          <a:graphicData uri="http://schemas.openxmlformats.org/presentationml/2006/ole">
            <p:oleObj spid="_x0000_s2062" name="Photo Editor Photo" r:id="rId15" imgW="619211" imgH="504762" progId="">
              <p:embed/>
            </p:oleObj>
          </a:graphicData>
        </a:graphic>
      </p:graphicFrame>
      <p:graphicFrame>
        <p:nvGraphicFramePr>
          <p:cNvPr id="1039" name="Object 23"/>
          <p:cNvGraphicFramePr>
            <a:graphicFrameLocks noChangeAspect="1"/>
          </p:cNvGraphicFramePr>
          <p:nvPr/>
        </p:nvGraphicFramePr>
        <p:xfrm>
          <a:off x="1692275" y="5661025"/>
          <a:ext cx="657225" cy="885825"/>
        </p:xfrm>
        <a:graphic>
          <a:graphicData uri="http://schemas.openxmlformats.org/presentationml/2006/ole">
            <p:oleObj spid="_x0000_s2063" name="Photo Editor Photo" r:id="rId16" imgW="657317" imgH="885949" progId="">
              <p:embed/>
            </p:oleObj>
          </a:graphicData>
        </a:graphic>
      </p:graphicFrame>
      <p:graphicFrame>
        <p:nvGraphicFramePr>
          <p:cNvPr id="1040" name="Object 24"/>
          <p:cNvGraphicFramePr>
            <a:graphicFrameLocks noChangeAspect="1"/>
          </p:cNvGraphicFramePr>
          <p:nvPr/>
        </p:nvGraphicFramePr>
        <p:xfrm>
          <a:off x="2484438" y="5673725"/>
          <a:ext cx="733425" cy="923925"/>
        </p:xfrm>
        <a:graphic>
          <a:graphicData uri="http://schemas.openxmlformats.org/presentationml/2006/ole">
            <p:oleObj spid="_x0000_s2064" name="Photo Editor Photo" r:id="rId17" imgW="733333" imgH="923810" progId="">
              <p:embed/>
            </p:oleObj>
          </a:graphicData>
        </a:graphic>
      </p:graphicFrame>
      <p:graphicFrame>
        <p:nvGraphicFramePr>
          <p:cNvPr id="1041" name="Object 25"/>
          <p:cNvGraphicFramePr>
            <a:graphicFrameLocks noChangeAspect="1"/>
          </p:cNvGraphicFramePr>
          <p:nvPr/>
        </p:nvGraphicFramePr>
        <p:xfrm>
          <a:off x="3348038" y="5661025"/>
          <a:ext cx="657225" cy="1152525"/>
        </p:xfrm>
        <a:graphic>
          <a:graphicData uri="http://schemas.openxmlformats.org/presentationml/2006/ole">
            <p:oleObj spid="_x0000_s2065" name="Photo Editor Photo" r:id="rId18" imgW="657317" imgH="1152381" progId="">
              <p:embed/>
            </p:oleObj>
          </a:graphicData>
        </a:graphic>
      </p:graphicFrame>
      <p:graphicFrame>
        <p:nvGraphicFramePr>
          <p:cNvPr id="1042" name="Object 26"/>
          <p:cNvGraphicFramePr>
            <a:graphicFrameLocks noChangeAspect="1"/>
          </p:cNvGraphicFramePr>
          <p:nvPr/>
        </p:nvGraphicFramePr>
        <p:xfrm>
          <a:off x="4140200" y="5661025"/>
          <a:ext cx="695325" cy="962025"/>
        </p:xfrm>
        <a:graphic>
          <a:graphicData uri="http://schemas.openxmlformats.org/presentationml/2006/ole">
            <p:oleObj spid="_x0000_s2066" name="Photo Editor Photo" r:id="rId19" imgW="695238" imgH="961905" progId="">
              <p:embed/>
            </p:oleObj>
          </a:graphicData>
        </a:graphic>
      </p:graphicFrame>
      <p:graphicFrame>
        <p:nvGraphicFramePr>
          <p:cNvPr id="1043" name="Object 27"/>
          <p:cNvGraphicFramePr>
            <a:graphicFrameLocks noChangeAspect="1"/>
          </p:cNvGraphicFramePr>
          <p:nvPr/>
        </p:nvGraphicFramePr>
        <p:xfrm>
          <a:off x="4994275" y="5661025"/>
          <a:ext cx="657225" cy="1152525"/>
        </p:xfrm>
        <a:graphic>
          <a:graphicData uri="http://schemas.openxmlformats.org/presentationml/2006/ole">
            <p:oleObj spid="_x0000_s2067" name="Photo Editor Photo" r:id="rId20" imgW="657317" imgH="1152381" progId="">
              <p:embed/>
            </p:oleObj>
          </a:graphicData>
        </a:graphic>
      </p:graphicFrame>
      <p:graphicFrame>
        <p:nvGraphicFramePr>
          <p:cNvPr id="1044" name="Object 28"/>
          <p:cNvGraphicFramePr>
            <a:graphicFrameLocks noChangeAspect="1"/>
          </p:cNvGraphicFramePr>
          <p:nvPr/>
        </p:nvGraphicFramePr>
        <p:xfrm>
          <a:off x="5795963" y="5661025"/>
          <a:ext cx="657225" cy="1038225"/>
        </p:xfrm>
        <a:graphic>
          <a:graphicData uri="http://schemas.openxmlformats.org/presentationml/2006/ole">
            <p:oleObj spid="_x0000_s2068" name="Photo Editor Photo" r:id="rId21" imgW="657317" imgH="1038370" progId="">
              <p:embed/>
            </p:oleObj>
          </a:graphicData>
        </a:graphic>
      </p:graphicFrame>
      <p:graphicFrame>
        <p:nvGraphicFramePr>
          <p:cNvPr id="1045" name="Object 29"/>
          <p:cNvGraphicFramePr>
            <a:graphicFrameLocks noChangeAspect="1"/>
          </p:cNvGraphicFramePr>
          <p:nvPr/>
        </p:nvGraphicFramePr>
        <p:xfrm>
          <a:off x="6588125" y="5681663"/>
          <a:ext cx="695325" cy="771525"/>
        </p:xfrm>
        <a:graphic>
          <a:graphicData uri="http://schemas.openxmlformats.org/presentationml/2006/ole">
            <p:oleObj spid="_x0000_s2069" name="Photo Editor Photo" r:id="rId22" imgW="695238" imgH="771429" progId="">
              <p:embed/>
            </p:oleObj>
          </a:graphicData>
        </a:graphic>
      </p:graphicFrame>
      <p:graphicFrame>
        <p:nvGraphicFramePr>
          <p:cNvPr id="1046" name="Object 30"/>
          <p:cNvGraphicFramePr>
            <a:graphicFrameLocks noChangeAspect="1"/>
          </p:cNvGraphicFramePr>
          <p:nvPr/>
        </p:nvGraphicFramePr>
        <p:xfrm>
          <a:off x="5076825" y="1916113"/>
          <a:ext cx="2374900" cy="1089025"/>
        </p:xfrm>
        <a:graphic>
          <a:graphicData uri="http://schemas.openxmlformats.org/presentationml/2006/ole">
            <p:oleObj spid="_x0000_s2070" name="Photo Editor Photo" r:id="rId23" imgW="1267002" imgH="581106" progId="">
              <p:embed/>
            </p:oleObj>
          </a:graphicData>
        </a:graphic>
      </p:graphicFrame>
      <p:sp>
        <p:nvSpPr>
          <p:cNvPr id="1047" name="AutoShape 31"/>
          <p:cNvSpPr>
            <a:spLocks noChangeArrowheads="1"/>
          </p:cNvSpPr>
          <p:nvPr/>
        </p:nvSpPr>
        <p:spPr bwMode="auto">
          <a:xfrm>
            <a:off x="755650" y="5229225"/>
            <a:ext cx="6769100" cy="1628775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48" name="AutoShape 32"/>
          <p:cNvSpPr>
            <a:spLocks noChangeArrowheads="1"/>
          </p:cNvSpPr>
          <p:nvPr/>
        </p:nvSpPr>
        <p:spPr bwMode="auto">
          <a:xfrm>
            <a:off x="755650" y="3573463"/>
            <a:ext cx="3384550" cy="1584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99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49" name="AutoShape 33"/>
          <p:cNvSpPr>
            <a:spLocks noChangeArrowheads="1"/>
          </p:cNvSpPr>
          <p:nvPr/>
        </p:nvSpPr>
        <p:spPr bwMode="auto">
          <a:xfrm>
            <a:off x="4211638" y="3573463"/>
            <a:ext cx="3313112" cy="158432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50" name="AutoShape 34"/>
          <p:cNvSpPr>
            <a:spLocks noChangeArrowheads="1"/>
          </p:cNvSpPr>
          <p:nvPr/>
        </p:nvSpPr>
        <p:spPr bwMode="auto">
          <a:xfrm>
            <a:off x="755650" y="1412875"/>
            <a:ext cx="4176713" cy="20875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uk-UA"/>
          </a:p>
        </p:txBody>
      </p:sp>
      <p:sp>
        <p:nvSpPr>
          <p:cNvPr id="1051" name="Text Box 35"/>
          <p:cNvSpPr txBox="1">
            <a:spLocks noChangeArrowheads="1"/>
          </p:cNvSpPr>
          <p:nvPr/>
        </p:nvSpPr>
        <p:spPr bwMode="auto">
          <a:xfrm>
            <a:off x="5148263" y="2997200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uk-UA"/>
          </a:p>
        </p:txBody>
      </p:sp>
      <p:sp>
        <p:nvSpPr>
          <p:cNvPr id="1052" name="Text Box 36"/>
          <p:cNvSpPr txBox="1">
            <a:spLocks noChangeArrowheads="1"/>
          </p:cNvSpPr>
          <p:nvPr/>
        </p:nvSpPr>
        <p:spPr bwMode="auto">
          <a:xfrm>
            <a:off x="4787900" y="2924175"/>
            <a:ext cx="2952750" cy="6508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/>
              <a:t>Загальна формула аінокислот</a:t>
            </a:r>
            <a:endParaRPr lang="ru-RU"/>
          </a:p>
        </p:txBody>
      </p:sp>
      <p:sp>
        <p:nvSpPr>
          <p:cNvPr id="1053" name="Rectangle 37" descr="Water droplets"/>
          <p:cNvSpPr>
            <a:spLocks noGrp="1" noChangeArrowheads="1"/>
          </p:cNvSpPr>
          <p:nvPr>
            <p:ph type="title"/>
          </p:nvPr>
        </p:nvSpPr>
        <p:spPr>
          <a:xfrm>
            <a:off x="468313" y="347663"/>
            <a:ext cx="8229600" cy="633412"/>
          </a:xfr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Альфа - амінокислоти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s://studfiles.net/html/2706/1060/html_gxzmvEdUD1.tRhu/img-7BR7I0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29717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Амінокислотний склад білків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858280" cy="5500702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Чим ближче амінокислотний склад білків їжі до амінокислотного складу білків організму, тим більша його біологічна цінність. </a:t>
            </a:r>
            <a:r>
              <a:rPr lang="uk-UA" b="1" dirty="0"/>
              <a:t>Біологічна цінність білків тісно пов’язана із вмістом у них незамінних амінокислот. </a:t>
            </a:r>
            <a:r>
              <a:rPr lang="uk-UA" dirty="0"/>
              <a:t>В організмі людини синтезується тільки 10 із 20 необхідних амінокислот. </a:t>
            </a:r>
            <a:r>
              <a:rPr lang="uk-UA" b="1" dirty="0">
                <a:solidFill>
                  <a:srgbClr val="FF0000"/>
                </a:solidFill>
              </a:rPr>
              <a:t>Вони можуть синтезуватись з продуктів обміну вуглеводів і ліпідів. </a:t>
            </a:r>
            <a:r>
              <a:rPr lang="uk-UA" dirty="0"/>
              <a:t>Останні 10 амінокислот (</a:t>
            </a:r>
            <a:r>
              <a:rPr lang="uk-UA" b="1" dirty="0">
                <a:solidFill>
                  <a:srgbClr val="FF0000"/>
                </a:solidFill>
              </a:rPr>
              <a:t>лізин, лейцин, ізолейцин, </a:t>
            </a:r>
            <a:r>
              <a:rPr lang="uk-UA" b="1" dirty="0" err="1">
                <a:solidFill>
                  <a:srgbClr val="FF0000"/>
                </a:solidFill>
              </a:rPr>
              <a:t>треонін</a:t>
            </a:r>
            <a:r>
              <a:rPr lang="uk-UA" b="1" dirty="0">
                <a:solidFill>
                  <a:srgbClr val="FF0000"/>
                </a:solidFill>
              </a:rPr>
              <a:t>, фенілаланін, триптофан, метіонін, аргінін, </a:t>
            </a:r>
            <a:r>
              <a:rPr lang="uk-UA" b="1" dirty="0" err="1">
                <a:solidFill>
                  <a:srgbClr val="FF0000"/>
                </a:solidFill>
              </a:rPr>
              <a:t>гістидин</a:t>
            </a:r>
            <a:r>
              <a:rPr lang="uk-UA" b="1" dirty="0">
                <a:solidFill>
                  <a:srgbClr val="FF0000"/>
                </a:solidFill>
              </a:rPr>
              <a:t>, валін</a:t>
            </a:r>
            <a:r>
              <a:rPr lang="uk-UA" dirty="0"/>
              <a:t>) не синтезуються в організмі, тому були названі </a:t>
            </a:r>
            <a:r>
              <a:rPr lang="uk-UA" dirty="0" err="1"/>
              <a:t>есенціальними</a:t>
            </a:r>
            <a:r>
              <a:rPr lang="uk-UA" dirty="0"/>
              <a:t> або незамінними.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b="1" dirty="0" smtClean="0">
                <a:solidFill>
                  <a:srgbClr val="C00000"/>
                </a:solidFill>
              </a:rPr>
              <a:t>Незамінні амінокислоти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11267" name="Picture 5" descr="img9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29005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796908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Значення амінокислот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/>
              <a:t>Анаболітичне</a:t>
            </a:r>
            <a:r>
              <a:rPr lang="uk-UA" dirty="0" smtClean="0"/>
              <a:t> значення </a:t>
            </a:r>
            <a:r>
              <a:rPr lang="uk-UA" dirty="0"/>
              <a:t>амінокислот для </a:t>
            </a:r>
            <a:r>
              <a:rPr lang="uk-UA" dirty="0" smtClean="0"/>
              <a:t>організму визначається </a:t>
            </a:r>
            <a:r>
              <a:rPr lang="uk-UA" dirty="0"/>
              <a:t>тим, що вони </a:t>
            </a:r>
            <a:r>
              <a:rPr lang="uk-UA" b="1" dirty="0">
                <a:solidFill>
                  <a:srgbClr val="FF0000"/>
                </a:solidFill>
              </a:rPr>
              <a:t>використовуються для синтезу </a:t>
            </a:r>
            <a:r>
              <a:rPr lang="uk-UA" b="1" dirty="0" smtClean="0">
                <a:solidFill>
                  <a:srgbClr val="FF0000"/>
                </a:solidFill>
              </a:rPr>
              <a:t>білків</a:t>
            </a:r>
            <a:r>
              <a:rPr lang="uk-UA" b="1" dirty="0" smtClean="0"/>
              <a:t>. </a:t>
            </a:r>
            <a:endParaRPr lang="uk-UA" b="1" dirty="0">
              <a:solidFill>
                <a:srgbClr val="FF0000"/>
              </a:solidFill>
            </a:endParaRPr>
          </a:p>
          <a:p>
            <a:r>
              <a:rPr lang="uk-UA" dirty="0"/>
              <a:t>Амінокислоти безпосередньо беруть участь у біосинтезі не тільки білків, але й великої кількості інших біологічно активних сполук, що </a:t>
            </a:r>
            <a:r>
              <a:rPr lang="uk-UA" dirty="0" smtClean="0"/>
              <a:t>регулюють </a:t>
            </a:r>
            <a:r>
              <a:rPr lang="uk-UA" dirty="0"/>
              <a:t>процеси обміну речовин в організмі, таких як </a:t>
            </a:r>
            <a:r>
              <a:rPr lang="uk-UA" dirty="0" err="1"/>
              <a:t>нейромедіаторів</a:t>
            </a:r>
            <a:r>
              <a:rPr lang="uk-UA" dirty="0"/>
              <a:t> та </a:t>
            </a:r>
            <a:r>
              <a:rPr lang="uk-UA" dirty="0" smtClean="0"/>
              <a:t>гормонів (наприклад, адреналін, </a:t>
            </a:r>
            <a:r>
              <a:rPr lang="uk-UA" dirty="0" err="1" smtClean="0"/>
              <a:t>норадреналін</a:t>
            </a:r>
            <a:r>
              <a:rPr lang="uk-UA" dirty="0" smtClean="0"/>
              <a:t>, </a:t>
            </a:r>
            <a:r>
              <a:rPr lang="uk-UA" dirty="0" err="1" smtClean="0"/>
              <a:t>дофамін</a:t>
            </a:r>
            <a:r>
              <a:rPr lang="uk-UA" dirty="0" smtClean="0"/>
              <a:t> тощо). </a:t>
            </a:r>
            <a:r>
              <a:rPr lang="uk-UA" b="1" dirty="0"/>
              <a:t>Амінокислоти виступають донорами </a:t>
            </a:r>
            <a:r>
              <a:rPr lang="uk-UA" b="1" dirty="0" smtClean="0"/>
              <a:t>нітрогену </a:t>
            </a:r>
            <a:r>
              <a:rPr lang="uk-UA" b="1" dirty="0"/>
              <a:t>при синтезі всіх </a:t>
            </a:r>
            <a:r>
              <a:rPr lang="uk-UA" b="1" dirty="0" err="1" smtClean="0"/>
              <a:t>нітрогеновмісних</a:t>
            </a:r>
            <a:r>
              <a:rPr lang="uk-UA" b="1" dirty="0" smtClean="0"/>
              <a:t> </a:t>
            </a:r>
            <a:r>
              <a:rPr lang="uk-UA" b="1" dirty="0"/>
              <a:t>небілкових сполук, в тому числі </a:t>
            </a:r>
            <a:r>
              <a:rPr lang="uk-UA" b="1" dirty="0" err="1"/>
              <a:t>нуклеотидів</a:t>
            </a:r>
            <a:r>
              <a:rPr lang="uk-UA" b="1" dirty="0"/>
              <a:t>, гему, креатину, холіну та інших речовин</a:t>
            </a:r>
            <a:r>
              <a:rPr lang="uk-UA" dirty="0"/>
              <a:t>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Нітргеновмісні</a:t>
            </a:r>
            <a:r>
              <a:rPr lang="uk-UA" b="1" dirty="0" smtClean="0">
                <a:solidFill>
                  <a:srgbClr val="C00000"/>
                </a:solidFill>
              </a:rPr>
              <a:t> небілкові сполуки </a:t>
            </a:r>
            <a:r>
              <a:rPr lang="uk-UA" dirty="0" smtClean="0">
                <a:solidFill>
                  <a:srgbClr val="C00000"/>
                </a:solidFill>
              </a:rPr>
              <a:t>(</a:t>
            </a:r>
            <a:r>
              <a:rPr lang="uk-UA" b="1" dirty="0" smtClean="0">
                <a:solidFill>
                  <a:srgbClr val="C00000"/>
                </a:solidFill>
              </a:rPr>
              <a:t>пурини, </a:t>
            </a:r>
            <a:r>
              <a:rPr lang="uk-UA" b="1" dirty="0" err="1" smtClean="0">
                <a:solidFill>
                  <a:srgbClr val="C00000"/>
                </a:solidFill>
              </a:rPr>
              <a:t>піримідини</a:t>
            </a:r>
            <a:r>
              <a:rPr lang="uk-UA" b="1" dirty="0" smtClean="0">
                <a:solidFill>
                  <a:srgbClr val="C00000"/>
                </a:solidFill>
              </a:rPr>
              <a:t>, гем, холін, креатин</a:t>
            </a:r>
            <a:r>
              <a:rPr lang="uk-UA" dirty="0" smtClean="0">
                <a:solidFill>
                  <a:srgbClr val="C00000"/>
                </a:solidFill>
              </a:rPr>
              <a:t>)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https://lifelib.info/biochemistry/biological/biological.files/image05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321471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ÐÐ°ÑÑÐ¸Ð½ÐºÐ¸ Ð¿Ð¾ Ð·Ð°Ð¿ÑÐ¾ÑÑ Ð³ÐµÐ¼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571613"/>
            <a:ext cx="1884995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ÐÐ°ÑÑÐ¸Ð½ÐºÐ¸ Ð¿Ð¾ Ð·Ð°Ð¿ÑÐ¾ÑÑ ÑÐ¾Ð»ÑÐ½ ÑÐ¾ÑÐ¼ÑÐ»Ð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3997678" cy="259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§ÑÐ¾ ÑÐ°ÐºÐ¾Ðµ ÐºÑÐµÐ°ÑÐ¸Ð½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500438"/>
            <a:ext cx="435771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Значення амінокислот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15436" cy="5643578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Катаболізм амінокислот може служити джерелом енергії для синтезу АТФ. </a:t>
            </a:r>
            <a:r>
              <a:rPr lang="uk-UA" dirty="0"/>
              <a:t>Енергетична функція амінокислот має важливе значення </a:t>
            </a:r>
            <a:r>
              <a:rPr lang="uk-UA" b="1" dirty="0"/>
              <a:t>при голодуванні</a:t>
            </a:r>
            <a:r>
              <a:rPr lang="uk-UA" dirty="0"/>
              <a:t>, деяких патологічних станах (</a:t>
            </a:r>
            <a:r>
              <a:rPr lang="uk-UA" b="1" dirty="0"/>
              <a:t>цукровий діабет </a:t>
            </a:r>
            <a:r>
              <a:rPr lang="uk-UA" dirty="0"/>
              <a:t>тощо) і </a:t>
            </a:r>
            <a:r>
              <a:rPr lang="uk-UA" dirty="0" smtClean="0"/>
              <a:t>переважно </a:t>
            </a:r>
            <a:r>
              <a:rPr lang="uk-UA" dirty="0"/>
              <a:t>при білковому харчуванні</a:t>
            </a:r>
            <a:r>
              <a:rPr lang="uk-UA" dirty="0" smtClean="0"/>
              <a:t>.</a:t>
            </a:r>
          </a:p>
          <a:p>
            <a:r>
              <a:rPr lang="uk-UA" dirty="0" smtClean="0"/>
              <a:t> </a:t>
            </a:r>
            <a:r>
              <a:rPr lang="uk-UA" b="1" dirty="0">
                <a:solidFill>
                  <a:srgbClr val="FF0000"/>
                </a:solidFill>
              </a:rPr>
              <a:t>Обмін амінокислот здійснює взаємозв'язок різноманітних хімічних перетворень у живому організмі.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Пул амінокислот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142984"/>
            <a:ext cx="8543956" cy="4983179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За рахунок надходження з продуктами харчування формується </a:t>
            </a:r>
            <a:r>
              <a:rPr lang="uk-UA" dirty="0" smtClean="0">
                <a:solidFill>
                  <a:srgbClr val="FF0000"/>
                </a:solidFill>
              </a:rPr>
              <a:t>33%</a:t>
            </a:r>
            <a:r>
              <a:rPr lang="uk-UA" dirty="0" smtClean="0"/>
              <a:t> загального пулу амінокислот</a:t>
            </a:r>
            <a:r>
              <a:rPr lang="uk-UA" dirty="0" smtClean="0">
                <a:solidFill>
                  <a:srgbClr val="FF0000"/>
                </a:solidFill>
              </a:rPr>
              <a:t>. 66% </a:t>
            </a:r>
            <a:r>
              <a:rPr lang="uk-UA" dirty="0" smtClean="0"/>
              <a:t>- загального пулу </a:t>
            </a:r>
            <a:r>
              <a:rPr lang="uk-UA" dirty="0" smtClean="0"/>
              <a:t>утворюється </a:t>
            </a:r>
            <a:r>
              <a:rPr lang="uk-UA" dirty="0" smtClean="0"/>
              <a:t>за рахунок </a:t>
            </a:r>
            <a:r>
              <a:rPr lang="uk-UA" dirty="0" smtClean="0"/>
              <a:t>біосинтезу. </a:t>
            </a:r>
            <a:endParaRPr lang="uk-UA" dirty="0" smtClean="0"/>
          </a:p>
          <a:p>
            <a:r>
              <a:rPr lang="uk-UA" b="1" dirty="0" smtClean="0"/>
              <a:t>Ця суміш ендогенного та екзогенного матеріалу – це частина змішаної фази низькомолекулярних </a:t>
            </a:r>
            <a:r>
              <a:rPr lang="uk-UA" b="1" dirty="0" err="1" smtClean="0"/>
              <a:t>інтермедіатів</a:t>
            </a:r>
            <a:r>
              <a:rPr lang="uk-UA" b="1" dirty="0" smtClean="0"/>
              <a:t> проміжного обміну – це вузлові пункти найважливіших метаболічних шляхів і </a:t>
            </a:r>
            <a:r>
              <a:rPr lang="uk-UA" b="1" dirty="0" smtClean="0">
                <a:solidFill>
                  <a:srgbClr val="FF0000"/>
                </a:solidFill>
              </a:rPr>
              <a:t>тому їх концентрація є регулюючим фактором обміну речовин</a:t>
            </a:r>
            <a:r>
              <a:rPr lang="uk-UA" b="1" dirty="0" smtClean="0"/>
              <a:t>.</a:t>
            </a:r>
            <a:endParaRPr lang="uk-UA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Амінокислоти і білки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071546"/>
            <a:ext cx="8572560" cy="557216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В організмі людини за добу розпадається на амінокислоти </a:t>
            </a:r>
            <a:r>
              <a:rPr lang="uk-UA" dirty="0" smtClean="0"/>
              <a:t>близько </a:t>
            </a:r>
            <a:r>
              <a:rPr lang="uk-UA" b="1" dirty="0">
                <a:solidFill>
                  <a:srgbClr val="FF0000"/>
                </a:solidFill>
              </a:rPr>
              <a:t>400 </a:t>
            </a:r>
            <a:r>
              <a:rPr lang="uk-UA" dirty="0"/>
              <a:t>г білків, приблизно стільки ж синтезується. Тому тканинні білки не можуть поповнювати затрати амінокислот при їх катаболізмі, використанні на синтез інших речовин. </a:t>
            </a:r>
            <a:endParaRPr lang="uk-UA" dirty="0" smtClean="0"/>
          </a:p>
          <a:p>
            <a:r>
              <a:rPr lang="uk-UA" dirty="0" smtClean="0"/>
              <a:t>Джерелом </a:t>
            </a:r>
            <a:r>
              <a:rPr lang="uk-UA" dirty="0"/>
              <a:t>амінокислот не можуть також служити і вуглеводи, так як з них синтезуються тільки вуглеводні частини більшості молекул амінокислот, </a:t>
            </a:r>
            <a:r>
              <a:rPr lang="uk-UA" dirty="0" smtClean="0"/>
              <a:t>тоді як </a:t>
            </a:r>
            <a:r>
              <a:rPr lang="uk-UA" dirty="0"/>
              <a:t>аміногрупа </a:t>
            </a:r>
            <a:r>
              <a:rPr lang="uk-UA" dirty="0" smtClean="0"/>
              <a:t>надходить</a:t>
            </a:r>
            <a:r>
              <a:rPr lang="uk-UA" dirty="0" smtClean="0"/>
              <a:t> </a:t>
            </a:r>
            <a:r>
              <a:rPr lang="uk-UA" dirty="0"/>
              <a:t>від інших амінокислот. </a:t>
            </a:r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Відповідно</a:t>
            </a:r>
            <a:r>
              <a:rPr lang="uk-UA" b="1" dirty="0">
                <a:solidFill>
                  <a:srgbClr val="FF0000"/>
                </a:solidFill>
              </a:rPr>
              <a:t>, основним джерелом амінокислот організму </a:t>
            </a:r>
            <a:r>
              <a:rPr lang="uk-UA" b="1" dirty="0" smtClean="0">
                <a:solidFill>
                  <a:srgbClr val="FF0000"/>
                </a:solidFill>
              </a:rPr>
              <a:t>слугують </a:t>
            </a:r>
            <a:r>
              <a:rPr lang="uk-UA" b="1" dirty="0">
                <a:solidFill>
                  <a:srgbClr val="FF0000"/>
                </a:solidFill>
              </a:rPr>
              <a:t>білки їжі.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57200" y="1219200"/>
          <a:ext cx="8229600" cy="5508625"/>
        </p:xfrm>
        <a:graphic>
          <a:graphicData uri="http://schemas.openxmlformats.org/presentationml/2006/ole">
            <p:oleObj spid="_x0000_s23554" name="Photo Editor Photo" r:id="rId3" imgW="4495238" imgH="3010320" progId="">
              <p:embed/>
            </p:oleObj>
          </a:graphicData>
        </a:graphic>
      </p:graphicFrame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457200" y="1371600"/>
            <a:ext cx="20574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пероксисоми</a:t>
            </a:r>
            <a:endParaRPr lang="ru-RU"/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76200" y="3429000"/>
            <a:ext cx="13716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центриолі</a:t>
            </a:r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381000" y="4572000"/>
            <a:ext cx="1447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мітохондрії</a:t>
            </a:r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381000" y="5181600"/>
            <a:ext cx="14478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гладенький</a:t>
            </a:r>
          </a:p>
          <a:p>
            <a:pPr algn="ctr"/>
            <a:r>
              <a:rPr lang="uk-UA"/>
              <a:t>ЕПР</a:t>
            </a:r>
            <a:endParaRPr lang="ru-RU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828800" y="5791200"/>
            <a:ext cx="16002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клітинна</a:t>
            </a:r>
          </a:p>
          <a:p>
            <a:pPr algn="ctr"/>
            <a:r>
              <a:rPr lang="uk-UA"/>
              <a:t>мембрана</a:t>
            </a:r>
            <a:endParaRPr lang="ru-RU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6400800" y="6019800"/>
            <a:ext cx="1447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рибосоми</a:t>
            </a:r>
            <a:endParaRPr lang="ru-RU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7543800" y="5486400"/>
            <a:ext cx="1066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вакуоль</a:t>
            </a:r>
            <a:endParaRPr lang="ru-RU"/>
          </a:p>
        </p:txBody>
      </p:sp>
      <p:sp>
        <p:nvSpPr>
          <p:cNvPr id="1034" name="AutoShape 10"/>
          <p:cNvSpPr>
            <a:spLocks noChangeArrowheads="1"/>
          </p:cNvSpPr>
          <p:nvPr/>
        </p:nvSpPr>
        <p:spPr bwMode="auto">
          <a:xfrm>
            <a:off x="7696200" y="4648200"/>
            <a:ext cx="1219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апарат</a:t>
            </a:r>
          </a:p>
          <a:p>
            <a:pPr algn="ctr"/>
            <a:r>
              <a:rPr lang="uk-UA"/>
              <a:t>Гольджі</a:t>
            </a:r>
            <a:endParaRPr lang="ru-RU"/>
          </a:p>
        </p:txBody>
      </p:sp>
      <p:sp>
        <p:nvSpPr>
          <p:cNvPr id="1035" name="AutoShape 11"/>
          <p:cNvSpPr>
            <a:spLocks noChangeArrowheads="1"/>
          </p:cNvSpPr>
          <p:nvPr/>
        </p:nvSpPr>
        <p:spPr bwMode="auto">
          <a:xfrm>
            <a:off x="381000" y="2133600"/>
            <a:ext cx="9906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ядерна</a:t>
            </a:r>
          </a:p>
          <a:p>
            <a:pPr algn="ctr"/>
            <a:r>
              <a:rPr lang="uk-UA"/>
              <a:t>пора</a:t>
            </a:r>
            <a:endParaRPr lang="ru-RU"/>
          </a:p>
        </p:txBody>
      </p:sp>
      <p:sp>
        <p:nvSpPr>
          <p:cNvPr id="1036" name="AutoShape 12"/>
          <p:cNvSpPr>
            <a:spLocks noChangeArrowheads="1"/>
          </p:cNvSpPr>
          <p:nvPr/>
        </p:nvSpPr>
        <p:spPr bwMode="auto">
          <a:xfrm>
            <a:off x="533400" y="1676400"/>
            <a:ext cx="10668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лізосома</a:t>
            </a:r>
            <a:endParaRPr lang="ru-RU"/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7239000" y="1752600"/>
            <a:ext cx="14478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шорсткий</a:t>
            </a:r>
          </a:p>
          <a:p>
            <a:pPr algn="ctr"/>
            <a:r>
              <a:rPr lang="uk-UA"/>
              <a:t>ЕПР</a:t>
            </a:r>
            <a:endParaRPr lang="ru-RU"/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7696200" y="3657600"/>
            <a:ext cx="12192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вільні</a:t>
            </a:r>
          </a:p>
          <a:p>
            <a:pPr algn="ctr"/>
            <a:r>
              <a:rPr lang="uk-UA"/>
              <a:t>рибосоми</a:t>
            </a:r>
            <a:endParaRPr lang="ru-RU"/>
          </a:p>
        </p:txBody>
      </p:sp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6705600" y="1371600"/>
            <a:ext cx="7620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ядро</a:t>
            </a:r>
            <a:endParaRPr lang="ru-RU"/>
          </a:p>
        </p:txBody>
      </p:sp>
      <p:sp>
        <p:nvSpPr>
          <p:cNvPr id="1040" name="AutoShape 16"/>
          <p:cNvSpPr>
            <a:spLocks noChangeArrowheads="1"/>
          </p:cNvSpPr>
          <p:nvPr/>
        </p:nvSpPr>
        <p:spPr bwMode="auto">
          <a:xfrm>
            <a:off x="5029200" y="1219200"/>
            <a:ext cx="1066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ядерце</a:t>
            </a:r>
            <a:endParaRPr lang="ru-RU"/>
          </a:p>
        </p:txBody>
      </p:sp>
      <p:sp>
        <p:nvSpPr>
          <p:cNvPr id="1041" name="AutoShape 17"/>
          <p:cNvSpPr>
            <a:spLocks noChangeArrowheads="1"/>
          </p:cNvSpPr>
          <p:nvPr/>
        </p:nvSpPr>
        <p:spPr bwMode="auto">
          <a:xfrm>
            <a:off x="4876800" y="1600200"/>
            <a:ext cx="16764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BBFC9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 sz="1400"/>
              <a:t>яденрна мембрана</a:t>
            </a:r>
            <a:endParaRPr lang="ru-RU" sz="1400"/>
          </a:p>
        </p:txBody>
      </p:sp>
      <p:sp>
        <p:nvSpPr>
          <p:cNvPr id="1042" name="WordArt 18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01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Схема будови тваринної </a:t>
            </a:r>
            <a:r>
              <a:rPr lang="uk-UA" sz="28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клітини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111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Тканинний гідроліз білків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929718" cy="6072206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r>
              <a:rPr lang="uk-UA" dirty="0" smtClean="0"/>
              <a:t>Розщеплення білків у клітинах тварин </a:t>
            </a:r>
            <a:r>
              <a:rPr lang="uk-UA" dirty="0"/>
              <a:t>відбувається завдяки наявності протеолітичних ферментів, які об'єднують під назвою тканинних </a:t>
            </a:r>
            <a:r>
              <a:rPr lang="uk-UA" b="1" i="1" dirty="0" err="1">
                <a:solidFill>
                  <a:srgbClr val="FF0000"/>
                </a:solidFill>
              </a:rPr>
              <a:t>протеїназ</a:t>
            </a:r>
            <a:r>
              <a:rPr lang="uk-UA" dirty="0"/>
              <a:t> або </a:t>
            </a:r>
            <a:r>
              <a:rPr lang="uk-UA" b="1" i="1" dirty="0" err="1">
                <a:solidFill>
                  <a:srgbClr val="FF0000"/>
                </a:solidFill>
              </a:rPr>
              <a:t>катепсинів</a:t>
            </a:r>
            <a:r>
              <a:rPr lang="uk-UA" dirty="0"/>
              <a:t>, що є сумішшю протеолітичних ферментів з оптимумом </a:t>
            </a:r>
            <a:r>
              <a:rPr lang="uk-UA" dirty="0" err="1">
                <a:solidFill>
                  <a:srgbClr val="FF0000"/>
                </a:solidFill>
              </a:rPr>
              <a:t>рН</a:t>
            </a:r>
            <a:r>
              <a:rPr lang="uk-UA" dirty="0">
                <a:solidFill>
                  <a:srgbClr val="FF0000"/>
                </a:solidFill>
              </a:rPr>
              <a:t> 4–5</a:t>
            </a:r>
            <a:r>
              <a:rPr lang="uk-UA" dirty="0"/>
              <a:t>, які локалізуються переважно у </a:t>
            </a:r>
            <a:r>
              <a:rPr lang="uk-UA" dirty="0" err="1"/>
              <a:t>лізосомах</a:t>
            </a:r>
            <a:r>
              <a:rPr lang="uk-UA" dirty="0"/>
              <a:t>, проте знаходяться також у гіалоплазмі, мітохондріях, ендоплазматичному </a:t>
            </a:r>
            <a:r>
              <a:rPr lang="uk-UA" dirty="0" err="1"/>
              <a:t>ретикулумі</a:t>
            </a:r>
            <a:r>
              <a:rPr lang="uk-UA" dirty="0"/>
              <a:t>. </a:t>
            </a:r>
            <a:r>
              <a:rPr lang="uk-UA" dirty="0" err="1"/>
              <a:t>Катепсини</a:t>
            </a:r>
            <a:r>
              <a:rPr lang="uk-UA" dirty="0"/>
              <a:t> відрізняються не лише оптимумом </a:t>
            </a:r>
            <a:r>
              <a:rPr lang="uk-UA" dirty="0" err="1"/>
              <a:t>рН</a:t>
            </a:r>
            <a:r>
              <a:rPr lang="uk-UA" dirty="0"/>
              <a:t>, але й специфічністю щодо білкових субстратів та пептидних зв'язків. </a:t>
            </a:r>
            <a:endParaRPr lang="uk-UA" dirty="0" smtClean="0"/>
          </a:p>
          <a:p>
            <a:r>
              <a:rPr lang="uk-UA" dirty="0" smtClean="0"/>
              <a:t>Під </a:t>
            </a:r>
            <a:r>
              <a:rPr lang="uk-UA" dirty="0"/>
              <a:t>впливом </a:t>
            </a:r>
            <a:r>
              <a:rPr lang="uk-UA" dirty="0" err="1"/>
              <a:t>катепсинів</a:t>
            </a:r>
            <a:r>
              <a:rPr lang="uk-UA" dirty="0"/>
              <a:t> білки </a:t>
            </a:r>
            <a:r>
              <a:rPr lang="uk-UA" dirty="0" smtClean="0"/>
              <a:t>гідролізуються </a:t>
            </a:r>
            <a:r>
              <a:rPr lang="uk-UA" dirty="0"/>
              <a:t>до амінокислот. </a:t>
            </a:r>
            <a:endParaRPr lang="uk-UA" dirty="0" smtClean="0"/>
          </a:p>
          <a:p>
            <a:r>
              <a:rPr lang="uk-UA" b="1" dirty="0" smtClean="0">
                <a:solidFill>
                  <a:srgbClr val="FF0000"/>
                </a:solidFill>
              </a:rPr>
              <a:t>Тканинний </a:t>
            </a:r>
            <a:r>
              <a:rPr lang="uk-UA" b="1" dirty="0">
                <a:solidFill>
                  <a:srgbClr val="FF0000"/>
                </a:solidFill>
              </a:rPr>
              <a:t>гідроліз білків є необхідною умовою їх поповнення, внаслідок чого утворюються вільні амінокислоти, які беруть участь у формуванні амінокислотного пулу.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uk-UA" b="1" dirty="0" err="1" smtClean="0">
                <a:solidFill>
                  <a:srgbClr val="C00000"/>
                </a:solidFill>
              </a:rPr>
              <a:t>Протеасоми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42844" y="1357298"/>
            <a:ext cx="8715436" cy="5357850"/>
          </a:xfrm>
        </p:spPr>
        <p:txBody>
          <a:bodyPr>
            <a:normAutofit/>
          </a:bodyPr>
          <a:lstStyle/>
          <a:p>
            <a:r>
              <a:rPr lang="uk-UA" b="1" dirty="0" err="1">
                <a:solidFill>
                  <a:srgbClr val="FF0000"/>
                </a:solidFill>
              </a:rPr>
              <a:t>Протеасома</a:t>
            </a:r>
            <a:r>
              <a:rPr lang="uk-UA" dirty="0"/>
              <a:t> — </a:t>
            </a:r>
            <a:r>
              <a:rPr lang="uk-UA" dirty="0" smtClean="0"/>
              <a:t>складний протеїновий комплекс, який присутній у всіх </a:t>
            </a:r>
            <a:r>
              <a:rPr lang="uk-UA" dirty="0" err="1" smtClean="0"/>
              <a:t>еукаріотичних</a:t>
            </a:r>
            <a:r>
              <a:rPr lang="uk-UA" dirty="0" smtClean="0"/>
              <a:t> організмах, археях і деяких бактеріях. Головна функція </a:t>
            </a:r>
            <a:r>
              <a:rPr lang="uk-UA" dirty="0" err="1" smtClean="0"/>
              <a:t>протеасоми</a:t>
            </a:r>
            <a:r>
              <a:rPr lang="uk-UA" dirty="0" smtClean="0"/>
              <a:t> – розщепляти непотрібні або пошкоджені білки за допомогою реакції протеолізу.</a:t>
            </a:r>
            <a:r>
              <a:rPr lang="uk-UA" dirty="0"/>
              <a:t> </a:t>
            </a:r>
            <a:r>
              <a:rPr lang="uk-UA" dirty="0" smtClean="0"/>
              <a:t>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Протеоліз </a:t>
            </a:r>
            <a:r>
              <a:rPr lang="uk-UA" b="1" dirty="0">
                <a:solidFill>
                  <a:srgbClr val="FF0000"/>
                </a:solidFill>
              </a:rPr>
              <a:t>— </a:t>
            </a:r>
            <a:r>
              <a:rPr lang="uk-UA" b="1" dirty="0" smtClean="0">
                <a:solidFill>
                  <a:srgbClr val="FF0000"/>
                </a:solidFill>
              </a:rPr>
              <a:t>це хімічна реакція, що руйнує пептидні </a:t>
            </a:r>
            <a:r>
              <a:rPr lang="uk-UA" b="1" dirty="0" err="1" smtClean="0">
                <a:solidFill>
                  <a:srgbClr val="FF0000"/>
                </a:solidFill>
              </a:rPr>
              <a:t>зв</a:t>
            </a:r>
            <a:r>
              <a:rPr lang="en-US" b="1" dirty="0" smtClean="0">
                <a:solidFill>
                  <a:srgbClr val="FF0000"/>
                </a:solidFill>
              </a:rPr>
              <a:t>’</a:t>
            </a:r>
            <a:r>
              <a:rPr lang="uk-UA" b="1" dirty="0" err="1" smtClean="0">
                <a:solidFill>
                  <a:srgbClr val="FF0000"/>
                </a:solidFill>
              </a:rPr>
              <a:t>язки</a:t>
            </a:r>
            <a:r>
              <a:rPr lang="uk-UA" b="1" dirty="0" smtClean="0">
                <a:solidFill>
                  <a:srgbClr val="FF0000"/>
                </a:solidFill>
              </a:rPr>
              <a:t> між амінокислотами. </a:t>
            </a:r>
            <a:endParaRPr lang="uk-UA" b="1" dirty="0">
              <a:solidFill>
                <a:srgbClr val="FF0000"/>
              </a:solidFill>
            </a:endParaRPr>
          </a:p>
          <a:p>
            <a:endParaRPr lang="uk-UA" dirty="0" smtClean="0"/>
          </a:p>
          <a:p>
            <a:endParaRPr lang="uk-UA" dirty="0"/>
          </a:p>
        </p:txBody>
      </p:sp>
      <p:pic>
        <p:nvPicPr>
          <p:cNvPr id="7" name="Рисунок 6" descr="440px-Proteaosome_1fnt_sid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0"/>
            <a:ext cx="5000620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Регуляція мітотичного циклу</a:t>
            </a:r>
          </a:p>
        </p:txBody>
      </p:sp>
      <p:pic>
        <p:nvPicPr>
          <p:cNvPr id="5" name="Содержимое 4" descr="https://upload.wikimedia.org/wikipedia/commons/thumb/c/ce/Cyclin_Expression.svg/1920px-Cyclin_Expression.svg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988841"/>
            <a:ext cx="435597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268760"/>
            <a:ext cx="4860032" cy="558924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Регуляція мітотичного циклу відбувається за рахунок комплексів білків </a:t>
            </a:r>
            <a:r>
              <a:rPr lang="uk-UA" dirty="0" err="1" smtClean="0"/>
              <a:t>циклінів</a:t>
            </a:r>
            <a:r>
              <a:rPr lang="uk-UA" dirty="0" smtClean="0"/>
              <a:t> і відповідних ферментів </a:t>
            </a:r>
            <a:r>
              <a:rPr lang="uk-UA" dirty="0" err="1" smtClean="0"/>
              <a:t>кіназ</a:t>
            </a:r>
            <a:r>
              <a:rPr lang="uk-UA" dirty="0" smtClean="0"/>
              <a:t>. Звернемо увагу на зміни концентрацій білків </a:t>
            </a:r>
            <a:r>
              <a:rPr lang="uk-UA" dirty="0" err="1" smtClean="0"/>
              <a:t>циклінів</a:t>
            </a:r>
            <a:r>
              <a:rPr lang="uk-UA" dirty="0" smtClean="0"/>
              <a:t> в клітині. Поступове наростання концентрацій і різке падіння (для більшості </a:t>
            </a:r>
            <a:r>
              <a:rPr lang="uk-UA" dirty="0" err="1" smtClean="0"/>
              <a:t>циклінів</a:t>
            </a:r>
            <a:r>
              <a:rPr lang="uk-UA" dirty="0" smtClean="0"/>
              <a:t>). </a:t>
            </a:r>
            <a:r>
              <a:rPr lang="uk-UA" b="1" dirty="0" smtClean="0">
                <a:solidFill>
                  <a:srgbClr val="FF0000"/>
                </a:solidFill>
              </a:rPr>
              <a:t>Таке падіння концентрацій забезпечується </a:t>
            </a:r>
            <a:r>
              <a:rPr lang="uk-UA" b="1" dirty="0" err="1" smtClean="0">
                <a:solidFill>
                  <a:srgbClr val="FF0000"/>
                </a:solidFill>
              </a:rPr>
              <a:t>протеасомами</a:t>
            </a:r>
            <a:r>
              <a:rPr lang="uk-UA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Убіквітин</a:t>
            </a:r>
            <a:r>
              <a:rPr lang="uk-UA" b="1" dirty="0" smtClean="0">
                <a:solidFill>
                  <a:srgbClr val="C00000"/>
                </a:solidFill>
              </a:rPr>
              <a:t> і </a:t>
            </a:r>
            <a:r>
              <a:rPr lang="uk-UA" b="1" dirty="0" err="1" smtClean="0">
                <a:solidFill>
                  <a:srgbClr val="C00000"/>
                </a:solidFill>
              </a:rPr>
              <a:t>протеасома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У кожній клітині існує велика кількість дуже дрібних білків, які називають «</a:t>
            </a:r>
            <a:r>
              <a:rPr lang="uk-UA" b="1" dirty="0" err="1" smtClean="0"/>
              <a:t>убіквітин</a:t>
            </a:r>
            <a:r>
              <a:rPr lang="uk-UA" dirty="0"/>
              <a:t>» ( </a:t>
            </a:r>
            <a:r>
              <a:rPr lang="uk-UA" dirty="0" err="1"/>
              <a:t>ubiquitin</a:t>
            </a:r>
            <a:r>
              <a:rPr lang="uk-UA" dirty="0"/>
              <a:t> [</a:t>
            </a:r>
            <a:r>
              <a:rPr lang="uk-UA" dirty="0" err="1"/>
              <a:t>juː’bɪkwɪtɪn</a:t>
            </a:r>
            <a:r>
              <a:rPr lang="uk-UA" dirty="0"/>
              <a:t>] </a:t>
            </a:r>
            <a:r>
              <a:rPr lang="uk-UA" dirty="0" smtClean="0"/>
              <a:t>). Протеїни, що підлягають знищенню за допомогою </a:t>
            </a:r>
            <a:r>
              <a:rPr lang="uk-UA" dirty="0" err="1" smtClean="0"/>
              <a:t>протеасоми</a:t>
            </a:r>
            <a:r>
              <a:rPr lang="uk-UA" dirty="0" smtClean="0"/>
              <a:t>, мітять хвостом, що складається як мінімум з </a:t>
            </a:r>
            <a:r>
              <a:rPr lang="uk-UA" b="1" dirty="0" smtClean="0">
                <a:solidFill>
                  <a:srgbClr val="FF0000"/>
                </a:solidFill>
              </a:rPr>
              <a:t>4</a:t>
            </a:r>
            <a:r>
              <a:rPr lang="uk-UA" dirty="0" smtClean="0"/>
              <a:t> молекул </a:t>
            </a:r>
            <a:r>
              <a:rPr lang="uk-UA" dirty="0" err="1" smtClean="0"/>
              <a:t>убіквітину</a:t>
            </a:r>
            <a:r>
              <a:rPr lang="uk-UA" dirty="0" smtClean="0"/>
              <a:t>. Протеїновий</a:t>
            </a:r>
            <a:r>
              <a:rPr lang="uk-UA" dirty="0"/>
              <a:t> комплекс, </a:t>
            </a:r>
            <a:r>
              <a:rPr lang="uk-UA" dirty="0" smtClean="0"/>
              <a:t>що поєднує </a:t>
            </a:r>
            <a:r>
              <a:rPr lang="uk-UA" dirty="0" err="1" smtClean="0"/>
              <a:t>“жертву”</a:t>
            </a:r>
            <a:r>
              <a:rPr lang="uk-UA" dirty="0" smtClean="0"/>
              <a:t> з </a:t>
            </a:r>
            <a:r>
              <a:rPr lang="uk-UA" dirty="0" err="1" smtClean="0"/>
              <a:t>убіквітином</a:t>
            </a:r>
            <a:r>
              <a:rPr lang="uk-UA" dirty="0"/>
              <a:t>, </a:t>
            </a:r>
            <a:r>
              <a:rPr lang="uk-UA" dirty="0" smtClean="0"/>
              <a:t>називають  </a:t>
            </a:r>
            <a:r>
              <a:rPr lang="uk-UA" dirty="0">
                <a:solidFill>
                  <a:srgbClr val="FF0000"/>
                </a:solidFill>
              </a:rPr>
              <a:t>«</a:t>
            </a:r>
            <a:r>
              <a:rPr lang="uk-UA" b="1" dirty="0" err="1" smtClean="0">
                <a:solidFill>
                  <a:srgbClr val="FF0000"/>
                </a:solidFill>
              </a:rPr>
              <a:t>убіквітинлігаза</a:t>
            </a:r>
            <a:r>
              <a:rPr lang="uk-UA" dirty="0">
                <a:solidFill>
                  <a:srgbClr val="FF0000"/>
                </a:solidFill>
              </a:rPr>
              <a:t>»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58204" cy="796908"/>
          </a:xfrm>
        </p:spPr>
        <p:txBody>
          <a:bodyPr>
            <a:noAutofit/>
          </a:bodyPr>
          <a:lstStyle/>
          <a:p>
            <a:r>
              <a:rPr lang="uk-UA" sz="3600" b="1" dirty="0" smtClean="0">
                <a:solidFill>
                  <a:srgbClr val="C00000"/>
                </a:solidFill>
              </a:rPr>
              <a:t>Обмін амінокислот і білків в організмі людини</a:t>
            </a:r>
            <a:endParaRPr lang="uk-UA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592933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А</a:t>
            </a:r>
            <a:r>
              <a:rPr lang="uk-UA" dirty="0" err="1"/>
              <a:t>мінокислоти</a:t>
            </a:r>
            <a:r>
              <a:rPr lang="uk-UA" dirty="0"/>
              <a:t>, які утворюються внаслідок травлення білків, надходять у кров і по системі </a:t>
            </a:r>
            <a:r>
              <a:rPr lang="uk-UA" dirty="0" smtClean="0"/>
              <a:t>ворітної </a:t>
            </a:r>
            <a:r>
              <a:rPr lang="uk-UA" dirty="0"/>
              <a:t>вени потрапляють у печінку, де відбувається синтез власних білків, а також білків плазми крові, синтез різних </a:t>
            </a:r>
            <a:r>
              <a:rPr lang="uk-UA" dirty="0" err="1" smtClean="0"/>
              <a:t>нітрогеновмісних</a:t>
            </a:r>
            <a:r>
              <a:rPr lang="uk-UA" dirty="0" smtClean="0"/>
              <a:t> </a:t>
            </a:r>
            <a:r>
              <a:rPr lang="uk-UA" dirty="0"/>
              <a:t>небілкових сполук - </a:t>
            </a:r>
            <a:r>
              <a:rPr lang="uk-UA" b="1" dirty="0"/>
              <a:t>пуринів, </a:t>
            </a:r>
            <a:r>
              <a:rPr lang="uk-UA" b="1" dirty="0" err="1"/>
              <a:t>піримідинів</a:t>
            </a:r>
            <a:r>
              <a:rPr lang="uk-UA" b="1" dirty="0"/>
              <a:t>, холіну, сечової кислоти, нікотинової кислоти, креатину, </a:t>
            </a:r>
            <a:r>
              <a:rPr lang="uk-UA" b="1" dirty="0" smtClean="0"/>
              <a:t>ліпідів</a:t>
            </a:r>
            <a:r>
              <a:rPr lang="uk-UA" b="1" dirty="0"/>
              <a:t>, кетонових </a:t>
            </a:r>
            <a:r>
              <a:rPr lang="uk-UA" b="1" dirty="0" smtClean="0"/>
              <a:t>тіл тощо</a:t>
            </a:r>
            <a:r>
              <a:rPr lang="uk-UA" dirty="0" smtClean="0"/>
              <a:t>. Деяка </a:t>
            </a:r>
            <a:r>
              <a:rPr lang="uk-UA" dirty="0"/>
              <a:t>кількість амінокислот підлягає розпаду до кінцевих продуктів </a:t>
            </a:r>
            <a:r>
              <a:rPr lang="uk-UA" b="1" dirty="0" err="1">
                <a:solidFill>
                  <a:srgbClr val="FF0000"/>
                </a:solidFill>
              </a:rPr>
              <a:t>СО</a:t>
            </a:r>
            <a:r>
              <a:rPr lang="uk-UA" b="1" baseline="-25000" dirty="0" err="1">
                <a:solidFill>
                  <a:srgbClr val="FF0000"/>
                </a:solidFill>
              </a:rPr>
              <a:t>2</a:t>
            </a:r>
            <a:r>
              <a:rPr lang="uk-UA" b="1" dirty="0">
                <a:solidFill>
                  <a:srgbClr val="FF0000"/>
                </a:solidFill>
              </a:rPr>
              <a:t>, NН</a:t>
            </a:r>
            <a:r>
              <a:rPr lang="uk-UA" b="1" baseline="-25000" dirty="0">
                <a:solidFill>
                  <a:srgbClr val="FF0000"/>
                </a:solidFill>
              </a:rPr>
              <a:t>3</a:t>
            </a:r>
            <a:r>
              <a:rPr lang="uk-UA" b="1" dirty="0">
                <a:solidFill>
                  <a:srgbClr val="FF0000"/>
                </a:solidFill>
              </a:rPr>
              <a:t> і Н</a:t>
            </a:r>
            <a:r>
              <a:rPr lang="uk-UA" b="1" baseline="-25000" dirty="0">
                <a:solidFill>
                  <a:srgbClr val="FF0000"/>
                </a:solidFill>
              </a:rPr>
              <a:t>2</a:t>
            </a:r>
            <a:r>
              <a:rPr lang="uk-UA" b="1" dirty="0">
                <a:solidFill>
                  <a:srgbClr val="FF0000"/>
                </a:solidFill>
              </a:rPr>
              <a:t>О </a:t>
            </a:r>
            <a:r>
              <a:rPr lang="uk-UA" dirty="0"/>
              <a:t>із звільненням до </a:t>
            </a:r>
            <a:r>
              <a:rPr lang="uk-UA" b="1" dirty="0">
                <a:solidFill>
                  <a:srgbClr val="FF0000"/>
                </a:solidFill>
              </a:rPr>
              <a:t>15 %</a:t>
            </a:r>
            <a:r>
              <a:rPr lang="uk-UA" dirty="0"/>
              <a:t> енергії. Печінка забезпечує, крім цього, збалансований пул вільних амінокислот організму шляхом синтезу замінних амінокислот та перерозподілу </a:t>
            </a:r>
            <a:r>
              <a:rPr lang="uk-UA" dirty="0" smtClean="0"/>
              <a:t>нітрогену </a:t>
            </a:r>
            <a:r>
              <a:rPr lang="uk-UA" dirty="0"/>
              <a:t>в результаті </a:t>
            </a:r>
            <a:r>
              <a:rPr lang="uk-UA" dirty="0" err="1"/>
              <a:t>трансамінування</a:t>
            </a:r>
            <a:r>
              <a:rPr lang="uk-UA" dirty="0"/>
              <a:t>.</a:t>
            </a:r>
          </a:p>
          <a:p>
            <a:r>
              <a:rPr lang="uk-UA" b="1" dirty="0">
                <a:solidFill>
                  <a:srgbClr val="FF0000"/>
                </a:solidFill>
              </a:rPr>
              <a:t>Амінокислоти, як і білки, не нагромаджуються в організмі і не відкладаються в тканинах про запас, а при забезпеченні білками їжі підтримується нормальний рівень амінокислот у крові.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0609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Дезамінування амінокислот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8715436" cy="5500726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Дезамінування </a:t>
            </a:r>
            <a:r>
              <a:rPr lang="uk-UA" dirty="0"/>
              <a:t>амінокислот</a:t>
            </a:r>
            <a:r>
              <a:rPr lang="uk-UA" b="1" dirty="0"/>
              <a:t> </a:t>
            </a:r>
            <a:r>
              <a:rPr lang="uk-UA" dirty="0"/>
              <a:t>– це процес відщеплення аміногрупи від амінокислоти з утворенням молекули аміаку. Розрізняють декілька типів дезамінування: відновне, </a:t>
            </a:r>
            <a:r>
              <a:rPr lang="uk-UA" dirty="0" smtClean="0"/>
              <a:t>окислювальне</a:t>
            </a:r>
            <a:r>
              <a:rPr lang="uk-UA" dirty="0"/>
              <a:t>, гідролітичне і </a:t>
            </a:r>
            <a:r>
              <a:rPr lang="uk-UA" dirty="0" err="1"/>
              <a:t>внутрішньомолекулярне</a:t>
            </a:r>
            <a:r>
              <a:rPr lang="uk-UA" dirty="0"/>
              <a:t>. </a:t>
            </a:r>
            <a:r>
              <a:rPr lang="uk-UA" dirty="0">
                <a:solidFill>
                  <a:srgbClr val="FF0000"/>
                </a:solidFill>
              </a:rPr>
              <a:t>Тип дезамінування амінокислот залежить від умов і виду організмів</a:t>
            </a:r>
            <a:r>
              <a:rPr lang="uk-UA" dirty="0"/>
              <a:t>. В організмі людини відновного дезамінування зазнають амінокислоти в травному тракті під впливом мікрофлори кишечника. </a:t>
            </a:r>
            <a:r>
              <a:rPr lang="uk-UA" dirty="0">
                <a:solidFill>
                  <a:srgbClr val="FF0000"/>
                </a:solidFill>
              </a:rPr>
              <a:t>У тканинах людини відбувається тільки </a:t>
            </a:r>
            <a:r>
              <a:rPr lang="uk-UA" dirty="0" smtClean="0">
                <a:solidFill>
                  <a:srgbClr val="FF0000"/>
                </a:solidFill>
              </a:rPr>
              <a:t>окислювальне </a:t>
            </a:r>
            <a:r>
              <a:rPr lang="uk-UA" dirty="0">
                <a:solidFill>
                  <a:srgbClr val="FF0000"/>
                </a:solidFill>
              </a:rPr>
              <a:t>дезамінування</a:t>
            </a:r>
            <a:r>
              <a:rPr lang="uk-UA" dirty="0"/>
              <a:t>. </a:t>
            </a:r>
            <a:r>
              <a:rPr lang="uk-UA" dirty="0" smtClean="0"/>
              <a:t>Окрім </a:t>
            </a:r>
            <a:r>
              <a:rPr lang="uk-UA" dirty="0"/>
              <a:t>аміаку в цих реакціях можуть утворюватися </a:t>
            </a:r>
            <a:r>
              <a:rPr lang="uk-UA" dirty="0" err="1"/>
              <a:t>безазотисті</a:t>
            </a:r>
            <a:r>
              <a:rPr lang="uk-UA" dirty="0"/>
              <a:t> речовини: </a:t>
            </a:r>
            <a:r>
              <a:rPr lang="uk-UA" dirty="0">
                <a:solidFill>
                  <a:srgbClr val="FF0000"/>
                </a:solidFill>
              </a:rPr>
              <a:t>насичена або ненасичена жирна кислота, </a:t>
            </a:r>
            <a:r>
              <a:rPr lang="uk-UA" dirty="0" err="1"/>
              <a:t>кето-</a:t>
            </a:r>
            <a:r>
              <a:rPr lang="uk-UA" dirty="0"/>
              <a:t> або оксикислота, що залежить від виду дезамінування.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Трансамінування</a:t>
            </a:r>
            <a:r>
              <a:rPr lang="uk-UA" b="1" dirty="0" smtClean="0">
                <a:solidFill>
                  <a:srgbClr val="C00000"/>
                </a:solidFill>
              </a:rPr>
              <a:t> амінокислот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 smtClean="0"/>
              <a:t>Трансамінування</a:t>
            </a:r>
            <a:r>
              <a:rPr lang="uk-UA" dirty="0" smtClean="0"/>
              <a:t> </a:t>
            </a:r>
            <a:r>
              <a:rPr lang="uk-UA" dirty="0"/>
              <a:t>– це процес перенесення аміногрупи з амінокислоти на α-кетокислоту без проміжного утворення аміаку, в результаті чого утворюється </a:t>
            </a:r>
            <a:r>
              <a:rPr lang="uk-UA" b="1" dirty="0"/>
              <a:t>нова кетокислота і нова амінокислота.</a:t>
            </a:r>
          </a:p>
          <a:p>
            <a:endParaRPr lang="uk-UA" dirty="0"/>
          </a:p>
        </p:txBody>
      </p:sp>
      <p:pic>
        <p:nvPicPr>
          <p:cNvPr id="4" name="Рисунок 3" descr="https://studfiles.net/html/2706/1060/html_gxzmvEdUD1.tRhu/img-5j3Uw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4143380"/>
            <a:ext cx="57150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https://studfiles.net/html/2706/1060/html_gxzmvEdUD1.tRhu/img-JrxxLv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Фенілкетонурія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643578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 В результаті мутації гену, контролюючого синтез </a:t>
            </a:r>
            <a:r>
              <a:rPr lang="uk-UA" dirty="0" err="1" smtClean="0"/>
              <a:t>фенілаланінгідроксилази</a:t>
            </a:r>
            <a:r>
              <a:rPr lang="uk-UA" dirty="0" smtClean="0"/>
              <a:t>, розвивається метаболічний блок на етапі перетворення </a:t>
            </a:r>
            <a:r>
              <a:rPr lang="uk-UA" dirty="0" smtClean="0">
                <a:solidFill>
                  <a:srgbClr val="FF0000"/>
                </a:solidFill>
              </a:rPr>
              <a:t>фенілаланіну в тирозин</a:t>
            </a:r>
            <a:r>
              <a:rPr lang="uk-UA" dirty="0" smtClean="0"/>
              <a:t>, внаслідок чого основним шляхом перетворення фенілаланіну стає </a:t>
            </a:r>
            <a:r>
              <a:rPr lang="uk-UA" dirty="0" smtClean="0">
                <a:solidFill>
                  <a:srgbClr val="FF0000"/>
                </a:solidFill>
              </a:rPr>
              <a:t>дезамінування</a:t>
            </a:r>
            <a:r>
              <a:rPr lang="uk-UA" dirty="0" smtClean="0"/>
              <a:t> і синтез токсичних похідних — </a:t>
            </a:r>
            <a:r>
              <a:rPr lang="uk-UA" dirty="0" err="1" smtClean="0"/>
              <a:t>фенілпіровиноградної</a:t>
            </a:r>
            <a:r>
              <a:rPr lang="uk-UA" dirty="0" smtClean="0"/>
              <a:t>, </a:t>
            </a:r>
            <a:r>
              <a:rPr lang="uk-UA" dirty="0" err="1" smtClean="0"/>
              <a:t>фенілмолочної</a:t>
            </a:r>
            <a:r>
              <a:rPr lang="uk-UA" dirty="0" smtClean="0"/>
              <a:t> і </a:t>
            </a:r>
            <a:r>
              <a:rPr lang="uk-UA" dirty="0" err="1" smtClean="0"/>
              <a:t>фенілоцтової</a:t>
            </a:r>
            <a:r>
              <a:rPr lang="uk-UA" dirty="0" smtClean="0"/>
              <a:t> кислот. У крові і тканинах значно збільшується концентрація фенілаланіну (до 0,2 г /л і більше при нормі 0,01 — 0,02 г/л). Велику роль в патогенезі хвороби відіграє недостатній синтез тирозину, який є попередником </a:t>
            </a:r>
            <a:r>
              <a:rPr lang="uk-UA" dirty="0" err="1" smtClean="0"/>
              <a:t>катехоламінів</a:t>
            </a:r>
            <a:r>
              <a:rPr lang="uk-UA" dirty="0" smtClean="0"/>
              <a:t> і меланіну. Захворювання успадковується </a:t>
            </a:r>
            <a:r>
              <a:rPr lang="uk-UA" dirty="0" smtClean="0"/>
              <a:t>за</a:t>
            </a:r>
            <a:r>
              <a:rPr lang="uk-UA" dirty="0" smtClean="0"/>
              <a:t> </a:t>
            </a:r>
            <a:r>
              <a:rPr lang="uk-UA" b="1" dirty="0" err="1" smtClean="0">
                <a:solidFill>
                  <a:srgbClr val="FF0000"/>
                </a:solidFill>
              </a:rPr>
              <a:t>аутосомно</a:t>
            </a:r>
            <a:r>
              <a:rPr lang="uk-UA" b="1" dirty="0" smtClean="0">
                <a:solidFill>
                  <a:srgbClr val="FF0000"/>
                </a:solidFill>
              </a:rPr>
              <a:t> — </a:t>
            </a:r>
            <a:r>
              <a:rPr lang="uk-UA" b="1" dirty="0" smtClean="0">
                <a:solidFill>
                  <a:srgbClr val="FF0000"/>
                </a:solidFill>
              </a:rPr>
              <a:t>рецесивним типом. </a:t>
            </a:r>
            <a:endParaRPr lang="uk-U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ÑÐµÐ½Ð¸Ð»ÐºÐµÑÐ¾Ð½ÑÑÐ¸Ñ_ÐºÐ»Ð¸Ð½Ð¸ÐºÐ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8786873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81000" y="1295400"/>
          <a:ext cx="8229600" cy="5334000"/>
        </p:xfrm>
        <a:graphic>
          <a:graphicData uri="http://schemas.openxmlformats.org/presentationml/2006/ole">
            <p:oleObj spid="_x0000_s24578" name="Photo Editor Photo" r:id="rId3" imgW="4439270" imgH="3038095" progId="">
              <p:embed/>
            </p:oleObj>
          </a:graphicData>
        </a:graphic>
      </p:graphicFrame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838200" y="1752600"/>
            <a:ext cx="8382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ядро</a:t>
            </a: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04800" y="2895600"/>
            <a:ext cx="14478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мітохондрія</a:t>
            </a: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28600" y="5105400"/>
            <a:ext cx="1447800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центральна</a:t>
            </a:r>
          </a:p>
          <a:p>
            <a:pPr algn="ctr"/>
            <a:r>
              <a:rPr lang="uk-UA"/>
              <a:t>вакуоль</a:t>
            </a:r>
            <a:endParaRPr lang="ru-RU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1905000" y="1447800"/>
            <a:ext cx="12954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хроматин</a:t>
            </a:r>
            <a:endParaRPr lang="ru-RU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905000" y="1752600"/>
            <a:ext cx="1295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ядерце</a:t>
            </a:r>
            <a:endParaRPr lang="ru-RU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1600200" y="2286000"/>
            <a:ext cx="20574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ядерна мембрана</a:t>
            </a:r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1828800" y="2057400"/>
            <a:ext cx="1752600" cy="228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ядерна пора</a:t>
            </a:r>
            <a:endParaRPr lang="ru-RU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7086600" y="1524000"/>
            <a:ext cx="12954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хлоропласт</a:t>
            </a:r>
            <a:endParaRPr lang="ru-RU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7162800" y="2590800"/>
            <a:ext cx="1905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шорсткий ЕПР</a:t>
            </a:r>
            <a:endParaRPr lang="ru-RU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5334000" y="5638800"/>
            <a:ext cx="10668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апарат</a:t>
            </a:r>
          </a:p>
          <a:p>
            <a:pPr algn="ctr"/>
            <a:r>
              <a:rPr lang="uk-UA"/>
              <a:t>Гольджі</a:t>
            </a:r>
            <a:endParaRPr lang="ru-RU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6629400" y="5410200"/>
            <a:ext cx="13716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цитоплазма</a:t>
            </a:r>
            <a:endParaRPr lang="ru-RU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7162800" y="3352800"/>
            <a:ext cx="1905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гладенький ЕПР</a:t>
            </a:r>
            <a:endParaRPr lang="ru-RU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7010400" y="4038600"/>
            <a:ext cx="1905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клітинна стінка</a:t>
            </a:r>
            <a:endParaRPr lang="ru-RU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7162800" y="4724400"/>
            <a:ext cx="15240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00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uk-UA"/>
              <a:t>плазматична</a:t>
            </a:r>
          </a:p>
          <a:p>
            <a:pPr algn="ctr"/>
            <a:r>
              <a:rPr lang="uk-UA"/>
              <a:t>мембрана</a:t>
            </a:r>
            <a:endParaRPr lang="ru-RU"/>
          </a:p>
        </p:txBody>
      </p:sp>
      <p:sp>
        <p:nvSpPr>
          <p:cNvPr id="2065" name="WordArt 17"/>
          <p:cNvSpPr>
            <a:spLocks noChangeArrowheads="1" noChangeShapeType="1" noTextEdit="1"/>
          </p:cNvSpPr>
          <p:nvPr/>
        </p:nvSpPr>
        <p:spPr bwMode="auto">
          <a:xfrm>
            <a:off x="1066800" y="381000"/>
            <a:ext cx="701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28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Схема </a:t>
            </a:r>
            <a:r>
              <a:rPr lang="uk-UA" sz="2800" kern="10" dirty="0" smtClean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будови рослинної </a:t>
            </a:r>
            <a:r>
              <a:rPr lang="uk-UA" sz="2800" kern="10" dirty="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bg1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клітини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Гліколіз і </a:t>
            </a:r>
            <a:r>
              <a:rPr lang="uk-UA" b="1" dirty="0" err="1" smtClean="0">
                <a:solidFill>
                  <a:srgbClr val="C00000"/>
                </a:solidFill>
              </a:rPr>
              <a:t>глюконеогенез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 smtClean="0"/>
              <a:t>Гліколіз – перший етап клітинного дихання.</a:t>
            </a:r>
          </a:p>
          <a:p>
            <a:pPr marL="457200" indent="-457200">
              <a:buFont typeface="Wingdings" pitchFamily="2" charset="2"/>
              <a:buNone/>
            </a:pPr>
            <a:r>
              <a:rPr lang="uk-UA" dirty="0" smtClean="0"/>
              <a:t> </a:t>
            </a:r>
            <a:r>
              <a:rPr lang="uk-UA" b="1" dirty="0" smtClean="0"/>
              <a:t>Кінцеві продукти гліколізу: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uk-UA" dirty="0" smtClean="0"/>
              <a:t>2 молекули </a:t>
            </a:r>
            <a:r>
              <a:rPr lang="uk-UA" dirty="0" err="1" smtClean="0"/>
              <a:t>пірувату</a:t>
            </a:r>
            <a:endParaRPr lang="uk-UA" dirty="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uk-UA" dirty="0" smtClean="0"/>
              <a:t>2 молекули </a:t>
            </a:r>
            <a:r>
              <a:rPr lang="en-US" b="1" dirty="0" smtClean="0"/>
              <a:t>NAD</a:t>
            </a:r>
            <a:r>
              <a:rPr lang="uk-UA" b="1" dirty="0" smtClean="0"/>
              <a:t>Н</a:t>
            </a:r>
            <a:r>
              <a:rPr lang="uk-UA" b="1" baseline="-25000" dirty="0" smtClean="0"/>
              <a:t>2</a:t>
            </a:r>
            <a:endParaRPr lang="uk-UA" b="1" dirty="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uk-UA" dirty="0" smtClean="0"/>
              <a:t>2 молекули </a:t>
            </a:r>
            <a:r>
              <a:rPr lang="uk-UA" b="1" dirty="0" smtClean="0"/>
              <a:t>АТР</a:t>
            </a:r>
            <a:endParaRPr lang="ru-RU" b="1" dirty="0" smtClean="0"/>
          </a:p>
          <a:p>
            <a:r>
              <a:rPr lang="uk-UA" b="1" dirty="0" err="1" smtClean="0"/>
              <a:t>Глюконеогене́з</a:t>
            </a:r>
            <a:r>
              <a:rPr lang="uk-UA" dirty="0" smtClean="0"/>
              <a:t> — метаболічний шлях утворення глюкози з нецукрових вуглецевих субстратів, таких як </a:t>
            </a:r>
            <a:r>
              <a:rPr lang="uk-UA" dirty="0" err="1" smtClean="0"/>
              <a:t>піруват</a:t>
            </a:r>
            <a:r>
              <a:rPr lang="uk-UA" dirty="0" smtClean="0"/>
              <a:t>, молочна кислота, гліцерин і </a:t>
            </a:r>
            <a:r>
              <a:rPr lang="uk-UA" dirty="0" err="1" smtClean="0"/>
              <a:t>глюкогенні</a:t>
            </a:r>
            <a:r>
              <a:rPr lang="uk-UA" dirty="0" smtClean="0"/>
              <a:t> амінокислоти (гліцин, аланін). </a:t>
            </a:r>
            <a:endParaRPr lang="uk-U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AutoShape 2"/>
          <p:cNvSpPr>
            <a:spLocks noGrp="1" noChangeArrowheads="1"/>
          </p:cNvSpPr>
          <p:nvPr>
            <p:ph type="title"/>
          </p:nvPr>
        </p:nvSpPr>
        <p:spPr>
          <a:xfrm>
            <a:off x="1258888" y="0"/>
            <a:ext cx="7427912" cy="1052513"/>
          </a:xfrm>
        </p:spPr>
        <p:txBody>
          <a:bodyPr/>
          <a:lstStyle/>
          <a:p>
            <a:pPr>
              <a:defRPr/>
            </a:pPr>
            <a:r>
              <a:rPr lang="uk-UA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Гліколіз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4438"/>
            <a:ext cx="5143500" cy="4872037"/>
          </a:xfrm>
          <a:solidFill>
            <a:schemeClr val="bg1"/>
          </a:solidFill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uk-UA" sz="2000" dirty="0" smtClean="0"/>
              <a:t>	</a:t>
            </a:r>
            <a:r>
              <a:rPr lang="uk-UA" sz="2400" dirty="0" smtClean="0"/>
              <a:t>Процес окиснення глюкози, який включає 9 послідовних реакцій, кожна з яких </a:t>
            </a:r>
            <a:r>
              <a:rPr lang="uk-UA" sz="2400" dirty="0" err="1" smtClean="0"/>
              <a:t>каталізується</a:t>
            </a:r>
            <a:r>
              <a:rPr lang="uk-UA" sz="2400" dirty="0" smtClean="0"/>
              <a:t> специфічним ферментом і відбувається в </a:t>
            </a:r>
            <a:r>
              <a:rPr lang="uk-UA" sz="2400" dirty="0" err="1" smtClean="0"/>
              <a:t>цитозолі</a:t>
            </a:r>
            <a:endParaRPr lang="uk-UA" sz="2400" dirty="0" smtClean="0"/>
          </a:p>
          <a:p>
            <a:pPr marL="457200" indent="-457200">
              <a:buFont typeface="Wingdings" pitchFamily="2" charset="2"/>
              <a:buNone/>
            </a:pPr>
            <a:endParaRPr lang="uk-UA" sz="2400" dirty="0" smtClean="0"/>
          </a:p>
          <a:p>
            <a:pPr marL="457200" indent="-457200">
              <a:buFont typeface="Wingdings" pitchFamily="2" charset="2"/>
              <a:buNone/>
            </a:pPr>
            <a:r>
              <a:rPr lang="uk-UA" sz="2400" b="1" dirty="0" smtClean="0"/>
              <a:t>Кінцеві продукти гліколізу: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uk-UA" sz="2400" dirty="0" smtClean="0"/>
              <a:t>2 молекули </a:t>
            </a:r>
            <a:r>
              <a:rPr lang="uk-UA" sz="2400" dirty="0" err="1" smtClean="0"/>
              <a:t>пірувату</a:t>
            </a:r>
            <a:endParaRPr lang="uk-UA" sz="2400" dirty="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uk-UA" sz="2400" dirty="0" smtClean="0"/>
              <a:t>2 молекули </a:t>
            </a:r>
            <a:r>
              <a:rPr lang="en-US" sz="2400" b="1" dirty="0" smtClean="0"/>
              <a:t>NAD</a:t>
            </a:r>
            <a:r>
              <a:rPr lang="uk-UA" sz="2400" b="1" dirty="0" smtClean="0"/>
              <a:t>Н</a:t>
            </a:r>
            <a:r>
              <a:rPr lang="uk-UA" sz="2400" b="1" baseline="-25000" dirty="0" smtClean="0"/>
              <a:t>2</a:t>
            </a:r>
            <a:endParaRPr lang="uk-UA" sz="2400" b="1" dirty="0" smtClean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uk-UA" sz="2400" dirty="0" smtClean="0"/>
              <a:t>2 молекули </a:t>
            </a:r>
            <a:r>
              <a:rPr lang="uk-UA" sz="2400" b="1" dirty="0" smtClean="0"/>
              <a:t>АТР</a:t>
            </a:r>
            <a:endParaRPr lang="ru-RU" sz="2400" b="1" dirty="0" smtClean="0"/>
          </a:p>
        </p:txBody>
      </p:sp>
      <p:pic>
        <p:nvPicPr>
          <p:cNvPr id="35844" name="Picture 6" descr="figure2-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29250" y="819150"/>
            <a:ext cx="3714750" cy="6038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654032"/>
          </a:xfrm>
        </p:spPr>
        <p:txBody>
          <a:bodyPr>
            <a:normAutofit fontScale="90000"/>
          </a:bodyPr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Глюконеогенез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28670"/>
            <a:ext cx="9001156" cy="5929330"/>
          </a:xfrm>
        </p:spPr>
        <p:txBody>
          <a:bodyPr>
            <a:normAutofit fontScale="92500" lnSpcReduction="10000"/>
          </a:bodyPr>
          <a:lstStyle/>
          <a:p>
            <a:r>
              <a:rPr lang="uk-UA" dirty="0" err="1" smtClean="0"/>
              <a:t>Глюконеогенез</a:t>
            </a:r>
            <a:r>
              <a:rPr lang="uk-UA" dirty="0" smtClean="0"/>
              <a:t> відбувається у клітинах бактерій, </a:t>
            </a:r>
            <a:r>
              <a:rPr lang="uk-UA" dirty="0" err="1" smtClean="0"/>
              <a:t>архебактерій</a:t>
            </a:r>
            <a:r>
              <a:rPr lang="uk-UA" dirty="0" smtClean="0"/>
              <a:t>, грибів, рослин і тварин. Як і гліколіз, майже всі перетворення </a:t>
            </a:r>
            <a:r>
              <a:rPr lang="uk-UA" dirty="0" err="1" smtClean="0"/>
              <a:t>глюконеогенезу</a:t>
            </a:r>
            <a:r>
              <a:rPr lang="uk-UA" dirty="0" smtClean="0"/>
              <a:t> локалізується у цитоплазмі, проте в еукаріот перша реакція цього шляху має місце у мітохондріях</a:t>
            </a:r>
            <a:r>
              <a:rPr lang="uk-UA" baseline="30000" dirty="0" smtClean="0"/>
              <a:t>.</a:t>
            </a:r>
            <a:endParaRPr lang="uk-UA" dirty="0" smtClean="0"/>
          </a:p>
          <a:p>
            <a:r>
              <a:rPr lang="uk-UA" dirty="0" smtClean="0"/>
              <a:t>У тварин найважливішими </a:t>
            </a:r>
            <a:r>
              <a:rPr lang="uk-UA" b="1" dirty="0" smtClean="0">
                <a:solidFill>
                  <a:srgbClr val="FF0000"/>
                </a:solidFill>
              </a:rPr>
              <a:t>попередниками глюкози є </a:t>
            </a:r>
            <a:r>
              <a:rPr lang="uk-UA" b="1" dirty="0" err="1" smtClean="0">
                <a:solidFill>
                  <a:srgbClr val="FF0000"/>
                </a:solidFill>
              </a:rPr>
              <a:t>тривуглецеві</a:t>
            </a:r>
            <a:r>
              <a:rPr lang="uk-UA" b="1" dirty="0" smtClean="0">
                <a:solidFill>
                  <a:srgbClr val="FF0000"/>
                </a:solidFill>
              </a:rPr>
              <a:t> сполуки, такі як </a:t>
            </a:r>
            <a:r>
              <a:rPr lang="uk-UA" b="1" dirty="0" err="1" smtClean="0">
                <a:solidFill>
                  <a:srgbClr val="FF0000"/>
                </a:solidFill>
              </a:rPr>
              <a:t>піруват</a:t>
            </a:r>
            <a:r>
              <a:rPr lang="uk-UA" b="1" dirty="0" smtClean="0">
                <a:solidFill>
                  <a:srgbClr val="FF0000"/>
                </a:solidFill>
              </a:rPr>
              <a:t>, лактат, </a:t>
            </a:r>
            <a:r>
              <a:rPr lang="uk-UA" b="1" dirty="0" err="1" smtClean="0">
                <a:solidFill>
                  <a:srgbClr val="FF0000"/>
                </a:solidFill>
              </a:rPr>
              <a:t>гліцерол</a:t>
            </a:r>
            <a:r>
              <a:rPr lang="uk-UA" b="1" dirty="0" smtClean="0">
                <a:solidFill>
                  <a:srgbClr val="FF0000"/>
                </a:solidFill>
              </a:rPr>
              <a:t> та деякі амінокислоти.  </a:t>
            </a:r>
            <a:r>
              <a:rPr lang="uk-UA" dirty="0" smtClean="0"/>
              <a:t>У ссавців </a:t>
            </a:r>
            <a:r>
              <a:rPr lang="uk-UA" dirty="0" err="1" smtClean="0"/>
              <a:t>глюконеогенез</a:t>
            </a:r>
            <a:r>
              <a:rPr lang="uk-UA" dirty="0" smtClean="0"/>
              <a:t> найбільш інтенсивно протікає у печінці, а також деякою мірою у кірковому шарі нирок та епітелії тонкого кишечника. </a:t>
            </a:r>
            <a:r>
              <a:rPr lang="uk-UA" b="1" dirty="0" smtClean="0">
                <a:solidFill>
                  <a:srgbClr val="FF0000"/>
                </a:solidFill>
              </a:rPr>
              <a:t>За добу в організмі людини синтезується до 80 г глюкози. </a:t>
            </a:r>
            <a:endParaRPr lang="uk-UA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Глюконеогенез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Після фізичних навантажень молочна кислота утворена в скелетних м'язах переноситься кров'ю до печінки, де перетворюється </a:t>
            </a:r>
            <a:r>
              <a:rPr lang="uk-UA" dirty="0" smtClean="0"/>
              <a:t>на </a:t>
            </a:r>
            <a:r>
              <a:rPr lang="uk-UA" dirty="0" smtClean="0"/>
              <a:t>глюкозу, яка транспортується назад у м'язи і слугує там субстратом для синтезу глікогену. Цей метаболічний шлях отримав назву цикл Корі. </a:t>
            </a:r>
            <a:r>
              <a:rPr lang="uk-UA" dirty="0" err="1" smtClean="0"/>
              <a:t>Глюконеогенез</a:t>
            </a:r>
            <a:r>
              <a:rPr lang="uk-UA" dirty="0" smtClean="0"/>
              <a:t> відіграє особливе значення під час голодування, </a:t>
            </a:r>
          </a:p>
          <a:p>
            <a:r>
              <a:rPr lang="uk-UA" dirty="0" err="1" smtClean="0"/>
              <a:t>Глюконеогенез</a:t>
            </a:r>
            <a:r>
              <a:rPr lang="uk-UA" dirty="0" smtClean="0"/>
              <a:t> також інтенсивно відбувається у насінні, яке проростає, і є частиною шляху, що </a:t>
            </a:r>
            <a:r>
              <a:rPr lang="uk-UA" dirty="0" smtClean="0"/>
              <a:t>перетворює запасні</a:t>
            </a:r>
            <a:r>
              <a:rPr lang="uk-UA" dirty="0" smtClean="0"/>
              <a:t> ліпіди та білки у дисахариди     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   (</a:t>
            </a:r>
            <a:r>
              <a:rPr lang="uk-UA" dirty="0" smtClean="0"/>
              <a:t>переважно сахарозу), які можуть транспортуватись у всі тканини молодої рослини.</a:t>
            </a:r>
            <a:endParaRPr lang="uk-UA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25413"/>
            <a:ext cx="7993062" cy="8556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smtClean="0">
                <a:solidFill>
                  <a:srgbClr val="C00000"/>
                </a:solidFill>
              </a:rPr>
              <a:t>Обмін ліпідів. </a:t>
            </a:r>
            <a:r>
              <a:rPr lang="uk-UA" b="1" dirty="0" smtClean="0">
                <a:solidFill>
                  <a:srgbClr val="C00000"/>
                </a:solidFill>
              </a:rPr>
              <a:t>Клітини </a:t>
            </a:r>
            <a:r>
              <a:rPr lang="uk-UA" b="1" dirty="0" err="1" smtClean="0">
                <a:solidFill>
                  <a:srgbClr val="C00000"/>
                </a:solidFill>
              </a:rPr>
              <a:t>а</a:t>
            </a:r>
            <a:r>
              <a:rPr lang="uk-UA" b="1" dirty="0" err="1" smtClean="0">
                <a:solidFill>
                  <a:srgbClr val="C00000"/>
                </a:solidFill>
              </a:rPr>
              <a:t>дипоцити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pic>
        <p:nvPicPr>
          <p:cNvPr id="36867" name="Picture 4" descr="адипоцит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92275" y="1052513"/>
            <a:ext cx="3424238" cy="5545137"/>
          </a:xfrm>
          <a:noFill/>
          <a:ln w="38100">
            <a:solidFill>
              <a:srgbClr val="5B5631"/>
            </a:solidFill>
          </a:ln>
        </p:spPr>
      </p:pic>
      <p:pic>
        <p:nvPicPr>
          <p:cNvPr id="36868" name="Picture 6" descr="адип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64163" y="1052513"/>
            <a:ext cx="3097212" cy="5516562"/>
          </a:xfrm>
          <a:noFill/>
          <a:ln w="38100">
            <a:solidFill>
              <a:srgbClr val="5B563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spect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uk-UA" sz="4000" dirty="0" smtClean="0"/>
              <a:t>      </a:t>
            </a:r>
            <a:r>
              <a:rPr lang="uk-UA" sz="4000" b="1" dirty="0" smtClean="0">
                <a:solidFill>
                  <a:srgbClr val="C00000"/>
                </a:solidFill>
              </a:rPr>
              <a:t>Обмін ліпідів в  </a:t>
            </a:r>
            <a:r>
              <a:rPr lang="uk-UA" sz="4000" b="1" dirty="0" err="1" smtClean="0">
                <a:solidFill>
                  <a:srgbClr val="C00000"/>
                </a:solidFill>
              </a:rPr>
              <a:t>адипоциті</a:t>
            </a:r>
            <a:endParaRPr lang="ru-RU" sz="4000" b="1" dirty="0" smtClean="0">
              <a:solidFill>
                <a:srgbClr val="C00000"/>
              </a:solidFill>
            </a:endParaRPr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628775"/>
            <a:ext cx="8229600" cy="4525963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Нуклеотиди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err="1" smtClean="0">
                <a:solidFill>
                  <a:srgbClr val="FF0000"/>
                </a:solidFill>
              </a:rPr>
              <a:t>Нуклеотиди</a:t>
            </a:r>
            <a:r>
              <a:rPr lang="uk-UA" dirty="0" smtClean="0">
                <a:solidFill>
                  <a:srgbClr val="FF0000"/>
                </a:solidFill>
              </a:rPr>
              <a:t> і </a:t>
            </a:r>
            <a:r>
              <a:rPr lang="uk-UA" b="1" dirty="0" err="1" smtClean="0">
                <a:solidFill>
                  <a:srgbClr val="FF0000"/>
                </a:solidFill>
              </a:rPr>
              <a:t>нуклеозиди</a:t>
            </a:r>
            <a:r>
              <a:rPr lang="uk-UA" dirty="0" smtClean="0">
                <a:solidFill>
                  <a:srgbClr val="FF0000"/>
                </a:solidFill>
              </a:rPr>
              <a:t> </a:t>
            </a:r>
            <a:r>
              <a:rPr lang="uk-UA" dirty="0" smtClean="0"/>
              <a:t>мають високу метаболічну активність, деякі з них безпосередньо беруть участь  в розвитку запальних реакцій.  Для розвитку запалення найбільш значущі АТФ, </a:t>
            </a:r>
            <a:r>
              <a:rPr lang="uk-UA" dirty="0" err="1" smtClean="0"/>
              <a:t>АДФ</a:t>
            </a:r>
            <a:r>
              <a:rPr lang="uk-UA" dirty="0" smtClean="0"/>
              <a:t> та аденозин. </a:t>
            </a:r>
          </a:p>
          <a:p>
            <a:r>
              <a:rPr lang="uk-UA" b="1" dirty="0" smtClean="0">
                <a:solidFill>
                  <a:srgbClr val="FF0000"/>
                </a:solidFill>
              </a:rPr>
              <a:t>АТФ</a:t>
            </a:r>
            <a:r>
              <a:rPr lang="uk-UA" dirty="0" smtClean="0"/>
              <a:t> забезпечує енергетичну підтримку і функції клітин та пластичні процеси в них, регуляцію тонусу судин, зміни агрегатного стану </a:t>
            </a:r>
            <a:r>
              <a:rPr lang="uk-UA" dirty="0" smtClean="0"/>
              <a:t>крові, </a:t>
            </a:r>
            <a:r>
              <a:rPr lang="uk-UA" dirty="0" smtClean="0"/>
              <a:t>регуляцію </a:t>
            </a:r>
            <a:r>
              <a:rPr lang="uk-UA" dirty="0" err="1" smtClean="0"/>
              <a:t>мікроциркуляції</a:t>
            </a:r>
            <a:r>
              <a:rPr lang="uk-UA" dirty="0" smtClean="0"/>
              <a:t>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 smtClean="0">
                <a:solidFill>
                  <a:srgbClr val="C00000"/>
                </a:solidFill>
              </a:rPr>
              <a:t>Нуклеотиди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200" b="1" dirty="0" err="1" smtClean="0">
                <a:solidFill>
                  <a:srgbClr val="FF0000"/>
                </a:solidFill>
              </a:rPr>
              <a:t>АДФ</a:t>
            </a:r>
            <a:r>
              <a:rPr lang="uk-UA" sz="3200" dirty="0" smtClean="0"/>
              <a:t> стимулює адгезію, агрегацію і </a:t>
            </a:r>
            <a:r>
              <a:rPr lang="uk-UA" sz="3200" dirty="0" smtClean="0"/>
              <a:t>аглютинацію формених </a:t>
            </a:r>
            <a:r>
              <a:rPr lang="uk-UA" sz="3200" dirty="0" smtClean="0"/>
              <a:t>елементів крові. Це викликає тромбоутворення, порушення </a:t>
            </a:r>
            <a:r>
              <a:rPr lang="uk-UA" sz="3200" dirty="0" err="1" smtClean="0"/>
              <a:t>кровотоку</a:t>
            </a:r>
            <a:r>
              <a:rPr lang="uk-UA" sz="3200" dirty="0" smtClean="0"/>
              <a:t> та </a:t>
            </a:r>
            <a:r>
              <a:rPr lang="uk-UA" sz="3200" dirty="0" err="1" smtClean="0"/>
              <a:t>лімфотоку</a:t>
            </a:r>
            <a:r>
              <a:rPr lang="uk-UA" sz="3200" dirty="0" smtClean="0"/>
              <a:t> в судинах </a:t>
            </a:r>
            <a:r>
              <a:rPr lang="uk-UA" sz="3200" dirty="0" err="1" smtClean="0"/>
              <a:t>мікроциркуляторного</a:t>
            </a:r>
            <a:r>
              <a:rPr lang="uk-UA" sz="3200" dirty="0" smtClean="0"/>
              <a:t> русла. </a:t>
            </a:r>
          </a:p>
          <a:p>
            <a:r>
              <a:rPr lang="uk-UA" sz="3200" b="1" dirty="0" smtClean="0">
                <a:solidFill>
                  <a:srgbClr val="FF0000"/>
                </a:solidFill>
              </a:rPr>
              <a:t>Аденозин</a:t>
            </a:r>
            <a:r>
              <a:rPr lang="uk-UA" sz="3200" dirty="0" smtClean="0"/>
              <a:t>,який вивільнюється з клітин, здійснює </a:t>
            </a:r>
            <a:r>
              <a:rPr lang="uk-UA" sz="3200" dirty="0" smtClean="0"/>
              <a:t>суттєвий </a:t>
            </a:r>
            <a:r>
              <a:rPr lang="uk-UA" sz="3200" dirty="0" err="1" smtClean="0"/>
              <a:t>судиннорозширювальний</a:t>
            </a:r>
            <a:r>
              <a:rPr lang="uk-UA" sz="3200" dirty="0" smtClean="0"/>
              <a:t> </a:t>
            </a:r>
            <a:r>
              <a:rPr lang="uk-UA" sz="3200" dirty="0" smtClean="0"/>
              <a:t>ефект. 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b="1" dirty="0" smtClean="0"/>
              <a:t>Малі органічні сполуки</a:t>
            </a:r>
            <a:endParaRPr lang="ru-RU" b="1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144000" cy="5733257"/>
          </a:xfrm>
        </p:spPr>
        <p:txBody>
          <a:bodyPr/>
          <a:lstStyle/>
          <a:p>
            <a:pPr eaLnBrk="1" hangingPunct="1"/>
            <a:r>
              <a:rPr lang="uk-UA" dirty="0" smtClean="0"/>
              <a:t>Малі органічні молекули клітини являють собою сполуки </a:t>
            </a:r>
            <a:r>
              <a:rPr lang="uk-UA" dirty="0" smtClean="0"/>
              <a:t>карбону </a:t>
            </a:r>
            <a:r>
              <a:rPr lang="uk-UA" dirty="0" smtClean="0"/>
              <a:t>з молекулярною масою від </a:t>
            </a:r>
            <a:r>
              <a:rPr lang="uk-UA" b="1" dirty="0" smtClean="0">
                <a:solidFill>
                  <a:srgbClr val="FF3300"/>
                </a:solidFill>
              </a:rPr>
              <a:t>100 до 1000</a:t>
            </a:r>
            <a:r>
              <a:rPr lang="uk-UA" dirty="0" smtClean="0"/>
              <a:t>, що містять до </a:t>
            </a:r>
            <a:r>
              <a:rPr lang="uk-UA" b="1" dirty="0" smtClean="0">
                <a:solidFill>
                  <a:srgbClr val="FF0000"/>
                </a:solidFill>
              </a:rPr>
              <a:t>30 </a:t>
            </a:r>
            <a:r>
              <a:rPr lang="uk-UA" dirty="0" smtClean="0"/>
              <a:t>атомів карбону. Такі молекули перебувають у вільному стані в цитоплазматичному розчині, утворюючи </a:t>
            </a:r>
            <a:r>
              <a:rPr lang="uk-UA" b="1" dirty="0" smtClean="0">
                <a:solidFill>
                  <a:srgbClr val="FF3300"/>
                </a:solidFill>
              </a:rPr>
              <a:t>проміжні продукти</a:t>
            </a:r>
            <a:r>
              <a:rPr lang="uk-UA" dirty="0" smtClean="0"/>
              <a:t>, які дають початок великим макромолекулам.</a:t>
            </a:r>
            <a:r>
              <a:rPr lang="ru-RU" dirty="0" smtClean="0"/>
              <a:t> </a:t>
            </a:r>
            <a:endParaRPr lang="en-US" dirty="0" smtClean="0"/>
          </a:p>
          <a:p>
            <a:pPr eaLnBrk="1" hangingPunct="1">
              <a:buFontTx/>
              <a:buNone/>
            </a:pPr>
            <a:r>
              <a:rPr lang="uk-UA" dirty="0" smtClean="0"/>
              <a:t>   До малих органічних сполук належать:</a:t>
            </a:r>
          </a:p>
          <a:p>
            <a:pPr eaLnBrk="1" hangingPunct="1">
              <a:buFontTx/>
              <a:buNone/>
            </a:pPr>
            <a:r>
              <a:rPr lang="uk-UA" b="1" dirty="0" smtClean="0">
                <a:solidFill>
                  <a:srgbClr val="FF0000"/>
                </a:solidFill>
              </a:rPr>
              <a:t>  моноцукри</a:t>
            </a:r>
            <a:r>
              <a:rPr lang="uk-UA" b="1" dirty="0" smtClean="0">
                <a:solidFill>
                  <a:srgbClr val="FF0000"/>
                </a:solidFill>
              </a:rPr>
              <a:t>, </a:t>
            </a:r>
            <a:r>
              <a:rPr lang="uk-UA" b="1" dirty="0" err="1" smtClean="0">
                <a:solidFill>
                  <a:srgbClr val="FF0000"/>
                </a:solidFill>
              </a:rPr>
              <a:t>нуклеотиди</a:t>
            </a:r>
            <a:r>
              <a:rPr lang="uk-UA" b="1" dirty="0" smtClean="0">
                <a:solidFill>
                  <a:srgbClr val="FF0000"/>
                </a:solidFill>
              </a:rPr>
              <a:t>, амінокислоти</a:t>
            </a:r>
            <a:r>
              <a:rPr lang="uk-UA" dirty="0" smtClean="0"/>
              <a:t>, </a:t>
            </a:r>
            <a:r>
              <a:rPr lang="uk-UA" b="1" dirty="0" smtClean="0"/>
              <a:t>жирні кислоти.</a:t>
            </a:r>
            <a:endParaRPr lang="ru-RU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4" descr="Water droplets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>
                <a:solidFill>
                  <a:schemeClr val="accent2"/>
                </a:solidFill>
              </a:rPr>
              <a:t>Малі органічні сполуки. Мономери і полімери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graphicFrame>
        <p:nvGraphicFramePr>
          <p:cNvPr id="18475" name="Group 43"/>
          <p:cNvGraphicFramePr>
            <a:graphicFrameLocks noGrp="1"/>
          </p:cNvGraphicFramePr>
          <p:nvPr/>
        </p:nvGraphicFramePr>
        <p:xfrm>
          <a:off x="468313" y="1700213"/>
          <a:ext cx="8135937" cy="4808856"/>
        </p:xfrm>
        <a:graphic>
          <a:graphicData uri="http://schemas.openxmlformats.org/drawingml/2006/table">
            <a:tbl>
              <a:tblPr/>
              <a:tblGrid>
                <a:gridCol w="2759075"/>
                <a:gridCol w="2689225"/>
                <a:gridCol w="2687637"/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Мономер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Простий полімер</a:t>
                      </a:r>
                      <a:r>
                        <a:rPr kumimoji="0" lang="uk-U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Складний полімер</a:t>
                      </a:r>
                      <a:endParaRPr kumimoji="0" lang="ru-RU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8488C4"/>
                        </a:gs>
                        <a:gs pos="53000">
                          <a:srgbClr val="D4DEFF"/>
                        </a:gs>
                        <a:gs pos="83000">
                          <a:srgbClr val="D4DEFF"/>
                        </a:gs>
                        <a:gs pos="100000">
                          <a:srgbClr val="96AB94"/>
                        </a:gs>
                      </a:gsLst>
                      <a:lin ang="5400000" scaled="1"/>
                    </a:gradFill>
                  </a:tcPr>
                </a:tc>
              </a:tr>
              <a:tr h="1289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Амінокислота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Олігопептид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Поліпептид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Нуклеотид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Олігонуклеотид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Нуклеїнова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кислота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7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Моносахарид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Олігосахарид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Полісахарид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0" name="Object 44"/>
          <p:cNvGraphicFramePr>
            <a:graphicFrameLocks noChangeAspect="1"/>
          </p:cNvGraphicFramePr>
          <p:nvPr/>
        </p:nvGraphicFramePr>
        <p:xfrm>
          <a:off x="2124075" y="5300663"/>
          <a:ext cx="1079500" cy="1152525"/>
        </p:xfrm>
        <a:graphic>
          <a:graphicData uri="http://schemas.openxmlformats.org/presentationml/2006/ole">
            <p:oleObj spid="_x0000_s1026" name="Photo Editor Photo" r:id="rId3" imgW="905001" imgH="1028844" progId="">
              <p:embed/>
            </p:oleObj>
          </a:graphicData>
        </a:graphic>
      </p:graphicFrame>
      <p:graphicFrame>
        <p:nvGraphicFramePr>
          <p:cNvPr id="2051" name="Object 46"/>
          <p:cNvGraphicFramePr>
            <a:graphicFrameLocks noChangeAspect="1"/>
          </p:cNvGraphicFramePr>
          <p:nvPr/>
        </p:nvGraphicFramePr>
        <p:xfrm>
          <a:off x="2124075" y="2708275"/>
          <a:ext cx="1079500" cy="1081088"/>
        </p:xfrm>
        <a:graphic>
          <a:graphicData uri="http://schemas.openxmlformats.org/presentationml/2006/ole">
            <p:oleObj spid="_x0000_s1027" name="Photo Editor Photo" r:id="rId4" imgW="847843" imgH="885949" progId="">
              <p:embed/>
            </p:oleObj>
          </a:graphicData>
        </a:graphic>
      </p:graphicFrame>
      <p:graphicFrame>
        <p:nvGraphicFramePr>
          <p:cNvPr id="2052" name="Object 47"/>
          <p:cNvGraphicFramePr>
            <a:graphicFrameLocks noChangeAspect="1"/>
          </p:cNvGraphicFramePr>
          <p:nvPr/>
        </p:nvGraphicFramePr>
        <p:xfrm>
          <a:off x="1908175" y="4005263"/>
          <a:ext cx="1295400" cy="1152525"/>
        </p:xfrm>
        <a:graphic>
          <a:graphicData uri="http://schemas.openxmlformats.org/presentationml/2006/ole">
            <p:oleObj spid="_x0000_s1028" name="Photo Editor Photo" r:id="rId5" imgW="923810" imgH="733333" progId="">
              <p:embed/>
            </p:oleObj>
          </a:graphicData>
        </a:graphic>
      </p:graphicFrame>
      <p:graphicFrame>
        <p:nvGraphicFramePr>
          <p:cNvPr id="2053" name="Object 48"/>
          <p:cNvGraphicFramePr>
            <a:graphicFrameLocks noChangeAspect="1"/>
          </p:cNvGraphicFramePr>
          <p:nvPr/>
        </p:nvGraphicFramePr>
        <p:xfrm>
          <a:off x="3233738" y="3081338"/>
          <a:ext cx="2676525" cy="695325"/>
        </p:xfrm>
        <a:graphic>
          <a:graphicData uri="http://schemas.openxmlformats.org/presentationml/2006/ole">
            <p:oleObj spid="_x0000_s1029" name="Photo Editor Photo" r:id="rId6" imgW="2676899" imgH="695238" progId="">
              <p:embed/>
            </p:oleObj>
          </a:graphicData>
        </a:graphic>
      </p:graphicFrame>
      <p:pic>
        <p:nvPicPr>
          <p:cNvPr id="2080" name="Picture 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188" y="4005263"/>
            <a:ext cx="936625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aphicFrame>
        <p:nvGraphicFramePr>
          <p:cNvPr id="2054" name="Object 52"/>
          <p:cNvGraphicFramePr>
            <a:graphicFrameLocks noChangeAspect="1"/>
          </p:cNvGraphicFramePr>
          <p:nvPr/>
        </p:nvGraphicFramePr>
        <p:xfrm>
          <a:off x="7524750" y="2708275"/>
          <a:ext cx="1038225" cy="1081088"/>
        </p:xfrm>
        <a:graphic>
          <a:graphicData uri="http://schemas.openxmlformats.org/presentationml/2006/ole">
            <p:oleObj spid="_x0000_s1030" name="Photo Editor Photo" r:id="rId8" imgW="1038370" imgH="1495634" progId="">
              <p:embed/>
            </p:oleObj>
          </a:graphicData>
        </a:graphic>
      </p:graphicFrame>
      <p:graphicFrame>
        <p:nvGraphicFramePr>
          <p:cNvPr id="2055" name="Object 53"/>
          <p:cNvGraphicFramePr>
            <a:graphicFrameLocks noChangeAspect="1"/>
          </p:cNvGraphicFramePr>
          <p:nvPr/>
        </p:nvGraphicFramePr>
        <p:xfrm>
          <a:off x="7596188" y="5229225"/>
          <a:ext cx="992187" cy="1223963"/>
        </p:xfrm>
        <a:graphic>
          <a:graphicData uri="http://schemas.openxmlformats.org/presentationml/2006/ole">
            <p:oleObj spid="_x0000_s1031" name="Photo Editor Photo" r:id="rId9" imgW="1495634" imgH="1038370" progId="">
              <p:embed/>
            </p:oleObj>
          </a:graphicData>
        </a:graphic>
      </p:graphicFrame>
      <p:graphicFrame>
        <p:nvGraphicFramePr>
          <p:cNvPr id="2056" name="Object 54"/>
          <p:cNvGraphicFramePr>
            <a:graphicFrameLocks noChangeAspect="1"/>
          </p:cNvGraphicFramePr>
          <p:nvPr/>
        </p:nvGraphicFramePr>
        <p:xfrm>
          <a:off x="3635375" y="5516563"/>
          <a:ext cx="1952625" cy="936625"/>
        </p:xfrm>
        <a:graphic>
          <a:graphicData uri="http://schemas.openxmlformats.org/presentationml/2006/ole">
            <p:oleObj spid="_x0000_s1032" name="Photo Editor Photo" r:id="rId10" imgW="1952898" imgH="1152381" progId="">
              <p:embed/>
            </p:oleObj>
          </a:graphicData>
        </a:graphic>
      </p:graphicFrame>
      <p:pic>
        <p:nvPicPr>
          <p:cNvPr id="2081" name="Picture 56" descr="Picture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51275" y="4221163"/>
            <a:ext cx="15525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 descr="Water droplets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uk-UA" sz="4000" b="1" dirty="0" smtClean="0">
                <a:solidFill>
                  <a:schemeClr val="accent2"/>
                </a:solidFill>
              </a:rPr>
              <a:t>Хімічний склад </a:t>
            </a:r>
            <a:br>
              <a:rPr lang="uk-UA" sz="4000" b="1" dirty="0" smtClean="0">
                <a:solidFill>
                  <a:schemeClr val="accent2"/>
                </a:solidFill>
              </a:rPr>
            </a:br>
            <a:r>
              <a:rPr lang="uk-UA" sz="4000" b="1" dirty="0" smtClean="0">
                <a:solidFill>
                  <a:schemeClr val="accent2"/>
                </a:solidFill>
              </a:rPr>
              <a:t>бактеріальної клітини</a:t>
            </a:r>
            <a:endParaRPr lang="ru-RU" sz="4000" b="1" dirty="0" smtClean="0">
              <a:solidFill>
                <a:schemeClr val="accent2"/>
              </a:solidFill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1739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24760" name="Group 184"/>
          <p:cNvGraphicFramePr>
            <a:graphicFrameLocks noGrp="1"/>
          </p:cNvGraphicFramePr>
          <p:nvPr/>
        </p:nvGraphicFramePr>
        <p:xfrm>
          <a:off x="539750" y="1628775"/>
          <a:ext cx="8064500" cy="4895852"/>
        </p:xfrm>
        <a:graphic>
          <a:graphicData uri="http://schemas.openxmlformats.org/drawingml/2006/table">
            <a:tbl>
              <a:tblPr/>
              <a:tblGrid>
                <a:gridCol w="4570413"/>
                <a:gridCol w="1660525"/>
                <a:gridCol w="1833562"/>
              </a:tblGrid>
              <a:tr h="1055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Частка  від загальної маси %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типів молекул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Вода 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Неорганічні іони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Цукри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їх попередники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Амінокислоти та їх попередники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Нуклеотиди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та їх попередники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0,4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Жирні кислоти та їх попередники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Інші малі молекули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Макромолекули (білки, </a:t>
                      </a:r>
                      <a:r>
                        <a:rPr kumimoji="0" lang="uk-UA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поліцукри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нуклеїнові кислоти)</a:t>
                      </a:r>
                      <a:endParaRPr kumimoji="0" lang="uk-U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kumimoji="0" lang="uk-UA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Обмін білків і амінокислот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8715436" cy="557214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/>
              <a:t>Основою структури всіх живих організмів </a:t>
            </a:r>
            <a:r>
              <a:rPr lang="uk-UA" dirty="0"/>
              <a:t>є </a:t>
            </a:r>
            <a:r>
              <a:rPr lang="uk-UA" b="1" dirty="0"/>
              <a:t>білки</a:t>
            </a:r>
            <a:r>
              <a:rPr lang="uk-UA" dirty="0"/>
              <a:t>. Білки — високомолекулярні органічні речовини, молекули яких побудовані </a:t>
            </a:r>
            <a:r>
              <a:rPr lang="uk-UA" dirty="0" smtClean="0"/>
              <a:t>з </a:t>
            </a:r>
            <a:r>
              <a:rPr lang="uk-UA" dirty="0"/>
              <a:t>залишків амінокислот. </a:t>
            </a:r>
            <a:endParaRPr lang="uk-UA" dirty="0" smtClean="0"/>
          </a:p>
          <a:p>
            <a:r>
              <a:rPr lang="uk-UA" dirty="0" smtClean="0"/>
              <a:t>Назва </a:t>
            </a:r>
            <a:r>
              <a:rPr lang="uk-UA" dirty="0"/>
              <a:t>протеїни (від </a:t>
            </a:r>
            <a:r>
              <a:rPr lang="uk-UA" dirty="0" err="1"/>
              <a:t>грец</a:t>
            </a:r>
            <a:r>
              <a:rPr lang="uk-UA" dirty="0"/>
              <a:t>. </a:t>
            </a:r>
            <a:r>
              <a:rPr lang="uk-UA" dirty="0" err="1"/>
              <a:t>protos</a:t>
            </a:r>
            <a:r>
              <a:rPr lang="uk-UA" dirty="0"/>
              <a:t> — перший, </a:t>
            </a:r>
            <a:r>
              <a:rPr lang="uk-UA" dirty="0" smtClean="0"/>
              <a:t>найважливіший). Вони </a:t>
            </a:r>
            <a:r>
              <a:rPr lang="uk-UA" dirty="0"/>
              <a:t>зустрічаються в усіх живих організмах і є основою </a:t>
            </a:r>
            <a:r>
              <a:rPr lang="uk-UA" dirty="0" smtClean="0"/>
              <a:t>їхньої </a:t>
            </a:r>
            <a:r>
              <a:rPr lang="uk-UA" dirty="0"/>
              <a:t>життєдіяльності</a:t>
            </a:r>
            <a:r>
              <a:rPr lang="uk-UA" dirty="0" smtClean="0"/>
              <a:t>.</a:t>
            </a:r>
            <a:endParaRPr lang="en-US" dirty="0" smtClean="0"/>
          </a:p>
          <a:p>
            <a:r>
              <a:rPr lang="uk-UA" dirty="0" smtClean="0"/>
              <a:t> </a:t>
            </a:r>
            <a:r>
              <a:rPr lang="uk-UA" b="1" dirty="0">
                <a:solidFill>
                  <a:srgbClr val="FF0000"/>
                </a:solidFill>
              </a:rPr>
              <a:t>Добова потреба в білках для дорослої людини і дітей </a:t>
            </a:r>
            <a:r>
              <a:rPr lang="uk-UA" b="1" dirty="0" smtClean="0">
                <a:solidFill>
                  <a:srgbClr val="FF0000"/>
                </a:solidFill>
              </a:rPr>
              <a:t>неоднакова </a:t>
            </a:r>
            <a:r>
              <a:rPr lang="uk-UA" b="1" dirty="0">
                <a:solidFill>
                  <a:srgbClr val="FF0000"/>
                </a:solidFill>
              </a:rPr>
              <a:t>Для дорослої людини </a:t>
            </a:r>
            <a:r>
              <a:rPr lang="uk-UA" b="1" dirty="0" smtClean="0">
                <a:solidFill>
                  <a:srgbClr val="FF0000"/>
                </a:solidFill>
              </a:rPr>
              <a:t>надходження</a:t>
            </a:r>
            <a:r>
              <a:rPr lang="uk-UA" b="1" dirty="0" smtClean="0">
                <a:solidFill>
                  <a:srgbClr val="FF0000"/>
                </a:solidFill>
              </a:rPr>
              <a:t> </a:t>
            </a:r>
            <a:r>
              <a:rPr lang="uk-UA" b="1" dirty="0" smtClean="0">
                <a:solidFill>
                  <a:srgbClr val="FF0000"/>
                </a:solidFill>
              </a:rPr>
              <a:t>до</a:t>
            </a:r>
            <a:r>
              <a:rPr lang="uk-UA" b="1" dirty="0" smtClean="0">
                <a:solidFill>
                  <a:srgbClr val="FF0000"/>
                </a:solidFill>
              </a:rPr>
              <a:t> організму </a:t>
            </a:r>
            <a:r>
              <a:rPr lang="uk-UA" b="1" dirty="0">
                <a:solidFill>
                  <a:srgbClr val="FF0000"/>
                </a:solidFill>
              </a:rPr>
              <a:t>за добу 1,5–2 г білків на 1кг маси вважається нормою, тоді як для дітей потрібно 5–6 г.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 descr="Water droplets"/>
          <p:cNvSpPr>
            <a:spLocks noGrp="1" noChangeArrowheads="1"/>
          </p:cNvSpPr>
          <p:nvPr>
            <p:ph type="title"/>
          </p:nvPr>
        </p:nvSpPr>
        <p:spPr>
          <a:xfrm>
            <a:off x="785786" y="1"/>
            <a:ext cx="7912127" cy="571480"/>
          </a:xfrm>
          <a:solidFill>
            <a:schemeClr val="bg1"/>
          </a:solidFill>
          <a:ln w="38100">
            <a:solidFill>
              <a:schemeClr val="bg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uk-UA" b="1" dirty="0" smtClean="0">
                <a:solidFill>
                  <a:schemeClr val="accent2"/>
                </a:solidFill>
              </a:rPr>
              <a:t>Функції білків</a:t>
            </a:r>
            <a:endParaRPr lang="ru-RU" b="1" dirty="0" smtClean="0">
              <a:solidFill>
                <a:schemeClr val="accent2"/>
              </a:solidFill>
            </a:endParaRP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0" y="571481"/>
            <a:ext cx="9144000" cy="5262979"/>
          </a:xfrm>
          <a:prstGeom prst="rect">
            <a:avLst/>
          </a:prstGeom>
          <a:solidFill>
            <a:schemeClr val="bg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800" b="1" dirty="0" smtClean="0"/>
              <a:t>Структурна (колаген, фіброїн, кератин, біологічні мембрани) 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800" b="1" dirty="0" smtClean="0"/>
              <a:t>Метаболічна </a:t>
            </a:r>
            <a:r>
              <a:rPr lang="uk-UA" sz="2800" b="1" dirty="0"/>
              <a:t>(</a:t>
            </a:r>
            <a:r>
              <a:rPr lang="uk-UA" sz="2800" b="1" dirty="0" smtClean="0"/>
              <a:t>ферменти: пепсин, трипсин, амілаза)</a:t>
            </a:r>
            <a:endParaRPr lang="uk-UA" sz="2800" b="1" dirty="0"/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800" b="1" dirty="0"/>
              <a:t>Транспортна (гемоглобін, мембранні </a:t>
            </a:r>
            <a:r>
              <a:rPr lang="uk-UA" sz="2800" b="1" dirty="0" smtClean="0"/>
              <a:t>білки-переносники)</a:t>
            </a:r>
            <a:endParaRPr lang="uk-UA" sz="2800" b="1" dirty="0"/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800" b="1" dirty="0"/>
              <a:t>Захисна (антитіла, токсини)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800" b="1" dirty="0" smtClean="0"/>
              <a:t>Рухова </a:t>
            </a:r>
            <a:r>
              <a:rPr lang="uk-UA" sz="2800" b="1" dirty="0"/>
              <a:t>(білки м</a:t>
            </a:r>
            <a:r>
              <a:rPr lang="en-US" sz="2800" b="1" dirty="0"/>
              <a:t>’</a:t>
            </a:r>
            <a:r>
              <a:rPr lang="uk-UA" sz="2800" b="1" dirty="0" smtClean="0"/>
              <a:t>язів, </a:t>
            </a:r>
            <a:r>
              <a:rPr lang="uk-UA" sz="2800" b="1" dirty="0" err="1" smtClean="0"/>
              <a:t>цитоскелету</a:t>
            </a:r>
            <a:r>
              <a:rPr lang="uk-UA" sz="2800" b="1" dirty="0" smtClean="0"/>
              <a:t>, органел руху)</a:t>
            </a:r>
            <a:endParaRPr lang="uk-UA" sz="2800" b="1" dirty="0"/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800" b="1" dirty="0"/>
              <a:t>Гормональна (інсулін, гормони гіпофіза)</a:t>
            </a:r>
          </a:p>
          <a:p>
            <a:pPr marL="342900" indent="-342900">
              <a:spcBef>
                <a:spcPct val="50000"/>
              </a:spcBef>
              <a:buFontTx/>
              <a:buBlip>
                <a:blip r:embed="rId2"/>
              </a:buBlip>
              <a:defRPr/>
            </a:pPr>
            <a:r>
              <a:rPr lang="uk-UA" sz="2800" b="1" dirty="0"/>
              <a:t>Регуляторна (регулятори експресії генів)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511156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Білки</a:t>
            </a:r>
            <a:endParaRPr lang="uk-UA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600076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Для вивчення хімічного складу, будови і властивостей білків їх </a:t>
            </a:r>
            <a:r>
              <a:rPr lang="uk-UA" dirty="0">
                <a:solidFill>
                  <a:srgbClr val="FF0000"/>
                </a:solidFill>
              </a:rPr>
              <a:t>виділяють із тканин або органів</a:t>
            </a:r>
            <a:r>
              <a:rPr lang="uk-UA" dirty="0"/>
              <a:t>, наприклад, із сироватки крові, молока, м'язів, печінки, шкіри, волосся, шерсті.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результаті досліджень встановлено, що до складу білків входять такі елементи (%) : К</a:t>
            </a:r>
            <a:r>
              <a:rPr lang="uk-UA" dirty="0" smtClean="0"/>
              <a:t>арбон </a:t>
            </a:r>
            <a:r>
              <a:rPr lang="uk-UA" dirty="0"/>
              <a:t>50-55, </a:t>
            </a:r>
            <a:r>
              <a:rPr lang="uk-UA" dirty="0" smtClean="0"/>
              <a:t>Гідроген </a:t>
            </a:r>
            <a:r>
              <a:rPr lang="uk-UA" dirty="0"/>
              <a:t>- 6,5-7,3</a:t>
            </a:r>
            <a:r>
              <a:rPr lang="uk-UA" b="1" dirty="0"/>
              <a:t>, Н</a:t>
            </a:r>
            <a:r>
              <a:rPr lang="uk-UA" b="1" dirty="0" smtClean="0"/>
              <a:t>ітроген </a:t>
            </a:r>
            <a:r>
              <a:rPr lang="uk-UA" b="1" dirty="0"/>
              <a:t>- </a:t>
            </a:r>
            <a:r>
              <a:rPr lang="uk-UA" b="1" dirty="0">
                <a:solidFill>
                  <a:srgbClr val="FF0000"/>
                </a:solidFill>
              </a:rPr>
              <a:t>15-17</a:t>
            </a:r>
            <a:r>
              <a:rPr lang="uk-UA" dirty="0"/>
              <a:t>, </a:t>
            </a:r>
            <a:r>
              <a:rPr lang="uk-UA" dirty="0" err="1"/>
              <a:t>О</a:t>
            </a:r>
            <a:r>
              <a:rPr lang="uk-UA" dirty="0" err="1" smtClean="0"/>
              <a:t>ксиген</a:t>
            </a:r>
            <a:r>
              <a:rPr lang="uk-UA" dirty="0" smtClean="0"/>
              <a:t> </a:t>
            </a:r>
            <a:r>
              <a:rPr lang="uk-UA" dirty="0"/>
              <a:t>21-23, </a:t>
            </a:r>
            <a:r>
              <a:rPr lang="uk-UA" dirty="0" err="1"/>
              <a:t>С</a:t>
            </a:r>
            <a:r>
              <a:rPr lang="uk-UA" dirty="0" err="1" smtClean="0"/>
              <a:t>ульфур</a:t>
            </a:r>
            <a:r>
              <a:rPr lang="uk-UA" dirty="0" smtClean="0"/>
              <a:t> </a:t>
            </a:r>
            <a:r>
              <a:rPr lang="uk-UA" dirty="0"/>
              <a:t>- 0,3-2,5. У </a:t>
            </a:r>
            <a:r>
              <a:rPr lang="uk-UA" dirty="0" smtClean="0"/>
              <a:t>молекулах складних </a:t>
            </a:r>
            <a:r>
              <a:rPr lang="uk-UA" dirty="0"/>
              <a:t>білків виявлено також фосфор, залізо, марганець, магній, йод та інші. </a:t>
            </a:r>
            <a:r>
              <a:rPr lang="uk-UA" b="1" dirty="0"/>
              <a:t>Оскільки в складі білків стабільним є вміст </a:t>
            </a:r>
            <a:r>
              <a:rPr lang="uk-UA" b="1" dirty="0" smtClean="0"/>
              <a:t>нітрогену </a:t>
            </a:r>
            <a:r>
              <a:rPr lang="uk-UA" b="1" dirty="0">
                <a:solidFill>
                  <a:srgbClr val="FF0000"/>
                </a:solidFill>
              </a:rPr>
              <a:t>(16%), </a:t>
            </a:r>
            <a:r>
              <a:rPr lang="uk-UA" b="1" dirty="0"/>
              <a:t>то за його кількістю можна визначити вміст білків у тканинах і рідинах організму. Для цього отриману в результаті аналізу кількість </a:t>
            </a:r>
            <a:r>
              <a:rPr lang="uk-UA" b="1" dirty="0" smtClean="0"/>
              <a:t>нітрогену </a:t>
            </a:r>
            <a:r>
              <a:rPr lang="uk-UA" b="1" dirty="0"/>
              <a:t>множать на коефіцієнт перерахунку (6,25), який одержують, виходячи з того, що масова частка </a:t>
            </a:r>
            <a:r>
              <a:rPr lang="uk-UA" b="1" dirty="0" smtClean="0"/>
              <a:t>нітрогену </a:t>
            </a:r>
            <a:r>
              <a:rPr lang="uk-UA" b="1" dirty="0"/>
              <a:t>в більшості білків становить </a:t>
            </a:r>
            <a:r>
              <a:rPr lang="uk-UA" b="1" dirty="0">
                <a:solidFill>
                  <a:srgbClr val="FF0000"/>
                </a:solidFill>
              </a:rPr>
              <a:t>16%; </a:t>
            </a:r>
            <a:r>
              <a:rPr lang="uk-UA" b="1" dirty="0"/>
              <a:t>100:16 = 6,25, тобто 6,25 - маса білка, що відповідає 1г </a:t>
            </a:r>
            <a:r>
              <a:rPr lang="uk-UA" b="1" dirty="0" smtClean="0"/>
              <a:t>нітрогену.</a:t>
            </a:r>
            <a:endParaRPr lang="uk-UA" b="1" dirty="0"/>
          </a:p>
          <a:p>
            <a:endParaRPr lang="uk-U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1333</Words>
  <Application>Microsoft Office PowerPoint</Application>
  <PresentationFormat>Экран (4:3)</PresentationFormat>
  <Paragraphs>176</Paragraphs>
  <Slides>37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Тема Office</vt:lpstr>
      <vt:lpstr>Photo Editor Photo</vt:lpstr>
      <vt:lpstr>Обмін речовин в клітині</vt:lpstr>
      <vt:lpstr>Слайд 2</vt:lpstr>
      <vt:lpstr>Слайд 3</vt:lpstr>
      <vt:lpstr>Малі органічні сполуки</vt:lpstr>
      <vt:lpstr>Малі органічні сполуки. Мономери і полімери</vt:lpstr>
      <vt:lpstr>Хімічний склад  бактеріальної клітини</vt:lpstr>
      <vt:lpstr>Обмін білків і амінокислот</vt:lpstr>
      <vt:lpstr>Функції білків</vt:lpstr>
      <vt:lpstr>Білки</vt:lpstr>
      <vt:lpstr>Амінокислоти</vt:lpstr>
      <vt:lpstr>Альфа - амінокислоти</vt:lpstr>
      <vt:lpstr>Слайд 12</vt:lpstr>
      <vt:lpstr>Амінокислотний склад білків</vt:lpstr>
      <vt:lpstr>Незамінні амінокислоти</vt:lpstr>
      <vt:lpstr>Значення амінокислот</vt:lpstr>
      <vt:lpstr>Нітргеновмісні небілкові сполуки (пурини, піримідини, гем, холін, креатин)</vt:lpstr>
      <vt:lpstr>Значення амінокислот</vt:lpstr>
      <vt:lpstr>Пул амінокислот</vt:lpstr>
      <vt:lpstr>Амінокислоти і білки</vt:lpstr>
      <vt:lpstr>Тканинний гідроліз білків</vt:lpstr>
      <vt:lpstr>Протеасоми</vt:lpstr>
      <vt:lpstr>Регуляція мітотичного циклу</vt:lpstr>
      <vt:lpstr>Убіквітин і протеасома</vt:lpstr>
      <vt:lpstr>Обмін амінокислот і білків в організмі людини</vt:lpstr>
      <vt:lpstr>Дезамінування амінокислот</vt:lpstr>
      <vt:lpstr>Трансамінування амінокислот</vt:lpstr>
      <vt:lpstr>Слайд 27</vt:lpstr>
      <vt:lpstr>Фенілкетонурія</vt:lpstr>
      <vt:lpstr>Слайд 29</vt:lpstr>
      <vt:lpstr>Гліколіз і глюконеогенез</vt:lpstr>
      <vt:lpstr>Гліколіз</vt:lpstr>
      <vt:lpstr>Глюконеогенез</vt:lpstr>
      <vt:lpstr>Глюконеогенез</vt:lpstr>
      <vt:lpstr>Обмін ліпідів. Клітини адипоцити</vt:lpstr>
      <vt:lpstr>      Обмін ліпідів в  адипоциті</vt:lpstr>
      <vt:lpstr>Нуклеотиди</vt:lpstr>
      <vt:lpstr>Нуклеотиди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Обмін речовин в клітині</dc:title>
  <dc:creator>Homework</dc:creator>
  <cp:lastModifiedBy>Homework</cp:lastModifiedBy>
  <cp:revision>36</cp:revision>
  <dcterms:created xsi:type="dcterms:W3CDTF">2019-01-17T08:39:33Z</dcterms:created>
  <dcterms:modified xsi:type="dcterms:W3CDTF">2022-03-21T19:52:30Z</dcterms:modified>
</cp:coreProperties>
</file>