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5" r:id="rId10"/>
    <p:sldId id="286" r:id="rId11"/>
    <p:sldId id="280" r:id="rId12"/>
    <p:sldId id="257" r:id="rId13"/>
    <p:sldId id="258" r:id="rId14"/>
    <p:sldId id="259" r:id="rId15"/>
    <p:sldId id="260" r:id="rId16"/>
    <p:sldId id="261" r:id="rId17"/>
    <p:sldId id="269" r:id="rId18"/>
    <p:sldId id="267" r:id="rId19"/>
    <p:sldId id="262" r:id="rId20"/>
    <p:sldId id="263" r:id="rId21"/>
    <p:sldId id="266" r:id="rId22"/>
    <p:sldId id="282" r:id="rId23"/>
    <p:sldId id="283" r:id="rId24"/>
    <p:sldId id="287" r:id="rId25"/>
    <p:sldId id="288" r:id="rId26"/>
    <p:sldId id="268" r:id="rId27"/>
    <p:sldId id="270" r:id="rId28"/>
    <p:sldId id="271" r:id="rId29"/>
    <p:sldId id="289" r:id="rId30"/>
    <p:sldId id="290" r:id="rId31"/>
    <p:sldId id="291" r:id="rId32"/>
    <p:sldId id="284" r:id="rId33"/>
    <p:sldId id="272" r:id="rId34"/>
    <p:sldId id="292" r:id="rId35"/>
    <p:sldId id="294" r:id="rId36"/>
    <p:sldId id="293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AA469-91A3-498B-8E05-8170D480F3A3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ACE152-4F1D-49E8-91A0-BFD07DA7B5D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A469-91A3-498B-8E05-8170D480F3A3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E152-4F1D-49E8-91A0-BFD07DA7B5D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19AA469-91A3-498B-8E05-8170D480F3A3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ACE152-4F1D-49E8-91A0-BFD07DA7B5D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A469-91A3-498B-8E05-8170D480F3A3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E152-4F1D-49E8-91A0-BFD07DA7B5D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AA469-91A3-498B-8E05-8170D480F3A3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C9ACE152-4F1D-49E8-91A0-BFD07DA7B5D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A469-91A3-498B-8E05-8170D480F3A3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E152-4F1D-49E8-91A0-BFD07DA7B5D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A469-91A3-498B-8E05-8170D480F3A3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E152-4F1D-49E8-91A0-BFD07DA7B5D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A469-91A3-498B-8E05-8170D480F3A3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E152-4F1D-49E8-91A0-BFD07DA7B5D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AA469-91A3-498B-8E05-8170D480F3A3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E152-4F1D-49E8-91A0-BFD07DA7B5D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A469-91A3-498B-8E05-8170D480F3A3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E152-4F1D-49E8-91A0-BFD07DA7B5D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A469-91A3-498B-8E05-8170D480F3A3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E152-4F1D-49E8-91A0-BFD07DA7B5D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19AA469-91A3-498B-8E05-8170D480F3A3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ACE152-4F1D-49E8-91A0-BFD07DA7B5D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com/imgres?imgurl=http://www.dendritic-cells-research.com/images/Dendritic-Cell.png&amp;imgrefurl=http://www.dendritic-cells-research.com/Dendritic%20Cells.html&amp;usg=__vOdXEirry7YlmWvF7QhDDoyTtFE=&amp;h=467&amp;w=750&amp;sz=228&amp;hl=en&amp;start=1&amp;tbnid=OUJ53JrCtRduSM:&amp;tbnh=88&amp;tbnw=141&amp;prev=/images?q=dendritic+cell&amp;gbv=2&amp;hl=en&amp;sa=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ua/url?sa=i&amp;rct=j&amp;q=&amp;esrc=s&amp;source=images&amp;cd=&amp;cad=rja&amp;uact=8&amp;ved=0ahUKEwjrpLPSpcfKAhXEfiwKHZ3kCl0QjRwIBw&amp;url=http://www.transferfaktory.ru/monotsityi&amp;psig=AFQjCNGt51ZMOuwu6L9MGGYPcyw49qopQg&amp;ust=1453891365586429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medic.social/virusologiya_724/osoblivist-protivirusnogo-imunitetu.html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ua/url?sa=i&amp;rct=j&amp;q=&amp;esrc=s&amp;source=images&amp;cd=&amp;cad=rja&amp;uact=8&amp;ved=0ahUKEwi_raLkvMzKAhWG8ywKHV0NC_YQjRwIBw&amp;url=http://dommedika.com/phisiology/745.html&amp;psig=AFQjCNFV7K7HLczyUIP9by476I0VCYzEdg&amp;ust=1454069338589842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ua/url?sa=i&amp;rct=j&amp;q=&amp;esrc=s&amp;source=images&amp;cd=&amp;cad=rja&amp;uact=8&amp;ved=0ahUKEwi_raLkvMzKAhWG8ywKHV0NC_YQjRwIBw&amp;url=http://meduniver.com/Medical/Physiology/immunnii_otvet_u_ploda.html&amp;psig=AFQjCNFV7K7HLczyUIP9by476I0VCYzEdg&amp;ust=1454069338589842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m.ua/url?sa=i&amp;rct=j&amp;q=&amp;esrc=s&amp;source=images&amp;cd=&amp;cad=rja&amp;uact=8&amp;ved=0ahUKEwiwgqn7psfKAhWDFywKHaEWDmwQjRwIBw&amp;url=http://sorethroat.ru/limfoczityi-i-monoczityi-povyishenyi.html&amp;bvm=bv.112766941,d.bGQ&amp;psig=AFQjCNGNW8t1TIOZOVOT2YBqRLDM0SBKow&amp;ust=14538917311729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muninfo.ru/wp-content/uploads/part01/immunnaja-sistema-slisistih-obolochek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nathantrenholm.com/wp-content/uploads/2011/05/LIMFOCITI.jp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.ua/url?sa=i&amp;rct=j&amp;q=&amp;esrc=s&amp;source=images&amp;cd=&amp;cad=rja&amp;uact=8&amp;ved=0ahUKEwjz_sXRn8zKAhWI3SwKHXEKDP0QjRwIBw&amp;url=http://nsau.edu.ru/images/vetfac/images/ebooks/microbiology/stu/immun/ag.htm&amp;psig=AFQjCNEJvZwjfnAfyEYMZwYWYg31vR4Ddw&amp;ust=1454061489769217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ua/url?sa=i&amp;rct=j&amp;q=&amp;esrc=s&amp;source=images&amp;cd=&amp;cad=rja&amp;uact=8&amp;ved=0ahUKEwi5po-2ncXKAhVJ8ywKHUgQDGQQjRwIBw&amp;url=http://svitppt.com.ua/biologiya/immunoglobul-.html&amp;bvm=bv.112454388,d.bGQ&amp;psig=AFQjCNF0zwT_bM5cpdaP1w6zg5dRfvIWiw&amp;ust=1453820458383139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Біологія людини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Імунна система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94872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http://intranet.tdmu.edu.ua/data/kafedra/internal/patolog_phis/classes_stud/lectures_stud/Українська/медич/Патологія%20імунної%20реактивності.%20Алергія/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92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Взаємодія </a:t>
            </a:r>
            <a:r>
              <a:rPr lang="uk-UA" dirty="0" err="1">
                <a:solidFill>
                  <a:schemeClr val="tx1"/>
                </a:solidFill>
              </a:rPr>
              <a:t>антигена</a:t>
            </a:r>
            <a:r>
              <a:rPr lang="uk-UA" dirty="0">
                <a:solidFill>
                  <a:schemeClr val="tx1"/>
                </a:solidFill>
              </a:rPr>
              <a:t> з антитілами</a:t>
            </a:r>
          </a:p>
        </p:txBody>
      </p:sp>
      <p:pic>
        <p:nvPicPr>
          <p:cNvPr id="4" name="Содержимое 3" descr="E:\doc\Documents\PrintScreen Files\antigen.bm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4899"/>
            <a:ext cx="7239000" cy="447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Органи Імунної системи людини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800"/>
              <a:t>Імунний комплекс органів складається з тимусу, лімфатичних  вузлів, селезінки, лімфоїдних утворень в стінці травного каналу та червоного кісткового мозку</a:t>
            </a:r>
            <a:endParaRPr lang="ru-RU" sz="2800"/>
          </a:p>
        </p:txBody>
      </p:sp>
      <p:pic>
        <p:nvPicPr>
          <p:cNvPr id="5124" name="Picture 4" descr="imidg1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1138" y="1576388"/>
            <a:ext cx="3852862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Загальна характеристика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800"/>
              <a:t>Розрізняють центральні (первинні) та периферичні (вторинні) органи імунного захисту.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800"/>
              <a:t>До центральних належать кістковий мозок та тимус – це головне місце лімфопоезу (тут лімфоцити диференціюються з клітин-попередниць, розмножуються та дозрівають). Т-лімфоцити дозрівають у тимусі, тоді як В-лімфоцити – в печінці плоду і кістковому мозку дорослої людини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Загальна характеристика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dirty="0"/>
              <a:t> </a:t>
            </a:r>
            <a:r>
              <a:rPr lang="uk-UA" sz="3200" dirty="0"/>
              <a:t>До периферичних (вторинних) </a:t>
            </a:r>
            <a:r>
              <a:rPr lang="uk-UA" sz="3200" dirty="0" err="1"/>
              <a:t>лімфоїдних</a:t>
            </a:r>
            <a:r>
              <a:rPr lang="uk-UA" sz="3200" dirty="0"/>
              <a:t> органів відносять селезінку, лімфатичні вузли, </a:t>
            </a:r>
            <a:r>
              <a:rPr lang="uk-UA" sz="3200" dirty="0" err="1"/>
              <a:t>лімфоїдну</a:t>
            </a:r>
            <a:r>
              <a:rPr lang="uk-UA" sz="3200" dirty="0"/>
              <a:t> тканину, </a:t>
            </a:r>
            <a:r>
              <a:rPr lang="uk-UA" sz="3200" dirty="0" err="1"/>
              <a:t>пов</a:t>
            </a:r>
            <a:r>
              <a:rPr lang="en-US" sz="3200" dirty="0"/>
              <a:t>’</a:t>
            </a:r>
            <a:r>
              <a:rPr lang="uk-UA" sz="3200" dirty="0" err="1"/>
              <a:t>язану</a:t>
            </a:r>
            <a:r>
              <a:rPr lang="uk-UA" sz="3200" dirty="0"/>
              <a:t> із слизовою оболонкою (лімфатичні фолікули, мигдалики). В периферичних </a:t>
            </a:r>
            <a:r>
              <a:rPr lang="uk-UA" sz="3200" dirty="0" err="1"/>
              <a:t>лімфоїдних</a:t>
            </a:r>
            <a:r>
              <a:rPr lang="uk-UA" sz="3200" dirty="0"/>
              <a:t> органах лімфоцити взаємодіють між собою, з допоміжними клітинами та з антигенами. Тут здійснюються імунні відповіді.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Загальна характеристика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3200" dirty="0"/>
              <a:t>Імунні реакції за участю циркулюючих в </a:t>
            </a:r>
            <a:r>
              <a:rPr lang="uk-UA" sz="3200" b="1" u="sng" dirty="0">
                <a:solidFill>
                  <a:srgbClr val="FF0000"/>
                </a:solidFill>
              </a:rPr>
              <a:t>крові</a:t>
            </a:r>
            <a:r>
              <a:rPr lang="uk-UA" sz="3200" dirty="0"/>
              <a:t> Аг відбувається у </a:t>
            </a:r>
            <a:r>
              <a:rPr lang="uk-UA" sz="3200" b="1" u="sng" dirty="0"/>
              <a:t>селезінці.</a:t>
            </a:r>
            <a:endParaRPr lang="uk-UA" sz="32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3200" b="1" u="sng" dirty="0"/>
              <a:t>Клітини лімфатичних вузлів </a:t>
            </a:r>
            <a:r>
              <a:rPr lang="uk-UA" sz="3200" dirty="0"/>
              <a:t>реагують з Аг, що циркулюють у </a:t>
            </a:r>
            <a:r>
              <a:rPr lang="uk-UA" sz="3200" b="1" u="sng" dirty="0">
                <a:solidFill>
                  <a:srgbClr val="FF0000"/>
                </a:solidFill>
              </a:rPr>
              <a:t>лімфі.</a:t>
            </a:r>
            <a:endParaRPr lang="uk-UA" sz="3200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3200" b="1" u="sng" dirty="0" err="1"/>
              <a:t>Лімфоїдна</a:t>
            </a:r>
            <a:r>
              <a:rPr lang="uk-UA" sz="3200" b="1" u="sng" dirty="0"/>
              <a:t> тканина слизових оболонок</a:t>
            </a:r>
            <a:r>
              <a:rPr lang="uk-UA" sz="3200" dirty="0"/>
              <a:t> реагує на Аг, які потрапляють до неї </a:t>
            </a:r>
            <a:r>
              <a:rPr lang="uk-UA" sz="3200" b="1" u="sng" dirty="0">
                <a:solidFill>
                  <a:srgbClr val="FF0000"/>
                </a:solidFill>
              </a:rPr>
              <a:t>з оточуючого середовища</a:t>
            </a:r>
            <a:r>
              <a:rPr lang="uk-UA" sz="3200" b="1" dirty="0">
                <a:solidFill>
                  <a:srgbClr val="FF0000"/>
                </a:solidFill>
              </a:rPr>
              <a:t>.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706437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err="1">
                <a:solidFill>
                  <a:schemeClr val="tx1"/>
                </a:solidFill>
              </a:rPr>
              <a:t>Імунокомпетентні</a:t>
            </a:r>
            <a:r>
              <a:rPr lang="uk-UA" dirty="0">
                <a:solidFill>
                  <a:schemeClr val="tx1"/>
                </a:solidFill>
              </a:rPr>
              <a:t> клітини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19" y="1340768"/>
            <a:ext cx="8713093" cy="551723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 dirty="0"/>
              <a:t>До них належать Т- і В-лімфоцити,</a:t>
            </a:r>
            <a:r>
              <a:rPr lang="en-US" sz="2800" b="1" dirty="0"/>
              <a:t> NK</a:t>
            </a:r>
            <a:r>
              <a:rPr lang="uk-UA" sz="2800" b="1" dirty="0" err="1"/>
              <a:t>-клітини</a:t>
            </a:r>
            <a:r>
              <a:rPr lang="uk-UA" sz="2800" b="1" dirty="0"/>
              <a:t> та </a:t>
            </a:r>
            <a:r>
              <a:rPr lang="uk-UA" sz="2800" b="1" dirty="0" err="1"/>
              <a:t>антигенпредставляючі</a:t>
            </a:r>
            <a:r>
              <a:rPr lang="uk-UA" sz="2800" b="1" dirty="0"/>
              <a:t> клітини.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8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 dirty="0" err="1"/>
              <a:t>Т-хелпери</a:t>
            </a:r>
            <a:r>
              <a:rPr lang="uk-UA" sz="2800" b="1" dirty="0"/>
              <a:t> (</a:t>
            </a:r>
            <a:r>
              <a:rPr lang="uk-UA" sz="2800" b="1" dirty="0" err="1"/>
              <a:t>Тн</a:t>
            </a:r>
            <a:r>
              <a:rPr lang="uk-UA" sz="2800" b="1" dirty="0"/>
              <a:t>) – </a:t>
            </a:r>
            <a:r>
              <a:rPr lang="en-US" sz="2800" b="1" dirty="0"/>
              <a:t>CD4+</a:t>
            </a:r>
            <a:r>
              <a:rPr lang="uk-UA" sz="2800" b="1" dirty="0"/>
              <a:t>Т-клітини, які при активації синтезують і </a:t>
            </a:r>
            <a:r>
              <a:rPr lang="uk-UA" sz="2800" b="1" dirty="0" err="1"/>
              <a:t>секретують</a:t>
            </a:r>
            <a:r>
              <a:rPr lang="uk-UA" sz="2800" b="1" dirty="0"/>
              <a:t> </a:t>
            </a:r>
            <a:r>
              <a:rPr lang="uk-UA" sz="2800" b="1" dirty="0" err="1"/>
              <a:t>цитокіни</a:t>
            </a:r>
            <a:r>
              <a:rPr lang="uk-UA" sz="2800" b="1" dirty="0"/>
              <a:t> (</a:t>
            </a:r>
            <a:r>
              <a:rPr lang="uk-UA" sz="2800" b="1" dirty="0" err="1"/>
              <a:t>ІЛ2</a:t>
            </a:r>
            <a:r>
              <a:rPr lang="uk-UA" sz="2800" b="1" dirty="0"/>
              <a:t>,</a:t>
            </a:r>
            <a:r>
              <a:rPr lang="uk-UA" sz="2800" b="1" dirty="0" err="1"/>
              <a:t>ІЛ4</a:t>
            </a:r>
            <a:r>
              <a:rPr lang="uk-UA" sz="2800" b="1" dirty="0"/>
              <a:t>, </a:t>
            </a:r>
            <a:r>
              <a:rPr lang="uk-UA" sz="2800" b="1" dirty="0" err="1"/>
              <a:t>ІЛ5</a:t>
            </a:r>
            <a:r>
              <a:rPr lang="uk-UA" sz="2800" b="1" dirty="0"/>
              <a:t>, </a:t>
            </a:r>
            <a:r>
              <a:rPr lang="uk-UA" sz="2800" b="1" dirty="0" err="1"/>
              <a:t>ІЛ6</a:t>
            </a:r>
            <a:r>
              <a:rPr lang="uk-UA" sz="2800" b="1" dirty="0"/>
              <a:t> та гама-інтерферон). </a:t>
            </a:r>
            <a:r>
              <a:rPr lang="uk-UA" sz="2800" b="1" dirty="0">
                <a:solidFill>
                  <a:srgbClr val="FF0000"/>
                </a:solidFill>
              </a:rPr>
              <a:t>Під час імунної відповіді впізнають молекули МНС класу ІІ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 dirty="0"/>
              <a:t>Цитотоксичні Т-лімфоцити (</a:t>
            </a:r>
            <a:r>
              <a:rPr lang="uk-UA" sz="2800" b="1" dirty="0" err="1"/>
              <a:t>Тс</a:t>
            </a:r>
            <a:r>
              <a:rPr lang="uk-UA" sz="2800" b="1" dirty="0"/>
              <a:t>) –</a:t>
            </a:r>
            <a:r>
              <a:rPr lang="en-US" sz="2800" b="1" dirty="0"/>
              <a:t>CD</a:t>
            </a:r>
            <a:r>
              <a:rPr lang="uk-UA" sz="2800" b="1" dirty="0"/>
              <a:t>8+Т-клітини знищують інфіковані, пухлинні та чужорідні клітини за допомогою </a:t>
            </a:r>
            <a:r>
              <a:rPr lang="uk-UA" sz="2800" b="1" dirty="0" err="1"/>
              <a:t>перфорину</a:t>
            </a:r>
            <a:r>
              <a:rPr lang="uk-UA" sz="2800" b="1" dirty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 dirty="0" err="1"/>
              <a:t>Т-супресори</a:t>
            </a:r>
            <a:r>
              <a:rPr lang="uk-UA" sz="2800" b="1" dirty="0"/>
              <a:t> (Т</a:t>
            </a:r>
            <a:r>
              <a:rPr lang="en-US" sz="2800" b="1" dirty="0"/>
              <a:t>s</a:t>
            </a:r>
            <a:r>
              <a:rPr lang="uk-UA" sz="2800" b="1" dirty="0"/>
              <a:t>) </a:t>
            </a:r>
            <a:r>
              <a:rPr lang="uk-UA" sz="2800" b="1" dirty="0" err="1"/>
              <a:t>–представники</a:t>
            </a:r>
            <a:r>
              <a:rPr lang="uk-UA" sz="2800" b="1" dirty="0"/>
              <a:t> </a:t>
            </a:r>
            <a:r>
              <a:rPr lang="en-US" sz="2800" b="1" dirty="0"/>
              <a:t>CD</a:t>
            </a:r>
            <a:r>
              <a:rPr lang="uk-UA" sz="2800" b="1" dirty="0"/>
              <a:t>8+Т-клітин регулюють інтенсивність імунної відповіді, пригнічуючи активність </a:t>
            </a:r>
            <a:r>
              <a:rPr lang="uk-UA" sz="2800" b="1" dirty="0" err="1"/>
              <a:t>хелперів</a:t>
            </a:r>
            <a:r>
              <a:rPr lang="uk-UA" sz="2800" b="1" dirty="0"/>
              <a:t>, попереджають розвиток </a:t>
            </a:r>
            <a:r>
              <a:rPr lang="uk-UA" sz="2800" b="1" dirty="0" err="1"/>
              <a:t>аутоімунних</a:t>
            </a:r>
            <a:r>
              <a:rPr lang="uk-UA" sz="2800" b="1" dirty="0"/>
              <a:t> реакцій</a:t>
            </a:r>
            <a:r>
              <a:rPr lang="uk-UA" sz="2800" dirty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0"/>
            <a:ext cx="8013576" cy="764704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Клітини імунної системи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3" name="Picture 4" descr="imidg1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4425"/>
            <a:ext cx="34290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imidg1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692696"/>
            <a:ext cx="38671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NK</a:t>
            </a:r>
            <a:r>
              <a:rPr lang="uk-UA" dirty="0" err="1">
                <a:solidFill>
                  <a:schemeClr val="tx1"/>
                </a:solidFill>
              </a:rPr>
              <a:t>-клітини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800"/>
              <a:t>15% усіх лімфоцитів крові, не мають поверхневих детермінант, характерних для Т- і В-лімфоцитів, не мають рецептора Т-лімфоцитів. Вони вбивають ауто-алло- і ксеногенні пухлинні клітини, клітини інфіковані деякими вірусами, бактеріями. В типових клітинах експресуються </a:t>
            </a:r>
            <a:r>
              <a:rPr lang="en-US" sz="2800" b="1"/>
              <a:t>CD2, CD7, CD56, CD 16.</a:t>
            </a:r>
            <a:r>
              <a:rPr lang="en-US" sz="2800"/>
              <a:t> </a:t>
            </a:r>
            <a:r>
              <a:rPr lang="en-US" sz="2800" b="1"/>
              <a:t>CD69</a:t>
            </a:r>
            <a:r>
              <a:rPr lang="en-US" sz="2800"/>
              <a:t> </a:t>
            </a:r>
            <a:r>
              <a:rPr lang="uk-UA" sz="2800"/>
              <a:t>з</a:t>
            </a:r>
            <a:r>
              <a:rPr lang="en-US" sz="2800"/>
              <a:t>’</a:t>
            </a:r>
            <a:r>
              <a:rPr lang="uk-UA" sz="2800"/>
              <a:t>являється у активованих клітин. Активовані клітини виділяють </a:t>
            </a:r>
            <a:r>
              <a:rPr lang="uk-UA" sz="2800" b="1"/>
              <a:t>гама-ІФН, ІЛ1</a:t>
            </a:r>
            <a:r>
              <a:rPr lang="uk-UA" sz="2800"/>
              <a:t>.</a:t>
            </a:r>
            <a:endParaRPr lang="ru-RU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err="1">
                <a:solidFill>
                  <a:schemeClr val="tx1"/>
                </a:solidFill>
              </a:rPr>
              <a:t>Імунокомпетентні</a:t>
            </a:r>
            <a:r>
              <a:rPr lang="uk-UA" dirty="0">
                <a:solidFill>
                  <a:schemeClr val="tx1"/>
                </a:solidFill>
              </a:rPr>
              <a:t> клітини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800" b="1" dirty="0"/>
              <a:t>В-лімфоцити</a:t>
            </a:r>
            <a:r>
              <a:rPr lang="uk-UA" sz="2800" dirty="0"/>
              <a:t> відповідальні за гуморальну імунну відповідь. З червоного кісткового мозку В-лімфоцити мігрують до </a:t>
            </a:r>
            <a:r>
              <a:rPr lang="uk-UA" sz="2800" b="1" dirty="0" err="1"/>
              <a:t>тимус-незалежних</a:t>
            </a:r>
            <a:r>
              <a:rPr lang="uk-UA" sz="2800" b="1" dirty="0"/>
              <a:t> зон </a:t>
            </a:r>
            <a:r>
              <a:rPr lang="uk-UA" sz="2800" b="1" dirty="0" err="1"/>
              <a:t>лімфоїдних</a:t>
            </a:r>
            <a:r>
              <a:rPr lang="uk-UA" sz="2800" b="1" dirty="0"/>
              <a:t> органів.</a:t>
            </a:r>
            <a:r>
              <a:rPr lang="uk-UA" sz="2800" dirty="0"/>
              <a:t> Тривалість життя більшості В-лімфоцитів не перевищує 10 днів, якщо вони не активуються Аг.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800" dirty="0"/>
              <a:t>Зрілі В-лімфоцити (плазматичні клітини) виробляють АТ-</a:t>
            </a:r>
            <a:r>
              <a:rPr lang="en-US" sz="2800" dirty="0" err="1"/>
              <a:t>Ig</a:t>
            </a:r>
            <a:r>
              <a:rPr lang="uk-UA" sz="2800" dirty="0"/>
              <a:t> всіх відомих класів. </a:t>
            </a:r>
            <a:r>
              <a:rPr lang="en-US" sz="2800" b="1" dirty="0"/>
              <a:t>CD19, CD20, CD22</a:t>
            </a:r>
            <a:r>
              <a:rPr lang="en-US" sz="2800" dirty="0"/>
              <a:t> – </a:t>
            </a:r>
            <a:r>
              <a:rPr lang="uk-UA" sz="2800" dirty="0"/>
              <a:t>основні маркери, що використовуються для ідентифікації В-клітин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Імунітет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sz="3200" b="1" dirty="0"/>
              <a:t>Захист організму від  генетично чужорідних факторів: мікроорганізмів, вірусів, чужих клітин та тканин, генетично змінених власних клітин.</a:t>
            </a:r>
          </a:p>
          <a:p>
            <a:r>
              <a:rPr lang="uk-UA" sz="3200" b="1" dirty="0">
                <a:solidFill>
                  <a:srgbClr val="002060"/>
                </a:solidFill>
              </a:rPr>
              <a:t>Види імунітету</a:t>
            </a:r>
            <a:r>
              <a:rPr lang="uk-UA" sz="3200" b="1" dirty="0"/>
              <a:t>:</a:t>
            </a:r>
            <a:r>
              <a:rPr lang="uk-UA" sz="3200" dirty="0"/>
              <a:t> інфекційний або антитоксичний; трансплантаційний і протипухлинний.</a:t>
            </a:r>
          </a:p>
          <a:p>
            <a:r>
              <a:rPr lang="uk-UA" sz="3200" b="1" dirty="0">
                <a:solidFill>
                  <a:srgbClr val="00B050"/>
                </a:solidFill>
              </a:rPr>
              <a:t>Форми імунітету</a:t>
            </a:r>
            <a:r>
              <a:rPr lang="uk-UA" sz="3200" dirty="0"/>
              <a:t>. Природний (природжений і набутий) і штучний (активний і пасивний).</a:t>
            </a:r>
          </a:p>
          <a:p>
            <a:r>
              <a:rPr lang="uk-UA" sz="3200" b="1" dirty="0">
                <a:solidFill>
                  <a:srgbClr val="FF0000"/>
                </a:solidFill>
              </a:rPr>
              <a:t>За природою імунітет може бути клітинним і гуморальним.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idg1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1653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200" b="1" dirty="0">
                <a:solidFill>
                  <a:schemeClr val="tx1"/>
                </a:solidFill>
              </a:rPr>
              <a:t>Лімфоцити і плазматичні клітини</a:t>
            </a:r>
            <a:r>
              <a:rPr lang="uk-UA" sz="3200" dirty="0">
                <a:solidFill>
                  <a:schemeClr val="tx1"/>
                </a:solidFill>
              </a:rPr>
              <a:t/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>в стінці тонкої кишки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2291" name="Picture 3" descr="hrly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4859338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rly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916113"/>
            <a:ext cx="4427537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dirty="0"/>
              <a:t>       </a:t>
            </a:r>
            <a:r>
              <a:rPr lang="uk-UA" sz="4000" dirty="0">
                <a:solidFill>
                  <a:schemeClr val="tx1"/>
                </a:solidFill>
              </a:rPr>
              <a:t>Електронограма лімфоцита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00238" y="1772816"/>
            <a:ext cx="5761553" cy="316835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dirty="0"/>
              <a:t>   </a:t>
            </a:r>
            <a:r>
              <a:rPr lang="uk-UA" dirty="0">
                <a:solidFill>
                  <a:schemeClr val="tx1"/>
                </a:solidFill>
              </a:rPr>
              <a:t>Електронограма </a:t>
            </a:r>
            <a:r>
              <a:rPr lang="uk-UA" dirty="0" err="1">
                <a:solidFill>
                  <a:schemeClr val="tx1"/>
                </a:solidFill>
              </a:rPr>
              <a:t>плазмоцита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Первинна імунна відповідь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При першій зустрічі з </a:t>
            </a:r>
            <a:r>
              <a:rPr lang="uk-UA" dirty="0" err="1"/>
              <a:t>антигенгом</a:t>
            </a:r>
            <a:r>
              <a:rPr lang="uk-UA" dirty="0"/>
              <a:t> (первинна відповідь) лімфоцити стимулюються і піддаються трансформації у </a:t>
            </a:r>
            <a:r>
              <a:rPr lang="uk-UA" dirty="0" err="1"/>
              <a:t>бластні</a:t>
            </a:r>
            <a:r>
              <a:rPr lang="uk-UA" dirty="0"/>
              <a:t> форми, які здатні до проліферації та диференціюванню у </a:t>
            </a:r>
            <a:r>
              <a:rPr lang="uk-UA" dirty="0" err="1"/>
              <a:t>плазмоцити</a:t>
            </a:r>
            <a:r>
              <a:rPr lang="uk-UA" dirty="0" smtClean="0"/>
              <a:t>.</a:t>
            </a:r>
            <a:r>
              <a:rPr lang="en-US" dirty="0" smtClean="0"/>
              <a:t> </a:t>
            </a:r>
            <a:r>
              <a:rPr lang="uk-UA" dirty="0" smtClean="0"/>
              <a:t>В </a:t>
            </a:r>
            <a:r>
              <a:rPr lang="uk-UA" dirty="0"/>
              <a:t>наслідок проліферації збільшується кількість лімфоцитів відповідного клону.</a:t>
            </a:r>
          </a:p>
          <a:p>
            <a:r>
              <a:rPr lang="uk-UA" dirty="0"/>
              <a:t>Диференціювання призводить до появи двох типів клітин – </a:t>
            </a:r>
            <a:r>
              <a:rPr lang="uk-UA" dirty="0" err="1" smtClean="0"/>
              <a:t>ефекторних</a:t>
            </a:r>
            <a:r>
              <a:rPr lang="uk-UA" dirty="0" smtClean="0"/>
              <a:t> </a:t>
            </a:r>
            <a:r>
              <a:rPr lang="uk-UA" dirty="0"/>
              <a:t>та клітин </a:t>
            </a:r>
            <a:r>
              <a:rPr lang="uk-UA" dirty="0" err="1"/>
              <a:t>пам</a:t>
            </a:r>
            <a:r>
              <a:rPr lang="en-US" dirty="0"/>
              <a:t>’</a:t>
            </a:r>
            <a:r>
              <a:rPr lang="uk-UA" dirty="0"/>
              <a:t>яті. До </a:t>
            </a:r>
            <a:r>
              <a:rPr lang="uk-UA" dirty="0" err="1"/>
              <a:t>ефекторних</a:t>
            </a:r>
            <a:r>
              <a:rPr lang="uk-UA" dirty="0"/>
              <a:t> клітин належать активовані лімфоцити та </a:t>
            </a:r>
            <a:r>
              <a:rPr lang="uk-UA" dirty="0" err="1"/>
              <a:t>плазмоцити</a:t>
            </a:r>
            <a:r>
              <a:rPr lang="uk-UA" dirty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Вторинна імунна відповідь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200" dirty="0"/>
              <a:t>Клітини </a:t>
            </a:r>
            <a:r>
              <a:rPr lang="uk-UA" sz="3200" dirty="0" err="1"/>
              <a:t>пам</a:t>
            </a:r>
            <a:r>
              <a:rPr lang="en-US" sz="3200" dirty="0"/>
              <a:t>’</a:t>
            </a:r>
            <a:r>
              <a:rPr lang="uk-UA" sz="3200" dirty="0"/>
              <a:t>яті – лімфоцити, що повертаються до неактивного стану, але несуть інформацію про зустріч з конкретних антигеном. При повторному надходженні цього антигену  вони здатні забезпечувати швидку імунну відповідь. Інтенсивність цієї </a:t>
            </a:r>
            <a:endParaRPr lang="uk-UA" sz="3200" dirty="0" smtClean="0"/>
          </a:p>
          <a:p>
            <a:pPr>
              <a:buNone/>
            </a:pPr>
            <a:r>
              <a:rPr lang="uk-UA" sz="3200" dirty="0" smtClean="0"/>
              <a:t>  (вторинної</a:t>
            </a:r>
            <a:r>
              <a:rPr lang="uk-UA" sz="3200" dirty="0"/>
              <a:t>) відповіді перевищує первинну.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dirty="0" err="1">
                <a:solidFill>
                  <a:schemeClr val="tx1"/>
                </a:solidFill>
              </a:rPr>
              <a:t>Антигенпредставляючі</a:t>
            </a:r>
            <a:r>
              <a:rPr lang="uk-UA" dirty="0">
                <a:solidFill>
                  <a:schemeClr val="tx1"/>
                </a:solidFill>
              </a:rPr>
              <a:t> клітини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dirty="0"/>
              <a:t>Присутні у шкірі, лімфатичних вузлах, селезінці та </a:t>
            </a:r>
            <a:r>
              <a:rPr lang="uk-UA" sz="2800" dirty="0" err="1"/>
              <a:t>тимусі</a:t>
            </a:r>
            <a:r>
              <a:rPr lang="uk-UA" sz="2800" dirty="0"/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dirty="0"/>
              <a:t>Це </a:t>
            </a:r>
            <a:r>
              <a:rPr lang="uk-UA" sz="2800" b="1" dirty="0"/>
              <a:t>макрофаги, дендритні клітини, В-лімфоцити, фолікулярні клітини з відростками лімфовузлів та селезінки, клітини </a:t>
            </a:r>
            <a:r>
              <a:rPr lang="uk-UA" sz="2800" b="1" dirty="0" err="1"/>
              <a:t>Лангерганса</a:t>
            </a:r>
            <a:r>
              <a:rPr lang="uk-UA" sz="2800" b="1" dirty="0"/>
              <a:t>, М-клітини, епітеліальні клітини </a:t>
            </a:r>
            <a:r>
              <a:rPr lang="uk-UA" sz="2800" b="1" dirty="0" err="1"/>
              <a:t>тимуса</a:t>
            </a:r>
            <a:r>
              <a:rPr lang="uk-UA" sz="2800" dirty="0"/>
              <a:t>. </a:t>
            </a:r>
            <a:r>
              <a:rPr lang="uk-UA" sz="2800" b="1" dirty="0">
                <a:solidFill>
                  <a:srgbClr val="FF0000"/>
                </a:solidFill>
              </a:rPr>
              <a:t>Ці клітини захоплюють, </a:t>
            </a:r>
            <a:r>
              <a:rPr lang="uk-UA" sz="2800" b="1" dirty="0" err="1">
                <a:solidFill>
                  <a:srgbClr val="FF0000"/>
                </a:solidFill>
              </a:rPr>
              <a:t>процесують</a:t>
            </a:r>
            <a:r>
              <a:rPr lang="uk-UA" sz="2800" b="1" dirty="0">
                <a:solidFill>
                  <a:srgbClr val="FF0000"/>
                </a:solidFill>
              </a:rPr>
              <a:t> та представляють АГ (</a:t>
            </a:r>
            <a:r>
              <a:rPr lang="uk-UA" sz="2800" b="1" dirty="0" err="1">
                <a:solidFill>
                  <a:srgbClr val="FF0000"/>
                </a:solidFill>
              </a:rPr>
              <a:t>епітоп</a:t>
            </a:r>
            <a:r>
              <a:rPr lang="uk-UA" sz="2800" b="1" dirty="0">
                <a:solidFill>
                  <a:srgbClr val="FF0000"/>
                </a:solidFill>
              </a:rPr>
              <a:t>) на поверхні клітини іншим </a:t>
            </a:r>
            <a:r>
              <a:rPr lang="uk-UA" sz="2800" b="1" dirty="0" err="1">
                <a:solidFill>
                  <a:srgbClr val="FF0000"/>
                </a:solidFill>
              </a:rPr>
              <a:t>імунокомпетентним</a:t>
            </a:r>
            <a:r>
              <a:rPr lang="uk-UA" sz="2800" b="1" dirty="0">
                <a:solidFill>
                  <a:srgbClr val="FF0000"/>
                </a:solidFill>
              </a:rPr>
              <a:t> клітинам, виробляють </a:t>
            </a:r>
            <a:r>
              <a:rPr lang="uk-UA" sz="2800" b="1" dirty="0" err="1">
                <a:solidFill>
                  <a:srgbClr val="FF0000"/>
                </a:solidFill>
              </a:rPr>
              <a:t>ІЛ1</a:t>
            </a:r>
            <a:r>
              <a:rPr lang="uk-UA" sz="2800" b="1" dirty="0">
                <a:solidFill>
                  <a:srgbClr val="FF0000"/>
                </a:solidFill>
              </a:rPr>
              <a:t> та інші </a:t>
            </a:r>
            <a:r>
              <a:rPr lang="uk-UA" sz="2800" b="1" dirty="0" err="1">
                <a:solidFill>
                  <a:srgbClr val="FF0000"/>
                </a:solidFill>
              </a:rPr>
              <a:t>цитокіни</a:t>
            </a:r>
            <a:r>
              <a:rPr lang="uk-UA" sz="2800" b="1" dirty="0">
                <a:solidFill>
                  <a:srgbClr val="FF0000"/>
                </a:solidFill>
              </a:rPr>
              <a:t>, </a:t>
            </a:r>
            <a:r>
              <a:rPr lang="uk-UA" sz="2800" b="1" dirty="0" err="1">
                <a:solidFill>
                  <a:srgbClr val="FF0000"/>
                </a:solidFill>
              </a:rPr>
              <a:t>простагландин</a:t>
            </a:r>
            <a:r>
              <a:rPr lang="uk-UA" sz="2800" b="1" dirty="0">
                <a:solidFill>
                  <a:srgbClr val="FF0000"/>
                </a:solidFill>
              </a:rPr>
              <a:t> Е. 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Дендритні клітини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 dirty="0"/>
              <a:t>Походять з кісткового мозку і утворюють популяцію </a:t>
            </a:r>
            <a:r>
              <a:rPr lang="uk-UA" sz="2800" b="1" dirty="0" err="1"/>
              <a:t>довгоживучих</a:t>
            </a:r>
            <a:r>
              <a:rPr lang="uk-UA" sz="2800" b="1" dirty="0"/>
              <a:t> клітин, які беруть участь в імунній відповіді. В кістковому мозку їх попередники утворюють </a:t>
            </a:r>
            <a:r>
              <a:rPr lang="uk-UA" sz="2800" b="1" dirty="0" err="1"/>
              <a:t>субпопуляцію</a:t>
            </a:r>
            <a:r>
              <a:rPr lang="uk-UA" sz="2800" b="1" dirty="0"/>
              <a:t> </a:t>
            </a:r>
            <a:r>
              <a:rPr lang="en-US" sz="2800" b="1" dirty="0"/>
              <a:t>CD</a:t>
            </a:r>
            <a:r>
              <a:rPr lang="uk-UA" sz="2800" b="1" dirty="0"/>
              <a:t>34+-клітин</a:t>
            </a:r>
            <a:r>
              <a:rPr lang="en-US" sz="2800" b="1" dirty="0"/>
              <a:t>,</a:t>
            </a:r>
            <a:r>
              <a:rPr lang="uk-UA" sz="2800" b="1" dirty="0"/>
              <a:t> які здатні диференціюватись у клітини </a:t>
            </a:r>
            <a:r>
              <a:rPr lang="uk-UA" sz="2800" b="1" dirty="0" err="1"/>
              <a:t>Лангерганса</a:t>
            </a:r>
            <a:r>
              <a:rPr lang="uk-UA" sz="2800" b="1" dirty="0"/>
              <a:t> для епітелію і дендритні клітини для внутрішнього середовища.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 dirty="0"/>
              <a:t>Незрілі попередники дендритних клітин заселяють багато тканин і органів. Їх диференціювання залежить від </a:t>
            </a:r>
            <a:r>
              <a:rPr lang="uk-UA" sz="2800" b="1" dirty="0" err="1"/>
              <a:t>ІЛ3</a:t>
            </a:r>
            <a:r>
              <a:rPr lang="uk-UA" sz="2800" b="1" dirty="0"/>
              <a:t>. Мають зірчасту форму.</a:t>
            </a:r>
            <a:endParaRPr lang="ru-RU" sz="2800" b="1" dirty="0"/>
          </a:p>
        </p:txBody>
      </p:sp>
      <p:pic>
        <p:nvPicPr>
          <p:cNvPr id="16388" name="Picture 5" descr="Dendritic-Ce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04664"/>
            <a:ext cx="13430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Дендритні клітини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1" name="Picture 5" descr="DendriticCell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3810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Dendritic_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1557338"/>
            <a:ext cx="55245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Диференціювання лімфоцитів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err="1"/>
              <a:t>Антигеннезалежне</a:t>
            </a:r>
            <a:r>
              <a:rPr lang="uk-UA" sz="3200" dirty="0"/>
              <a:t> диференціювання Т- та В-лімфоцитів відбувається в центральних органах імунного захисту.</a:t>
            </a:r>
          </a:p>
          <a:p>
            <a:r>
              <a:rPr lang="uk-UA" sz="3200" dirty="0" err="1" smtClean="0"/>
              <a:t>Антигензалежне</a:t>
            </a:r>
            <a:r>
              <a:rPr lang="uk-UA" sz="3200" dirty="0" smtClean="0"/>
              <a:t> </a:t>
            </a:r>
            <a:r>
              <a:rPr lang="uk-UA" sz="3200" dirty="0"/>
              <a:t>диференціювання Т- та В-лімфоцитів відбувається в периферичних органах імунного захисту.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Імунітет неспецифічний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3970784" cy="4497363"/>
          </a:xfrm>
        </p:spPr>
        <p:txBody>
          <a:bodyPr>
            <a:normAutofit lnSpcReduction="10000"/>
          </a:bodyPr>
          <a:lstStyle/>
          <a:p>
            <a:r>
              <a:rPr lang="uk-UA" sz="3200" b="1" dirty="0"/>
              <a:t>Спадковий</a:t>
            </a:r>
          </a:p>
          <a:p>
            <a:r>
              <a:rPr lang="uk-UA" dirty="0"/>
              <a:t>Властивий тваринам усіх рівнів організації.</a:t>
            </a:r>
          </a:p>
          <a:p>
            <a:r>
              <a:rPr lang="uk-UA" dirty="0"/>
              <a:t>Фактори – антимікробні та антивірусні агенти.</a:t>
            </a:r>
          </a:p>
          <a:p>
            <a:r>
              <a:rPr lang="uk-UA" dirty="0"/>
              <a:t>Лізоцим, комплемент, інтерферон.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78808" y="1628800"/>
            <a:ext cx="3993592" cy="4497363"/>
          </a:xfrm>
        </p:spPr>
        <p:txBody>
          <a:bodyPr>
            <a:normAutofit lnSpcReduction="10000"/>
          </a:bodyPr>
          <a:lstStyle/>
          <a:p>
            <a:r>
              <a:rPr lang="uk-UA" sz="3200" b="1" dirty="0"/>
              <a:t>Фагоцитарний</a:t>
            </a:r>
          </a:p>
          <a:p>
            <a:r>
              <a:rPr lang="uk-UA" sz="3200" b="1" dirty="0"/>
              <a:t>Забезпечується клітинами крові</a:t>
            </a:r>
          </a:p>
        </p:txBody>
      </p:sp>
      <p:pic>
        <p:nvPicPr>
          <p:cNvPr id="6" name="irc_mi" descr="http://www.transferfaktory.ru/cont/img/monociti-fagocitoz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3867150"/>
            <a:ext cx="44767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Лімфатичний фолікул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72816"/>
            <a:ext cx="5364163" cy="508518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b="1" dirty="0"/>
              <a:t>Активований фолікул містить 2 типа дендритних клітин: фолікулярні з відростками, які представляють природний Аг В-лімфоцитам і </a:t>
            </a:r>
            <a:r>
              <a:rPr lang="en-US" sz="2400" b="1" dirty="0"/>
              <a:t>CD11c+</a:t>
            </a:r>
            <a:r>
              <a:rPr lang="uk-UA" sz="2400" b="1" dirty="0"/>
              <a:t>клітини, які піддають </a:t>
            </a:r>
            <a:r>
              <a:rPr lang="uk-UA" sz="2400" b="1" dirty="0" err="1"/>
              <a:t>процесингу</a:t>
            </a:r>
            <a:r>
              <a:rPr lang="uk-UA" sz="2400" b="1" dirty="0"/>
              <a:t> Аг і представляють його фрагмент Т-лімфоцитам. Зазвичай в центрі розмноження В-клітини представляють Аг Т-лімфоцитам. Дендритні клітини підтримують взаємодію В- і Т-лімфоцитів. В зародковому центрі В-лімфоцити піддаються </a:t>
            </a:r>
            <a:r>
              <a:rPr lang="uk-UA" sz="2400" b="1" dirty="0" err="1"/>
              <a:t>апоптозу</a:t>
            </a:r>
            <a:r>
              <a:rPr lang="uk-UA" sz="2400" b="1" dirty="0"/>
              <a:t>.</a:t>
            </a:r>
            <a:endParaRPr lang="ru-RU" sz="2400" b="1" dirty="0"/>
          </a:p>
        </p:txBody>
      </p:sp>
      <p:pic>
        <p:nvPicPr>
          <p:cNvPr id="40964" name="Picture 6" descr="hrlym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2132856"/>
            <a:ext cx="3717925" cy="3611562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7516688" cy="1052736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Взаємодія В- і Т-лімфоцитів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93175" cy="566102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3600" dirty="0"/>
              <a:t>Якщо В лімфоцит зустрічається зі своїм Аг і в межах світлої зони взаємодіє з активованим Т-лімфоцитом (молекула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CD40</a:t>
            </a:r>
            <a:r>
              <a:rPr lang="uk-UA" sz="3600" dirty="0"/>
              <a:t> В-лімфоцита з молекулою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CD40L</a:t>
            </a:r>
            <a:r>
              <a:rPr lang="uk-UA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600" dirty="0"/>
              <a:t>Т-лімфоцита), який надійшов з </a:t>
            </a:r>
            <a:r>
              <a:rPr lang="uk-UA" sz="3600" dirty="0" err="1"/>
              <a:t>тимусзалежних</a:t>
            </a:r>
            <a:r>
              <a:rPr lang="uk-UA" sz="3600" dirty="0"/>
              <a:t> зон вторинних </a:t>
            </a:r>
            <a:r>
              <a:rPr lang="uk-UA" sz="3600" dirty="0" err="1"/>
              <a:t>лімфоїдних</a:t>
            </a:r>
            <a:r>
              <a:rPr lang="uk-UA" sz="3600" dirty="0"/>
              <a:t> органів, то </a:t>
            </a:r>
            <a:r>
              <a:rPr lang="uk-UA" sz="3600" dirty="0" err="1"/>
              <a:t>апоптоз</a:t>
            </a:r>
            <a:r>
              <a:rPr lang="uk-UA" sz="3600" dirty="0"/>
              <a:t> цього В-лімфоцита відкладається і він починає </a:t>
            </a:r>
            <a:r>
              <a:rPr lang="uk-UA" sz="3600" dirty="0" err="1"/>
              <a:t>проліферувати</a:t>
            </a:r>
            <a:r>
              <a:rPr lang="uk-UA" sz="3600" dirty="0"/>
              <a:t>. </a:t>
            </a:r>
            <a:r>
              <a:rPr lang="uk-UA" sz="3600" dirty="0">
                <a:solidFill>
                  <a:schemeClr val="tx2">
                    <a:lumMod val="50000"/>
                  </a:schemeClr>
                </a:solidFill>
              </a:rPr>
              <a:t>Частина цих клітин перетворюється на плазматичні клітини.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Взаємодія клітин у імунній відповіді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7848872" cy="5373216"/>
          </a:xfrm>
        </p:spPr>
        <p:txBody>
          <a:bodyPr>
            <a:normAutofit/>
          </a:bodyPr>
          <a:lstStyle/>
          <a:p>
            <a:r>
              <a:rPr lang="uk-UA" dirty="0"/>
              <a:t>Клітинна імунна відповідь формується при трансплантації органів </a:t>
            </a:r>
            <a:r>
              <a:rPr lang="uk-UA" dirty="0" smtClean="0"/>
              <a:t>і тканин</a:t>
            </a:r>
            <a:r>
              <a:rPr lang="uk-UA" dirty="0"/>
              <a:t>, інфікуванні клітин вірусами, злоякісному пухлинному рості. Беруть участь </a:t>
            </a:r>
            <a:r>
              <a:rPr lang="uk-UA" dirty="0" err="1"/>
              <a:t>Тц</a:t>
            </a:r>
            <a:r>
              <a:rPr lang="uk-UA" dirty="0"/>
              <a:t> </a:t>
            </a:r>
            <a:r>
              <a:rPr lang="uk-UA" dirty="0" smtClean="0"/>
              <a:t>, </a:t>
            </a:r>
            <a:r>
              <a:rPr lang="uk-UA" dirty="0"/>
              <a:t>які реагують з </a:t>
            </a:r>
            <a:r>
              <a:rPr lang="uk-UA" dirty="0" smtClean="0"/>
              <a:t>антигеном </a:t>
            </a:r>
            <a:r>
              <a:rPr lang="uk-UA" dirty="0"/>
              <a:t>у</a:t>
            </a:r>
            <a:r>
              <a:rPr lang="uk-UA" dirty="0" smtClean="0"/>
              <a:t> </a:t>
            </a:r>
            <a:r>
              <a:rPr lang="uk-UA" dirty="0"/>
              <a:t>комплексі з </a:t>
            </a:r>
            <a:r>
              <a:rPr lang="uk-UA" dirty="0" err="1"/>
              <a:t>глікопротеїнами</a:t>
            </a:r>
            <a:r>
              <a:rPr lang="uk-UA" dirty="0"/>
              <a:t> МНС І класу в плазматичній мембрані клітини мішені. Поєднання </a:t>
            </a:r>
            <a:r>
              <a:rPr lang="uk-UA" dirty="0" err="1"/>
              <a:t>Тц</a:t>
            </a:r>
            <a:r>
              <a:rPr lang="uk-UA" dirty="0"/>
              <a:t> з мішенями веде до вивільнення цитотоксичними клітинами </a:t>
            </a:r>
            <a:r>
              <a:rPr lang="uk-UA" dirty="0" err="1"/>
              <a:t>пороутворюючих</a:t>
            </a:r>
            <a:r>
              <a:rPr lang="uk-UA" dirty="0"/>
              <a:t> білків </a:t>
            </a:r>
            <a:r>
              <a:rPr lang="uk-UA" dirty="0" err="1"/>
              <a:t>перфоринів</a:t>
            </a:r>
            <a:r>
              <a:rPr lang="uk-UA" dirty="0"/>
              <a:t>. Вони полімеризуються в плазматичній мембрані клітини-мішені, перетворюючись на трансмембранні канали. Мембрана стає більш проникною, що сприяє її загибелі.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medic.social/files/uch_group35/uch_pgroup35/uch_uch247/image/4937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Взаємодія клітин у клітинній відповіді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Гуморальна імунна відповідь забезпечується макрофагами, </a:t>
            </a:r>
            <a:r>
              <a:rPr lang="uk-UA" dirty="0" err="1"/>
              <a:t>Тх</a:t>
            </a:r>
            <a:r>
              <a:rPr lang="uk-UA" dirty="0"/>
              <a:t> і В-лімфоцитами.</a:t>
            </a:r>
          </a:p>
          <a:p>
            <a:r>
              <a:rPr lang="uk-UA" dirty="0"/>
              <a:t>1. Антиген поглинається макрофагом. Макрофаг розщеплює його на фрагменти, які в комплексі з МНС класу ІІ потрапляють на поверхню клітини. Це </a:t>
            </a:r>
            <a:r>
              <a:rPr lang="uk-UA" dirty="0" err="1"/>
              <a:t>процесування</a:t>
            </a:r>
            <a:r>
              <a:rPr lang="uk-UA" dirty="0"/>
              <a:t> антигену.</a:t>
            </a:r>
          </a:p>
          <a:p>
            <a:r>
              <a:rPr lang="uk-UA" dirty="0"/>
              <a:t>2. Участь </a:t>
            </a:r>
            <a:r>
              <a:rPr lang="uk-UA" dirty="0" err="1"/>
              <a:t>Тх</a:t>
            </a:r>
            <a:r>
              <a:rPr lang="uk-UA" dirty="0"/>
              <a:t>. </a:t>
            </a:r>
            <a:r>
              <a:rPr lang="uk-UA" dirty="0" err="1"/>
              <a:t>Тх</a:t>
            </a:r>
            <a:r>
              <a:rPr lang="uk-UA" dirty="0"/>
              <a:t> мають бути  активованими. Антиген, оброблений макрофагом, розпізнається </a:t>
            </a:r>
            <a:r>
              <a:rPr lang="uk-UA" dirty="0" err="1"/>
              <a:t>Тх</a:t>
            </a:r>
            <a:r>
              <a:rPr lang="uk-UA" dirty="0"/>
              <a:t>. Результатом </a:t>
            </a:r>
            <a:r>
              <a:rPr lang="uk-UA" dirty="0" err="1"/>
              <a:t>взаїмодії</a:t>
            </a:r>
            <a:r>
              <a:rPr lang="uk-UA" dirty="0"/>
              <a:t> є активація секреції ІЛ-1 макрофагом. ІЛ-1 стимулює синтез і секрецію ІЛ-2 </a:t>
            </a:r>
            <a:r>
              <a:rPr lang="uk-UA" dirty="0" err="1"/>
              <a:t>Тх</a:t>
            </a:r>
            <a:r>
              <a:rPr lang="uk-UA" dirty="0"/>
              <a:t>. </a:t>
            </a:r>
            <a:r>
              <a:rPr lang="uk-UA" dirty="0" err="1"/>
              <a:t>Тх</a:t>
            </a:r>
            <a:r>
              <a:rPr lang="uk-UA" dirty="0"/>
              <a:t> сам реагує на ІЛ-2 проліферацією.</a:t>
            </a:r>
          </a:p>
          <a:p>
            <a:r>
              <a:rPr lang="uk-UA" dirty="0" err="1"/>
              <a:t>Тх</a:t>
            </a:r>
            <a:r>
              <a:rPr lang="uk-UA" dirty="0"/>
              <a:t> активує В-клітини шляхом секреції ІЛ-2.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Взаємодія клітин у клітинній відповіді</a:t>
            </a:r>
          </a:p>
        </p:txBody>
      </p:sp>
      <p:pic>
        <p:nvPicPr>
          <p:cNvPr id="4" name="irc_mi" descr="http://dommedika.com/phisiology/Pic/80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72008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Активація В-лімфоцита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Відбувається також при прямій взаємодії </a:t>
            </a:r>
            <a:r>
              <a:rPr lang="uk-UA" dirty="0" err="1"/>
              <a:t>антигена</a:t>
            </a:r>
            <a:r>
              <a:rPr lang="uk-UA" dirty="0"/>
              <a:t> з </a:t>
            </a:r>
            <a:r>
              <a:rPr lang="uk-UA" dirty="0" err="1"/>
              <a:t>імуноглобулінови</a:t>
            </a:r>
            <a:r>
              <a:rPr lang="uk-UA" dirty="0"/>
              <a:t> рецептором В-клітини. В-лімфоцит сам </a:t>
            </a:r>
            <a:r>
              <a:rPr lang="uk-UA" dirty="0" err="1"/>
              <a:t>процесує</a:t>
            </a:r>
            <a:r>
              <a:rPr lang="uk-UA" dirty="0"/>
              <a:t> антиген і представляє його фрагмент в комплексі з молекулою  МНС ІІ класу на клітинній поверхні. Цей комплекс впізнає відповідний </a:t>
            </a:r>
            <a:r>
              <a:rPr lang="uk-UA" dirty="0" err="1"/>
              <a:t>Тх</a:t>
            </a:r>
            <a:r>
              <a:rPr lang="uk-UA" dirty="0"/>
              <a:t>. Взаємодія </a:t>
            </a:r>
            <a:r>
              <a:rPr lang="uk-UA" dirty="0" err="1"/>
              <a:t>Тх</a:t>
            </a:r>
            <a:r>
              <a:rPr lang="uk-UA" dirty="0"/>
              <a:t> з В-клітиною стимулює синтез </a:t>
            </a:r>
            <a:r>
              <a:rPr lang="uk-UA" dirty="0" err="1"/>
              <a:t>Тх</a:t>
            </a:r>
            <a:r>
              <a:rPr lang="uk-UA" dirty="0"/>
              <a:t> </a:t>
            </a:r>
            <a:r>
              <a:rPr lang="uk-UA" dirty="0" err="1"/>
              <a:t>інтерлейкінів</a:t>
            </a:r>
            <a:r>
              <a:rPr lang="uk-UA" dirty="0"/>
              <a:t> – ІЛ-2; </a:t>
            </a:r>
            <a:r>
              <a:rPr lang="uk-UA" dirty="0" err="1"/>
              <a:t>ІЛ</a:t>
            </a:r>
            <a:r>
              <a:rPr lang="uk-UA" dirty="0"/>
              <a:t>-4, </a:t>
            </a:r>
            <a:r>
              <a:rPr lang="uk-UA" dirty="0" err="1"/>
              <a:t>ІЛ</a:t>
            </a:r>
            <a:r>
              <a:rPr lang="uk-UA" dirty="0"/>
              <a:t>-5, </a:t>
            </a:r>
            <a:r>
              <a:rPr lang="uk-UA" dirty="0" err="1"/>
              <a:t>ІЛ</a:t>
            </a:r>
            <a:r>
              <a:rPr lang="uk-UA" dirty="0"/>
              <a:t>-6, гама-інтерферону, під впливом яких В-клітина розмножується і диференціюється з утворенням </a:t>
            </a:r>
            <a:r>
              <a:rPr lang="uk-UA" dirty="0" err="1"/>
              <a:t>плазмоцитів</a:t>
            </a:r>
            <a:r>
              <a:rPr lang="uk-UA" dirty="0"/>
              <a:t> і клітин </a:t>
            </a:r>
            <a:r>
              <a:rPr lang="uk-UA" dirty="0" err="1"/>
              <a:t>пам</a:t>
            </a:r>
            <a:r>
              <a:rPr lang="en-US" dirty="0"/>
              <a:t>’</a:t>
            </a:r>
            <a:r>
              <a:rPr lang="uk-UA" dirty="0"/>
              <a:t>яті.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irc_mi" descr="http://meduniver.com/Medical/Physiology/Img/262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770485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dirty="0">
                <a:solidFill>
                  <a:schemeClr val="tx1"/>
                </a:solidFill>
              </a:rPr>
              <a:t>Центральні органи імуногенезу Червоний кістковий мозок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68144" y="1772816"/>
            <a:ext cx="3275856" cy="4495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None/>
              <a:defRPr/>
            </a:pPr>
            <a:r>
              <a:rPr lang="uk-UA" sz="2800" dirty="0"/>
              <a:t>1-мегакаріоцити;</a:t>
            </a:r>
          </a:p>
          <a:p>
            <a:pPr eaLnBrk="1" hangingPunct="1">
              <a:buNone/>
              <a:defRPr/>
            </a:pPr>
            <a:r>
              <a:rPr lang="uk-UA" sz="2800" dirty="0"/>
              <a:t>2 – ретикулярні клітини;</a:t>
            </a:r>
          </a:p>
          <a:p>
            <a:pPr eaLnBrk="1" hangingPunct="1">
              <a:buNone/>
              <a:defRPr/>
            </a:pPr>
            <a:r>
              <a:rPr lang="uk-UA" sz="2800" dirty="0"/>
              <a:t>3- кісткові балки</a:t>
            </a:r>
            <a:endParaRPr lang="ru-RU" sz="2800" dirty="0"/>
          </a:p>
        </p:txBody>
      </p:sp>
      <p:pic>
        <p:nvPicPr>
          <p:cNvPr id="18436" name="Picture 4" descr="imidg1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57435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err="1">
                <a:solidFill>
                  <a:schemeClr val="tx1"/>
                </a:solidFill>
              </a:rPr>
              <a:t>Тимус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400" b="1"/>
              <a:t>В частці зрілого тимусу розрізняють кірковий та мозковий шари.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sz="2400" b="1"/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400" b="1"/>
              <a:t>Дендритні клітини та макрофаги присутні на границі між кірковою та мозковою речовиною</a:t>
            </a:r>
            <a:endParaRPr lang="ru-RU" sz="2400" b="1"/>
          </a:p>
          <a:p>
            <a:pPr eaLnBrk="1" hangingPunct="1">
              <a:defRPr/>
            </a:pPr>
            <a:endParaRPr lang="ru-RU" sz="2400"/>
          </a:p>
        </p:txBody>
      </p:sp>
      <p:pic>
        <p:nvPicPr>
          <p:cNvPr id="22532" name="Picture 4" descr="imidg1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700213"/>
            <a:ext cx="5148262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Імунітет специфічний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Властивий лише хребетним тваринам і здійснюється лімфоцитами (</a:t>
            </a:r>
            <a:r>
              <a:rPr lang="uk-UA" dirty="0" err="1"/>
              <a:t>лімфоїдний</a:t>
            </a:r>
            <a:r>
              <a:rPr lang="uk-UA" dirty="0"/>
              <a:t> імунітет)</a:t>
            </a:r>
          </a:p>
        </p:txBody>
      </p:sp>
      <p:pic>
        <p:nvPicPr>
          <p:cNvPr id="6" name="irc_mi" descr="http://sorethroat.ru/assets/images/4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4767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роисхождение лимфоцитов">
            <a:hlinkClick r:id="rId4" tooltip="&quot;Происхождение лимфоцитов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0"/>
            <a:ext cx="205172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immuninfo.ru/wp-content/uploads/part01/immunnaja-sistema-slisistih-obolochek.jpg%2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7488" y="3212976"/>
            <a:ext cx="3600398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74638"/>
            <a:ext cx="7859712" cy="777875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Функції </a:t>
            </a:r>
            <a:r>
              <a:rPr lang="uk-UA" dirty="0" err="1">
                <a:solidFill>
                  <a:schemeClr val="tx1"/>
                </a:solidFill>
              </a:rPr>
              <a:t>тимуса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362950" cy="5805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dirty="0"/>
              <a:t>В </a:t>
            </a:r>
            <a:r>
              <a:rPr lang="uk-UA" sz="2800" dirty="0" err="1"/>
              <a:t>тимусі</a:t>
            </a:r>
            <a:r>
              <a:rPr lang="uk-UA" sz="2800" dirty="0"/>
              <a:t> елімінуються лімфоцити, здатні впізнавати Аг власного організму. Молекули рецепторів в клітинній мембрані </a:t>
            </a:r>
            <a:r>
              <a:rPr lang="uk-UA" sz="2800" dirty="0" err="1"/>
              <a:t>тимоцита</a:t>
            </a:r>
            <a:r>
              <a:rPr lang="uk-UA" sz="2800" dirty="0"/>
              <a:t> взаємодіє з комплексом </a:t>
            </a:r>
            <a:r>
              <a:rPr lang="uk-UA" sz="2800" dirty="0" err="1"/>
              <a:t>“МНС-аутоантиген”</a:t>
            </a:r>
            <a:r>
              <a:rPr lang="uk-UA" sz="2800" dirty="0"/>
              <a:t> в мембрані епітеліальної клітини. Клони тих клітин, рецептори яких впізнають комплекс, знищуються.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dirty="0"/>
              <a:t>Гуморальна функція. В </a:t>
            </a:r>
            <a:r>
              <a:rPr lang="uk-UA" sz="2800" dirty="0" err="1"/>
              <a:t>тимусі</a:t>
            </a:r>
            <a:r>
              <a:rPr lang="uk-UA" sz="2800" dirty="0"/>
              <a:t> синтезуються </a:t>
            </a:r>
            <a:r>
              <a:rPr lang="uk-UA" sz="2800" dirty="0" err="1"/>
              <a:t>тимозини</a:t>
            </a:r>
            <a:r>
              <a:rPr lang="uk-UA" sz="2800" dirty="0"/>
              <a:t> і </a:t>
            </a:r>
            <a:r>
              <a:rPr lang="uk-UA" sz="2800" dirty="0" err="1"/>
              <a:t>тимопоетин</a:t>
            </a:r>
            <a:r>
              <a:rPr lang="uk-UA" sz="2800" dirty="0"/>
              <a:t>. </a:t>
            </a:r>
            <a:r>
              <a:rPr lang="uk-UA" sz="2800" dirty="0" err="1"/>
              <a:t>Тимозини</a:t>
            </a:r>
            <a:r>
              <a:rPr lang="uk-UA" sz="2800" dirty="0"/>
              <a:t> сприяють диференціюванню Т-лімфоцитів і появі специфічних рецепторів у їх мембрані, стимулюють утворення багатьох </a:t>
            </a:r>
            <a:r>
              <a:rPr lang="uk-UA" sz="2800" dirty="0" err="1"/>
              <a:t>лімфокінів</a:t>
            </a:r>
            <a:r>
              <a:rPr lang="uk-UA" sz="2800" dirty="0"/>
              <a:t> (</a:t>
            </a:r>
            <a:r>
              <a:rPr lang="uk-UA" sz="2800" dirty="0" err="1"/>
              <a:t>ІЛ2</a:t>
            </a:r>
            <a:r>
              <a:rPr lang="uk-UA" sz="2800" dirty="0"/>
              <a:t>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dirty="0" err="1"/>
              <a:t>Тимопоетин</a:t>
            </a:r>
            <a:r>
              <a:rPr lang="uk-UA" sz="2800" dirty="0"/>
              <a:t> – стимулятор диференціювання попередників Т-лімфоцитів, впливає на диференціювання Т-лімфоцитів.</a:t>
            </a:r>
            <a:endParaRPr lang="ru-RU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dirty="0">
                <a:solidFill>
                  <a:schemeClr val="tx1"/>
                </a:solidFill>
              </a:rPr>
              <a:t>Лімфатичний вузол</a:t>
            </a:r>
            <a:r>
              <a:rPr lang="uk-UA" sz="4000" dirty="0"/>
              <a:t/>
            </a:r>
            <a:br>
              <a:rPr lang="uk-UA" sz="4000" dirty="0"/>
            </a:br>
            <a:endParaRPr lang="ru-RU" sz="4000" dirty="0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981075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/>
              <a:t>Лімфатичні вузли розміщуються по ходу лімфатичних судин, є органами лімфоцитопоезу, імунного захисту і депонування лімфи</a:t>
            </a:r>
            <a:endParaRPr lang="ru-RU" sz="2400" b="1"/>
          </a:p>
        </p:txBody>
      </p:sp>
      <p:pic>
        <p:nvPicPr>
          <p:cNvPr id="30724" name="Picture 7" descr="hrly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838"/>
            <a:ext cx="91440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1"/>
            <a:ext cx="7546032" cy="836712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Лімфатичний вузол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08050"/>
            <a:ext cx="4356100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dirty="0"/>
              <a:t>Має кулясту або </a:t>
            </a:r>
            <a:r>
              <a:rPr lang="uk-UA" sz="2800" dirty="0" err="1"/>
              <a:t>бобоподібну</a:t>
            </a:r>
            <a:r>
              <a:rPr lang="uk-UA" sz="2800" dirty="0"/>
              <a:t> форму розміром 2-10 мм, зовні вкритий сполучнотканинною капсулою, від якої відходять </a:t>
            </a:r>
            <a:r>
              <a:rPr lang="uk-UA" sz="2800" dirty="0" err="1"/>
              <a:t>трабекули</a:t>
            </a:r>
            <a:r>
              <a:rPr lang="uk-UA" sz="2800" dirty="0"/>
              <a:t>. Лімфа надходить до вузла по декількох </a:t>
            </a:r>
            <a:r>
              <a:rPr lang="uk-UA" sz="2800" dirty="0" err="1"/>
              <a:t>приносних</a:t>
            </a:r>
            <a:r>
              <a:rPr lang="uk-UA" sz="2800" dirty="0"/>
              <a:t> лімфатичних судинах. Крізь ворота проходять кровоносні та виносний лімфатичний судини.</a:t>
            </a:r>
            <a:endParaRPr lang="ru-RU" sz="2800" dirty="0"/>
          </a:p>
          <a:p>
            <a:pPr eaLnBrk="1" hangingPunct="1">
              <a:lnSpc>
                <a:spcPct val="80000"/>
              </a:lnSpc>
              <a:defRPr/>
            </a:pPr>
            <a:endParaRPr lang="ru-RU" sz="2400" dirty="0"/>
          </a:p>
        </p:txBody>
      </p:sp>
      <p:pic>
        <p:nvPicPr>
          <p:cNvPr id="32772" name="Picture 4" descr="imidg1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013" y="1557338"/>
            <a:ext cx="47259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Селезінка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28800"/>
            <a:ext cx="4716016" cy="52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b="1" dirty="0"/>
              <a:t>Селезінка закладається на 5-му тижні внутрішньоутробного розвитку, вкрита сполучнотканинною капсулою, яка містить ГМК і велику кількість </a:t>
            </a:r>
            <a:r>
              <a:rPr lang="uk-UA" sz="2400" b="1" dirty="0" err="1"/>
              <a:t>еластина</a:t>
            </a:r>
            <a:r>
              <a:rPr lang="uk-UA" sz="2400" b="1" dirty="0"/>
              <a:t>. Від капсули відходять </a:t>
            </a:r>
            <a:r>
              <a:rPr lang="uk-UA" sz="2400" b="1" dirty="0" err="1"/>
              <a:t>трабекули</a:t>
            </a:r>
            <a:r>
              <a:rPr lang="uk-UA" sz="2400" b="1" dirty="0"/>
              <a:t>. В паренхімі розрізняють білу та червону пульпу.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b="1" dirty="0"/>
              <a:t>Не містить </a:t>
            </a:r>
            <a:r>
              <a:rPr lang="uk-UA" sz="2400" b="1" dirty="0" err="1"/>
              <a:t>венул</a:t>
            </a:r>
            <a:r>
              <a:rPr lang="uk-UA" sz="2400" b="1" dirty="0"/>
              <a:t> з високим епітелієм і не має </a:t>
            </a:r>
            <a:r>
              <a:rPr lang="uk-UA" sz="2400" b="1" dirty="0" err="1"/>
              <a:t>приносних</a:t>
            </a:r>
            <a:r>
              <a:rPr lang="uk-UA" sz="2400" b="1" dirty="0"/>
              <a:t> лімфатичних судин.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b="1" u="sng" dirty="0"/>
              <a:t>Аг потрапляють до селезінки лише через кров.</a:t>
            </a:r>
            <a:endParaRPr lang="ru-RU" sz="2400" b="1" u="sng" dirty="0"/>
          </a:p>
        </p:txBody>
      </p:sp>
      <p:pic>
        <p:nvPicPr>
          <p:cNvPr id="47108" name="Picture 10" descr="imidg10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4558" y="764704"/>
            <a:ext cx="46843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Червона пульпа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0179" name="Picture 4" descr="imidg1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5113"/>
            <a:ext cx="6553200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 descr="imidg10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2688" y="1412875"/>
            <a:ext cx="4151312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dirty="0">
                <a:solidFill>
                  <a:schemeClr val="tx1"/>
                </a:solidFill>
              </a:rPr>
              <a:t>Біла пульпа. Лімфатичний фолікул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800"/>
              <a:t>В центральній частині фолікулів (центр розмноження) присутні макрофаги, фолікулярні відростчасті клітини і В-лімфоцити</a:t>
            </a:r>
            <a:endParaRPr lang="ru-RU" sz="2800"/>
          </a:p>
        </p:txBody>
      </p:sp>
      <p:pic>
        <p:nvPicPr>
          <p:cNvPr id="51204" name="Picture 5" descr="hrly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484313"/>
            <a:ext cx="521970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>
                <a:solidFill>
                  <a:schemeClr val="tx1"/>
                </a:solidFill>
              </a:rPr>
              <a:t>Функції селезінки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/>
              <a:t>Видалення бактерій з кровотока.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/>
              <a:t>Продукція </a:t>
            </a:r>
            <a:r>
              <a:rPr lang="en-US" sz="2800"/>
              <a:t>Ig</a:t>
            </a:r>
            <a:r>
              <a:rPr lang="uk-UA" sz="280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/>
              <a:t>Селезінка – місце утворення гуморальних факторів, що впливають на систему мононуклеарних фагоцитів.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/>
              <a:t>Тафтсин – тетрапептид, стимулює активність фагоцитів.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/>
              <a:t>Спленін – функціональний аналог тимопоетина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/>
              <a:t>Фагоцитоз старих еритроцитів та тромбоцитів. Цей процес відбувається у червоній пульпі.</a:t>
            </a:r>
            <a:endParaRPr lang="ru-RU" sz="2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Антигени</a:t>
            </a:r>
            <a:r>
              <a:rPr lang="uk-UA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6948264" cy="4752528"/>
          </a:xfrm>
        </p:spPr>
        <p:txBody>
          <a:bodyPr>
            <a:normAutofit fontScale="92500"/>
          </a:bodyPr>
          <a:lstStyle/>
          <a:p>
            <a:r>
              <a:rPr lang="uk-UA" dirty="0"/>
              <a:t>Складні органічні речовини, здатні при надходженні до організму людини і тварин спричиняти специфічну імунну відповідь. Властивості антигенів притаманні </a:t>
            </a:r>
            <a:r>
              <a:rPr lang="uk-UA" dirty="0">
                <a:solidFill>
                  <a:srgbClr val="002060"/>
                </a:solidFill>
              </a:rPr>
              <a:t>бактеріям, вірусам, паразитам, чужорідним тканинам, </a:t>
            </a:r>
            <a:r>
              <a:rPr lang="uk-UA" dirty="0" err="1">
                <a:solidFill>
                  <a:srgbClr val="002060"/>
                </a:solidFill>
              </a:rPr>
              <a:t>мутаційно</a:t>
            </a:r>
            <a:r>
              <a:rPr lang="uk-UA" dirty="0">
                <a:solidFill>
                  <a:srgbClr val="002060"/>
                </a:solidFill>
              </a:rPr>
              <a:t> зміненим власним клітинам, продуктам життєдіяльності чужорідних клітин ( білкам, </a:t>
            </a:r>
            <a:r>
              <a:rPr lang="uk-UA" dirty="0" err="1">
                <a:solidFill>
                  <a:srgbClr val="002060"/>
                </a:solidFill>
              </a:rPr>
              <a:t>поліцукрам</a:t>
            </a:r>
            <a:r>
              <a:rPr lang="uk-UA" dirty="0">
                <a:solidFill>
                  <a:srgbClr val="002060"/>
                </a:solidFill>
              </a:rPr>
              <a:t>, поліпептидам), штучним </a:t>
            </a:r>
            <a:r>
              <a:rPr lang="uk-UA" dirty="0" err="1">
                <a:solidFill>
                  <a:srgbClr val="002060"/>
                </a:solidFill>
              </a:rPr>
              <a:t>високополімерним</a:t>
            </a:r>
            <a:r>
              <a:rPr lang="uk-UA" dirty="0">
                <a:solidFill>
                  <a:srgbClr val="002060"/>
                </a:solidFill>
              </a:rPr>
              <a:t> сполукам.</a:t>
            </a:r>
          </a:p>
          <a:p>
            <a:r>
              <a:rPr lang="uk-UA" b="1" dirty="0" err="1">
                <a:solidFill>
                  <a:srgbClr val="002060"/>
                </a:solidFill>
              </a:rPr>
              <a:t>Гаптени</a:t>
            </a:r>
            <a:r>
              <a:rPr lang="uk-UA" b="1" dirty="0">
                <a:solidFill>
                  <a:srgbClr val="002060"/>
                </a:solidFill>
              </a:rPr>
              <a:t> – неповні антигени</a:t>
            </a:r>
            <a:r>
              <a:rPr lang="uk-UA" dirty="0">
                <a:solidFill>
                  <a:srgbClr val="002060"/>
                </a:solidFill>
              </a:rPr>
              <a:t>. Викликають імунну відповідь лише при поєднанні з високомолекулярними білками-носіями.</a:t>
            </a:r>
          </a:p>
        </p:txBody>
      </p:sp>
      <p:pic>
        <p:nvPicPr>
          <p:cNvPr id="4" name="Рисунок 3" descr="http://nsau.edu.ru/images/vetfac/images/ebooks/microbiology/stu/immun/pict/ag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88032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Антигени </a:t>
            </a:r>
            <a:r>
              <a:rPr lang="uk-UA" dirty="0" err="1">
                <a:solidFill>
                  <a:schemeClr val="tx1"/>
                </a:solidFill>
              </a:rPr>
              <a:t>гістосумісності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Глікопротеїни, які містяться на поверхні всіх клітин. Головні антигени – мішені на </a:t>
            </a:r>
            <a:r>
              <a:rPr lang="uk-UA" dirty="0" err="1"/>
              <a:t>трансплантант</a:t>
            </a:r>
            <a:r>
              <a:rPr lang="uk-UA" dirty="0"/>
              <a:t>.  В реакціях відторгнення </a:t>
            </a:r>
            <a:r>
              <a:rPr lang="uk-UA" dirty="0" err="1"/>
              <a:t>алотрансплантантів</a:t>
            </a:r>
            <a:r>
              <a:rPr lang="uk-UA" dirty="0"/>
              <a:t> і </a:t>
            </a:r>
            <a:r>
              <a:rPr lang="uk-UA" dirty="0" err="1"/>
              <a:t>ксенотрансплантантів</a:t>
            </a:r>
            <a:r>
              <a:rPr lang="uk-UA" dirty="0"/>
              <a:t> беруть участь </a:t>
            </a:r>
            <a:r>
              <a:rPr lang="uk-UA" dirty="0">
                <a:solidFill>
                  <a:srgbClr val="FF0000"/>
                </a:solidFill>
              </a:rPr>
              <a:t>Т-клітини</a:t>
            </a:r>
            <a:r>
              <a:rPr lang="uk-UA" dirty="0"/>
              <a:t>. </a:t>
            </a:r>
          </a:p>
          <a:p>
            <a:r>
              <a:rPr lang="uk-UA" dirty="0"/>
              <a:t>Ці молекули </a:t>
            </a:r>
            <a:r>
              <a:rPr lang="uk-UA" dirty="0" err="1"/>
              <a:t>гістосумісності</a:t>
            </a:r>
            <a:r>
              <a:rPr lang="uk-UA" dirty="0"/>
              <a:t> кодуються генами, що складають головний комплекс </a:t>
            </a:r>
            <a:r>
              <a:rPr lang="uk-UA" dirty="0" err="1"/>
              <a:t>гістосумісності</a:t>
            </a:r>
            <a:r>
              <a:rPr lang="uk-UA" dirty="0"/>
              <a:t> (МНС). В межах МНС локалізовані гени, що контролюють головні трансплантаційні антигени  та гени, що визначають інтенсивність імунної відповіді.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3712" cy="58868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Молекули МНС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932040" cy="5805264"/>
          </a:xfrm>
        </p:spPr>
        <p:txBody>
          <a:bodyPr>
            <a:normAutofit/>
          </a:bodyPr>
          <a:lstStyle/>
          <a:p>
            <a:r>
              <a:rPr lang="uk-UA" dirty="0"/>
              <a:t>Існує 2 основних класи молекул МНС, кожен з яких являє собою набір </a:t>
            </a:r>
            <a:r>
              <a:rPr lang="uk-UA" dirty="0" err="1"/>
              <a:t>глікопротеїнів</a:t>
            </a:r>
            <a:r>
              <a:rPr lang="uk-UA" dirty="0"/>
              <a:t> клітинної поверхні.</a:t>
            </a:r>
          </a:p>
          <a:p>
            <a:r>
              <a:rPr lang="uk-UA" dirty="0"/>
              <a:t>Молекули МНС класу І синтезуються </a:t>
            </a:r>
            <a:r>
              <a:rPr lang="uk-UA" dirty="0">
                <a:solidFill>
                  <a:srgbClr val="FF0000"/>
                </a:solidFill>
              </a:rPr>
              <a:t>у всіх клітинах організму.</a:t>
            </a:r>
          </a:p>
          <a:p>
            <a:r>
              <a:rPr lang="uk-UA" dirty="0"/>
              <a:t>Молекули МНС класу ІІ синтезуються на клітинах, що беруть участь у імунних відповідях </a:t>
            </a:r>
            <a:r>
              <a:rPr lang="uk-UA" dirty="0" smtClean="0">
                <a:solidFill>
                  <a:srgbClr val="FF0000"/>
                </a:solidFill>
              </a:rPr>
              <a:t>(лімфоцити</a:t>
            </a:r>
            <a:r>
              <a:rPr lang="uk-UA" dirty="0">
                <a:solidFill>
                  <a:srgbClr val="FF0000"/>
                </a:solidFill>
              </a:rPr>
              <a:t>, макрофаги).</a:t>
            </a:r>
          </a:p>
        </p:txBody>
      </p:sp>
      <p:pic>
        <p:nvPicPr>
          <p:cNvPr id="5" name="irc_mi" descr="http://nsau.edu.ru/images/vetfac/images/ebooks/microbiology/stu/immun/pict/ag3.gif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9959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Антитіла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556792"/>
            <a:ext cx="3977640" cy="4569371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Складні білки, що синтезуються В-лімфоцитами і </a:t>
            </a:r>
            <a:r>
              <a:rPr lang="uk-UA" dirty="0" err="1"/>
              <a:t>плазмоцитами</a:t>
            </a:r>
            <a:r>
              <a:rPr lang="uk-UA" dirty="0"/>
              <a:t>, здатні специфічно поєднуватись з відповідними антигенами і знешкоджувати їх.</a:t>
            </a:r>
          </a:p>
          <a:p>
            <a:r>
              <a:rPr lang="uk-UA" dirty="0"/>
              <a:t>Виявлено класи імуноглобулінів </a:t>
            </a:r>
            <a:r>
              <a:rPr lang="en-US" dirty="0" err="1"/>
              <a:t>IgG</a:t>
            </a:r>
            <a:r>
              <a:rPr lang="en-US" dirty="0"/>
              <a:t>,</a:t>
            </a:r>
          </a:p>
          <a:p>
            <a:r>
              <a:rPr lang="en-US" dirty="0" err="1"/>
              <a:t>IgM</a:t>
            </a:r>
            <a:r>
              <a:rPr lang="en-US" dirty="0"/>
              <a:t>, </a:t>
            </a:r>
            <a:r>
              <a:rPr lang="en-US" dirty="0" err="1"/>
              <a:t>IgA</a:t>
            </a:r>
            <a:r>
              <a:rPr lang="en-US" dirty="0"/>
              <a:t>, </a:t>
            </a:r>
            <a:r>
              <a:rPr lang="en-US" dirty="0" err="1"/>
              <a:t>IgD</a:t>
            </a:r>
            <a:r>
              <a:rPr lang="en-US" dirty="0"/>
              <a:t>, </a:t>
            </a:r>
            <a:r>
              <a:rPr lang="en-US" dirty="0" err="1"/>
              <a:t>IgE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/>
              <a:t>Структура антитіла</a:t>
            </a:r>
          </a:p>
        </p:txBody>
      </p:sp>
      <p:pic>
        <p:nvPicPr>
          <p:cNvPr id="6" name="irc_mi" descr="http://svitppt.com.ua/images/26/25163/770/img6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44767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Різноманіття антитіл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Виявлено 5 типів важких ланцюгів.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132856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Залежно від відмінностей будови важких ланцюгів: </a:t>
            </a:r>
            <a:r>
              <a:rPr lang="uk-UA" sz="2800" b="1" i="1" dirty="0"/>
              <a:t>а </a:t>
            </a:r>
            <a:r>
              <a:rPr lang="uk-UA" sz="2800" b="1" dirty="0"/>
              <a:t>(альфа), δ</a:t>
            </a:r>
            <a:r>
              <a:rPr lang="uk-UA" sz="2800" b="1" i="1" dirty="0"/>
              <a:t> </a:t>
            </a:r>
            <a:r>
              <a:rPr lang="uk-UA" sz="2800" b="1" dirty="0"/>
              <a:t>(дельта), ε</a:t>
            </a:r>
            <a:r>
              <a:rPr lang="uk-UA" sz="2800" b="1" i="1" dirty="0"/>
              <a:t> </a:t>
            </a:r>
            <a:r>
              <a:rPr lang="uk-UA" sz="2800" b="1" dirty="0"/>
              <a:t>(</a:t>
            </a:r>
            <a:r>
              <a:rPr lang="uk-UA" sz="2800" b="1" dirty="0" err="1"/>
              <a:t>епсілон</a:t>
            </a:r>
            <a:r>
              <a:rPr lang="uk-UA" sz="2800" b="1" dirty="0"/>
              <a:t>),  γ (гамма), і μ</a:t>
            </a:r>
            <a:r>
              <a:rPr lang="uk-UA" sz="2800" b="1" i="1" dirty="0"/>
              <a:t> </a:t>
            </a:r>
            <a:r>
              <a:rPr lang="uk-UA" sz="2800" b="1" dirty="0"/>
              <a:t>(</a:t>
            </a:r>
            <a:r>
              <a:rPr lang="uk-UA" sz="2800" b="1" dirty="0" err="1"/>
              <a:t>мю</a:t>
            </a:r>
            <a:r>
              <a:rPr lang="uk-UA" sz="2800" b="1" dirty="0"/>
              <a:t>), імуноглобуліни можна розділити відповідно на 5 класів: </a:t>
            </a:r>
            <a:r>
              <a:rPr lang="uk-UA" sz="2800" b="1" i="1" dirty="0" err="1">
                <a:solidFill>
                  <a:srgbClr val="FF0000"/>
                </a:solidFill>
              </a:rPr>
              <a:t>IgA</a:t>
            </a:r>
            <a:r>
              <a:rPr lang="uk-UA" sz="2800" b="1" i="1" dirty="0">
                <a:solidFill>
                  <a:srgbClr val="FF0000"/>
                </a:solidFill>
              </a:rPr>
              <a:t>, </a:t>
            </a:r>
            <a:r>
              <a:rPr lang="uk-UA" sz="2800" b="1" i="1" dirty="0" err="1">
                <a:solidFill>
                  <a:srgbClr val="FF0000"/>
                </a:solidFill>
              </a:rPr>
              <a:t>IgD</a:t>
            </a:r>
            <a:r>
              <a:rPr lang="uk-UA" sz="2800" b="1" i="1" dirty="0">
                <a:solidFill>
                  <a:srgbClr val="FF0000"/>
                </a:solidFill>
              </a:rPr>
              <a:t>, </a:t>
            </a:r>
            <a:r>
              <a:rPr lang="uk-UA" sz="2800" b="1" i="1" dirty="0" err="1">
                <a:solidFill>
                  <a:srgbClr val="FF0000"/>
                </a:solidFill>
              </a:rPr>
              <a:t>IgE</a:t>
            </a:r>
            <a:r>
              <a:rPr lang="uk-UA" sz="2800" b="1" i="1" dirty="0">
                <a:solidFill>
                  <a:srgbClr val="FF0000"/>
                </a:solidFill>
              </a:rPr>
              <a:t>, </a:t>
            </a:r>
            <a:r>
              <a:rPr lang="uk-UA" sz="2800" b="1" i="1" dirty="0" err="1">
                <a:solidFill>
                  <a:srgbClr val="FF0000"/>
                </a:solidFill>
              </a:rPr>
              <a:t>IgG</a:t>
            </a:r>
            <a:r>
              <a:rPr lang="uk-UA" sz="2800" b="1" i="1" dirty="0">
                <a:solidFill>
                  <a:srgbClr val="FF0000"/>
                </a:solidFill>
              </a:rPr>
              <a:t>, </a:t>
            </a:r>
            <a:r>
              <a:rPr lang="uk-UA" sz="2800" b="1" i="1" dirty="0" err="1">
                <a:solidFill>
                  <a:srgbClr val="FF0000"/>
                </a:solidFill>
              </a:rPr>
              <a:t>IgM</a:t>
            </a:r>
            <a:r>
              <a:rPr lang="uk-UA" sz="2800" b="1" i="1" dirty="0">
                <a:solidFill>
                  <a:srgbClr val="FF000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.</a:t>
            </a:r>
          </a:p>
          <a:p>
            <a:r>
              <a:rPr lang="uk-UA" sz="2800" dirty="0"/>
              <a:t> </a:t>
            </a:r>
            <a:r>
              <a:rPr lang="uk-UA" sz="2800" b="1" dirty="0"/>
              <a:t>Легкі ланцюги можуть існувати у двох варіантах: типу </a:t>
            </a:r>
            <a:r>
              <a:rPr lang="uk-UA" sz="2800" b="1" i="1" dirty="0"/>
              <a:t>к </a:t>
            </a:r>
            <a:r>
              <a:rPr lang="uk-UA" sz="2800" b="1" dirty="0"/>
              <a:t>(</a:t>
            </a:r>
            <a:r>
              <a:rPr lang="uk-UA" sz="2800" b="1" dirty="0" err="1"/>
              <a:t>каппа</a:t>
            </a:r>
            <a:r>
              <a:rPr lang="uk-UA" sz="2800" b="1" dirty="0"/>
              <a:t>) і типу λ (лямбда).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446</TotalTime>
  <Words>1689</Words>
  <Application>Microsoft Office PowerPoint</Application>
  <PresentationFormat>Экран (4:3)</PresentationFormat>
  <Paragraphs>122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Изящная</vt:lpstr>
      <vt:lpstr>Біологія людини</vt:lpstr>
      <vt:lpstr>Імунітет</vt:lpstr>
      <vt:lpstr>Імунітет неспецифічний </vt:lpstr>
      <vt:lpstr>Імунітет специфічний</vt:lpstr>
      <vt:lpstr>Антигени </vt:lpstr>
      <vt:lpstr>Антигени гістосумісності</vt:lpstr>
      <vt:lpstr>Молекули МНС</vt:lpstr>
      <vt:lpstr>Антитіла</vt:lpstr>
      <vt:lpstr>Різноманіття антитіл</vt:lpstr>
      <vt:lpstr>Слайд 10</vt:lpstr>
      <vt:lpstr>Взаємодія антигена з антитілами</vt:lpstr>
      <vt:lpstr>Органи Імунної системи людини</vt:lpstr>
      <vt:lpstr>Загальна характеристика</vt:lpstr>
      <vt:lpstr>Загальна характеристика </vt:lpstr>
      <vt:lpstr>Загальна характеристика</vt:lpstr>
      <vt:lpstr>Імунокомпетентні клітини</vt:lpstr>
      <vt:lpstr>Клітини імунної системи</vt:lpstr>
      <vt:lpstr>NK-клітини</vt:lpstr>
      <vt:lpstr>Імунокомпетентні клітини</vt:lpstr>
      <vt:lpstr>Слайд 20</vt:lpstr>
      <vt:lpstr>Лімфоцити і плазматичні клітини в стінці тонкої кишки</vt:lpstr>
      <vt:lpstr>       Електронограма лімфоцита</vt:lpstr>
      <vt:lpstr>   Електронограма плазмоцита</vt:lpstr>
      <vt:lpstr>Первинна імунна відповідь</vt:lpstr>
      <vt:lpstr>Вторинна імунна відповідь</vt:lpstr>
      <vt:lpstr>Антигенпредставляючі клітини</vt:lpstr>
      <vt:lpstr>Дендритні клітини</vt:lpstr>
      <vt:lpstr>Дендритні клітини</vt:lpstr>
      <vt:lpstr>Диференціювання лімфоцитів</vt:lpstr>
      <vt:lpstr>Лімфатичний фолікул</vt:lpstr>
      <vt:lpstr>Взаємодія В- і Т-лімфоцитів</vt:lpstr>
      <vt:lpstr>Взаємодія клітин у імунній відповіді</vt:lpstr>
      <vt:lpstr>Слайд 33</vt:lpstr>
      <vt:lpstr>Взаємодія клітин у клітинній відповіді</vt:lpstr>
      <vt:lpstr>Взаємодія клітин у клітинній відповіді</vt:lpstr>
      <vt:lpstr>Активація В-лімфоцита</vt:lpstr>
      <vt:lpstr>Слайд 37</vt:lpstr>
      <vt:lpstr>Центральні органи імуногенезу Червоний кістковий мозок</vt:lpstr>
      <vt:lpstr>Тимус</vt:lpstr>
      <vt:lpstr>Функції тимуса</vt:lpstr>
      <vt:lpstr>Лімфатичний вузол </vt:lpstr>
      <vt:lpstr>Лімфатичний вузол</vt:lpstr>
      <vt:lpstr>Селезінка</vt:lpstr>
      <vt:lpstr>Червона пульпа</vt:lpstr>
      <vt:lpstr>Біла пульпа. Лімфатичний фолікул</vt:lpstr>
      <vt:lpstr>Функції селезінки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Імунна система</dc:title>
  <dc:creator>C2-411-Note</dc:creator>
  <cp:lastModifiedBy>Homework</cp:lastModifiedBy>
  <cp:revision>50</cp:revision>
  <dcterms:created xsi:type="dcterms:W3CDTF">2016-01-25T14:52:58Z</dcterms:created>
  <dcterms:modified xsi:type="dcterms:W3CDTF">2022-06-26T20:02:35Z</dcterms:modified>
</cp:coreProperties>
</file>