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4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8" r:id="rId28"/>
    <p:sldId id="290" r:id="rId29"/>
    <p:sldId id="292" r:id="rId30"/>
    <p:sldId id="293" r:id="rId31"/>
    <p:sldId id="346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4" r:id="rId40"/>
    <p:sldId id="306" r:id="rId41"/>
    <p:sldId id="307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6" r:id="rId68"/>
    <p:sldId id="337" r:id="rId69"/>
    <p:sldId id="338" r:id="rId70"/>
    <p:sldId id="339" r:id="rId71"/>
    <p:sldId id="340" r:id="rId72"/>
    <p:sldId id="347" r:id="rId73"/>
    <p:sldId id="342" r:id="rId74"/>
    <p:sldId id="348" r:id="rId75"/>
    <p:sldId id="341" r:id="rId76"/>
    <p:sldId id="344" r:id="rId7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7" d="100"/>
          <a:sy n="77" d="100"/>
        </p:scale>
        <p:origin x="2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7051D5-D718-4CA5-8F4F-845A2B43AB4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1F759A-6D12-4F73-B634-FF286A225A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51D5-D718-4CA5-8F4F-845A2B43AB4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759A-6D12-4F73-B634-FF286A225A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37051D5-D718-4CA5-8F4F-845A2B43AB4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1F759A-6D12-4F73-B634-FF286A225A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376E-7E69-4426-84B3-AD2438D08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51D5-D718-4CA5-8F4F-845A2B43AB4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759A-6D12-4F73-B634-FF286A225A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7051D5-D718-4CA5-8F4F-845A2B43AB4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01F759A-6D12-4F73-B634-FF286A225A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51D5-D718-4CA5-8F4F-845A2B43AB4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759A-6D12-4F73-B634-FF286A225A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51D5-D718-4CA5-8F4F-845A2B43AB4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759A-6D12-4F73-B634-FF286A225A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51D5-D718-4CA5-8F4F-845A2B43AB4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759A-6D12-4F73-B634-FF286A225A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7051D5-D718-4CA5-8F4F-845A2B43AB4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759A-6D12-4F73-B634-FF286A225A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51D5-D718-4CA5-8F4F-845A2B43AB4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759A-6D12-4F73-B634-FF286A225A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51D5-D718-4CA5-8F4F-845A2B43AB4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759A-6D12-4F73-B634-FF286A225AE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37051D5-D718-4CA5-8F4F-845A2B43AB4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1F759A-6D12-4F73-B634-FF286A225AE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ua/url?sa=i&amp;rct=j&amp;q=&amp;esrc=s&amp;frm=1&amp;source=images&amp;cd=&amp;cad=rja&amp;docid=ETb5BECyNsWfRM&amp;tbnid=YntAO76WAY2cWM:&amp;ved=0CAUQjRw&amp;url=http://ford6.ru/nizshie-rasteniya/418-razmnozhenie-vodorosley-chast-1.html&amp;ei=i09eUsiSD-qC4ATOl4CYDA&amp;psig=AFQjCNHOQKiY7L4ZbZDlGqMSDFmvonuaTg&amp;ust=138199882622669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ua/url?sa=i&amp;rct=j&amp;q=&amp;esrc=s&amp;frm=1&amp;source=images&amp;cd=&amp;cad=rja&amp;docid=7jFwl5ZWDbkESM&amp;tbnid=ZO_2_x9LQeLNuM:&amp;ved=0CAUQjRw&amp;url=http://olpictures.ru/harovyie-vodorosli-kartinki.html&amp;ei=W1FeUoOQMoyX5AS-joFQ&amp;psig=AFQjCNGy8kvfUkFB-Qwm7cftsiIKBQR7zA&amp;ust=13819993083610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frm=1&amp;source=images&amp;cd=&amp;cad=rja&amp;docid=xiJl1lTQ6F8eeM&amp;tbnid=gP5NXXnmyDJ9dM:&amp;ved=0CAUQjRw&amp;url=http://lifeunderwater.ru/?tag=%D0%B2%D0%BE%D0%B4%D0%BE%D1%80%D0%BE%D1%81%D0%BB%D0%B8-2&amp;ei=plNeUrzIC4i54ATP-4HgBA&amp;psig=AFQjCNET8F_NZEgoQYNFx-1oxxCFys3P7w&amp;ust=1381999905037969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com.ua/url?sa=i&amp;rct=j&amp;q=&amp;esrc=s&amp;frm=1&amp;source=images&amp;cd=&amp;cad=rja&amp;docid=AfxMJeLlDy-hEM&amp;tbnid=jYDJlMAhJrCjhM:&amp;ved=0CAUQjRw&amp;url=http://www.sky-radio.fm/news/misc/2010/7/13/vetikad/image/&amp;ei=6lFeUquKGYSG4ATsnoCYBg&amp;psig=AFQjCNHOtf4ZVc6SSbwJBhoZfOvFZEsBKA&amp;ust=13819994584425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frm=1&amp;source=images&amp;cd=&amp;cad=rja&amp;docid=zPVmNKmkcHlyHM&amp;tbnid=cqe43wPIFJPcIM:&amp;ved=0CAUQjRw&amp;url=http://ru.wikipedia.org/wiki/%D0%9F%D0%BB%D0%B5%D0%B2%D1%80%D0%BE%D0%BA%D0%BE%D0%BA%D0%BA&amp;ei=Z1NeUu7cFcOl4ASthoCwDw&amp;psig=AFQjCNGFrWP-DBVOsUn7hK2PFXWM1ARoOA&amp;ust=1381999843663046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www.google.com.ua/url?sa=i&amp;rct=j&amp;q=&amp;esrc=s&amp;frm=1&amp;source=images&amp;cd=&amp;cad=rja&amp;docid=xiJl1lTQ6F8eeM&amp;tbnid=gP5NXXnmyDJ9dM:&amp;ved=0CAUQjRw&amp;url=http://anastgal.diary.ru/?tag=7101&amp;ei=4FNeUq7SL-mn4gSC34CQBw&amp;psig=AFQjCNET8F_NZEgoQYNFx-1oxxCFys3P7w&amp;ust=1381999905037969" TargetMode="External"/><Relationship Id="rId4" Type="http://schemas.openxmlformats.org/officeDocument/2006/relationships/hyperlink" Target="http://www.google.com.ua/url?sa=i&amp;rct=j&amp;q=&amp;esrc=s&amp;frm=1&amp;source=images&amp;cd=&amp;cad=rja&amp;docid=AfxMJeLlDy-hEM&amp;tbnid=jYDJlMAhJrCjhM:&amp;ved=0CAUQjRw&amp;url=http://sudak.me/articles/tourism/plavat-v-chernom-more-mozhno-tolko-s-zakrytym-rtom.html&amp;ei=BlJeUuj9Leqs4ATYsICgAw&amp;psig=AFQjCNHOtf4ZVc6SSbwJBhoZfOvFZEsBKA&amp;ust=1381999458442514" TargetMode="External"/><Relationship Id="rId9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ua/url?sa=i&amp;rct=j&amp;q=&amp;esrc=s&amp;frm=1&amp;source=images&amp;cd=&amp;cad=rja&amp;docid=kToNkH8cPkXc8M&amp;tbnid=Z7NSyecGBknVNM:&amp;ved=0CAUQjRw&amp;url=http://ru.wikipedia.org/wiki/%D0%97%D0%B5%D0%BB%D1%91%D0%BD%D1%8B%D0%B5_%D0%B2%D0%BE%D0%B4%D0%BE%D1%80%D0%BE%D1%81%D0%BB%D0%B8&amp;ei=HFReUqepEeOp4gT8roAY&amp;psig=AFQjCNH615IWVP57orxGaht_vzEmJXsvPw&amp;ust=138200002125660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commons.wikimedia.org/wiki/File:Chlamydomonas.sv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.ua/url?sa=i&amp;rct=j&amp;q=&amp;esrc=s&amp;frm=1&amp;source=images&amp;cd=&amp;cad=rja&amp;docid=uimdivZ6P8XvHM&amp;tbnid=fFX3mUB_pmls2M:&amp;ved=0CAUQjRw&amp;url=http://school.xvatit.com/index.php?title=%D0%A2%D0%B5%D0%BC%D0%B0_32._%D0%9F%D1%80%D1%96%D1%81%D0%BD%D0%BE%D0%B2%D0%BE%D0%B4%D0%BD%D1%96_%D0%B2%D0%BE%D0%B4%D0%BE%D1%80%D0%BE%D1%81%D1%82%D1%96._%D0%A1%D0%B5%D0%BC%D0%B5%D1%81%D1%82%D1%80%D0%BE%D0%B2%D0%B5_%D0%BE%D1%86%D1%96%D0%BD%D1%8E%D0%B2%D0%B0%D0%BD%D0%BD%D1%8F&amp;ei=C1VeUtS_CcW24ASkk4GADg&amp;psig=AFQjCNGNrLp-_-BoADP4EtSWQ9Yc5-TPQw&amp;ust=138200023879908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ua/url?sa=i&amp;rct=j&amp;q=&amp;esrc=s&amp;frm=1&amp;source=images&amp;cd=&amp;cad=rja&amp;docid=uimdivZ6P8XvHM&amp;tbnid=fFX3mUB_pmls2M:&amp;ved=0CAUQjRw&amp;url=http://uchan.org.ua/b/res/135445.html&amp;ei=k2heUomwCKOI4ATF1YGACA&amp;psig=AFQjCNGNrLp-_-BoADP4EtSWQ9Yc5-TPQw&amp;ust=138200023879908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ua/url?sa=i&amp;rct=j&amp;q=&amp;esrc=s&amp;source=images&amp;cd=&amp;cad=rja&amp;uact=8&amp;ved=0ahUKEwimzKfVzPTLAhXJB5oKHc8dCtoQjRwIBw&amp;url=http://www.iherb.com/Chlorella&amp;psig=AFQjCNEh9cmECDY3I6OXSI7u6aiHxOk-_A&amp;ust=145984608926723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chool.xvatit.com/index.php?title=%D0%A4%D0%B0%D0%B9%D0%BB:%D0%9C%D0%B0%D0%BB._132._%D0%A0%D0%BE%D0%B7%D0%BC%D0%BD%D0%BE%D0%B6%D0%B5%D0%BD%D0%BD%D1%8F_%D1%85%D0%BB%D0%BE%D1%80%D0%B5%D0%BB%D0%B8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ua/url?sa=i&amp;rct=j&amp;q=&amp;esrc=s&amp;frm=1&amp;source=images&amp;cd=&amp;cad=rja&amp;docid=ndK5S9K7c0CEYM&amp;tbnid=2Ywjthl7qkxIDM:&amp;ved=0CAUQjRw&amp;url=http://dok.znaimo.com.ua/docs/index-5392.html&amp;ei=imteUpDUBaXp4gSXg4GYDA&amp;psig=AFQjCNETWlENQwkZZ4HumrNmY1qx3tRa2A&amp;ust=1382005897679886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ua/url?sa=i&amp;rct=j&amp;q=&amp;esrc=s&amp;frm=1&amp;source=images&amp;cd=&amp;cad=rja&amp;docid=VMuYpj7TILTTCM&amp;tbnid=gPUK3iyxj1cozM:&amp;ved=0CAUQjRw&amp;url=http://byology.ru/?p=338&amp;ei=DWteUor6H8SC4ASawoD4Aw&amp;bvm=bv.54176721,d.bGE&amp;psig=AFQjCNETWlENQwkZZ4HumrNmY1qx3tRa2A&amp;ust=138200589767988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ua/url?sa=i&amp;rct=j&amp;q=&amp;esrc=s&amp;frm=1&amp;source=images&amp;cd=&amp;cad=rja&amp;docid=ndK5S9K7c0CEYM&amp;tbnid=dqUOm1kXm_271M:&amp;ved=0CAUQjRw&amp;url=http://dok.znaimo.com.ua/docs/index-5392.html&amp;ei=C2xeUpDYKdPc4QSll4CYDA&amp;psig=AFQjCNETWlENQwkZZ4HumrNmY1qx3tRa2A&amp;ust=1382005897679886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ua/url?sa=i&amp;rct=j&amp;q=&amp;esrc=s&amp;frm=1&amp;source=images&amp;cd=&amp;cad=rja&amp;docid=ndK5S9K7c0CEYM&amp;tbnid=NNpBYtuVL8KA7M:&amp;ved=0CAUQjRw&amp;url=http://dok.znaimo.com.ua/docs/index-5392.html&amp;ei=PGxeUuOTMone4QSsoYHYDA&amp;psig=AFQjCNETWlENQwkZZ4HumrNmY1qx3tRa2A&amp;ust=1382005897679886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school.xvatit.com/index.php?title=%D0%A4%D0%B0%D0%B9%D0%BB:Vd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school.xvatit.com/index.php?title=%D0%A4%D0%B0%D0%B9%D0%BB:Vd4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school.xvatit.com/images/9/94/%D0%9C%D0%B0%D0%BB._136._%D0%94%D1%96%D0%B0%D1%82%D0%BE%D0%BC%D0%BE%D0%B2%D1%96_%D0%B2%D0%BE%D0%B4%D0%BE%D1%80%D0%BE%D1%81%D1%82%D1%96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ua/url?sa=i&amp;rct=j&amp;q=&amp;esrc=s&amp;frm=1&amp;source=images&amp;cd=&amp;cad=rja&amp;docid=RaHbe1i3Pez6gM&amp;tbnid=jKQZEEv9yS0WZM:&amp;ved=0CAUQjRw&amp;url=http://www.nanonewsnet.ru/blog/nikst/diatomit-material-budushchego&amp;ei=b3NeUtj3GYXV4gSmy4DABg&amp;bvm=bv.54176721,d.bGE&amp;psig=AFQjCNH9Az3PMLn-6ZhMDD7Pvz_UTGq0Rg&amp;ust=138200803731243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frm=1&amp;source=images&amp;cd=&amp;cad=rja&amp;docid=rFPqNPs0uIcE1M&amp;tbnid=knZ7vY8Li_nsOM:&amp;ved=0CAUQjRw&amp;url=http://school.xvatit.com/index.php?title=%D0%A2%D0%B5%D0%BC%D0%B0_12._%D0%91%D1%83%D0%B4%D0%BE%D0%B2%D0%B0_%D0%BA%D0%BB%D1%96%D1%82%D0%B8%D0%BD_%D0%BF%D1%80%D0%BE%D0%BA%D0%B0%D1%80%D1%96%D0%BE%D1%82%D1%96%D0%B2.&amp;ei=0HleUuikJK2u4QSinoGQBw&amp;bvm=bv.54176721,d.bGE&amp;psig=AFQjCNEMNGl1Pz0Y3w4Fw4UXDLt3IWDb6Q&amp;ust=1382009673992170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google.com.ua/url?sa=i&amp;rct=j&amp;q=&amp;esrc=s&amp;frm=1&amp;source=images&amp;cd=&amp;cad=rja&amp;docid=tGLYa9p-nKsr3M&amp;tbnid=ubC-1kKQn2jbnM:&amp;ved=0CAUQjRw&amp;url=http://dic.academic.ru/dic.nsf/enc_biology/1466/%D0%9E%D0%B1%D1%89%D0%B0%D1%8F&amp;ei=I5RnUof3M8fD4gSRwYGQBQ&amp;psig=AFQjCNEB6rs1GefHgbBTLh8iJEwZOUZCxg&amp;ust=1382605962925887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com.ua/url?sa=i&amp;rct=j&amp;q=&amp;esrc=s&amp;frm=1&amp;source=images&amp;cd=&amp;cad=rja&amp;docid=Hw-OKbQerFyIZM&amp;tbnid=BqYkWLVBiC4ekM:&amp;ved=0CAUQjRw&amp;url=http://mycoweb.narod.ru/fungi/Informe/Informe_SJG_20050206.html&amp;ei=opdnUt6lD7LP4QS4qYHIDw&amp;bvm=bv.55123115,d.bGE&amp;psig=AFQjCNGO2k8htgc-ckIjL8lpIm7Q03pH_Q&amp;ust=13826071020948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www.google.com.ua/url?sa=i&amp;rct=j&amp;q=&amp;esrc=s&amp;frm=1&amp;source=images&amp;cd=&amp;cad=rja&amp;docid=nPDS8-diUxP7cM&amp;tbnid=OGH7xFSU68N98M:&amp;ved=0CAUQjRw&amp;url=http://roslunu.com.ua/m/75/&amp;ei=85dnUsLLIeTx4QT_jICgBQ&amp;bvm=bv.55123115,d.bGE&amp;psig=AFQjCNF9askx528xweZumwLo6_G7fZrdKA&amp;ust=1382607213458253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.ua/url?sa=i&amp;rct=j&amp;q=&amp;esrc=s&amp;frm=1&amp;source=images&amp;cd=&amp;cad=rja&amp;docid=pCfOZK172EwedM&amp;tbnid=AAc7FXoFUf8R6M:&amp;ved=0CAUQjRw&amp;url=http://ppt4web.ru/medicina/plesen-vred-i-polza.html&amp;ei=c5hnUtG-JuXa4QSzy4H4Aw&amp;bvm=bv.55123115,d.bGE&amp;psig=AFQjCNGvG4rXeQcRzNn6poLTY-Onh4P7mw&amp;ust=13826072824543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hyperlink" Target="http://www.google.com.ua/url?sa=i&amp;rct=j&amp;q=&amp;esrc=s&amp;frm=1&amp;source=images&amp;cd=&amp;cad=rja&amp;docid=eNvzLuv2ZZkEmM&amp;tbnid=ca4B6aiEfJ6lXM:&amp;ved=0CAUQjRw&amp;url=http://elementy.ru/news/431060&amp;ei=5JlnUsPMA_D14QSMroFw&amp;psig=AFQjCNFknZocoPkkm9eZSDPTDcFizyovfg&amp;ust=13826077058552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frm=1&amp;source=images&amp;cd=&amp;cad=rja&amp;docid=CNqQJhK_FgOdQM&amp;tbnid=cfHlgK4rCM8zlM:&amp;ved=0CAUQjRw&amp;url=http://bio-x.ru/articles/drozhzhi&amp;ei=IZpnUsfnAqPG4gTK6YCACQ&amp;psig=AFQjCNFknZocoPkkm9eZSDPTDcFizyovfg&amp;ust=1382607705855267" TargetMode="External"/><Relationship Id="rId5" Type="http://schemas.openxmlformats.org/officeDocument/2006/relationships/image" Target="../media/image52.jpeg"/><Relationship Id="rId4" Type="http://schemas.openxmlformats.org/officeDocument/2006/relationships/hyperlink" Target="http://www.google.com.ua/url?sa=i&amp;rct=j&amp;q=&amp;esrc=s&amp;frm=1&amp;source=images&amp;cd=&amp;cad=rja&amp;docid=CNqQJhK_FgOdQM&amp;tbnid=cfHlgK4rCM8zlM:&amp;ved=0CAUQjRw&amp;url=http://ruslekar.info/Vred-drozhzhey-1232.html&amp;ei=CZpnUqekAauM5ASb0YCIAw&amp;psig=AFQjCNFknZocoPkkm9eZSDPTDcFizyovfg&amp;ust=1382607705855267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.ua/url?sa=i&amp;rct=j&amp;q=&amp;esrc=s&amp;frm=1&amp;source=images&amp;cd=&amp;cad=rja&amp;docid=pl7wRakRLzTRPM&amp;tbnid=sOr5sWbKq8SFVM:&amp;ved=0CAUQjRw&amp;url=http://900igr.net/fotografii/biologija/Griby-v-lesu/010-Sedobnye-griby.html&amp;ei=fppnUsO3GuLL4AT1wYDwBA&amp;psig=AFQjCNGzkl-aXT1ECMHujyajMkF1zykh-Q&amp;ust=138260785302343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hyperlink" Target="http://www.google.com.ua/url?sa=i&amp;rct=j&amp;q=&amp;esrc=s&amp;frm=1&amp;source=images&amp;cd=&amp;cad=rja&amp;docid=MfEesR8GTOp9rM&amp;tbnid=3MPaIKb1vPwd6M:&amp;ved=0CAUQjRw&amp;url=http://svatovo.ws/health_poisonous_mushrooms.html&amp;ei=vZpnUoenL8XL4ATEx4GoAQ&amp;psig=AFQjCNHga0NQnu6oc2-Hw0fBTFbGhXqgGQ&amp;ust=1382607909622578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xranitel7ochag.ru/wp-content/uploads/2012/08/&#1092;&#1080;&#1090;&#1086;&#1092;&#1090;&#1086;&#1088;&#1072;.jpg" TargetMode="External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hyperlink" Target="http://www.google.com.ua/url?sa=i&amp;rct=j&amp;q=&amp;esrc=s&amp;frm=1&amp;source=images&amp;cd=&amp;cad=rja&amp;docid=lChhJuHj2UzMoM&amp;tbnid=2sBBkQDvOyOhnM:&amp;ved=0CAUQjRw&amp;url=http://www.vestnik-cvetovoda.ru/plant_growing/rasteniya_i_uhod_za_nimi/news13348.php.html&amp;ei=p5tnUo-fC4aZ4wTcu4G4Dw&amp;psig=AFQjCNEBykcsYk8OOM8S7bAeXJJAp8I8Kg&amp;ust=1382608146627900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http://www.google.com.ua/url?sa=i&amp;rct=j&amp;q=&amp;esrc=s&amp;frm=1&amp;source=images&amp;cd=&amp;cad=rja&amp;docid=t11Z68hdxTPi2M&amp;tbnid=3-CCZOR470BXvM:&amp;ved=0CAUQjRw&amp;url=http://tana.ucoz.ru/load/365&amp;ei=5JtnUpSnDeS24ATX5ICgCg&amp;psig=AFQjCNEzPDnMdQk2ssWPZYhceBy6SKQW7w&amp;ust=1382608225915975" TargetMode="External"/><Relationship Id="rId9" Type="http://schemas.openxmlformats.org/officeDocument/2006/relationships/image" Target="../media/image6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hyperlink" Target="http://www.google.com.ua/imgres?hl=uk&amp;biw=1051&amp;bih=487&amp;tbm=isch&amp;tbnid=IO4nrNCZdTKj6M:&amp;imgrefurl=http://www.ourkoshki.ru/bolezni-koshek/infekcionye-zabolevanija/gribkovye-zabolevanija/striguschii-lishai-u-koshek-i-ego-lechenie.html&amp;docid=uoCq6VgT9Z685M&amp;imgurl=http://www.ourkoshki.ru/images/lichen_lichaj.jpg&amp;w=500&amp;h=375&amp;ei=r51nUq-pG4yM5ATctoCQAw&amp;zoom=1&amp;ved=1t:3588,r:32,s:0,i:180&amp;iact=rc&amp;page=3&amp;tbnh=192&amp;tbnw=259&amp;start=26&amp;ndsp=14&amp;tx=137.4615478515625&amp;ty=100.0769348144531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ua/url?sa=i&amp;rct=j&amp;q=&amp;esrc=s&amp;source=images&amp;cd=&amp;cad=rja&amp;uact=8&amp;ved=&amp;url=https://molo4nica.in.ua/u-ditej/molochnytsya-u-grudnychka-v-roti/&amp;psig=AOvVaw0dCX3f0NoLy6jL7dSgLPIL&amp;ust=1575451962561031" TargetMode="External"/><Relationship Id="rId5" Type="http://schemas.openxmlformats.org/officeDocument/2006/relationships/image" Target="../media/image64.jpeg"/><Relationship Id="rId4" Type="http://schemas.openxmlformats.org/officeDocument/2006/relationships/hyperlink" Target="http://www.google.com.ua/url?sa=i&amp;rct=j&amp;q=&amp;esrc=s&amp;frm=1&amp;source=images&amp;cd=&amp;cad=rja&amp;docid=M-vSP7AY6-a7KM&amp;tbnid=89QPQabTHAJHRM:&amp;ved=0CAUQjRw&amp;url=http://www.medical-enc.ru/20/favus.shtml&amp;ei=C55nUoqzJeq04ATdnYCwAQ&amp;psig=AFQjCNHiAnE6nDJwkhSL0jlW_rZx-DJTRA&amp;ust=1382608758316214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source=images&amp;cd=&amp;cad=rja&amp;uact=8&amp;ved=0ahUKEwi99-WS0fTLAhWFYZoKHU5WDPAQjRwIBw&amp;url=http://poradumo.pp.ua/cikave/62782-z-chogo-skladayetsya-lishaynik-lishayniki-v-prirod-formi-lishaynikv.html&amp;bvm=bv.118443451,d.bGg&amp;psig=AFQjCNFGHzoIAEtI7awB_U-_KNTHzGHQRQ&amp;ust=1459847284804585" TargetMode="External"/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hyperlink" Target="http://www.google.com.ua/url?sa=i&amp;rct=j&amp;q=&amp;esrc=s&amp;frm=1&amp;source=images&amp;cd=&amp;cad=rja&amp;docid=L1_mZ_3-rqCbZM&amp;tbnid=ujSLeUgCAQl5RM:&amp;ved=0CAUQjRw&amp;url=http://www.volunteerspirit.org/node/805&amp;ei=CJ9nUuH5EIHt4gTTs4GYBw&amp;psig=AFQjCNG7LFOeUi3Fhyuqy9Yc2iAV_vqu_A&amp;ust=13826090114375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frm=1&amp;source=images&amp;cd=&amp;cad=rja&amp;docid=JMWeRVzDdBqTWM&amp;tbnid=msNqJfyOWklXIM:&amp;ved=0CAUQjRw&amp;url=http://ru.wikipedia.org/wiki/%D0%9B%D0%B8%D1%88%D0%B0%D0%B9%D0%BD%D0%B8%D0%BA%D0%B8&amp;ei=Vp9nUuHcJtPT4QSN9ICoCA&amp;psig=AFQjCNG7LFOeUi3Fhyuqy9Yc2iAV_vqu_A&amp;ust=1382609011437532" TargetMode="External"/><Relationship Id="rId5" Type="http://schemas.openxmlformats.org/officeDocument/2006/relationships/image" Target="../media/image67.jpeg"/><Relationship Id="rId4" Type="http://schemas.openxmlformats.org/officeDocument/2006/relationships/hyperlink" Target="http://www.google.com.ua/url?sa=i&amp;rct=j&amp;q=&amp;esrc=s&amp;frm=1&amp;source=images&amp;cd=&amp;cad=rja&amp;docid=L1_mZ_3-rqCbZM&amp;tbnid=ujSLeUgCAQl5RM:&amp;ved=0CAUQjRw&amp;url=http://drpocket.blogspot.com/&amp;ei=Op9nUp-RNeHy4QSLg4DwDA&amp;psig=AFQjCNG7LFOeUi3Fhyuqy9Yc2iAV_vqu_A&amp;ust=1382609011437532" TargetMode="External"/><Relationship Id="rId9" Type="http://schemas.openxmlformats.org/officeDocument/2006/relationships/image" Target="../media/image6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google.com.ua/url?sa=i&amp;rct=j&amp;q=&amp;esrc=s&amp;frm=1&amp;source=images&amp;cd=&amp;cad=rja&amp;docid=vN4jtbZ4QTBpIM&amp;tbnid=q-eFw96QOInJPM:&amp;ved=0CAUQjRw&amp;url=http://www.shishlena.ru/uroki-onlain/6-klass-biologija-bakterii-gribov-rastenii/urok-onlain-lishainiki.html&amp;ei=iJ9nUoWJIorI4ASnqYHIBA&amp;psig=AFQjCNG7LFOeUi3Fhyuqy9Yc2iAV_vqu_A&amp;ust=138260901143753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jpeg"/><Relationship Id="rId4" Type="http://schemas.openxmlformats.org/officeDocument/2006/relationships/hyperlink" Target="http://www.google.com.ua/url?sa=i&amp;rct=j&amp;q=&amp;esrc=s&amp;frm=1&amp;source=images&amp;cd=&amp;cad=rja&amp;docid=VlhooEYCwSK42M&amp;tbnid=0dZ1q0jgs1deyM:&amp;ved=0CAUQjRw&amp;url=http://ashipunov.info/shipunov/school/books/oksner1956_flora_lish_ukrainy_1.pdf&amp;ei=P6BnUqaDCYHg4QTt0YEI&amp;psig=AFQjCNFjGUtFJGtUluh-FSr1m_IUNc6iBg&amp;ust=1382609334239893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.ua/url?sa=i&amp;rct=j&amp;q=&amp;esrc=s&amp;frm=1&amp;source=images&amp;cd=&amp;cad=rja&amp;docid=zb2k13JK_7vlmM&amp;tbnid=ZXz4WuGmz6OyIM:&amp;ved=0CAUQjRw&amp;url=http://900igr.net/fotografii/biologija/Formy-razmnozhenija/003-Formy-bespologo-razmnozhenija.html&amp;ei=no5nUoCbKqTW4wTlr4C4BQ&amp;bvm=bv.55123115,d.bGE&amp;psig=AFQjCNFawSxLz0i74pUePSQGoosWeqx_1g&amp;ust=1382604822266128" TargetMode="Externa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google.com.ua/imgres?hl=uk&amp;biw=1051&amp;bih=487&amp;tbm=isch&amp;tbnid=sq6-Iy3UeC1YdM:&amp;imgrefurl=http://rudocs.exdat.com/docs/index-294466.html&amp;docid=XvCkB8N15sTeRM&amp;imgurl=http://rudocs.exdat.com/pars_docs/tw_refs/295/294466/294466_html_m4242ea26.jpg&amp;w=625&amp;h=410&amp;ei=6KBnUvv_F-WZ4gTRv4H4CQ&amp;zoom=1&amp;ved=1t:3588,r:4,s:0,i:88&amp;iact=rc&amp;page=1&amp;tbnh=181&amp;tbnw=276&amp;start=0&amp;ndsp=10&amp;tx=84.3846435546875&amp;ty=58.076919555664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hyperlink" Target="http://www.google.com.ua/url?sa=i&amp;rct=j&amp;q=&amp;esrc=s&amp;frm=1&amp;source=images&amp;cd=&amp;cad=rja&amp;docid=_kYI2z1tTN-GLM&amp;tbnid=yoCGdsWDihMCZM:&amp;ved=0CAUQjRw&amp;url=http://do.gendocs.ru/docs/index-99500.html&amp;ei=cqFnUqK8KsTJ4gTW_YGICQ&amp;psig=AFQjCNEfncizDlJczcL3e-eK-nlq2HIanw&amp;ust=1382609512738956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google.com.ua/url?sa=i&amp;rct=j&amp;q=&amp;esrc=s&amp;frm=1&amp;source=images&amp;cd=&amp;cad=rja&amp;docid=kORdtn5oiOo60M&amp;tbnid=F1m9WajuxnjFlM:&amp;ved=0CAUQjRw&amp;url=http://www.ecosystema.ru/08nature/lich/099.htm&amp;ei=Q6JnUvjvAYeZ4wS14YCQDQ&amp;psig=AFQjCNFmnUkaz5w-j80ps52Ymn_E3bzW0A&amp;ust=1382609854529103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s://www.google.com.ua/url?sa=i&amp;rct=j&amp;q=&amp;esrc=s&amp;source=images&amp;cd=&amp;ved=&amp;url=https://ru.wikipedia.org/wiki/%D0%9A%D0%BB%D0%B0%D0%B4%D0%BE%D0%BD%D0%B8%D1%8F&amp;psig=AOvVaw2VrPOi_agdQCJ0rycOKS-m&amp;ust=1575452813838383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razvlekuha.org.ua/?attachment_id=6536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www.google.com.ua/url?sa=i&amp;rct=j&amp;q=&amp;esrc=s&amp;frm=1&amp;source=images&amp;cd=&amp;cad=rja&amp;docid=O0jTMp-8przQeM&amp;tbnid=q_-K90fayZWuRM:&amp;ved=0CAUQjRw&amp;url=http://www.vinograd.su/education/detail.php?id=42776&amp;ei=yKJnUrzsI4nl4QT24YGICg&amp;psig=AFQjCNFukl-WcbzaGg9pDAgkFlh0snW18A&amp;ust=138260996242359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ua/url?sa=i&amp;rct=j&amp;q=&amp;esrc=s&amp;frm=1&amp;source=images&amp;cd=&amp;cad=rja&amp;docid=ACbyEVdf6epNgM&amp;tbnid=JJIhOUghSH4E9M:&amp;ved=0CAUQjRw&amp;url=http://avt-group.net/rol-pochvennyx-mikroorganizmov-v-zhizni-rastenij/&amp;ei=H49nUrKtJenZ4ATKnYH4AQ&amp;psig=AFQjCNEBaT5N2JnUk21LuHAW4OCvlAzJxA&amp;ust=13826048953744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ua/url?sa=i&amp;rct=j&amp;q=&amp;esrc=s&amp;frm=1&amp;source=images&amp;cd=&amp;cad=rja&amp;docid=ACbyEVdf6epNgM&amp;tbnid=JJIhOUghSH4E9M:&amp;ved=0CAUQjRw&amp;url=http://www.a95a.com.ua/novosti.html&amp;ei=TY9nUvnuJeal4AT_5oB4&amp;psig=AFQjCNEBaT5N2JnUk21LuHAW4OCvlAzJxA&amp;ust=138260489537447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ua/url?sa=i&amp;rct=j&amp;q=&amp;esrc=s&amp;frm=1&amp;source=images&amp;cd=&amp;cad=rja&amp;docid=YXb9m5GwRARIWM&amp;tbnid=z1ceLxFFEp7ToM:&amp;ved=0CAUQjRw&amp;url=http://hydro.bio.msu.ru/objekt.htm&amp;ei=gY9nUpLVJKvk4wS4w4DADg&amp;psig=AFQjCNEBZPnXcGVxWsDdwawAIlw4TL9iMA&amp;ust=138260505030578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Біологічне різноманіття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Бактерії, водорості, гриби і </a:t>
            </a:r>
            <a:r>
              <a:rPr lang="uk-UA" sz="3200" dirty="0" err="1"/>
              <a:t>лишайнимки</a:t>
            </a:r>
            <a:endParaRPr lang="uk-UA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Мікрофлора повітря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003232" cy="5229200"/>
          </a:xfrm>
          <a:solidFill>
            <a:schemeClr val="bg1"/>
          </a:solidFill>
        </p:spPr>
        <p:txBody>
          <a:bodyPr/>
          <a:lstStyle/>
          <a:p>
            <a:r>
              <a:rPr lang="uk-UA" dirty="0"/>
              <a:t>Вона менш чисельна, ніж мікрофлора </a:t>
            </a:r>
            <a:r>
              <a:rPr lang="uk-UA" dirty="0" err="1"/>
              <a:t>грунту</a:t>
            </a:r>
            <a:r>
              <a:rPr lang="uk-UA" dirty="0"/>
              <a:t> та води. В закритих приміщення знаходиться від 5 до 300 тис. бактерій в 1 </a:t>
            </a:r>
            <a:r>
              <a:rPr lang="uk-UA" sz="2000" dirty="0"/>
              <a:t>М</a:t>
            </a:r>
            <a:r>
              <a:rPr lang="uk-UA" sz="2000" baseline="30000" dirty="0"/>
              <a:t>3</a:t>
            </a:r>
            <a:endParaRPr lang="uk-UA" sz="2000" dirty="0"/>
          </a:p>
          <a:p>
            <a:r>
              <a:rPr lang="en-US" dirty="0"/>
              <a:t> </a:t>
            </a:r>
            <a:r>
              <a:rPr lang="ru-RU" dirty="0"/>
              <a:t>У </a:t>
            </a:r>
            <a:r>
              <a:rPr lang="ru-RU" dirty="0" err="1"/>
              <a:t>пов</a:t>
            </a:r>
            <a:r>
              <a:rPr lang="uk-UA" dirty="0" err="1"/>
              <a:t>ітрі</a:t>
            </a:r>
            <a:r>
              <a:rPr lang="uk-UA" dirty="0"/>
              <a:t> багато </a:t>
            </a:r>
            <a:r>
              <a:rPr lang="uk-UA" dirty="0">
                <a:solidFill>
                  <a:srgbClr val="FF0000"/>
                </a:solidFill>
              </a:rPr>
              <a:t>пігментованих форм бактерій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4" name="Рисунок 3" descr="288371_2804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17032"/>
            <a:ext cx="3960440" cy="21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77875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Хвороботворні бактерії та боротьба з ними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7"/>
            <a:ext cx="9144000" cy="580526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400" dirty="0"/>
              <a:t>Мікроорганізми, що викликають інфекційні захворювання, називають </a:t>
            </a:r>
            <a:r>
              <a:rPr lang="uk-UA" sz="2400" dirty="0">
                <a:solidFill>
                  <a:srgbClr val="FF0000"/>
                </a:solidFill>
              </a:rPr>
              <a:t>хвороботворними або патогенними</a:t>
            </a:r>
            <a:r>
              <a:rPr lang="uk-UA" sz="2400" dirty="0"/>
              <a:t>.</a:t>
            </a:r>
          </a:p>
          <a:p>
            <a:pPr>
              <a:lnSpc>
                <a:spcPct val="80000"/>
              </a:lnSpc>
            </a:pPr>
            <a:r>
              <a:rPr lang="uk-UA" sz="2400" dirty="0"/>
              <a:t>Речовини, що виділяють патогенні бактерії, і які пригнічують захисні сили організму і підсилюють патогенну дію збудника, одержали назву </a:t>
            </a:r>
            <a:r>
              <a:rPr lang="uk-UA" sz="2400" dirty="0" err="1">
                <a:solidFill>
                  <a:srgbClr val="FF0000"/>
                </a:solidFill>
              </a:rPr>
              <a:t>агресинів</a:t>
            </a:r>
            <a:r>
              <a:rPr lang="uk-UA" sz="2400" dirty="0">
                <a:solidFill>
                  <a:srgbClr val="FF0000"/>
                </a:solidFill>
              </a:rPr>
              <a:t>.</a:t>
            </a:r>
            <a:r>
              <a:rPr lang="uk-UA" sz="2400" dirty="0"/>
              <a:t> </a:t>
            </a:r>
          </a:p>
          <a:p>
            <a:pPr>
              <a:lnSpc>
                <a:spcPct val="80000"/>
              </a:lnSpc>
            </a:pPr>
            <a:r>
              <a:rPr lang="uk-UA" sz="2400" dirty="0"/>
              <a:t>Патогенні бактерії виділяють також і </a:t>
            </a:r>
            <a:r>
              <a:rPr lang="uk-UA" sz="2400" dirty="0">
                <a:solidFill>
                  <a:srgbClr val="FF0000"/>
                </a:solidFill>
              </a:rPr>
              <a:t>токсини</a:t>
            </a:r>
            <a:r>
              <a:rPr lang="uk-UA" sz="2400" dirty="0"/>
              <a:t> – отруйні продукти життєдіяльності. Токсини поділяють на </a:t>
            </a:r>
            <a:r>
              <a:rPr lang="uk-UA" sz="2400" dirty="0">
                <a:solidFill>
                  <a:srgbClr val="FF0000"/>
                </a:solidFill>
              </a:rPr>
              <a:t>екзотоксини</a:t>
            </a:r>
            <a:r>
              <a:rPr lang="uk-UA" sz="2400" dirty="0"/>
              <a:t> (найсильніші токсини, що виробляються живими мікроорганізмами – дифтерійною паличкою, стафілококом, стрептококом та </a:t>
            </a:r>
            <a:r>
              <a:rPr lang="uk-UA" sz="2400" dirty="0" err="1"/>
              <a:t>ін</a:t>
            </a:r>
            <a:r>
              <a:rPr lang="uk-UA" sz="2400" dirty="0"/>
              <a:t>). Та </a:t>
            </a:r>
            <a:r>
              <a:rPr lang="uk-UA" sz="2400" dirty="0">
                <a:solidFill>
                  <a:srgbClr val="FF0000"/>
                </a:solidFill>
              </a:rPr>
              <a:t>ендотоксини</a:t>
            </a:r>
            <a:r>
              <a:rPr lang="uk-UA" sz="2400" dirty="0"/>
              <a:t> (токсини, що виділяють мікроорганізми після смерті та руйнування таких мікроорганізмів як туберкульозна паличка, холерний вібріон, пневмокок, збудник сибірської виразки та ін.)</a:t>
            </a:r>
          </a:p>
          <a:p>
            <a:pPr>
              <a:lnSpc>
                <a:spcPct val="80000"/>
              </a:lnSpc>
            </a:pPr>
            <a:r>
              <a:rPr lang="uk-UA" sz="2400" dirty="0"/>
              <a:t>Бактерії можуть бути </a:t>
            </a:r>
            <a:r>
              <a:rPr lang="uk-UA" sz="2400" dirty="0">
                <a:solidFill>
                  <a:srgbClr val="FF0000"/>
                </a:solidFill>
              </a:rPr>
              <a:t>умовно патогенними</a:t>
            </a:r>
            <a:r>
              <a:rPr lang="uk-UA" sz="2400" dirty="0"/>
              <a:t>. В звичайних умовах живуть як сапрофіти, але при ослабленні опірності організму людини чи тварини можуть викликати запальні процеси. Наприклад, </a:t>
            </a:r>
            <a:r>
              <a:rPr lang="uk-UA" sz="2400" b="1" dirty="0"/>
              <a:t>кишкова паличка</a:t>
            </a:r>
            <a:r>
              <a:rPr lang="uk-UA" sz="2400" dirty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571184" cy="1202392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Ціанобактерії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8172400" cy="496855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  </a:t>
            </a:r>
            <a:r>
              <a:rPr lang="ru-RU" sz="2400" dirty="0" err="1"/>
              <a:t>Ціанобактерії</a:t>
            </a:r>
            <a:r>
              <a:rPr lang="ru-RU" sz="2400" dirty="0"/>
              <a:t> </a:t>
            </a:r>
            <a:r>
              <a:rPr lang="ru-RU" sz="2400" dirty="0" err="1"/>
              <a:t>включають</a:t>
            </a:r>
            <a:r>
              <a:rPr lang="ru-RU" sz="2400" dirty="0"/>
              <a:t> </a:t>
            </a:r>
            <a:r>
              <a:rPr lang="ru-RU" sz="2400" dirty="0" err="1"/>
              <a:t>одноклітинні</a:t>
            </a:r>
            <a:r>
              <a:rPr lang="ru-RU" sz="2400" dirty="0"/>
              <a:t>, </a:t>
            </a:r>
          </a:p>
          <a:p>
            <a:pPr marL="0" indent="0">
              <a:buNone/>
            </a:pPr>
            <a:r>
              <a:rPr lang="ru-RU" sz="2400" dirty="0" err="1"/>
              <a:t>колоніальні</a:t>
            </a:r>
            <a:r>
              <a:rPr lang="ru-RU" sz="2400" dirty="0"/>
              <a:t> та </a:t>
            </a:r>
            <a:r>
              <a:rPr lang="ru-RU" sz="2400" dirty="0" err="1"/>
              <a:t>нитчасті</a:t>
            </a:r>
            <a:r>
              <a:rPr lang="ru-RU" sz="2400" dirty="0"/>
              <a:t> </a:t>
            </a:r>
            <a:r>
              <a:rPr lang="ru-RU" sz="2400" dirty="0" err="1"/>
              <a:t>форми</a:t>
            </a:r>
            <a:r>
              <a:rPr lang="ru-RU" sz="2400" dirty="0"/>
              <a:t>. </a:t>
            </a:r>
            <a:endParaRPr lang="uk-UA" sz="2400" dirty="0"/>
          </a:p>
          <a:p>
            <a:r>
              <a:rPr lang="uk-UA" sz="2400" dirty="0"/>
              <a:t>Мають </a:t>
            </a:r>
            <a:r>
              <a:rPr lang="uk-UA" sz="2400" dirty="0">
                <a:solidFill>
                  <a:srgbClr val="FF0000"/>
                </a:solidFill>
              </a:rPr>
              <a:t>пектинові клітинні оболонки</a:t>
            </a:r>
            <a:r>
              <a:rPr lang="uk-UA" sz="2400" dirty="0"/>
              <a:t>. Для них характерна відсутність диференційованого ядра, хлоропластів, </a:t>
            </a:r>
            <a:r>
              <a:rPr lang="uk-UA" sz="2400" dirty="0" err="1"/>
              <a:t>вакуолей</a:t>
            </a:r>
            <a:r>
              <a:rPr lang="uk-UA" sz="2400" dirty="0"/>
              <a:t>. </a:t>
            </a:r>
            <a:r>
              <a:rPr lang="uk-UA" sz="2400" dirty="0">
                <a:solidFill>
                  <a:srgbClr val="FF0000"/>
                </a:solidFill>
              </a:rPr>
              <a:t>У деяких видів є специфічні газові вакуолі. </a:t>
            </a:r>
          </a:p>
          <a:p>
            <a:r>
              <a:rPr lang="uk-UA" sz="2400" dirty="0"/>
              <a:t>Цитоплазма поділяється на </a:t>
            </a:r>
            <a:r>
              <a:rPr lang="uk-UA" sz="2400" dirty="0" err="1"/>
              <a:t>хроматоплазму</a:t>
            </a:r>
            <a:r>
              <a:rPr lang="uk-UA" sz="2400" dirty="0"/>
              <a:t> (містить пігменти та </a:t>
            </a:r>
            <a:r>
              <a:rPr lang="uk-UA" sz="2400" dirty="0" err="1"/>
              <a:t>фотосинтезуючі</a:t>
            </a:r>
            <a:r>
              <a:rPr lang="uk-UA" sz="2400" dirty="0"/>
              <a:t> мембрани) та </a:t>
            </a:r>
            <a:r>
              <a:rPr lang="uk-UA" sz="2400" dirty="0" err="1"/>
              <a:t>центроплазму</a:t>
            </a:r>
            <a:r>
              <a:rPr lang="uk-UA" sz="2400" dirty="0"/>
              <a:t> ( містить генетичний матеріал – кільцеву молекулу ДНК).</a:t>
            </a:r>
          </a:p>
          <a:p>
            <a:endParaRPr lang="uk-UA" sz="2800" dirty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20040"/>
            <a:ext cx="7444680" cy="66068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Ціанобактерії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/>
              <a:t>Пігменти: хлорофіл, каротиноїди, </a:t>
            </a:r>
            <a:r>
              <a:rPr lang="uk-UA" sz="2800" dirty="0" err="1"/>
              <a:t>фікоціаніни</a:t>
            </a:r>
            <a:r>
              <a:rPr lang="uk-UA" sz="2800" dirty="0"/>
              <a:t>, </a:t>
            </a:r>
            <a:r>
              <a:rPr lang="uk-UA" sz="2800" dirty="0" err="1"/>
              <a:t>фікореритрин</a:t>
            </a:r>
            <a:r>
              <a:rPr lang="uk-UA" sz="2800" dirty="0"/>
              <a:t>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Розмноження. Одноклітинні розмножуються шляхом поділу материнської клітини. Колоніальні та нитчасті розмножуються шляхом розпаду колоній та ниток. У багатьох ціанобактерій утворюються спори для переживання несприятливих умов та для розмноження.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Статевий	 процес відсутній. Джгутикові форми відсутні</a:t>
            </a:r>
            <a:r>
              <a:rPr lang="uk-UA" sz="2400" dirty="0"/>
              <a:t>.</a:t>
            </a:r>
          </a:p>
          <a:p>
            <a:pPr>
              <a:lnSpc>
                <a:spcPct val="8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Представники: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анабена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спіруліна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носток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мікроцистіс</a:t>
            </a:r>
            <a:r>
              <a:rPr lang="uk-UA" sz="2400" b="1" dirty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4"/>
          <p:cNvSpPr>
            <a:spLocks noChangeArrowheads="1"/>
          </p:cNvSpPr>
          <p:nvPr/>
        </p:nvSpPr>
        <p:spPr bwMode="auto">
          <a:xfrm>
            <a:off x="152400" y="228600"/>
            <a:ext cx="8763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488C4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3000" b="1" dirty="0"/>
              <a:t>Особливості будови ціанобактерій</a:t>
            </a:r>
            <a:endParaRPr lang="ru-RU" sz="3000" b="1" dirty="0"/>
          </a:p>
        </p:txBody>
      </p:sp>
      <p:pic>
        <p:nvPicPr>
          <p:cNvPr id="33795" name="Picture 13" descr="spiru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67200"/>
            <a:ext cx="2438400" cy="2057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3796" name="Picture 14" descr="prochlo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267200"/>
            <a:ext cx="2438400" cy="2057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3797" name="Picture 15" descr="fischer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2351088" cy="2057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379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19200"/>
            <a:ext cx="5010150" cy="23907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3799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19200"/>
            <a:ext cx="2457450" cy="2362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3800" name="AutoShape 27"/>
          <p:cNvSpPr>
            <a:spLocks noChangeArrowheads="1"/>
          </p:cNvSpPr>
          <p:nvPr/>
        </p:nvSpPr>
        <p:spPr bwMode="auto">
          <a:xfrm>
            <a:off x="3352800" y="3657600"/>
            <a:ext cx="5105400" cy="5334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/>
              <a:t>Цвітіння води викликане ціанобактеріями</a:t>
            </a:r>
            <a:endParaRPr lang="ru-RU" sz="2000"/>
          </a:p>
        </p:txBody>
      </p:sp>
      <p:sp>
        <p:nvSpPr>
          <p:cNvPr id="33801" name="AutoShape 28"/>
          <p:cNvSpPr>
            <a:spLocks noChangeArrowheads="1"/>
          </p:cNvSpPr>
          <p:nvPr/>
        </p:nvSpPr>
        <p:spPr bwMode="auto">
          <a:xfrm>
            <a:off x="3352800" y="6172200"/>
            <a:ext cx="2514600" cy="5334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Fischerella</a:t>
            </a:r>
            <a:endParaRPr lang="ru-RU" sz="2000"/>
          </a:p>
        </p:txBody>
      </p:sp>
      <p:sp>
        <p:nvSpPr>
          <p:cNvPr id="33802" name="AutoShape 29"/>
          <p:cNvSpPr>
            <a:spLocks noChangeArrowheads="1"/>
          </p:cNvSpPr>
          <p:nvPr/>
        </p:nvSpPr>
        <p:spPr bwMode="auto">
          <a:xfrm>
            <a:off x="5943600" y="6172200"/>
            <a:ext cx="2590800" cy="5334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Prochloron</a:t>
            </a:r>
            <a:endParaRPr lang="ru-RU" sz="2000"/>
          </a:p>
        </p:txBody>
      </p:sp>
      <p:sp>
        <p:nvSpPr>
          <p:cNvPr id="33803" name="AutoShape 30"/>
          <p:cNvSpPr>
            <a:spLocks noChangeArrowheads="1"/>
          </p:cNvSpPr>
          <p:nvPr/>
        </p:nvSpPr>
        <p:spPr bwMode="auto">
          <a:xfrm>
            <a:off x="685800" y="6172200"/>
            <a:ext cx="2590800" cy="5334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/>
              <a:t>Spirulina</a:t>
            </a:r>
            <a:endParaRPr lang="ru-RU" sz="2000" b="1" dirty="0"/>
          </a:p>
        </p:txBody>
      </p:sp>
      <p:sp>
        <p:nvSpPr>
          <p:cNvPr id="33804" name="AutoShape 31"/>
          <p:cNvSpPr>
            <a:spLocks noChangeArrowheads="1"/>
          </p:cNvSpPr>
          <p:nvPr/>
        </p:nvSpPr>
        <p:spPr bwMode="auto">
          <a:xfrm>
            <a:off x="685800" y="3657600"/>
            <a:ext cx="2590800" cy="5334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Anabaena</a:t>
            </a:r>
            <a:endParaRPr lang="ru-RU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58868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Схема сучасної системи еукаріот</a:t>
            </a:r>
          </a:p>
        </p:txBody>
      </p:sp>
      <p:pic>
        <p:nvPicPr>
          <p:cNvPr id="4" name="Содержимое 3" descr="Схема современной системы эукарио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14422"/>
            <a:ext cx="7532909" cy="545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Загальна характеристика водоростей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/>
              <a:t>Різні відділи водоростей виникли і еволюціонували від різних груп одноклітинних організмів.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/>
              <a:t>До водоростей належать одноклітинні, колоніальні та багатоклітинні організми.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/>
              <a:t>Частина талому багатоклітинних водоростей не спеціалізовані на </a:t>
            </a:r>
            <a:r>
              <a:rPr lang="uk-UA" sz="2400" dirty="0" err="1"/>
              <a:t>фотосинтезуючі</a:t>
            </a:r>
            <a:r>
              <a:rPr lang="uk-UA" sz="2400" dirty="0"/>
              <a:t> та ті, що поглинають воду і мінеральні речовини; судини відсутні; ризоїди слугують для прикріплення до </a:t>
            </a:r>
            <a:r>
              <a:rPr lang="uk-UA" sz="2400" dirty="0" err="1"/>
              <a:t>грунту</a:t>
            </a:r>
            <a:r>
              <a:rPr lang="uk-UA" sz="2400" dirty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/>
              <a:t>Поряд з автотрофним у деяких водоростей існує гетеротрофне живлення. </a:t>
            </a:r>
            <a:r>
              <a:rPr lang="uk-UA" sz="2400" b="1" dirty="0"/>
              <a:t>Є </a:t>
            </a:r>
            <a:r>
              <a:rPr lang="uk-UA" sz="2400" b="1" dirty="0" err="1"/>
              <a:t>міксотрофи</a:t>
            </a:r>
            <a:r>
              <a:rPr lang="uk-UA" sz="2400" b="1" dirty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20040"/>
            <a:ext cx="7012632" cy="5886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Будова водоростей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892481" cy="57606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800" b="1" dirty="0"/>
              <a:t>Можуть бути одноклітинними і 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800" b="1" dirty="0"/>
              <a:t>багатоклітинними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/>
              <a:t>Клітинні оболонки містять целюлозу та пектинові речовини.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/>
              <a:t>Клітини мають ядро з ядерцем, хлоропласти, часто з </a:t>
            </a:r>
            <a:r>
              <a:rPr lang="uk-UA" sz="2800" b="1" dirty="0" err="1"/>
              <a:t>піреноїдами</a:t>
            </a:r>
            <a:r>
              <a:rPr lang="uk-UA" sz="2800" b="1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/>
              <a:t>Всі водорості містять хлорофіл. Крім хлорофілу можуть містити фікоеритрин, </a:t>
            </a:r>
            <a:r>
              <a:rPr lang="uk-UA" sz="2800" b="1" dirty="0" err="1"/>
              <a:t>каротини</a:t>
            </a:r>
            <a:r>
              <a:rPr lang="uk-UA" sz="2800" b="1" dirty="0"/>
              <a:t>, ксантофіл.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/>
              <a:t>Рухомі водорості мають джгутики, іноді вічко та скоротливі вакуолі.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/>
              <a:t>Клітинні включення – білки, ліпіди та вуглеводи.</a:t>
            </a:r>
            <a:endParaRPr lang="ru-RU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20040"/>
            <a:ext cx="7444680" cy="80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Розмноження водоростей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7372672" cy="5186976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rgbClr val="FF0000"/>
                </a:solidFill>
              </a:rPr>
              <a:t>Безстатеве розмноження. Розмноження за допомогою однієї клітини, яка не  диференційована на гамету.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uk-UA" dirty="0"/>
              <a:t> Поділ клітини у одноклітинних форм. </a:t>
            </a:r>
            <a:endParaRPr lang="en-US" dirty="0"/>
          </a:p>
          <a:p>
            <a:pPr eaLnBrk="1" hangingPunct="1"/>
            <a:r>
              <a:rPr lang="uk-UA" dirty="0"/>
              <a:t>Розмноження за допомогою спор (нерухомих, </a:t>
            </a:r>
            <a:r>
              <a:rPr lang="uk-UA" dirty="0" err="1"/>
              <a:t>апланоспор</a:t>
            </a:r>
            <a:r>
              <a:rPr lang="uk-UA" dirty="0"/>
              <a:t>) чи рухомих зооспор.</a:t>
            </a:r>
            <a:endParaRPr lang="ru-RU" dirty="0"/>
          </a:p>
        </p:txBody>
      </p:sp>
      <p:pic>
        <p:nvPicPr>
          <p:cNvPr id="17412" name="irc_mi" descr="http://ford6.ru/uploads/posts/2012-08/1343766225_58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989902"/>
            <a:ext cx="2627784" cy="38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Розмноження водоростей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7452320" cy="48269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dirty="0"/>
              <a:t>Розмноження за допомогою багатоклітинних частин організму – вегетативне розмноження. Відокремлення частини колонії у колоніальних форм. Утворення спеціальних органів вегетативного розмноження (</a:t>
            </a:r>
            <a:r>
              <a:rPr lang="uk-UA" dirty="0" err="1"/>
              <a:t>“бульби”</a:t>
            </a:r>
            <a:r>
              <a:rPr lang="uk-UA" dirty="0"/>
              <a:t> у Харових).</a:t>
            </a:r>
          </a:p>
          <a:p>
            <a:pPr eaLnBrk="1" hangingPunct="1">
              <a:lnSpc>
                <a:spcPct val="90000"/>
              </a:lnSpc>
            </a:pPr>
            <a:r>
              <a:rPr lang="uk-UA" dirty="0"/>
              <a:t>Статеве розмноження. Розвиваються гамети, які після злиття утворюють зиготу.</a:t>
            </a:r>
            <a:endParaRPr lang="ru-RU" dirty="0"/>
          </a:p>
        </p:txBody>
      </p:sp>
      <p:pic>
        <p:nvPicPr>
          <p:cNvPr id="18436" name="irc_mi" descr="https://encrypted-tbn1.gstatic.com/images?q=tbn:ANd9GcS5TBKVy02GS3kwdxbeASjx_qF0n8Vv70IlI5YVx_HGa3ZMdh_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3325" y="1196975"/>
            <a:ext cx="1590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0D323-3A3B-4B29-BAC6-CF2BFE68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73269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ПРОКАРІОТИ. </a:t>
            </a:r>
            <a:r>
              <a:rPr lang="ru-RU" dirty="0" err="1">
                <a:solidFill>
                  <a:schemeClr val="tx1"/>
                </a:solidFill>
              </a:rPr>
              <a:t>Археї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58B45-0D87-41DB-BE85-0C7DF6C9D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74944"/>
            <a:ext cx="7372672" cy="486301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Одна з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 належать </a:t>
            </a:r>
            <a:r>
              <a:rPr lang="ru-RU" dirty="0" err="1"/>
              <a:t>мікроскопічні</a:t>
            </a:r>
            <a:r>
              <a:rPr lang="ru-RU" dirty="0"/>
              <a:t> </a:t>
            </a:r>
            <a:r>
              <a:rPr lang="ru-RU" dirty="0" err="1"/>
              <a:t>одноклітинні</a:t>
            </a:r>
            <a:r>
              <a:rPr lang="ru-RU" dirty="0"/>
              <a:t> </a:t>
            </a:r>
            <a:r>
              <a:rPr lang="ru-RU" dirty="0" err="1"/>
              <a:t>прокаріоти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низкою </a:t>
            </a:r>
            <a:r>
              <a:rPr lang="ru-RU" dirty="0" err="1"/>
              <a:t>фізіолого-біохімічних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справжніх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(</a:t>
            </a:r>
            <a:r>
              <a:rPr lang="ru-RU" dirty="0" err="1"/>
              <a:t>еубактерій</a:t>
            </a:r>
            <a:r>
              <a:rPr lang="ru-RU" dirty="0"/>
              <a:t>).</a:t>
            </a:r>
          </a:p>
          <a:p>
            <a:r>
              <a:rPr lang="ru-RU" dirty="0" err="1"/>
              <a:t>Багато</a:t>
            </a:r>
            <a:r>
              <a:rPr lang="ru-RU" dirty="0"/>
              <a:t> архей — </a:t>
            </a:r>
            <a:r>
              <a:rPr lang="ru-RU" dirty="0" err="1"/>
              <a:t>екстремофіли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при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температурах, часто </a:t>
            </a:r>
            <a:r>
              <a:rPr lang="ru-RU" dirty="0" err="1"/>
              <a:t>вище</a:t>
            </a:r>
            <a:r>
              <a:rPr lang="ru-RU" dirty="0"/>
              <a:t> 100 °</a:t>
            </a:r>
            <a:r>
              <a:rPr lang="en-US" dirty="0"/>
              <a:t>C, </a:t>
            </a:r>
            <a:r>
              <a:rPr lang="ru-RU" dirty="0"/>
              <a:t>як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котрих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в гейзерах і 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курцях</a:t>
            </a:r>
            <a:r>
              <a:rPr lang="ru-RU" dirty="0"/>
              <a:t>.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знайдено</a:t>
            </a:r>
            <a:r>
              <a:rPr lang="ru-RU" dirty="0"/>
              <a:t> в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холодних</a:t>
            </a:r>
            <a:r>
              <a:rPr lang="ru-RU" dirty="0"/>
              <a:t> </a:t>
            </a:r>
            <a:r>
              <a:rPr lang="ru-RU" dirty="0" err="1"/>
              <a:t>середовищах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солоній</a:t>
            </a:r>
            <a:r>
              <a:rPr lang="ru-RU" dirty="0"/>
              <a:t>, </a:t>
            </a:r>
            <a:r>
              <a:rPr lang="ru-RU" dirty="0" err="1"/>
              <a:t>кислій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лужній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археї</a:t>
            </a:r>
            <a:r>
              <a:rPr lang="ru-RU" dirty="0"/>
              <a:t> — </a:t>
            </a:r>
            <a:r>
              <a:rPr lang="ru-RU" dirty="0" err="1"/>
              <a:t>мезофіли</a:t>
            </a:r>
            <a:r>
              <a:rPr lang="ru-RU" dirty="0"/>
              <a:t>,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середовищах</a:t>
            </a:r>
            <a:r>
              <a:rPr lang="ru-RU" dirty="0"/>
              <a:t>, </a:t>
            </a:r>
            <a:r>
              <a:rPr lang="ru-RU" dirty="0" err="1"/>
              <a:t>подібних</a:t>
            </a:r>
            <a:r>
              <a:rPr lang="ru-RU" dirty="0"/>
              <a:t> до болота, </a:t>
            </a:r>
            <a:r>
              <a:rPr lang="ru-RU" dirty="0" err="1"/>
              <a:t>стічних</a:t>
            </a:r>
            <a:r>
              <a:rPr lang="ru-RU" dirty="0"/>
              <a:t> вод і </a:t>
            </a:r>
            <a:r>
              <a:rPr lang="ru-RU" dirty="0" err="1"/>
              <a:t>ґрунту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метаногенних</a:t>
            </a:r>
            <a:r>
              <a:rPr lang="ru-RU" dirty="0"/>
              <a:t> архей </a:t>
            </a:r>
            <a:r>
              <a:rPr lang="ru-RU" dirty="0" err="1"/>
              <a:t>знайдено</a:t>
            </a:r>
            <a:r>
              <a:rPr lang="ru-RU" dirty="0"/>
              <a:t> в </a:t>
            </a:r>
            <a:r>
              <a:rPr lang="ru-RU" dirty="0" err="1"/>
              <a:t>травних</a:t>
            </a:r>
            <a:r>
              <a:rPr lang="ru-RU" dirty="0"/>
              <a:t> трактах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 </a:t>
            </a:r>
            <a:r>
              <a:rPr lang="ru-RU" dirty="0" err="1"/>
              <a:t>жуйних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 </a:t>
            </a:r>
            <a:r>
              <a:rPr lang="ru-RU" dirty="0" err="1"/>
              <a:t>термітів</a:t>
            </a:r>
            <a:r>
              <a:rPr lang="ru-RU" dirty="0"/>
              <a:t> і людей. </a:t>
            </a:r>
            <a:r>
              <a:rPr lang="ru-RU" dirty="0" err="1"/>
              <a:t>Археї</a:t>
            </a:r>
            <a:r>
              <a:rPr lang="ru-RU" dirty="0"/>
              <a:t> не </a:t>
            </a:r>
            <a:r>
              <a:rPr lang="ru-RU" dirty="0" err="1"/>
              <a:t>патогенні</a:t>
            </a:r>
            <a:r>
              <a:rPr lang="ru-RU" dirty="0"/>
              <a:t>, і </a:t>
            </a:r>
            <a:r>
              <a:rPr lang="ru-RU" dirty="0" err="1"/>
              <a:t>невідомо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які-небудь</a:t>
            </a:r>
            <a:r>
              <a:rPr lang="ru-RU" dirty="0"/>
              <a:t> з них </a:t>
            </a:r>
            <a:r>
              <a:rPr lang="ru-RU" dirty="0" err="1"/>
              <a:t>викликали</a:t>
            </a:r>
            <a:r>
              <a:rPr lang="ru-RU" dirty="0"/>
              <a:t> хворобу.</a:t>
            </a:r>
          </a:p>
        </p:txBody>
      </p:sp>
      <p:pic>
        <p:nvPicPr>
          <p:cNvPr id="1028" name="Picture 4" descr="Археї. Бактерії - презентация онлайн">
            <a:extLst>
              <a:ext uri="{FF2B5EF4-FFF2-40B4-BE49-F238E27FC236}">
                <a16:creationId xmlns:a16="http://schemas.microsoft.com/office/drawing/2014/main" id="{4796C581-E24C-467B-A674-6D042F94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16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9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розвиток водоростей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багатьох зелених водоростей в життєвому циклі спостерігається чергування фаз :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гаплоїдної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вегетативна форма та гамети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диплоїдної (стадія зиготи).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водоростей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талом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диплоїдних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Розповсюдження водоростей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/>
              <a:t>Морські та прісні водойми.</a:t>
            </a:r>
          </a:p>
          <a:p>
            <a:pPr eaLnBrk="1" hangingPunct="1"/>
            <a:r>
              <a:rPr lang="uk-UA"/>
              <a:t>Вологі субстрати (грунт, кора дерев, сніг).</a:t>
            </a:r>
            <a:endParaRPr lang="ru-RU"/>
          </a:p>
        </p:txBody>
      </p:sp>
      <p:pic>
        <p:nvPicPr>
          <p:cNvPr id="21508" name="irc_mi" descr="http://www.sky-radio.fm/nsrc/2010/7/13/9157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703763"/>
            <a:ext cx="277336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rc_mi" descr="http://sudak.me/images/photos/medium/article136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2636838"/>
            <a:ext cx="33147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rc_mi" descr="http://upload.wikimedia.org/wikipedia/commons/a/aa/Pleurococcus1p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565400"/>
            <a:ext cx="15843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irc_mi" descr="http://lifeunderwater.ru/wp-content/uploads/2012/06/1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713" y="3068638"/>
            <a:ext cx="2595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irc_mi" descr="http://img-fotki.yandex.ru/get/4308/galikos.1f/0_39137_23acd6d4_X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088" y="4919663"/>
            <a:ext cx="21986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Відділ Зелені водорості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/>
              <a:t>Загальна характеристика</a:t>
            </a:r>
          </a:p>
          <a:p>
            <a:pPr eaLnBrk="1" hangingPunct="1"/>
            <a:r>
              <a:rPr lang="uk-UA"/>
              <a:t>Розповсюджені скрізь.</a:t>
            </a:r>
          </a:p>
          <a:p>
            <a:pPr eaLnBrk="1" hangingPunct="1"/>
            <a:r>
              <a:rPr lang="uk-UA"/>
              <a:t>Можливий рух за допомогою джгутиків.</a:t>
            </a:r>
          </a:p>
          <a:p>
            <a:pPr eaLnBrk="1" hangingPunct="1"/>
            <a:r>
              <a:rPr lang="uk-UA"/>
              <a:t>Пігменти – хлорофіл </a:t>
            </a:r>
            <a:r>
              <a:rPr lang="uk-UA">
                <a:solidFill>
                  <a:srgbClr val="FF0000"/>
                </a:solidFill>
              </a:rPr>
              <a:t>а</a:t>
            </a:r>
            <a:r>
              <a:rPr lang="uk-UA"/>
              <a:t> та </a:t>
            </a:r>
            <a:r>
              <a:rPr lang="uk-UA">
                <a:solidFill>
                  <a:srgbClr val="FF0000"/>
                </a:solidFill>
              </a:rPr>
              <a:t>в</a:t>
            </a:r>
            <a:r>
              <a:rPr lang="uk-UA"/>
              <a:t> і каротиноїди.</a:t>
            </a:r>
            <a:endParaRPr lang="ru-RU"/>
          </a:p>
        </p:txBody>
      </p:sp>
      <p:pic>
        <p:nvPicPr>
          <p:cNvPr id="22532" name="irc_mi" descr="http://upload.wikimedia.org/wikipedia/commons/7/7d/Haeckel_Siphonea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573463"/>
            <a:ext cx="193675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Клас Власне Зелені водорості, порядок Вольвоксові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b="1">
                <a:solidFill>
                  <a:srgbClr val="FF0000"/>
                </a:solidFill>
              </a:rPr>
              <a:t>Рід Хламідомонада </a:t>
            </a:r>
          </a:p>
          <a:p>
            <a:pPr eaLnBrk="1" hangingPunct="1">
              <a:lnSpc>
                <a:spcPct val="80000"/>
              </a:lnSpc>
            </a:pPr>
            <a:r>
              <a:rPr lang="uk-UA"/>
              <a:t>Гаплоїдна одноклітинна водорость.</a:t>
            </a:r>
          </a:p>
          <a:p>
            <a:pPr eaLnBrk="1" hangingPunct="1">
              <a:lnSpc>
                <a:spcPct val="80000"/>
              </a:lnSpc>
            </a:pPr>
            <a:r>
              <a:rPr lang="uk-UA"/>
              <a:t>Має два джгутики.</a:t>
            </a:r>
          </a:p>
          <a:p>
            <a:pPr eaLnBrk="1" hangingPunct="1">
              <a:lnSpc>
                <a:spcPct val="80000"/>
              </a:lnSpc>
            </a:pPr>
            <a:r>
              <a:rPr lang="uk-UA"/>
              <a:t>Клітина одягнена у пектинову оболонку, в цитоплазмі є органели: червоне вічко (стигма), дві скоротливі вакуолі, чашовидний хлоропласт з одним піреноїдом (тільце, багате на білки), ядро.</a:t>
            </a:r>
          </a:p>
          <a:p>
            <a:pPr eaLnBrk="1" hangingPunct="1">
              <a:lnSpc>
                <a:spcPct val="80000"/>
              </a:lnSpc>
            </a:pPr>
            <a:r>
              <a:rPr lang="uk-UA">
                <a:solidFill>
                  <a:srgbClr val="FF0000"/>
                </a:solidFill>
              </a:rPr>
              <a:t>Місцезнаходження: калюжі, особливо на глинистому грунті. Мілкі прісні водойми.</a:t>
            </a:r>
          </a:p>
          <a:p>
            <a:pPr eaLnBrk="1" hangingPunct="1">
              <a:lnSpc>
                <a:spcPct val="80000"/>
              </a:lnSpc>
            </a:pPr>
            <a:endParaRPr lang="uk-UA"/>
          </a:p>
          <a:p>
            <a:pPr eaLnBrk="1" hangingPunct="1">
              <a:lnSpc>
                <a:spcPct val="80000"/>
              </a:lnSpc>
            </a:pPr>
            <a:endParaRPr lang="uk-UA"/>
          </a:p>
          <a:p>
            <a:pPr eaLnBrk="1" hangingPunct="1">
              <a:lnSpc>
                <a:spcPct val="80000"/>
              </a:lnSpc>
            </a:pPr>
            <a:endParaRPr lang="ru-RU"/>
          </a:p>
        </p:txBody>
      </p:sp>
      <p:pic>
        <p:nvPicPr>
          <p:cNvPr id="23556" name="Рисунок 3" descr="http://upload.wikimedia.org/wikipedia/commons/thumb/7/71/Chlamydomonas.svg/220px-Chlamydomona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013325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rc_mi" descr="http://school.xvatit.com/images/7/74/%D0%9C%D0%B0%D0%BB._130._%D0%9E%D0%B4%D0%BD%D0%BE%D0%BA%D0%BB%D1%96%D1%82%D0%B8%D0%BD%D0%BD%D1%96_%D0%B7%D0%B5%D0%BB%D0%B5%D0%BD%D1%96_%D0%B2%D0%BE%D0%B4%D0%BE%D1%80%D0%BE%D1%81%D1%82%D1%9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5157788"/>
            <a:ext cx="273526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Розмноження хламідомонади. Нестатеве та статеве</a:t>
            </a:r>
          </a:p>
        </p:txBody>
      </p:sp>
      <p:pic>
        <p:nvPicPr>
          <p:cNvPr id="26627" name="irc_mi" descr="http://uchan.org.ua/b/src/134939879544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556792"/>
            <a:ext cx="7488832" cy="530120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6024"/>
            <a:ext cx="7444680" cy="5886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Рід Хлорела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uk-UA" sz="3200" dirty="0"/>
              <a:t>Одноклітинна зелена </a:t>
            </a:r>
            <a:r>
              <a:rPr lang="uk-UA" sz="3200" dirty="0" err="1"/>
              <a:t>водорость</a:t>
            </a:r>
            <a:r>
              <a:rPr lang="uk-UA" sz="3200" dirty="0"/>
              <a:t> без джгутиків. Клітини кулястої форми, одноядерні з чашовидним пристінним хлоропластом з </a:t>
            </a:r>
            <a:r>
              <a:rPr lang="uk-UA" sz="3200" dirty="0" err="1"/>
              <a:t>піреноїдом</a:t>
            </a:r>
            <a:r>
              <a:rPr lang="uk-UA" sz="3200" dirty="0"/>
              <a:t>. Клітини вкриті целюлозною оболонкою. </a:t>
            </a:r>
          </a:p>
          <a:p>
            <a:pPr eaLnBrk="1" hangingPunct="1"/>
            <a:r>
              <a:rPr lang="uk-UA" sz="3200" dirty="0"/>
              <a:t>Хімічний склад: </a:t>
            </a:r>
            <a:r>
              <a:rPr lang="uk-UA" sz="3200" dirty="0">
                <a:solidFill>
                  <a:srgbClr val="FF0000"/>
                </a:solidFill>
              </a:rPr>
              <a:t>білки – 40%; вуглеводи – до 35; ліпіди – до 20%, зольні речовини – 10%. Є вітаміни В, С і К.</a:t>
            </a:r>
          </a:p>
          <a:p>
            <a:r>
              <a:rPr lang="uk-UA" sz="3200" dirty="0"/>
              <a:t>Поширена в прісних водоймах, на вогкому </a:t>
            </a:r>
            <a:r>
              <a:rPr lang="uk-UA" sz="3200" dirty="0" err="1"/>
              <a:t>грунті</a:t>
            </a:r>
            <a:r>
              <a:rPr lang="uk-UA" sz="3200" dirty="0"/>
              <a:t>, стовбурах дерев, трапляється як симбіонт з тваринами (гідри, черви) і грибами (лишайники).</a:t>
            </a:r>
          </a:p>
          <a:p>
            <a:r>
              <a:rPr lang="uk-UA" sz="3200" dirty="0"/>
              <a:t>Можливе культивування в штучних умовах.</a:t>
            </a:r>
            <a:endParaRPr lang="ru-RU" sz="3200" dirty="0"/>
          </a:p>
          <a:p>
            <a:pPr eaLnBrk="1" hangingPunct="1"/>
            <a:endParaRPr lang="uk-UA" sz="3200" dirty="0">
              <a:solidFill>
                <a:srgbClr val="FF0000"/>
              </a:solidFill>
            </a:endParaRPr>
          </a:p>
          <a:p>
            <a:pPr eaLnBrk="1" hangingPunct="1"/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irc_mi" descr="http://www.images-iherb.com/h/NOW-02631-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5" y="0"/>
            <a:ext cx="111561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Розмноження хлорели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/>
              <a:t>Безстатеве розмноження – в материнській клітині утворюється близько 10 апланоспор, які звільняються через розрив оболонки материнської клітини.</a:t>
            </a:r>
          </a:p>
          <a:p>
            <a:pPr eaLnBrk="1" hangingPunct="1"/>
            <a:r>
              <a:rPr lang="uk-UA"/>
              <a:t>Апланоспори не мають джгутиків.</a:t>
            </a:r>
          </a:p>
          <a:p>
            <a:pPr eaLnBrk="1" hangingPunct="1"/>
            <a:r>
              <a:rPr lang="uk-UA"/>
              <a:t>Вкриті целюлозною оболонкою.</a:t>
            </a:r>
            <a:endParaRPr lang="ru-RU"/>
          </a:p>
        </p:txBody>
      </p:sp>
      <p:pic>
        <p:nvPicPr>
          <p:cNvPr id="28676" name="Picture 5" descr="Розмноження хлорели. фото">
            <a:hlinkClick r:id="rId2" tooltip="Розмноження хлорели. фот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16400"/>
            <a:ext cx="691356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Рід </a:t>
            </a:r>
            <a:r>
              <a:rPr lang="uk-UA" dirty="0" err="1">
                <a:solidFill>
                  <a:schemeClr val="tx1"/>
                </a:solidFill>
              </a:rPr>
              <a:t>Улотрикс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3978275" cy="4637088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Нитчаста багатоклітинна </a:t>
            </a:r>
            <a:r>
              <a:rPr lang="uk-UA" dirty="0" err="1"/>
              <a:t>водорость</a:t>
            </a:r>
            <a:r>
              <a:rPr lang="uk-UA" dirty="0"/>
              <a:t>. Тіло нитчасте, нерозгалужене, прикріплене до субстрату за допомогою особливої безбарвної клітини – </a:t>
            </a:r>
            <a:r>
              <a:rPr lang="uk-UA" dirty="0">
                <a:solidFill>
                  <a:srgbClr val="FF0000"/>
                </a:solidFill>
              </a:rPr>
              <a:t>ризоїду</a:t>
            </a:r>
            <a:r>
              <a:rPr lang="uk-UA" dirty="0"/>
              <a:t>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Решта клітин однакові, короткі, часто з товстими оболонками. </a:t>
            </a:r>
            <a:r>
              <a:rPr lang="uk-UA" dirty="0">
                <a:solidFill>
                  <a:srgbClr val="FF0000"/>
                </a:solidFill>
              </a:rPr>
              <a:t>Кожна клітина має ядро, пристінний хлоропласт з </a:t>
            </a:r>
            <a:r>
              <a:rPr lang="uk-UA" dirty="0" err="1">
                <a:solidFill>
                  <a:srgbClr val="FF0000"/>
                </a:solidFill>
              </a:rPr>
              <a:t>піреноїдами</a:t>
            </a:r>
            <a:r>
              <a:rPr lang="uk-UA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uk-UA"/>
          </a:p>
        </p:txBody>
      </p:sp>
      <p:pic>
        <p:nvPicPr>
          <p:cNvPr id="32773" name="irc_mi" descr="http://dok.znaimo.com.ua/pars_docs/refs/6/5392/img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484313"/>
            <a:ext cx="50768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Розмноження </a:t>
            </a:r>
            <a:r>
              <a:rPr lang="uk-UA" dirty="0" err="1">
                <a:solidFill>
                  <a:schemeClr val="tx1"/>
                </a:solidFill>
              </a:rPr>
              <a:t>улотрикса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4819" name="irc_mi" descr="http://byology.ru/wp-content/uploads/2010/08/%D0%98%D0%B7%D0%BE%D0%B1%D1%80%D0%B0%D0%B6%D0%B5%D0%BD%D0%B8%D0%B5-00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628775"/>
            <a:ext cx="7489825" cy="52292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Клас </a:t>
            </a:r>
            <a:r>
              <a:rPr lang="uk-UA" dirty="0" err="1">
                <a:solidFill>
                  <a:schemeClr val="tx1"/>
                </a:solidFill>
              </a:rPr>
              <a:t>Зчіплянки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Рід </a:t>
            </a:r>
            <a:r>
              <a:rPr lang="uk-UA" dirty="0" err="1">
                <a:solidFill>
                  <a:schemeClr val="tx1"/>
                </a:solidFill>
              </a:rPr>
              <a:t>Спірогіра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556792"/>
            <a:ext cx="4283968" cy="530120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Нитки складаються з однакових циліндричних клітин зі стрічкоподібними, спірально закрученими хлоропластами, пристінним шаром протоплазми, </a:t>
            </a:r>
            <a:r>
              <a:rPr lang="uk-UA" dirty="0" err="1"/>
              <a:t>піреноїдами</a:t>
            </a:r>
            <a:r>
              <a:rPr lang="uk-UA" dirty="0"/>
              <a:t>, оточеними дрібними зернами крохмалю; є ядро, вакуоля. Клітинна оболонка целюлозна, зовні оточена слизистим чохлом.</a:t>
            </a:r>
            <a:endParaRPr lang="ru-RU" dirty="0"/>
          </a:p>
        </p:txBody>
      </p:sp>
      <p:pic>
        <p:nvPicPr>
          <p:cNvPr id="36868" name="irc_mi" descr="http://dok.znaimo.com.ua/pars_docs/refs/6/5392/img8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628775"/>
            <a:ext cx="4932362" cy="42481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90872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Прокаріоти. </a:t>
            </a:r>
            <a:r>
              <a:rPr lang="uk-UA" dirty="0" err="1">
                <a:solidFill>
                  <a:schemeClr val="tx1"/>
                </a:solidFill>
              </a:rPr>
              <a:t>ЕУбактерії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   Одноклітинні форми, нитчасті або зібрані в групи. </a:t>
            </a:r>
          </a:p>
          <a:p>
            <a:r>
              <a:rPr lang="uk-UA" dirty="0"/>
              <a:t>Генетичний матеріал – кільцева молекула ДНК, що міститься в цитоплазмі. </a:t>
            </a:r>
            <a:r>
              <a:rPr lang="uk-UA" b="1" dirty="0">
                <a:solidFill>
                  <a:srgbClr val="002060"/>
                </a:solidFill>
              </a:rPr>
              <a:t>Справжнє ядро відсутнє. Ядерця немає.</a:t>
            </a:r>
          </a:p>
          <a:p>
            <a:r>
              <a:rPr lang="uk-UA" b="1" dirty="0">
                <a:solidFill>
                  <a:srgbClr val="002060"/>
                </a:solidFill>
              </a:rPr>
              <a:t>Мембранні органели відсутні.</a:t>
            </a:r>
          </a:p>
          <a:p>
            <a:r>
              <a:rPr lang="uk-UA" dirty="0"/>
              <a:t>Клітинні оболонки жорсткі, містять полісахариди та пептиди, головний компонент – </a:t>
            </a:r>
            <a:r>
              <a:rPr lang="uk-UA" dirty="0" err="1">
                <a:solidFill>
                  <a:srgbClr val="FF0000"/>
                </a:solidFill>
              </a:rPr>
              <a:t>муреїн</a:t>
            </a:r>
            <a:r>
              <a:rPr lang="uk-UA" dirty="0"/>
              <a:t>.</a:t>
            </a:r>
          </a:p>
          <a:p>
            <a:r>
              <a:rPr lang="uk-UA" dirty="0"/>
              <a:t>Фотосинтез відбувається в мембранних пухирцях.</a:t>
            </a:r>
          </a:p>
          <a:p>
            <a:r>
              <a:rPr lang="uk-UA" dirty="0"/>
              <a:t>Деякі прокаріоти здатні фіксувати нітроген.</a:t>
            </a:r>
          </a:p>
          <a:p>
            <a:r>
              <a:rPr lang="uk-UA" dirty="0"/>
              <a:t>Деякі бактерії здатні утворювати ендоспори.</a:t>
            </a:r>
          </a:p>
          <a:p>
            <a:r>
              <a:rPr lang="uk-UA" dirty="0">
                <a:solidFill>
                  <a:srgbClr val="FF0000"/>
                </a:solidFill>
              </a:rPr>
              <a:t>Гамет не утворюють.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015680" cy="620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Розмноження </a:t>
            </a:r>
            <a:r>
              <a:rPr lang="uk-UA" dirty="0" err="1">
                <a:solidFill>
                  <a:schemeClr val="tx1"/>
                </a:solidFill>
              </a:rPr>
              <a:t>спірогіри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548680"/>
            <a:ext cx="6660232" cy="630932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dirty="0"/>
              <a:t>Вегетативне розмноження здійснюється ділянками нитки.</a:t>
            </a:r>
          </a:p>
          <a:p>
            <a:pPr eaLnBrk="1" hangingPunct="1">
              <a:lnSpc>
                <a:spcPct val="90000"/>
              </a:lnSpc>
            </a:pPr>
            <a:r>
              <a:rPr lang="uk-UA" dirty="0"/>
              <a:t>Статеве розмноження – </a:t>
            </a:r>
            <a:r>
              <a:rPr lang="uk-UA" dirty="0" err="1"/>
              <a:t>кон</a:t>
            </a:r>
            <a:r>
              <a:rPr lang="en-US" dirty="0"/>
              <a:t>’</a:t>
            </a:r>
            <a:r>
              <a:rPr lang="uk-UA" dirty="0" err="1"/>
              <a:t>югація</a:t>
            </a:r>
            <a:r>
              <a:rPr lang="uk-UA" dirty="0"/>
              <a:t>. Нитки зближуються. Утворюються бічні вирости клітин, які з</a:t>
            </a:r>
            <a:r>
              <a:rPr lang="en-US" dirty="0"/>
              <a:t>’</a:t>
            </a:r>
            <a:r>
              <a:rPr lang="uk-UA" dirty="0" err="1"/>
              <a:t>єднуються</a:t>
            </a:r>
            <a:r>
              <a:rPr lang="uk-UA" dirty="0"/>
              <a:t>. Утворюється канал, що сполучає дві клітини. По цьому каналу вміст однієї клітини перетікає до іншої, зливаючись у зиготу. Проростання відбувається після періоду спокою. </a:t>
            </a:r>
            <a:r>
              <a:rPr lang="uk-UA" dirty="0">
                <a:solidFill>
                  <a:srgbClr val="FF0000"/>
                </a:solidFill>
              </a:rPr>
              <a:t>Йому передує </a:t>
            </a:r>
            <a:r>
              <a:rPr lang="uk-UA" dirty="0" err="1">
                <a:solidFill>
                  <a:srgbClr val="FF0000"/>
                </a:solidFill>
              </a:rPr>
              <a:t>мейотичний</a:t>
            </a:r>
            <a:r>
              <a:rPr lang="uk-UA" dirty="0">
                <a:solidFill>
                  <a:srgbClr val="FF0000"/>
                </a:solidFill>
              </a:rPr>
              <a:t> поділ з утворенням 4 </a:t>
            </a:r>
            <a:r>
              <a:rPr lang="uk-UA" dirty="0" err="1">
                <a:solidFill>
                  <a:srgbClr val="FF0000"/>
                </a:solidFill>
              </a:rPr>
              <a:t>гаплоїдних</a:t>
            </a:r>
            <a:r>
              <a:rPr lang="uk-UA" dirty="0">
                <a:solidFill>
                  <a:srgbClr val="FF0000"/>
                </a:solidFill>
              </a:rPr>
              <a:t> клітин. </a:t>
            </a:r>
            <a:r>
              <a:rPr lang="uk-UA" b="1" dirty="0">
                <a:solidFill>
                  <a:srgbClr val="002060"/>
                </a:solidFill>
              </a:rPr>
              <a:t>Три відмирають</a:t>
            </a:r>
            <a:r>
              <a:rPr lang="uk-UA" dirty="0">
                <a:solidFill>
                  <a:srgbClr val="FF0000"/>
                </a:solidFill>
              </a:rPr>
              <a:t>, </a:t>
            </a:r>
            <a:r>
              <a:rPr lang="uk-UA" b="1" dirty="0">
                <a:solidFill>
                  <a:srgbClr val="FF0000"/>
                </a:solidFill>
              </a:rPr>
              <a:t>четверта утворює проросток </a:t>
            </a:r>
            <a:r>
              <a:rPr lang="uk-UA" dirty="0">
                <a:solidFill>
                  <a:srgbClr val="FF0000"/>
                </a:solidFill>
              </a:rPr>
              <a:t>нової особини.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7892" name="irc_mi" descr="http://dok.znaimo.com.ua/pars_docs/refs/6/5392/img11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60232" y="1268413"/>
            <a:ext cx="2483768" cy="396078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Рід Ульва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6444208" cy="4713387"/>
          </a:xfrm>
        </p:spPr>
        <p:txBody>
          <a:bodyPr>
            <a:normAutofit fontScale="92500"/>
          </a:bodyPr>
          <a:lstStyle/>
          <a:p>
            <a:r>
              <a:rPr lang="uk-UA" b="1" dirty="0"/>
              <a:t>Ульва</a:t>
            </a:r>
            <a:r>
              <a:rPr lang="uk-UA" dirty="0"/>
              <a:t> (</a:t>
            </a:r>
            <a:r>
              <a:rPr lang="uk-UA" i="1" dirty="0" err="1"/>
              <a:t>Ulva</a:t>
            </a:r>
            <a:r>
              <a:rPr lang="uk-UA" dirty="0"/>
              <a:t>) — </a:t>
            </a:r>
            <a:r>
              <a:rPr lang="uk-UA" b="1" dirty="0"/>
              <a:t>рід морських зелених водоростей </a:t>
            </a:r>
            <a:r>
              <a:rPr lang="uk-UA" dirty="0"/>
              <a:t>родини </a:t>
            </a:r>
            <a:r>
              <a:rPr lang="uk-UA" dirty="0" err="1"/>
              <a:t>Ульвові</a:t>
            </a:r>
            <a:r>
              <a:rPr lang="uk-UA" dirty="0"/>
              <a:t> (</a:t>
            </a:r>
            <a:r>
              <a:rPr lang="uk-UA" dirty="0" err="1"/>
              <a:t>Ulvaceae</a:t>
            </a:r>
            <a:r>
              <a:rPr lang="uk-UA" dirty="0"/>
              <a:t>). Досягають довжини 0,3-1,5 м. В основі є клітини з ризоїдами, що створюють підошву, якою водорість прикріплюється до дна.  Поширені в морях помірного і субтропічного поясу. </a:t>
            </a:r>
            <a:r>
              <a:rPr lang="uk-UA" sz="2600" dirty="0"/>
              <a:t>В Україні поширена в Чорному та Азовському </a:t>
            </a:r>
          </a:p>
          <a:p>
            <a:pPr>
              <a:buNone/>
            </a:pPr>
            <a:r>
              <a:rPr lang="uk-UA" sz="2600" dirty="0"/>
              <a:t>    морях.</a:t>
            </a:r>
          </a:p>
          <a:p>
            <a:r>
              <a:rPr lang="uk-UA" sz="2400" dirty="0" err="1"/>
              <a:t>“Морський</a:t>
            </a:r>
            <a:r>
              <a:rPr lang="uk-UA" sz="2400" dirty="0"/>
              <a:t> </a:t>
            </a:r>
            <a:r>
              <a:rPr lang="uk-UA" sz="2400" dirty="0" err="1"/>
              <a:t>салат”</a:t>
            </a:r>
            <a:r>
              <a:rPr lang="uk-UA" sz="2400" dirty="0"/>
              <a:t> </a:t>
            </a:r>
            <a:r>
              <a:rPr lang="uk-UA" sz="2600" dirty="0"/>
              <a:t> </a:t>
            </a:r>
          </a:p>
        </p:txBody>
      </p:sp>
      <p:pic>
        <p:nvPicPr>
          <p:cNvPr id="5" name="Содержимое 4" descr="Картинки по запросу ульва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44825"/>
            <a:ext cx="28438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Відділ Бурі водорості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2800" dirty="0"/>
              <a:t>В більшості випадків – морські </a:t>
            </a:r>
            <a:r>
              <a:rPr lang="uk-UA" sz="2800" dirty="0" err="1"/>
              <a:t>бентосні</a:t>
            </a:r>
            <a:r>
              <a:rPr lang="uk-UA" sz="2800" dirty="0"/>
              <a:t>  форми. Вони багатоклітинні, прикріплюються до субстрату ризоїдами. За зовнішнім виглядом це розгалужені кущики, пластинки. В клітині одне ядро, хлоропласти бурого кольору, зернисті, </a:t>
            </a:r>
            <a:r>
              <a:rPr lang="uk-UA" sz="2800" b="1" dirty="0" err="1"/>
              <a:t>піреноїди</a:t>
            </a:r>
            <a:r>
              <a:rPr lang="uk-UA" sz="2800" b="1" dirty="0"/>
              <a:t> відсутні</a:t>
            </a:r>
            <a:r>
              <a:rPr lang="uk-UA" sz="2800" dirty="0"/>
              <a:t>. Пігменти: хлорофіл а та </a:t>
            </a:r>
            <a:r>
              <a:rPr lang="uk-UA" sz="2800" dirty="0">
                <a:solidFill>
                  <a:srgbClr val="FF0000"/>
                </a:solidFill>
              </a:rPr>
              <a:t>с</a:t>
            </a:r>
            <a:r>
              <a:rPr lang="uk-UA" sz="2800" dirty="0"/>
              <a:t>, </a:t>
            </a:r>
            <a:r>
              <a:rPr lang="uk-UA" sz="2800" dirty="0" err="1"/>
              <a:t>каротини</a:t>
            </a:r>
            <a:r>
              <a:rPr lang="uk-UA" sz="2800" dirty="0"/>
              <a:t>, </a:t>
            </a:r>
            <a:r>
              <a:rPr lang="uk-UA" sz="2800" b="1" dirty="0" err="1">
                <a:solidFill>
                  <a:srgbClr val="FF0000"/>
                </a:solidFill>
              </a:rPr>
              <a:t>фукоксантини</a:t>
            </a:r>
            <a:r>
              <a:rPr lang="uk-UA" sz="2800" dirty="0">
                <a:solidFill>
                  <a:srgbClr val="FF0000"/>
                </a:solidFill>
              </a:rPr>
              <a:t>. </a:t>
            </a:r>
            <a:r>
              <a:rPr lang="uk-UA" sz="2800" dirty="0"/>
              <a:t>Однорічні або багаторічні. Ріст верхівковий або </a:t>
            </a:r>
            <a:r>
              <a:rPr lang="uk-UA" sz="2800" dirty="0" err="1"/>
              <a:t>інтеркалярний</a:t>
            </a:r>
            <a:r>
              <a:rPr lang="uk-UA" sz="2800" dirty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9696" cy="2286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Бурі водорості</a:t>
            </a:r>
          </a:p>
        </p:txBody>
      </p:sp>
      <p:pic>
        <p:nvPicPr>
          <p:cNvPr id="40963" name="Содержимое 5" descr="Ламінарія">
            <a:hlinkClick r:id="rId2" tooltip="&quot;Ламінарія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3089027" cy="1944216"/>
          </a:xfrm>
        </p:spPr>
      </p:pic>
      <p:sp>
        <p:nvSpPr>
          <p:cNvPr id="40964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uk-UA" dirty="0"/>
              <a:t>Ламінарія</a:t>
            </a:r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>
              <a:buNone/>
            </a:pPr>
            <a:r>
              <a:rPr lang="uk-UA" dirty="0" err="1"/>
              <a:t>Саргасум</a:t>
            </a:r>
            <a:endParaRPr lang="uk-UA" dirty="0"/>
          </a:p>
          <a:p>
            <a:pPr eaLnBrk="1" hangingPunct="1">
              <a:buNone/>
            </a:pPr>
            <a:endParaRPr lang="uk-UA" dirty="0"/>
          </a:p>
          <a:p>
            <a:pPr eaLnBrk="1" hangingPunct="1">
              <a:buNone/>
            </a:pPr>
            <a:endParaRPr lang="uk-UA" dirty="0"/>
          </a:p>
          <a:p>
            <a:pPr eaLnBrk="1" hangingPunct="1">
              <a:buNone/>
            </a:pPr>
            <a:endParaRPr lang="uk-UA" dirty="0"/>
          </a:p>
          <a:p>
            <a:pPr eaLnBrk="1" hangingPunct="1">
              <a:buNone/>
            </a:pPr>
            <a:r>
              <a:rPr lang="uk-UA" dirty="0" err="1"/>
              <a:t>Фукус</a:t>
            </a:r>
            <a:endParaRPr lang="uk-UA" dirty="0"/>
          </a:p>
        </p:txBody>
      </p:sp>
      <p:pic>
        <p:nvPicPr>
          <p:cNvPr id="40965" name="Рисунок 7" descr="Саргаси">
            <a:hlinkClick r:id="rId4" tooltip="&quot;Саргаси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2808164" cy="227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Фукус препараты купить, цена, полезные свойства Фукус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47675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Розмноження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dirty="0"/>
              <a:t>Вегетативне відбувається частинками талому.</a:t>
            </a:r>
          </a:p>
          <a:p>
            <a:pPr eaLnBrk="1" hangingPunct="1">
              <a:lnSpc>
                <a:spcPct val="90000"/>
              </a:lnSpc>
            </a:pPr>
            <a:r>
              <a:rPr lang="uk-UA" dirty="0"/>
              <a:t>Безстатеве розмноження відбувається зооспорами.</a:t>
            </a:r>
          </a:p>
          <a:p>
            <a:pPr eaLnBrk="1" hangingPunct="1">
              <a:lnSpc>
                <a:spcPct val="90000"/>
              </a:lnSpc>
            </a:pPr>
            <a:r>
              <a:rPr lang="uk-UA" dirty="0"/>
              <a:t>Статеве розмноження. </a:t>
            </a:r>
            <a:r>
              <a:rPr lang="uk-UA" dirty="0" err="1"/>
              <a:t>Ізогамне</a:t>
            </a:r>
            <a:r>
              <a:rPr lang="uk-UA" dirty="0"/>
              <a:t>, </a:t>
            </a:r>
            <a:r>
              <a:rPr lang="uk-UA" dirty="0" err="1"/>
              <a:t>гетерогамне</a:t>
            </a:r>
            <a:r>
              <a:rPr lang="uk-UA" dirty="0"/>
              <a:t> або </a:t>
            </a:r>
            <a:r>
              <a:rPr lang="uk-UA" dirty="0" err="1"/>
              <a:t>оогамне</a:t>
            </a:r>
            <a:r>
              <a:rPr lang="uk-UA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uk-UA" dirty="0"/>
              <a:t>Представники: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dirty="0"/>
              <a:t>  </a:t>
            </a:r>
            <a:r>
              <a:rPr lang="uk-UA" dirty="0">
                <a:solidFill>
                  <a:srgbClr val="FF0000"/>
                </a:solidFill>
              </a:rPr>
              <a:t>ламінарія, </a:t>
            </a:r>
            <a:r>
              <a:rPr lang="uk-UA" dirty="0" err="1">
                <a:solidFill>
                  <a:srgbClr val="FF0000"/>
                </a:solidFill>
              </a:rPr>
              <a:t>фукус</a:t>
            </a:r>
            <a:r>
              <a:rPr lang="uk-UA" dirty="0">
                <a:solidFill>
                  <a:srgbClr val="FF0000"/>
                </a:solidFill>
              </a:rPr>
              <a:t>. Найвідомішими серед бурих водоростей є багаторічні </a:t>
            </a:r>
            <a:r>
              <a:rPr lang="uk-UA" dirty="0" err="1">
                <a:solidFill>
                  <a:srgbClr val="FF0000"/>
                </a:solidFill>
              </a:rPr>
              <a:t>саргасуми</a:t>
            </a:r>
            <a:r>
              <a:rPr lang="uk-UA" dirty="0">
                <a:solidFill>
                  <a:srgbClr val="FF0000"/>
                </a:solidFill>
              </a:rPr>
              <a:t>, які компактно ростуть в Саргасовому морі.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0040"/>
            <a:ext cx="7156648" cy="5166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Червоні водорості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8101013" cy="561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dirty="0"/>
              <a:t>Представлені багатоклітинними великими формами, що мають ознаки диференціації тканин. </a:t>
            </a:r>
            <a:r>
              <a:rPr lang="uk-UA" sz="2800" dirty="0">
                <a:solidFill>
                  <a:srgbClr val="FF0000"/>
                </a:solidFill>
              </a:rPr>
              <a:t>Всі прикріплені до субстрату. </a:t>
            </a:r>
            <a:r>
              <a:rPr lang="uk-UA" sz="2800" dirty="0"/>
              <a:t>Клітини одноядерні. Оболонки целюлозно-пектинові. Хлоропластів багато</a:t>
            </a:r>
            <a:r>
              <a:rPr lang="uk-UA" sz="2800" dirty="0">
                <a:solidFill>
                  <a:srgbClr val="FF0000"/>
                </a:solidFill>
              </a:rPr>
              <a:t>. </a:t>
            </a:r>
            <a:r>
              <a:rPr lang="uk-UA" sz="2800" dirty="0" err="1">
                <a:solidFill>
                  <a:srgbClr val="FF0000"/>
                </a:solidFill>
              </a:rPr>
              <a:t>Піреноїди</a:t>
            </a:r>
            <a:r>
              <a:rPr lang="uk-UA" sz="2800" dirty="0">
                <a:solidFill>
                  <a:srgbClr val="FF0000"/>
                </a:solidFill>
              </a:rPr>
              <a:t> відсутні.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FF0000"/>
                </a:solidFill>
              </a:rPr>
              <a:t>Запасна речовина – </a:t>
            </a:r>
            <a:r>
              <a:rPr lang="uk-UA" sz="2800" dirty="0" err="1">
                <a:solidFill>
                  <a:srgbClr val="FF0000"/>
                </a:solidFill>
              </a:rPr>
              <a:t>багрянковий</a:t>
            </a:r>
            <a:r>
              <a:rPr lang="uk-UA" sz="2800" dirty="0">
                <a:solidFill>
                  <a:srgbClr val="FF0000"/>
                </a:solidFill>
              </a:rPr>
              <a:t> крохмаль, схожий на глікоген. </a:t>
            </a:r>
            <a:r>
              <a:rPr lang="uk-UA" sz="2800" dirty="0"/>
              <a:t>Мають червоний колір за рахунок пігментів, що дозволяють поглинати синє та фіолетове світло на великій глибині.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 </a:t>
            </a:r>
            <a:r>
              <a:rPr lang="uk-UA" sz="2800" b="1" dirty="0">
                <a:solidFill>
                  <a:srgbClr val="FF0000"/>
                </a:solidFill>
              </a:rPr>
              <a:t>Пігменти: хлорофіли а та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uk-UA" sz="2800" b="1" dirty="0">
                <a:solidFill>
                  <a:srgbClr val="FF0000"/>
                </a:solidFill>
              </a:rPr>
              <a:t>, </a:t>
            </a:r>
            <a:r>
              <a:rPr lang="uk-UA" sz="2800" b="1" dirty="0" err="1">
                <a:solidFill>
                  <a:srgbClr val="FF0000"/>
                </a:solidFill>
              </a:rPr>
              <a:t>каротини</a:t>
            </a:r>
            <a:r>
              <a:rPr lang="uk-UA" sz="2800" b="1" dirty="0">
                <a:solidFill>
                  <a:srgbClr val="FF0000"/>
                </a:solidFill>
              </a:rPr>
              <a:t>, ксантофіли, фікоеритрин, </a:t>
            </a:r>
            <a:r>
              <a:rPr lang="uk-UA" sz="2800" b="1" dirty="0" err="1">
                <a:solidFill>
                  <a:srgbClr val="FF0000"/>
                </a:solidFill>
              </a:rPr>
              <a:t>фікоціанін</a:t>
            </a:r>
            <a:r>
              <a:rPr lang="uk-UA" sz="2800" b="1" dirty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Розмноження</a:t>
            </a:r>
            <a:br>
              <a:rPr lang="uk-UA" dirty="0"/>
            </a:br>
            <a:endParaRPr lang="ru-RU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dirty="0"/>
              <a:t>Вегетативне розмноження буває рідко, здійснюється особливими бруньками.</a:t>
            </a:r>
          </a:p>
          <a:p>
            <a:pPr eaLnBrk="1" hangingPunct="1"/>
            <a:r>
              <a:rPr lang="uk-UA" dirty="0"/>
              <a:t>При безстатевому розмноженні відсутні зооспори.</a:t>
            </a:r>
          </a:p>
          <a:p>
            <a:pPr eaLnBrk="1" hangingPunct="1"/>
            <a:r>
              <a:rPr lang="uk-UA" dirty="0">
                <a:solidFill>
                  <a:srgbClr val="FF0000"/>
                </a:solidFill>
              </a:rPr>
              <a:t>Статеве розмноження. Більшість </a:t>
            </a:r>
            <a:r>
              <a:rPr lang="uk-UA" dirty="0" err="1">
                <a:solidFill>
                  <a:srgbClr val="FF0000"/>
                </a:solidFill>
              </a:rPr>
              <a:t>багрянок</a:t>
            </a:r>
            <a:r>
              <a:rPr lang="uk-UA" dirty="0">
                <a:solidFill>
                  <a:srgbClr val="FF0000"/>
                </a:solidFill>
              </a:rPr>
              <a:t> – дводомні рослини. Зигота без </a:t>
            </a:r>
            <a:r>
              <a:rPr lang="uk-UA" dirty="0" err="1">
                <a:solidFill>
                  <a:srgbClr val="FF0000"/>
                </a:solidFill>
              </a:rPr>
              <a:t>періода</a:t>
            </a:r>
            <a:r>
              <a:rPr lang="uk-UA" dirty="0">
                <a:solidFill>
                  <a:srgbClr val="FF0000"/>
                </a:solidFill>
              </a:rPr>
              <a:t> спокою </a:t>
            </a:r>
            <a:r>
              <a:rPr lang="uk-UA" dirty="0" err="1">
                <a:solidFill>
                  <a:srgbClr val="FF0000"/>
                </a:solidFill>
              </a:rPr>
              <a:t>поділяєтьмя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мітотично</a:t>
            </a:r>
            <a:r>
              <a:rPr lang="uk-UA" dirty="0">
                <a:solidFill>
                  <a:srgbClr val="FF0000"/>
                </a:solidFill>
              </a:rPr>
              <a:t> і проростає в диплоїдні </a:t>
            </a:r>
            <a:r>
              <a:rPr lang="uk-UA" dirty="0" err="1">
                <a:solidFill>
                  <a:srgbClr val="FF0000"/>
                </a:solidFill>
              </a:rPr>
              <a:t>таломи</a:t>
            </a:r>
            <a:r>
              <a:rPr lang="uk-UA" dirty="0">
                <a:solidFill>
                  <a:srgbClr val="FF0000"/>
                </a:solidFill>
              </a:rPr>
              <a:t> різної довжини.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Місцезнаходження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dirty="0"/>
              <a:t>Живуть переважно у морях, є у прісних водоймах. На суші їх мало.</a:t>
            </a:r>
          </a:p>
          <a:p>
            <a:pPr eaLnBrk="1" hangingPunct="1"/>
            <a:r>
              <a:rPr lang="uk-UA" dirty="0"/>
              <a:t>Представники: в Чорному морі живуть порфіра, філофора, </a:t>
            </a:r>
            <a:r>
              <a:rPr lang="uk-UA" dirty="0" err="1"/>
              <a:t>кароліна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43010" name="Picture 2" descr="Картинки по запросу червоні водорості представ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2664296" cy="3058503"/>
          </a:xfrm>
          <a:prstGeom prst="rect">
            <a:avLst/>
          </a:prstGeom>
          <a:noFill/>
        </p:spPr>
      </p:pic>
      <p:pic>
        <p:nvPicPr>
          <p:cNvPr id="43012" name="Picture 4" descr="Картинки по запросу коралина водорос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2857500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Відділ Діатомові водорості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dirty="0" err="1"/>
              <a:t>Предсталений</a:t>
            </a:r>
            <a:r>
              <a:rPr lang="uk-UA" dirty="0"/>
              <a:t> одноклітинними (</a:t>
            </a:r>
            <a:r>
              <a:rPr lang="uk-UA" dirty="0" err="1"/>
              <a:t>пінулярія</a:t>
            </a:r>
            <a:r>
              <a:rPr lang="uk-UA" dirty="0"/>
              <a:t> зелена) і колоніальними формами.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dirty="0"/>
              <a:t>Їхня основна ознака – </a:t>
            </a:r>
            <a:r>
              <a:rPr lang="uk-UA" b="1" dirty="0">
                <a:solidFill>
                  <a:srgbClr val="002060"/>
                </a:solidFill>
              </a:rPr>
              <a:t>пектинові оболонки, що просочені кремнеземом</a:t>
            </a:r>
            <a:r>
              <a:rPr lang="uk-UA" dirty="0"/>
              <a:t>, які складаються з двох половинок: кришки - </a:t>
            </a:r>
            <a:r>
              <a:rPr lang="uk-UA" dirty="0" err="1"/>
              <a:t>епітеки</a:t>
            </a:r>
            <a:r>
              <a:rPr lang="uk-UA" dirty="0"/>
              <a:t>  та коробки (</a:t>
            </a:r>
            <a:r>
              <a:rPr lang="uk-UA" dirty="0" err="1"/>
              <a:t>гіпотеки</a:t>
            </a:r>
            <a:r>
              <a:rPr lang="uk-UA" dirty="0"/>
              <a:t>). Під оболонкою міститься цитоплазма з одним ядром і хлоропласти. Забарвлення жовтувато-буре. Мають пігменти: хлорофіл, каротиноїди, </a:t>
            </a:r>
            <a:r>
              <a:rPr lang="uk-UA" dirty="0" err="1"/>
              <a:t>діатомін</a:t>
            </a:r>
            <a:r>
              <a:rPr lang="uk-UA" dirty="0"/>
              <a:t>. Запасний продукт діатомей – </a:t>
            </a:r>
            <a:r>
              <a:rPr lang="uk-UA" b="1" dirty="0"/>
              <a:t>жирна олія. </a:t>
            </a:r>
            <a:endParaRPr lang="ru-RU" b="1" dirty="0"/>
          </a:p>
        </p:txBody>
      </p:sp>
      <p:pic>
        <p:nvPicPr>
          <p:cNvPr id="47108" name="Рисунок 3" descr="Файл:Мал. 136. Діатомові водорості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025" y="5589588"/>
            <a:ext cx="41179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Місцезнаходження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dirty="0"/>
              <a:t>Живуть в прісних водоймах, морях і на вологому </a:t>
            </a:r>
            <a:r>
              <a:rPr lang="uk-UA" dirty="0" err="1"/>
              <a:t>грунті</a:t>
            </a:r>
            <a:r>
              <a:rPr lang="uk-UA" dirty="0"/>
              <a:t>.</a:t>
            </a:r>
          </a:p>
          <a:p>
            <a:pPr eaLnBrk="1" hangingPunct="1"/>
            <a:r>
              <a:rPr lang="uk-UA" dirty="0"/>
              <a:t>Становлять значну масу планктону, містяться у бентосі, є основним кормом для багатьох водних організмів. Після відмирання діатомових водоростей їхні кремнеземні оболонки накопичуються на дні водойм, утворюючи поклади </a:t>
            </a:r>
            <a:r>
              <a:rPr lang="uk-UA" b="1" dirty="0" err="1">
                <a:solidFill>
                  <a:srgbClr val="002060"/>
                </a:solidFill>
              </a:rPr>
              <a:t>терпелу</a:t>
            </a:r>
            <a:r>
              <a:rPr lang="uk-UA" b="1" dirty="0">
                <a:solidFill>
                  <a:srgbClr val="002060"/>
                </a:solidFill>
              </a:rPr>
              <a:t> й діатоміту</a:t>
            </a:r>
          </a:p>
          <a:p>
            <a:pPr eaLnBrk="1" hangingPunct="1"/>
            <a:r>
              <a:rPr lang="uk-UA" dirty="0"/>
              <a:t>Представники: </a:t>
            </a:r>
            <a:r>
              <a:rPr lang="uk-UA" dirty="0" err="1">
                <a:solidFill>
                  <a:srgbClr val="002060"/>
                </a:solidFill>
              </a:rPr>
              <a:t>навікула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dirty="0" err="1">
                <a:solidFill>
                  <a:srgbClr val="002060"/>
                </a:solidFill>
              </a:rPr>
              <a:t>пінулярія</a:t>
            </a:r>
            <a:r>
              <a:rPr lang="uk-UA" dirty="0"/>
              <a:t>.</a:t>
            </a:r>
          </a:p>
        </p:txBody>
      </p:sp>
      <p:pic>
        <p:nvPicPr>
          <p:cNvPr id="51204" name="irc_mi" descr="http://www.nanonewsnet.ru/files/users/u282/2010/diatomite-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5013325"/>
            <a:ext cx="26273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Бактерії поділяють за формою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на: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7715200" cy="4970952"/>
          </a:xfrm>
        </p:spPr>
        <p:txBody>
          <a:bodyPr/>
          <a:lstStyle/>
          <a:p>
            <a:r>
              <a:rPr lang="uk-UA" dirty="0"/>
              <a:t>Коки – нагадують кульки; (диплококи складаються з двох кульок;</a:t>
            </a:r>
          </a:p>
          <a:p>
            <a:r>
              <a:rPr lang="uk-UA" dirty="0"/>
              <a:t>Бацили – палички – нагадують циліндр;</a:t>
            </a:r>
          </a:p>
          <a:p>
            <a:r>
              <a:rPr lang="uk-UA" dirty="0"/>
              <a:t>Спірили – мають форму спіралі;</a:t>
            </a:r>
          </a:p>
          <a:p>
            <a:r>
              <a:rPr lang="uk-UA" dirty="0"/>
              <a:t>Вібріони мають форму коми, вигнутої  палички.</a:t>
            </a:r>
          </a:p>
        </p:txBody>
      </p:sp>
      <p:pic>
        <p:nvPicPr>
          <p:cNvPr id="4" name="irc_mi" descr="http://school.xvatit.com/images/b/b7/%D0%9C%D0%B0%D0%BB.3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933056"/>
            <a:ext cx="630019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Загальна характеристика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/>
          <a:lstStyle/>
          <a:p>
            <a:pPr eaLnBrk="1" hangingPunct="1"/>
            <a:r>
              <a:rPr lang="uk-UA" b="1"/>
              <a:t>Царство Гриби  об</a:t>
            </a:r>
            <a:r>
              <a:rPr lang="en-US" b="1"/>
              <a:t>’</a:t>
            </a:r>
            <a:r>
              <a:rPr lang="uk-UA" b="1"/>
              <a:t>єднує понад 100 тис. видів безхлорофільних еукаріотичних організмів з </a:t>
            </a:r>
            <a:r>
              <a:rPr lang="uk-UA" b="1">
                <a:solidFill>
                  <a:srgbClr val="FF0000"/>
                </a:solidFill>
              </a:rPr>
              <a:t>гетеротрофним</a:t>
            </a:r>
            <a:r>
              <a:rPr lang="uk-UA" b="1"/>
              <a:t> типом живлення.</a:t>
            </a:r>
            <a:endParaRPr lang="ru-RU" b="1"/>
          </a:p>
        </p:txBody>
      </p:sp>
      <p:pic>
        <p:nvPicPr>
          <p:cNvPr id="7172" name="lightbox-image" descr="http://wpapers.su/data/m/2/233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500438"/>
            <a:ext cx="3455987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0040"/>
            <a:ext cx="7156648" cy="5166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Будова грибів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817245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dirty="0"/>
              <a:t>Тіло переважної більшості грибів побудоване з тонких нитчастих утворів – гіфів. Сукупність гіфів – міцелій (грибниця).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 У нижчих грибів міцелій складається  з однієї гігантської розгалуженої клітини. У вищих грибів міцелій багатоклітинний. </a:t>
            </a:r>
            <a:r>
              <a:rPr lang="uk-UA" sz="2400" b="1" dirty="0">
                <a:solidFill>
                  <a:srgbClr val="FF0000"/>
                </a:solidFill>
              </a:rPr>
              <a:t>Переплетення міцелію нагадує тканину. Це несправжня тканина – </a:t>
            </a:r>
            <a:r>
              <a:rPr lang="uk-UA" sz="2400" b="1" dirty="0" err="1">
                <a:solidFill>
                  <a:srgbClr val="FF0000"/>
                </a:solidFill>
              </a:rPr>
              <a:t>плектенхіма</a:t>
            </a:r>
            <a:r>
              <a:rPr lang="uk-UA" sz="2400" b="1" dirty="0">
                <a:solidFill>
                  <a:srgbClr val="FF0000"/>
                </a:solidFill>
              </a:rPr>
              <a:t>. Є</a:t>
            </a:r>
            <a:r>
              <a:rPr lang="uk-UA" sz="2400" dirty="0"/>
              <a:t> і одноклітинні гриби - дріжджі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Клітинна оболонка частини нижчих грибів містить целюлозу, у інших нижчих грибів зустрічаються пектинові речовини</a:t>
            </a:r>
            <a:r>
              <a:rPr lang="uk-UA" sz="2400" b="1" dirty="0"/>
              <a:t>.  </a:t>
            </a:r>
            <a:r>
              <a:rPr lang="uk-UA" sz="2400" b="1" dirty="0">
                <a:solidFill>
                  <a:srgbClr val="FF0000"/>
                </a:solidFill>
              </a:rPr>
              <a:t>У вищих грибів клітинна стінка містить хітин.</a:t>
            </a:r>
            <a:r>
              <a:rPr lang="uk-UA" sz="2400" dirty="0">
                <a:solidFill>
                  <a:srgbClr val="FF0000"/>
                </a:solidFill>
              </a:rPr>
              <a:t> </a:t>
            </a:r>
            <a:r>
              <a:rPr lang="uk-UA" sz="2400" dirty="0"/>
              <a:t>Пластиди відсутні, клітини можуть бути одноядерними та багатоядерними. </a:t>
            </a:r>
            <a:r>
              <a:rPr lang="uk-UA" sz="2400" dirty="0" err="1"/>
              <a:t>Запасаюча</a:t>
            </a:r>
            <a:r>
              <a:rPr lang="uk-UA" sz="2400" dirty="0"/>
              <a:t> речовина – глікоген.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400" dirty="0"/>
              <a:t>                                                                            </a:t>
            </a:r>
            <a:endParaRPr lang="ru-RU" sz="2400" dirty="0"/>
          </a:p>
        </p:txBody>
      </p:sp>
      <p:pic>
        <p:nvPicPr>
          <p:cNvPr id="8196" name="Рисунок 5" descr="http://ecohome.ru/i/press/4_01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300663"/>
            <a:ext cx="309562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E:\doc\Documents\PrintScreen Files\міцелій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5183188"/>
            <a:ext cx="1331913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rc_mi" descr="http://dic.academic.ru/pictures/enc_biology/plants/ris._2_2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202238"/>
            <a:ext cx="10556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"/>
            <a:ext cx="8075240" cy="6926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Живлення грибів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76103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/>
              <a:t>Більшість грибів – сапрофіти. Можуть виділяти ферменти, що руйнують целюлозу, живляться залишками рослин та тварин.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/>
              <a:t>Паразити рослин та тварин.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/>
              <a:t>Можуть вступати у симбіоз. </a:t>
            </a:r>
            <a:r>
              <a:rPr lang="uk-UA" sz="2800" b="1"/>
              <a:t>Симбіоз грибів з водоростями – лишайники. </a:t>
            </a:r>
            <a:r>
              <a:rPr lang="uk-UA" sz="2800"/>
              <a:t>Симбіоз грибів з кореневою системою вищих рослин – </a:t>
            </a:r>
            <a:r>
              <a:rPr lang="uk-UA" sz="2800" b="1"/>
              <a:t>мікориза</a:t>
            </a:r>
            <a:r>
              <a:rPr lang="uk-UA" sz="2800"/>
              <a:t>. Відкрите явище в 1871 році Ф.М. Каменським. Гриб допомагає рослині засвоювати речовини гумусу, поліпшує сприймання елементів мінерального живлення, допомагає своїми ферментами у вуглеводному обміні, активізує ферменти вищої рослини, зв</a:t>
            </a:r>
            <a:r>
              <a:rPr lang="en-US" sz="2800"/>
              <a:t>’</a:t>
            </a:r>
            <a:r>
              <a:rPr lang="uk-UA" sz="2800"/>
              <a:t>язує вільний нітроген. Від вищої рослини гриб, очевидно, одержує  сполуки,що не містять нітрогену, кисень і кореневі виділення, що сприяють проростанню спор грибів.</a:t>
            </a:r>
            <a:endParaRPr lang="ru-RU" sz="2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Розмноження грибів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/>
              <a:t>Гриби розмножуються спорами. Спороношення може бути безстатевим і статевим.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/>
              <a:t>Безстатеве:</a:t>
            </a:r>
          </a:p>
          <a:p>
            <a:pPr eaLnBrk="1" hangingPunct="1">
              <a:lnSpc>
                <a:spcPct val="90000"/>
              </a:lnSpc>
            </a:pPr>
            <a:r>
              <a:rPr lang="uk-UA" sz="2400"/>
              <a:t>Утворення спор (конідій) екзогенного походження – у вищих грибів; з нижчих – у деяких цвілевих грибів (аспергіл, пеніцил).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/>
              <a:t>Утворення спорангіїв з ендогенними спорами – у нижчих грибів (мукор).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/>
              <a:t>Розподіл гіфів на короткі клітини (оїдії) і брунькування.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/>
              <a:t>Розмноження частками міцелію.</a:t>
            </a:r>
            <a:endParaRPr lang="ru-RU"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Нестатеве розмноження грибів</a:t>
            </a:r>
          </a:p>
        </p:txBody>
      </p:sp>
      <p:pic>
        <p:nvPicPr>
          <p:cNvPr id="12291" name="Содержимое 3" descr="Органы бесполого размножения гриб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57338"/>
            <a:ext cx="7056437" cy="3455987"/>
          </a:xfrm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1476375" y="510381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Органи нестатевого розмноження грибів: </a:t>
            </a:r>
            <a:br>
              <a:rPr lang="ru-RU"/>
            </a:br>
            <a:r>
              <a:rPr lang="ru-RU"/>
              <a:t>а - оїдії; б - конідії; в - спорангії; 1 - конідієносець; 2 - стеригми; 3 - конідіоспори; 4 - спорангій; 5 - спорангіоспори. </a:t>
            </a:r>
            <a:br>
              <a:rPr lang="ru-RU"/>
            </a:br>
            <a:endParaRPr lang="uk-UA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Статеве Розмноження грибів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2800" dirty="0"/>
              <a:t>Процесові спороутворення може передувати статевий процес, який дуже різноманітний у грибів. </a:t>
            </a:r>
            <a:r>
              <a:rPr lang="uk-UA" sz="2800" dirty="0">
                <a:solidFill>
                  <a:srgbClr val="FF0000"/>
                </a:solidFill>
              </a:rPr>
              <a:t>Зигота може утворюватись в результаті злиття соматичних клітин, спеціалізованих на гамети, і статевих клітин, що утворюються в гаметангіях.</a:t>
            </a:r>
            <a:r>
              <a:rPr lang="uk-UA" sz="2800" dirty="0"/>
              <a:t> Зигота дає початок гіфам  з органами статевого </a:t>
            </a:r>
            <a:r>
              <a:rPr lang="uk-UA" sz="2800" dirty="0" err="1"/>
              <a:t>спороношення</a:t>
            </a:r>
            <a:r>
              <a:rPr lang="uk-UA" sz="2800" dirty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936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Статеве розмноження грибів</a:t>
            </a:r>
          </a:p>
        </p:txBody>
      </p:sp>
      <p:pic>
        <p:nvPicPr>
          <p:cNvPr id="14339" name="Содержимое 3" descr="Органы полового размножения гриб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2060575"/>
            <a:ext cx="5111750" cy="2808288"/>
          </a:xfrm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1692275" y="50847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. Органи статевого  розмноження грибів: </a:t>
            </a:r>
            <a:br>
              <a:rPr lang="ru-RU"/>
            </a:br>
            <a:r>
              <a:rPr lang="ru-RU"/>
              <a:t>а - зигота; б - сумка (аск); в - базидія. </a:t>
            </a:r>
            <a:br>
              <a:rPr lang="ru-RU"/>
            </a:br>
            <a:endParaRPr lang="uk-UA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040"/>
            <a:ext cx="7300664" cy="8047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Риси подібності грибів та рослин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7372350" cy="5187950"/>
          </a:xfrm>
        </p:spPr>
        <p:txBody>
          <a:bodyPr/>
          <a:lstStyle/>
          <a:p>
            <a:pPr eaLnBrk="1" hangingPunct="1"/>
            <a:r>
              <a:rPr lang="uk-UA" sz="3600" b="1" dirty="0"/>
              <a:t>Необмежений верхівковий ріст.</a:t>
            </a:r>
          </a:p>
          <a:p>
            <a:pPr eaLnBrk="1" hangingPunct="1"/>
            <a:r>
              <a:rPr lang="uk-UA" sz="3600" b="1" dirty="0"/>
              <a:t>Відсутність активних рухів.</a:t>
            </a:r>
          </a:p>
          <a:p>
            <a:pPr eaLnBrk="1" hangingPunct="1"/>
            <a:r>
              <a:rPr lang="uk-UA" sz="3600" b="1" dirty="0" err="1"/>
              <a:t>Адсорбтивний</a:t>
            </a:r>
            <a:r>
              <a:rPr lang="uk-UA" sz="3600" b="1" dirty="0"/>
              <a:t> </a:t>
            </a:r>
            <a:r>
              <a:rPr lang="uk-UA" sz="3600" b="1" dirty="0">
                <a:solidFill>
                  <a:srgbClr val="FF0000"/>
                </a:solidFill>
              </a:rPr>
              <a:t>спосіб </a:t>
            </a:r>
            <a:r>
              <a:rPr lang="uk-UA" sz="3600" b="1" dirty="0"/>
              <a:t>живлення.</a:t>
            </a:r>
          </a:p>
          <a:p>
            <a:pPr eaLnBrk="1" hangingPunct="1"/>
            <a:r>
              <a:rPr lang="uk-UA" sz="3600" b="1" dirty="0"/>
              <a:t>Наявність клітинної оболонки.</a:t>
            </a:r>
          </a:p>
          <a:p>
            <a:pPr eaLnBrk="1" hangingPunct="1"/>
            <a:r>
              <a:rPr lang="uk-UA" sz="3600" b="1" dirty="0"/>
              <a:t>Здатність до синтезу вітамінів</a:t>
            </a:r>
            <a:r>
              <a:rPr lang="uk-UA" sz="3600" dirty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Риси подібності грибів і тварин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3600" b="1" dirty="0"/>
              <a:t>Гетеротрофний </a:t>
            </a:r>
            <a:r>
              <a:rPr lang="uk-UA" sz="3600" b="1" dirty="0">
                <a:solidFill>
                  <a:srgbClr val="FF0000"/>
                </a:solidFill>
              </a:rPr>
              <a:t>тип</a:t>
            </a:r>
            <a:r>
              <a:rPr lang="uk-UA" sz="3600" b="1" dirty="0"/>
              <a:t> живлення.</a:t>
            </a:r>
          </a:p>
          <a:p>
            <a:pPr eaLnBrk="1" hangingPunct="1"/>
            <a:r>
              <a:rPr lang="uk-UA" sz="3600" b="1" dirty="0"/>
              <a:t>Наявність в клітинній оболонці хітину.</a:t>
            </a:r>
          </a:p>
          <a:p>
            <a:pPr eaLnBrk="1" hangingPunct="1"/>
            <a:r>
              <a:rPr lang="uk-UA" sz="3600" b="1" dirty="0"/>
              <a:t>Наявність глікогену.</a:t>
            </a:r>
          </a:p>
          <a:p>
            <a:pPr eaLnBrk="1" hangingPunct="1"/>
            <a:r>
              <a:rPr lang="uk-UA" sz="3600" b="1" dirty="0"/>
              <a:t>Утворення сечовини</a:t>
            </a:r>
            <a:r>
              <a:rPr lang="uk-UA" sz="3600" b="1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Цвілеві гриби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8362950" cy="51450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dirty="0"/>
              <a:t>До цвілевих грибів належать: </a:t>
            </a:r>
            <a:r>
              <a:rPr lang="uk-UA" sz="2800" dirty="0"/>
              <a:t>мукор, </a:t>
            </a:r>
            <a:r>
              <a:rPr lang="uk-UA" sz="2800" dirty="0" err="1"/>
              <a:t>аспергіл</a:t>
            </a:r>
            <a:r>
              <a:rPr lang="uk-UA" sz="2800" dirty="0"/>
              <a:t>, </a:t>
            </a:r>
            <a:r>
              <a:rPr lang="uk-UA" sz="2800" dirty="0" err="1"/>
              <a:t>пеніцил</a:t>
            </a:r>
            <a:r>
              <a:rPr lang="uk-UA" sz="2800" dirty="0"/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dirty="0"/>
              <a:t>Мукор поселяється на продуктах харчування, в </a:t>
            </a:r>
            <a:r>
              <a:rPr lang="uk-UA" sz="2400" dirty="0" err="1"/>
              <a:t>грунті</a:t>
            </a:r>
            <a:r>
              <a:rPr lang="uk-UA" sz="2400" dirty="0"/>
              <a:t>, на овочах і плодах. Цвіль спочатку біла, згодом стає чорною.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dirty="0"/>
              <a:t>Будова. Гіфи гриба – </a:t>
            </a:r>
            <a:r>
              <a:rPr lang="uk-UA" sz="2400" b="1" dirty="0">
                <a:solidFill>
                  <a:srgbClr val="002060"/>
                </a:solidFill>
              </a:rPr>
              <a:t>одна багатоядерна </a:t>
            </a:r>
            <a:r>
              <a:rPr lang="uk-UA" sz="2400" dirty="0"/>
              <a:t>розгалужена клітина.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dirty="0"/>
              <a:t>Живлення  - сапрофіт.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dirty="0"/>
              <a:t>Розмноження. Безстатеве. Утворює плодове тіло з мішком спорангієм у вигляді головки зверху. В спорангії розвиваються спори. При нестачі поживних речовин спостерігається статеве розмноження. Результатом злиття гамет є зигоспора, яка після періоду спокою проростає з утворенням зародкового спорангію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Класифікація бактерій за типом живлення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800" b="1" dirty="0">
                <a:solidFill>
                  <a:srgbClr val="FF0000"/>
                </a:solidFill>
              </a:rPr>
              <a:t>Автотрофи.</a:t>
            </a:r>
            <a:r>
              <a:rPr lang="uk-UA" sz="2800" dirty="0"/>
              <a:t> </a:t>
            </a:r>
            <a:r>
              <a:rPr lang="uk-UA" sz="2800" dirty="0" err="1"/>
              <a:t>Фотосинтетики</a:t>
            </a:r>
            <a:r>
              <a:rPr lang="uk-UA" sz="2800" dirty="0"/>
              <a:t> та </a:t>
            </a:r>
            <a:r>
              <a:rPr lang="uk-UA" sz="2800" dirty="0" err="1"/>
              <a:t>хемосинтетики</a:t>
            </a:r>
            <a:r>
              <a:rPr lang="uk-UA" sz="2800" dirty="0"/>
              <a:t>.</a:t>
            </a:r>
          </a:p>
          <a:p>
            <a:pPr>
              <a:lnSpc>
                <a:spcPct val="90000"/>
              </a:lnSpc>
            </a:pPr>
            <a:r>
              <a:rPr lang="uk-UA" sz="2800" dirty="0" err="1"/>
              <a:t>Фотосинтезуючі</a:t>
            </a:r>
            <a:r>
              <a:rPr lang="uk-UA" sz="2800" dirty="0"/>
              <a:t> бактерії синтезують органічні сполуки за рахунок сонячної енергії ( </a:t>
            </a:r>
            <a:r>
              <a:rPr lang="uk-UA" sz="2800" i="1" dirty="0"/>
              <a:t>зелені та пурпурні бактерії</a:t>
            </a:r>
            <a:r>
              <a:rPr lang="uk-UA" sz="2800" dirty="0"/>
              <a:t>).</a:t>
            </a:r>
          </a:p>
          <a:p>
            <a:pPr>
              <a:lnSpc>
                <a:spcPct val="90000"/>
              </a:lnSpc>
            </a:pPr>
            <a:r>
              <a:rPr lang="uk-UA" sz="2800" dirty="0" err="1"/>
              <a:t>Хемосинтетики</a:t>
            </a:r>
            <a:r>
              <a:rPr lang="uk-UA" sz="2800" dirty="0"/>
              <a:t> синтезують органічні сполуки за рахунок хімічної енергії окислення речовин (</a:t>
            </a:r>
            <a:r>
              <a:rPr lang="uk-UA" sz="2800" i="1" dirty="0"/>
              <a:t>сіркобактерії, залізобактерії, </a:t>
            </a:r>
            <a:r>
              <a:rPr lang="uk-UA" sz="2800" i="1" dirty="0" err="1"/>
              <a:t>нітрифікуючі</a:t>
            </a:r>
            <a:r>
              <a:rPr lang="uk-UA" sz="2800" i="1" dirty="0"/>
              <a:t> бактерії та ін</a:t>
            </a:r>
            <a:r>
              <a:rPr lang="uk-UA" sz="2800" dirty="0"/>
              <a:t>.)</a:t>
            </a:r>
          </a:p>
          <a:p>
            <a:pPr>
              <a:lnSpc>
                <a:spcPct val="90000"/>
              </a:lnSpc>
            </a:pPr>
            <a:r>
              <a:rPr lang="uk-UA" sz="2800" b="1" dirty="0"/>
              <a:t>Явище </a:t>
            </a:r>
            <a:r>
              <a:rPr lang="uk-UA" sz="2800" b="1" dirty="0" err="1"/>
              <a:t>хемосинтез.у</a:t>
            </a:r>
            <a:r>
              <a:rPr lang="uk-UA" sz="2800" b="1" dirty="0"/>
              <a:t> у бактерій </a:t>
            </a:r>
            <a:r>
              <a:rPr lang="uk-UA" sz="2800" b="1" dirty="0" err="1"/>
              <a:t>вікрив</a:t>
            </a:r>
            <a:r>
              <a:rPr lang="uk-UA" sz="2800" b="1" dirty="0"/>
              <a:t> у 1887 році С.М. </a:t>
            </a:r>
            <a:r>
              <a:rPr lang="uk-UA" sz="2800" b="1" dirty="0" err="1"/>
              <a:t>Виноградський</a:t>
            </a:r>
            <a:endParaRPr lang="ru-RU" sz="28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Мукор</a:t>
            </a:r>
          </a:p>
        </p:txBody>
      </p:sp>
      <p:pic>
        <p:nvPicPr>
          <p:cNvPr id="18435" name="irc_mi" descr="http://mycoweb.narod.ru/fungi/Submitted/SJG3/UM15_Mucorales_1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73238"/>
            <a:ext cx="3816350" cy="2519362"/>
          </a:xfrm>
        </p:spPr>
      </p:pic>
      <p:pic>
        <p:nvPicPr>
          <p:cNvPr id="18436" name="irc_mi" descr="http://roslunu.com.ua/idata/pages/101005-115726-286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1125538"/>
            <a:ext cx="46037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>
                <a:solidFill>
                  <a:schemeClr val="tx1"/>
                </a:solidFill>
              </a:rPr>
              <a:t>Аспергіл</a:t>
            </a:r>
            <a:r>
              <a:rPr lang="uk-UA" dirty="0">
                <a:solidFill>
                  <a:schemeClr val="tx1"/>
                </a:solidFill>
              </a:rPr>
              <a:t> та </a:t>
            </a:r>
            <a:r>
              <a:rPr lang="uk-UA" dirty="0" err="1">
                <a:solidFill>
                  <a:schemeClr val="tx1"/>
                </a:solidFill>
              </a:rPr>
              <a:t>пеніцил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dirty="0"/>
              <a:t>Будова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/>
              <a:t>Мають </a:t>
            </a:r>
            <a:r>
              <a:rPr lang="uk-UA" sz="2800" b="1" dirty="0">
                <a:solidFill>
                  <a:srgbClr val="002060"/>
                </a:solidFill>
              </a:rPr>
              <a:t>багатоклітинний </a:t>
            </a:r>
            <a:r>
              <a:rPr lang="uk-UA" sz="2800" dirty="0"/>
              <a:t>міцелій. Плодоносна гіфа (</a:t>
            </a:r>
            <a:r>
              <a:rPr lang="uk-UA" sz="2800" dirty="0" err="1"/>
              <a:t>конідієносець</a:t>
            </a:r>
            <a:r>
              <a:rPr lang="uk-UA" sz="2800" dirty="0"/>
              <a:t>) </a:t>
            </a:r>
            <a:r>
              <a:rPr lang="uk-UA" sz="2800" dirty="0" err="1"/>
              <a:t>аспергіла</a:t>
            </a:r>
            <a:r>
              <a:rPr lang="uk-UA" sz="2800" dirty="0"/>
              <a:t> на верхівці має потовщення, що несе на собі паличкоподібні вирости – </a:t>
            </a:r>
            <a:r>
              <a:rPr lang="uk-UA" sz="2800" dirty="0" err="1"/>
              <a:t>стерігми</a:t>
            </a:r>
            <a:r>
              <a:rPr lang="uk-UA" sz="2800" dirty="0"/>
              <a:t>, від яких </a:t>
            </a:r>
            <a:r>
              <a:rPr lang="uk-UA" sz="2800" dirty="0" err="1"/>
              <a:t>відшнуровуються</a:t>
            </a:r>
            <a:r>
              <a:rPr lang="uk-UA" sz="2800" dirty="0"/>
              <a:t> ланцюжки спор-конідій. У </a:t>
            </a:r>
            <a:r>
              <a:rPr lang="uk-UA" sz="2800" dirty="0" err="1"/>
              <a:t>пеніцила</a:t>
            </a:r>
            <a:r>
              <a:rPr lang="uk-UA" sz="2800" dirty="0"/>
              <a:t> </a:t>
            </a:r>
            <a:r>
              <a:rPr lang="uk-UA" sz="2800" dirty="0" err="1"/>
              <a:t>конідієносець</a:t>
            </a:r>
            <a:r>
              <a:rPr lang="uk-UA" sz="2800" dirty="0"/>
              <a:t> на верхівці розгалужений.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/>
              <a:t>У 1929 р. англійський вчений А. Флемінг виявив антибактеріальну дію </a:t>
            </a:r>
            <a:r>
              <a:rPr lang="uk-UA" sz="2800" dirty="0" err="1"/>
              <a:t>пеніцила</a:t>
            </a:r>
            <a:r>
              <a:rPr lang="uk-UA" sz="28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/>
              <a:t>Всі цвілеві гриби мінералізують органічні рештки.</a:t>
            </a:r>
            <a:endParaRPr lang="ru-RU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>
                <a:solidFill>
                  <a:schemeClr val="tx1"/>
                </a:solidFill>
              </a:rPr>
              <a:t>Аспергілл</a:t>
            </a:r>
            <a:r>
              <a:rPr lang="uk-UA" dirty="0">
                <a:solidFill>
                  <a:schemeClr val="tx1"/>
                </a:solidFill>
              </a:rPr>
              <a:t> та </a:t>
            </a:r>
            <a:r>
              <a:rPr lang="uk-UA" dirty="0" err="1">
                <a:solidFill>
                  <a:schemeClr val="tx1"/>
                </a:solidFill>
              </a:rPr>
              <a:t>пеніцилл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0483" name="Picture 4" descr="http://ppt4web.ru/images/242/15770/310/img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1628775"/>
            <a:ext cx="36560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Содержимое 7" descr="http://www.naturalist.if.ua/wp-content/fumigatus-vschtcz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4076700"/>
            <a:ext cx="3995737" cy="2592388"/>
          </a:xfrm>
        </p:spPr>
      </p:pic>
      <p:pic>
        <p:nvPicPr>
          <p:cNvPr id="20485" name="Picture 5" descr="E:\doc\Documents\PrintScreen Files\пеніцил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628775"/>
            <a:ext cx="31083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Дріжджі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/>
              <a:t>Будова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/>
              <a:t>Одноклітинні нерухомі організми, кулястої або овальної форми, розміром 8-10 мкм. Міцелію не утворюють. У клітинах є ядро, мітохондрії, у вакуолях нагромаджуються органічні та неорганічні речовини.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/>
              <a:t>Розмноження. Безстатеве розмноження здійснюється брунькуванням клітин або їхнім поділом. Після багаторазового розмноження брунькуванням або поділом спостерігається спороутворення. В клітині утворюється 4-8 спор.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/>
              <a:t>Місцезнаходження. Поширені на рослинах, у грунті. Багато видів здатні до спиртового бродіння.</a:t>
            </a:r>
            <a:endParaRPr lang="ru-RU"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Дріжджі</a:t>
            </a:r>
          </a:p>
        </p:txBody>
      </p:sp>
      <p:pic>
        <p:nvPicPr>
          <p:cNvPr id="22531" name="irc_mi" descr="http://elementy.ru/images/news/saccharomyces_cerevisiae_60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73238"/>
            <a:ext cx="3875088" cy="2954337"/>
          </a:xfrm>
        </p:spPr>
      </p:pic>
      <p:pic>
        <p:nvPicPr>
          <p:cNvPr id="22532" name="irc_mi" descr="http://ruslekar.info/images/original/030202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603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rc_mi" descr="http://bio-x.ru/sites/default/files/share/1_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3933825"/>
            <a:ext cx="4972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20040"/>
            <a:ext cx="6868616" cy="5886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Шапинкові гриби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08050"/>
            <a:ext cx="8351838" cy="59499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dirty="0"/>
              <a:t>Будова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/>
              <a:t>Вегетативне тіло складається з гіфів, які утворюють грибницю, що знаходиться в </a:t>
            </a:r>
            <a:r>
              <a:rPr lang="uk-UA" sz="2400" dirty="0" err="1"/>
              <a:t>грунті</a:t>
            </a:r>
            <a:r>
              <a:rPr lang="uk-UA" sz="2400" dirty="0"/>
              <a:t> (підземний міцелій). Повітряний міцелій утворює плодові тіла, які складаються з пенька (ніжки) та шапинки. Зверху шапинки нитки гіфів забарвлені. На нижньому боці шапинки у одних грибів розташовані численні трубочки,  ці гриби називаються трубчастими (білий, маслюк, підберезник тощо). У інших грибів нижній шар шапинки утворений	 численними пластинками, тому їх називають пластинчастими грибами (сироїжки, лисички тощо).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/>
              <a:t>Розмноження. Безстатеве. Спороутворення. У трубочках та на пластинках утворюються сумки із спорами. 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/>
              <a:t>Вегетативне розмноження здійснюється частинами міцелію. </a:t>
            </a:r>
            <a:endParaRPr lang="ru-RU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Будова гриба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44813F-1251-492D-B3D1-E0F692D5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15" y="1772816"/>
            <a:ext cx="4712185" cy="26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Шапинкові гриби, будова та значення, будова клітини гіфи, характер живлення  та розмноження, правила збирання грибів » Допомога учням">
            <a:extLst>
              <a:ext uri="{FF2B5EF4-FFF2-40B4-BE49-F238E27FC236}">
                <a16:creationId xmlns:a16="http://schemas.microsoft.com/office/drawing/2014/main" id="{1E6F8DF2-2E88-47EA-923F-041C198C6F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0822"/>
            <a:ext cx="3672408" cy="38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Шапинкові гриби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z="2800"/>
              <a:t>Їстівні гриби: білі, підосичники, підберезники, маслюки, рижики, печериці, лисички, опеньки справжні тощо.</a:t>
            </a:r>
          </a:p>
          <a:p>
            <a:pPr eaLnBrk="1" hangingPunct="1">
              <a:buFontTx/>
              <a:buNone/>
            </a:pPr>
            <a:r>
              <a:rPr lang="uk-UA" sz="2800"/>
              <a:t>Умовно їстівні гриби вимагають спеціальної обробки. До них належать: сироїжки, свинушки, строчки тощо.</a:t>
            </a:r>
          </a:p>
          <a:p>
            <a:pPr eaLnBrk="1" hangingPunct="1">
              <a:buFontTx/>
              <a:buNone/>
            </a:pPr>
            <a:r>
              <a:rPr lang="uk-UA" sz="2800"/>
              <a:t>Отруйні гриби:бліда поганка, пантерний мухомор, несправжні опеньки та лисички, ріжки.</a:t>
            </a:r>
            <a:endParaRPr lang="ru-RU" sz="2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Шапинкові гриби</a:t>
            </a:r>
          </a:p>
        </p:txBody>
      </p:sp>
      <p:pic>
        <p:nvPicPr>
          <p:cNvPr id="26627" name="irc_mi" descr="http://900igr.net/datai/biologija/Griby-v-lesu/0006-010-Sedobnye-grib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28775"/>
            <a:ext cx="4206875" cy="4405313"/>
          </a:xfrm>
        </p:spPr>
      </p:pic>
      <p:sp>
        <p:nvSpPr>
          <p:cNvPr id="26628" name="AutoShape 2" descr="data:image/jpeg;base64,/9j/4AAQSkZJRgABAQAAAQABAAD/2wCEAAkGBhQSERUUEhQWFRUVGBgXFxgYFxcYGBwaGBcXGhgXGBcXHCYeFxkjGRcYHy8gJCcpLywsFx4xNTAqNSYrLCkBCQoKDgwOGg8PGiwkHyQsLC4sKS0sLCwwLCwsLCwvLywvLC0sLCwsLCwvLCwsLCwsLCwvLCwsLCwsLCwsLCosLP/AABEIAOUA3AMBIgACEQEDEQH/xAAcAAABBQEBAQAAAAAAAAAAAAAFAAEDBAYCBwj/xABDEAACAQIEAwUFBQYEBQUBAAABAhEAAwQSITEFQVEGEyJhcTKBkaGxFEJSwfAHI2Jy0eEzkqLxFRYkgsJDY3ODshf/xAAaAQACAwEBAAAAAAAAAAAAAAAAAQIDBAUG/8QAMBEAAgIBAwICCQQDAQAAAAAAAAECAxEEEiExUSJBBRNhcYGRobHwFDLB0UJS4fH/2gAMAwEAAhEDEQA/APcaY09MaAGplFPSpAMd6ekKekMVKkKVMQ1I0qW1ACinNKkaYHDGmyV2RT0hkcV3SNKkAzUymujXIoA7pjSpqBDc67pstVcdxW1ZE3bip6nX3Dc0NpLLGk30LRNI1l737Q8MCcveNG5CgD/UQabD/tKwbGCzr5lDH+map/U1f7It/T2f6s1NKoMFxC3eXNadXXqpn49Knirk01lFTTTwxU4pq6FMQqY09BU7TpllgRoWhZJACq2shdTmA0kedABinFB27T2gYIfnpl1BVM7AgGRAjlGu9SYTtDbuXAihpJyzAicmcag811HqKQ8BOnriuwaAFSpTQnH8YdLhRbRfVIInUEgPygEFkiTrmP4TTEFaVCLfaENBW2+U5SpOmZWEgrpJYiPDodRUS9p/BnNi6vhzENAOigsBEglSSDrEIxEiJB4DopNQu7xzKFJttDd5J+4O7YKJaNmmVMaj3VyvHSWy90RqusmNQSfu+QjrmG1AYCopCglztEVUk2LwIUMBkLn2SxEICZGXYbkgbkCimDul0BYZTqCCI2Yjz0MTud6AJ6emy1yJoEdGmqDH49LKF7jQB8T5AczWSx/a69cMWlNtesS5nz2X5+tZ7dRCrqXV0ys6Gwv4pEEu6qOrED60JxPbDDKYD525BATPv9n51jGwRclmBLcySST7zXGEw0Ms6/keW1c+evk/2o2LSQS5eTWY7il51lZtjoN/e39Kyn/C5fMSxJ1O3+9F8TxbKREmBDdJ/wBudI3huAIImPqK5ts52vc5Flada4QBPB12SCPP+pofc4ErElfCefLnWjxToApA2iR5eVUMcAQTbBANVJvyZpU2C8NYu4dsyMUPVT069a23ZjtwLsW78Btg8QD5NyB+XpWQXE5lyuSJECs/ex2RjGw38+UT+tq16e6yEuPkQsqVq5+Z7/NdCsv+z/jn2nC6nM1s5Z5lYBWecwY91agV6KEt0UzjTi4ycWPQReJ3JA+ykTl/FHiXMZOTTKdDPXSdQDdV8ZiFRcztlA/UeZO1OTSWWRQHPEXBfLg2JXOAQImCo0JUEhtdvwjlrV7h+PZmZWtG2AFIJBAJaZAJAmDz86pNirt0Sp7peWniI6mdFnoPjQniPBQRmZixHNmJP1rm2ekYR/asktpsQ3wpw1eUtxJrDwjFBPJjHWCPZ6VqOGdsBk/egkhZ8O5IG0dTU6tdXPh8D2M11y4ACSQANydB8aBcR7VIARaAuHaTohOmg5vuNANZ3rN3u0rXycxUQGIhpSRnAyEwLjab/iAHhnSBrucxoVLBXUN4yjMQmWQoaW8YM6BdBzLnqvKJ2KfRu3m0nv8AaDEkENdNogAwiKqqOQlxvodJnTah9/G3R4bt45jlbW7cPtEiCqAjmJUwNt5onZwrAwAF9n2ZIIgBg0RBkay+mwHWlfIiQzODlAh3AIciUUWl8Q7wmCx6+LTTM5SfVnSr2J4jFfBIWIxrsCQzLmOUSby7e0VzRopBmYGg1Nc4bjt5TAul4jXvjExrs7eCQSWOgmOlUjjFt3PCLZzSrMquznKCGtrdtOz21gDw8wpOmtRrj279bhNzvB+7KyXLiZyupDsqlTI8MkBoE61S5tPqa40JxxtyscZ/Pz7aO121ZWKSwKwIdZMwJ5dDMTJB0mtDwPtTbxDd2SFugTlneJBynnEaivM7mIuuzZsskZQNSoEuGzKqnKcpZvERA5HYQW7t23dXIR3puBkCg5cxgKBJJaTvJ5xU69XOL7ops9E02xaXEsdfzyPbzTMYE0hQvtNjO7wzmYzeD47/ACmuxZLZFy7Hjox3PBlr+KbF380eGcttT+H8R8zv8uVEzgADEaCPfQfhHEIIMR0/XnRRuIjYGSeQ1PwGprzc3KTydTD6LoSX8PLBUXfT+9U2wYtMZGq/r6fWilq62UkW/F1bYesazziKqfZbrKQcszvqRE66Eg/Wn6q1rhBF88mcxaksCZytMaaa1cw7EgTPlP60q+/D3IAL2/I92R74L6nX51TuYPKdcQAsiQiAvPQsSR8vhvTjp5pYZc57lhFbEYQ54AzEgSo10MxPJR5k1dThJMFgqgDbP8yQIBqHEcVyjLaGg3M6sOpJ1JMbn41Ve/njMZkfqPiakqILjqSUJNcit4VLcsWN0xEDRQPOCZPvqhisDaub2xE6ASOpkZTM0/FJVfD5ARHvmjfYLgVy5F++AFGtsfiInxnoBy6/XRXW5PEUOco1R3sMdgOyn2Ky5gg3mDlT90AQoPnzPrFaqmBpCu1CKisI4c5ucnJiZoEmsPiMc+Kv5lWbdswoOi/zMep+lbDiCM1q4EjMUYLPUgx86zlzB5kW2jZFAEjUEn7wboZ5Vz9bF2NQ/wAfuCeFkrY7j2QkZgxA9m2Cf9R0HvFCMJxlr902+6eQpc5nVRAKgiVO8sOVGMRwtLamCJG/T09eVWuzHDVUNciWdisn8K8h75+ArNGiPYSbb5MrjcLYa4FazcBIJlbk7RPtc9at2OAKxizdaY0S6IP+YCD6xR/jWHUspjVNQee+VtekGT/KKu3LaFVkAEc+Y9+9R9VFrGF9iWZGB4tgXwtxLgUgHS4JCyDGYq23iUZSdeXOoUxgZri3C1lWCFAAQmcnQssABjIbwgCCNRRvtpxa29vulYO2YE7HLlOaSOcxEeetAMBwVXB8QCkyVEhZJ5CeUxrWaUlB4TPX6F50yldw+ifnjhr/AJwXMYhBkAam4F8T5QqZZ7tVLG40ZnYbbzMVGVuvnEKmrEgF3abWQy0LluQpb2hAkCARFR4vs+ltR4wQJjU/DfSda6sYLCrGYjNPURv0FVSv7I0xlDamm38P+/nzKN62xbLmcoLrwrlUtd4sl+mXwbSu5jyqWzh3uQbYOgElIUopJJtlrhyllHs5co30MaRY7FByEsKWOwCAkx5ACa2/ZDsm4sj7UCpliEzbhonPHPfQHaJq3TwlfLA9Zqv01G/Cz5J/fBiWItWu7YFWkqUghyWgKI++SoaDBAzb6wdx2M7KMrfasSD3hnu0OpQNMsxO9wg+7XrWlw3B7FtsyWkDDQGNR6E6ir1dajRqt5byed1Xped1eyCxnq89/Jdl/wCd8qhXaThvfWY18JzaROgI2PrPuorTTW2cFOLizjQltaZ59hsPZAmHOmzkRHMaAKfeKv4bigG0AcwI2nXX3/OrvGOyeclrLBSdSjTlnyI1HwNAT2YxgOltD/8AZp8IrluucHhR+R24OixZ3Y94Qx3GHiFEcvOOuvnVHu7hE52Gx3105R0pDhGNUnNb8I18OVvkDJoZxDi2IQkAKY6gqdOWo0+FRk2v3ZNFcItYra+Zdt2GUHUzB8/eSdf9qGvjkJ1Imdl9NtPONKk7KYu9irrrirT20gMvhIttrDAuyiT7JjzNb4YO2ieFQBGwEfCKolZh4M91zqljHJ5pilv3T4F7pANWYEEx8z+ta57L3DdtK90nmQNtxI+Va7iOFN3PbWJcFBPVhA+oNLhn7PXQZXvAL+FBOnq23wp1RnZlRRCOrW1ubx2WAClp8ZiBh7MhV1uPyRdiZ/FyA6npNem4fCrbRUQQqgKoHIAQBVfhHA7OGTLZXKDqx3Zj1Y86vRXWop9Wvac6+/1j46IcU4NcgV0K0GYZhUF/Cq/tKD6jX471ZrhqTQ0CrvZqy2sMPR2j4MTQ7BcQS0UsW8xEM7M0+HM05Tpq3i5bAelaTNVZ7K96rQMxVpMamCm551nshx4eBoEYplaFBU3BmOWQSV0kxzHKnxPZO3ibOV3uqSTqlxhz0lT4Tp1FK9gVOKXMoykE+/WDpsfOtDbUAADYAAazt5nU1n01anly9xYpuuSlB8mH/wD5Skj/AKh4HIKAfjP5VIf2ZqICYi4o5yAf6VtppVa9DRjG36v+zY/SurfWf0X9GOt/s4tCS9y5c6AmNfON+XSrQ7E4YLK21Ok+KT9TWhxV7IjN+EE8zsOgqPDXgyKUBZSBB2kddYpfpqk8KKKpa7UT6zfzx9gVwl1S6qKioDmWFAGoE8v5TR0mh1/IJdl7tkJaTA25yNDI8+dEgavqSS2oxtt8sYLTs0UneBNNPWrW8CORcJ2U+/T+/wAqeW6D4n+lLvPKupqKkmMguO/IL8T/AEoXiXxImCoHLKBPvzTRo1yUqqyMpLhkk8AXhvHWZ+7uwGPstESehHI/WjYFD8RwtDqVBqwl8hdixA25n0POlXY1xL5jaz0KvGb4zIg9rVvQAHX37VE1yE3geL9fKsvwviz4gs9wEEkho5ZmiF/lgD9GiF7iHhClTBmfXX8w491cW29TslLBs9S4xwVjiwMVb/8AlT5kan3TW6mvMsffCMDMnSP5lLR84r0u1cDKGGzAEehE1u9HSzuXt/PsZrU1gq2OMWXnK40OU7iGP3DP3+q7jmK6TiVo7XEPowqM8Cs6eDYhtCw1AIzHXUwTrVbGYPDoVVrQaRA0nTMigEk7Zig+emprqlJducTtrEuNSBv1JE+kgiatiswl7BzNu2WJIdj4gFBDksSTuFk5Rr4hpqDWnoBj0xpUjQIjca1XvW/GusTI+h/KrR3qpxH/ANM/x/8Ai1UW/sZNMoYoEXbZgABuR5TRsUE4xcgeFpYH2Z23k7edGbTyAeoBrNo34pxFI6pRTA09bxCIqHB2QiBVEBZAHkCQB8KlmubR3Hmf61F9UBDxHDh7bBgGEag7GNYPlVlQIEbcqZqjwbyg8vD/AJTH5Uo4UmB1f5eooTi8ZmcjMwVdPCSCTzMrr5e6jFwSKz/EMM6ksAWB1IHzjqNzH6MLMkoLJ2t2PZZh6sx+U61Ja4i67vnHmFB9xUDWhf2/kQQTI221j6mPf7zAuMzeyrGTlXQ7nbWNBqNfXpVKbLcI1ljGq65lOmx8j0PQ1MLgoecMLVoQYyrBMb9ZHOdfjQu5xgB2VluJEAsFzLJAOnPnHPUGrNzKsGiJBqK4sVBhMYhWUOaNxGo00kHUU97Gg+HqP9/lUXjA0jPcewWVu8QaMTmA2DEE5vQ7x19aDYrFkECJkddm8SmOniOvmDW24igay4jccuoI/OsvicGFnQaGfjsPcJPvmuHqoquee5vplujhmT4vidzBy7KNJkZoJ9xgeteo9kMRnwVgnkmT/ISn/jXl3FlOTMIEmQPVR9IFb79mLE8Otk82uH/Wa2ejZZk8EdVDEEauKjv2FYQyhh5idiD9QPhUtNXcOcR9wv4RpBGg5bGpKY09ICO7fCiT/frA86e2+YAwRPI7++l3QBnnXU1HnzGcZoqpj7kgBT4sy/r5j41cyChOMcd7bTnmnz0Daj3QKpueIDyV+OYrKArkBj0U667A+tGOH/4a+n0MUK4u0gDz3gH0/Oi2AH7tfSfjrWLRy3WyfsHIlyU5rqaaa6pEaK4T2m9x+X9qlqtduZXH8Qj4H+9VWPbh+0ETmq+G0Z188w98A/P61NvVLFvkuK/LZvQ7/DQ1ByxJMClb7SyVzWmWdDBmHJGVdY0YPb1/9wTsY6HaRCBNt4O4gEgSAWKzOUTM+RG+lOvEL7ROHHtCN+hlpPs5dB/FmkaA06cQxRB/cKCBIUsdfCDo205pWPKZq8kQr2gSFLWnVmAOUlQwJQvkYKx8cLAAnMdtNavviUzlVGZlEkDzManl6VVXFYlriZrOVMxk5lMCVWTzzGWIA5AyZ8NWMHgBbu3DOjZTruNWn13FVyXYMj4kFxkJCkZS259w+FS4OyCkMASCZ05ySfrQzjOOe14raq5iILEc5GwM+mlXOFWroUm60liDsBEADWOsD4UoLkbKfanEjD4Z7yALcXLlOk6uqn1Go+VZrA9rmugF0Qt1VikxHIhvlXP7TuIzNgDxtbAQ6653UkadGtJI/iBrJcNsspAOkAAjoOf0rn6qclLws20QhKHi6npOG4qbo1hQDooJO2xLHfrEDWKqcTbU+Y19dPy+tA+HcRC+IsAOnlv+Vc43jymTInmJ20kZumn1FcG9zm+eWXwrUHwVO0BUWzqDoR03nWPhXpPZbAGzg7Ns6MEBYfxN4m+ZNeb9n+FnG4y2upt2YuXTybfIvvbl0Br12u56LocIbn5mfWTXEF7x6VKlXYOeKkKVKgB64cV3XLChgczQnHWQ7d8kFrWZREGeTruNdI8iPiTvTlMHWDHrGnzoVw6+lywgTQTlYEayBrI8yR6zWW/lYJIp8TsuQrrqND105adKudmrkK9suzMrliG3AfUAAkwu4A5RFScS4rbTwFodlcroY8Ik6xAMHY7wayHZXi848KbqvmF1SFB3BDAHU6gKRmmDrtWemKrsxHoye3w5PRZpjSpq6JWdVU4kICt+Fh89PqR8KszXGIt5kKnmKhOO6LQLqPaNPcthtDVPC32yABZOx1gCN5qSJaWOZl1CjlOgnz319azqfCjj8/n4DI3xgsALc9nYNuYHUb6eXKryOGAIIIIkEbEHYiht7D5WZ2h3bS2hgAaba7n2tehin4cTbbIxnMM2ghc33lX/ALYP+Y1KuyW7bLp5ewGuwRaqd/J3hk6hQsczmPTnO3+1XarX1YlssAwNSCesbEVol0EgBxUh7lod2Q0oQ0gAahspgzvptU3aTtKtgEAuGidEkRr1Hkdq54mzqoZiC0yoUAAERBJOsSdffVDtz2VF+zcvF3DJbLZUKnxL4jGfQgxESu5MiqZbtvhCeXwjyW/xy81x7hZ7gY6EguxyjKGYpGVmAjN5UXtdt3W4La2rfgCh2Kg6agHdSqgkAQDrJM1mOE49UzBrir4Sc5DBgRpDKdSAWWPL41zjuJL3eTODA8eUAlnEBpY7IVmIAOx6zndfc1JLG1GqOIt37d10JXLMFlIBiQcnNp01iKx78RyXGBIJIOaSwAzMAkQNcwaSOUH3xdn+DXMfedLYNq2pl2Yl438In2m5xtr6A7o9g8HbUt3T3bk6s1xwW6sQpAB9BUHXCD5LYQtl+36m+7EcRwtq2ti0zMzeJ7jALncjfUz5AchFbIV5l2Pt2kBFi3dtlYUgk3ANND4swG2/lWq4d2lLDUy34HHdvOsDTSdJrRXcorDKJaa3ly6mkpVUwfEluaDRuanf1HUeYq0a1KSayjO4tPDFT01KaYjqmNPXJWhgcE15p2p4ne4biiwB7i6rMrBc8PpKFSRrqSGnbSNK9Ma3VfiHC7d+01q6odHEMp5j1Go9RtVM69xOMsHjWD/aE165bT/EuElEY2/bcq8MotkZkC9Ik+muv/Z/2HOFa5icQgS6zMVAcnKrCXLDaSxO8wANjpWh4XwDA8PEWrdq0YgtE3CP4nMu2/M1Lj7yX8qI4KnUgc4203j+1ZbbK9NFz8+xdFOfsXckudoLY21HXYe6d6qntbbzRkY+Yj84q22FthYgfDrWf4nctKhmJ92nnXJl6SuUuq+HkaK6qpcbWavB49Lo8JmOXOrMVhez+ZHFy44t2gZzOQqmZ0WT4vnWpt9oMOxgXk6amB8TpXW0uqdkM2YT+5ntocHhckOGAzOc7QXOgjrrOnWR1iKt276roIAAGpMnyHU1T4mqIQ7BclwjMSNAY0MjXUCPWBzqey9tSQndyokhQJgkxr6g0Rg4N8pFJ3eOVs3TdiJMTMKB8P60FbiAOLs28sEucqyNFCMzMRvLNp7vjf4zxa1YQsXVdJJ3PTnoNR8qxfYbiAxvFb10GUw6bzPiuFlXWea5zr5VJLM0l7ycU8NnptV7uGRnlhrAjU9eQnr9asGq2ItIXBcDVY130ZSAOuutbGVArjKEW21Z5GVQAB7WoJI5Db0HOirWc9oq3iDpBGwMrBGmwNVMTcQIpziyJAAaE1jaG12G2mxqbhGJDIVzZshy5uumkHmOU+VRj1wSfc+Ye0Cvh8RcTKFe27Aq1ydIgW1KnxqZnXmpBAiKHYniXetr95ogfhAGWNTrmzabDlvX1FxLsTgsRd729h7b3OZIOsbFgNGInQnUVwnYXABg4wdjMpBUm2pIK6gidtdfWltJqaR53+znhbJhQCpFxpdwRBzHWDOxG0eQrVrhO/wtwXClsKQA33dIaW/CTsfj5DvEr3OOdW0S7+8QxvIAZfUMCf8AuFR4nhQL6HIrEfeIBj2ZA9og7Dzrmzzl5Orw0sPHCaYLwt9rRzBgCuhMA+GNjpqu2ojl51bxPF7d6GcgNoRAIjLtrOo351JieBsqmQ2Ug+Ia6baxt8tqyfE/+ldDmzpcCuja7cwZmDyIqhN9C2EY2vKfJpsDiSih+8a7LahfFG8FSNRtt51qeGcdDaOdjBOxB6MPz/3ryi72mt2bi3AsAEF1BKllO8HWD0keVbnB3bN1FvWSSt2IJOon7rCdCDPwqyuc4+KJDUUr/NfE3NPQTheOKEWn56JPI/gJ+nvHSjWauvXNTWUcacHB4OqY0ppiankrOSaHcb4k1tAE9tzlG2nVtfd8RV25ikU+JgD5kTQvj3DzdCtb1KTAncGNj1kD51k1MpOqSr6l1UVuW7oB8XwnXMx8RA15+dVXATUSSPak6c4g7zUnFOJFElsy5dwwIjTWT086GILuJSLKlgeY9n/MdPnXlc2OW1Jte46inJQy2a7hFq3fSTmzLAMO0HTQ6GNjQZeHsmJuskC2gIzXPEFkggrmnxAaTRfhGAbC4Zs5BuHXTUAwAok76/Ws3xnGS5ST3dvl+J92Zjzg6DzB93T1G2mEfClL2LBhhOXPJ1fuglmUsQJm6x8bHopOqKOgg+m1UsDYLsWPMx1Mba/OqOEt3cY9y1h2VMiyxYmNZCjwjUmD6fKrPZjC3UJTEeEglSCdARvt5VhlvxufyDOQ9wt1WbTw2HfwuGMKrHYr013jmZ5a5fjXZDiQxJuYPEIbYjuzcJRoH3WMHMBESRqDWz4dZXL3xXf/AAlIHhU7OR+Jt/IQOtVcdx9RIZtYPn+v7VshqnXFRfL+3sIvhnkvbvs/xVbefFHPbB1a02ZV/mgBh6xHWvTf2LdjzgsALlxYvYmLjdQkfu0+BLermieA4otxZkGQRy2O89ZFE+C46CLZgLHgHNYHsx+GJjpHw36XWRlLY1jJGyTkvcGyKhxTQAxnQ8td9JjnvtUs1FjLyqjFtgPX00G9dSXQoIe8zJIEPBgN4SDtrExv86HWWa3fl2HiWDAgRMg9Tl0E9CTpRV7KsuwIOvkfXrpVXH4bQNEldqok2uUTWC297wkjlt5+tTisxcxeqidM6ZRrO/iU+Q1PvA5VphU4vIpLAK7Q8EGJtwDluL4rbx7LcpHNTsR+YBrH8O47kufZ8UpR5ggzI6FTzB6jpXoxFAe0vAcPigBdYJcSe7uBgHUn6qeanQ+sGq7at3iXX7mrT3qK2T6fYmsYsKPFqIkFQXBHnA0aTqPP1jE9puyiYgF7ashmYMDcCZE9dPdSwfaG5g2FnFRkb/CuD2HEmGBPXpuJHkTpMJxC3dXNaYTt7+Vc+a3dOpsjCVD3x5XfyPLsJ2cvYbFWbjDOiOMw6qZVt/4Sd+lb/wD4fYAz4e3kDy1wBe7EmNSI3ifjTcXd+Y2O8euvrXOGBay7BgCp0BMExy84FVKyT4wabHvxJ8eXsJsfxhXMMrIdtY11BVlIPLr5VqeC8Q720CSMw8LfzDn7xB99ecWsYL7DRhB3MwwHyB0puG8SusbpsscveEadQqT+VXUXOMslN2kThjpg9YJobxLFmRbSQTqSOQ8vOiLignEGNp2YqSGMhgCdIAgxttVvpKyyFXgzy+WvJfnByKkm+QRxLhREQS07/wBfM1Hw/iTWXW2hLyYKzoOebygdKXEe0CFTLAEDQf2qr2ZsubzvcR10CrnUrInUideQrz9dk1LMHjBvlOThtl0CPEbV697ROQ6QNB6EA6j1mhi57P8AguyR90E5Z/lPhNbDEYhcnu2/KstjlJBI2108qv1F065pxll9whbJrCwl2wW7HaZr1so4y3U8YjZgPI7EEiR/sAlzBjLA6AHXpzJq52a4U13EC8R+7RWUkz4iwIgcj1PuqbjnBmw6ZgwZBoJ0YDlOkH109Kt1NVt8I3Fc9qliHy9oF4NgHs3O9ttBB1HIg8o6H+ho1jcLcuxecqFulLfdqDIUtlJdvvNBI001A5SSHCuAXCgLZFDQ25bcSNBH1rnjI+zoy6kQHB6NJOg6SoPvqDouhHfNccEa/FLaupBxTHNqFiPLyrM8J4P9qxo78E28rEgErJ5DTl6VqcXZ8RDesbSOs81qpazwzWGVXVTlLCVGwgga7Sfcaog5Qt8RBLdwVOHcGNnEXAhPd5jlBbYDTc7jQ86O4BYvJ4pObTTyM/6ZqvhrxFkG5l7wgFiogEnWQD7MmdKI8AwRJF0iAPZnckggt5CCR5z8dGnhKy5Ls8kZJLJdxfEWsmXUm3+ICY9fL9a1HxHErctBkYMoJJjWBB1jkRrpRaOtCMb2eSTctk2mAJOXVT6qdK7dkLo5S8UX5ea9z6P4/MpTRd4dczWkO4Kr9K7xKyhHURProKpcOlLaIoXIqqo3EEbjzERHoZqTF33A0tlx/CRIIIIkHdfMfCr8rAsFbGcLGZSgCqp2AHM+ImN6IYS4dVO68+o5H9fnXK3wbeaIEGQd5G412M0PbjdpL1hCyhr2i676HQEaEyPkelQj4WS6hbFXsqFulCFwiNbYus5pbXSTvAXkvKNdN5q5xbFQpRfbYHzgR7R/LzrI4Pjj27lu3dDsWbIpzFmGYkglYltYG+3pqWSTeCUYvGQtibqYwjDlFZGEmVBCAbjyPIe6hGL/AGfXsMc+AcOu/dXSZ/7bnP0b40f4CXa/czAqqAqBEb5dY6nKda0AoVMZx8RZXqbKniPTt5Hlt7jeNtCL+EuzJ1CM4jT7yAgbVQxPaxiNMPcUTp4G3PP2a9ipiarekXc0rXr/AEXzPH0sY/GEJYsPbU6NcuK1tB72Ekfyg16T2Y7Opg8MlkEMR4neIzOfaaOQ5AcgAKLzT1dVRGvoUajVzuW3ouyHYVw/KpKgckHyq9oyIo8awIuWiIkrqNNTG494n5VFgCt1ArHxINCDrGwYeo38xRSaGY7hjTntABgZgaepHL1B0P1w3VYlvSynw13LoNNbW8dirxDgt3KxW+AFkx3eug65xNZ/iPDXSyXJNwo8Mo8KkQCpIkyCZB1rTWuOD2LqwYg8v9J5edUreKUBgwJRgUYc4HssPPnp1Ncu2mjKdfGc9c8Py6miqUk8MOcPuo9lHtgBCoIAEADpA2jahfa9ZsEdZPwU/ChvZ3iX2a6cPcP7t2m0+oGYx4dds31kc6btHx1LjXLamRaEMeWZjrHXKF+db7L1PTN+fTHtIQr23JeRrsGkW0HRVHyFZvtmmYQPwkT/ADE6fKiOK47AAtiWaAoO50/DyHmYoVxI3rgCWgLl2QWMhVXUak8gBoOfPXWq9TqIzh6mvl8dCWng4S9ZIO4tbQRUuAMQBA+9oIkcx60BwHDBdZkQEW80u0z/ANimNT/X0q/gOzrb3n33VCdf5nPib5Ucs2goAAAA6CB7hyq71Er5KVkUl9X7yrfGteF5YPw3Z60hk5nI2LmfTwiB8qIHSpKhuW531HSt0a4wWILBny2UsT2gs2zDsQR/Cfzql/zjhbkILhBYhRmRwDJjciB8aNtZU7qD6gUK4p2dwjKe8t20n7wi2Z6yIn31S1evOOPc1/LAto6zl5iJ+v69afEYxLcZmAzEATzJIH9KwL9pr+ExBW+velwRZcABbo5Qw2I5/TaQ3ari3e4gNaZ7paIs5SWU6bL0OUGdtOtPHBPHPJuu2vE/s2CvuupbcHWAR4oA8gfjXkvZziuIx3EcPcTMwsXFJJnKAAdDGg6xWiTsFisc7XMfc7tQijubZGbQaKzCVXQkaAmOYrVpw3D4SxbWyoVUGyMJk7lifEzE8z8ark0ufM0Q4W0fiF5rclnIdrhglSWaYAVQBzgQPSi/Z/gTIe+v+K8RA28A6D+I8z7vXK2e0y4bGj7YropUZXuEwhOxKxEcp5a+cejJcBAIIIOoO49Z506EpZl5ldk/JHUUxWnNCMbiMWucoiMACV0k6OQARnkykHTWTHprKCBuOXlZs1k5ENySAwJXPltlZ0JhXJHPwR7QqVuN3dR9mckGIltdDqCUiNBvHtrMGQIziMZ3g/drEtvlAyhlgsQ5K3InQSOfo1q/jcuqW82WCYCqXBgwC5ItkSd5mNxJoGdjj1yJbDsslgJ7w6B4RjFvdl1yiSDO48VGreoBIgkDTp5UFZ8awK5EHi9rMNF0jQEyw1J26c5Bq0TAneBPrzpiZJUd4aVJQbF8EZrjXFuZGYtJAIMFUVBIM+HJmjmSRsTQwQRtvUwrOXOC3Zb/AKt/EZA/DqngGuq+Eifa8ZliIFWsBgLouB3vswBPhiFiCIifQ+o21qI2gni7Nsqe8C5QNS0QB1k7V5b2nvHDXx3Aviwwnxy4JHtFQ7Z8gldTz2ia9WdQdxPOsJ2zx1h/bcM6HJlWSkSCwYgiWBHMwNRzrDrYRcc+Y42OHJk+HdrBccYdoK3PZkGG6iDselEuDYXucS6E5zcJuWwTJ1jNnmZyETJ/ENzXnvEOF5xniHLGCGhdzEH3cudWbOBxOHRMTbuuxClc0kgKdckHeCJ05isDpTWEzZHURks55PQ+K9sbOFzAHvb4Hjj7u2h/CPLc0W7A8Xv3yGayUtMjS05g7hgAy/hAB2O+kbE15Dw/s1iruZrdtrn3naVzFmJ1YEnLv96Jr2X9nPDsTYs5L4ULAyqGBynUxoSNQR8POTp0tMa5LBLVODgnBmvp6VKusc4VckV1XF0wCQJIG3XyoGZL9onbL7BYHdwb1wws/dX7zkc+gHU+VZLstwlMYBjbty8z27gDqzOxZhBQqdMg1GwA840rNdqsfcxYvXTlE3UVmZ2IRRdbKu33TAIA3J6zW77FYle6ezZdWSyLhNwjKFcnwpJ9tQdZ6RXPtsyzZt2w4+Jr8Twu26AXVFyTMNOUHqF2EcqQw9tXCKoEiZCxtrq3OaltnPaHi5b+6qdzESoDMVymfXpPTeaGymMckWPv907sFU9SWA1I10Gu0AVUwXZd7oF4t3DzKKFmByLA8/LlVvhvCheui8+qpoOjsNm9B9fTXSTVkKVNZkOc8eFfEynE+zt+9a7u/wB1iR1ZcjjzUjQfrehnZ/H3OHAWMUrC1/6Z9rL5AgmR5b1v6q8R4cl+2bdwSp+IPIjoRSlpmnvrk8+3lfHz+pQiPCcYs3fYuo3vE/A61dmsbw7BrbuHC4pA0/4NyIzD8Mj9Tp0ov/yoi/4Vy5b8lYx8oqFV90lnYn35w0/c/wCxBqaegf8AwnEr7GKJ8mVT8yCaktWMYDrctEeamfkBV36iXR1y+n9gGKbLVawl777WyPJGn/8AVWq0Rk5LLWAOqF3uz9tnLMWMmfu7yT0k7nfYaCBRSlUwAn/KVnJkBcCImQWjx/eIP4z8qKDDa7mplWPnv5mnpYHkje3IInlFYrtZwsg2CozWrJGa2AFRQYABI8t5PIdddreLZTlgtBidpjT50PxWAZ7Ysk6EA3XiM3WPMka9AazaiDksLqQksoyOH4BYdspW4pSCFdTnCiZCna4Bocw8QqvwbsheUtpbu2c5VhCl2ytlJPeDKNpEa69RW04S63FuW/aRHZV1kwIlZmfC0jygdKIYXCrbXKogSTuTqTJ1Pmayw0m/Db4/kFFIocD4YthMq2imY5mls5LHfXcj4em9E8lPFPXQhDasEhopRSpVYAopmSRXVNQB4njuAouFvm4zRbuMrwdfbClSNpzbHlpR7sZdw2HYYW3cZrtxjooDlJT2mYSo0XNJ8tKMdt+yVw2713Bkq7ibqLu8HMSnRzp6wNjv5XwjFnBXmuJbdbtpGGTXMDBXUHU5pzRy+FcudTUuTbFqcOp7FgbzrbnK0AkCZBInSFIk6a6D6Vzx/Er3RZVEaS05SoJAZjnIAIGup1IrzbiPaD7Rhbqvd7x2ZRbV0klQWm5AAKvEAyPu+darshwZ8ZdW9edns2spUHRGuKIAAJ2WJnnpyNEYuTwJpR8TPQ8IgyLAgZRAiI0Gkcqmy09KungxjRTxSpUwB/GeDpibZRtDurDdW5EUP7NcadicPiNL9vQ/xAfe9YIPmDI8tBQjjnBTdi5aOS+mqt1A1yN1X6T5mstsJRfrK+vmu6/vsNdgtFKKH8I4g9wRdQo66Ecj6HnRGrq5xsjuQhopRT0qsAVKlSoAVKlSoAVMyyIpUqAIsNhFtghBEmTqTr11qalSpJJLCAVKlSpgKlSpUAKlSpUAKqWO4LYvEG7at3CNiygkag6E68h8KVKk1kAeOw2BzZhhrYMzoCBPmswfhRq1aVQFUBQNAAAAPQDalSoUUuiG231O6VKlTEKlSpUAKlSpUAKlSpUAKlSpU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6629" name="irc_mi" descr="http://svatovo.ws/health/grib_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1628775"/>
            <a:ext cx="39957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Гриби - паразити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2800" dirty="0"/>
              <a:t>На рослинах паразитує понад 10000 видів грибів, на тваринах – близько 1000 видів.</a:t>
            </a:r>
          </a:p>
          <a:p>
            <a:pPr eaLnBrk="1" hangingPunct="1"/>
            <a:r>
              <a:rPr lang="uk-UA" sz="2800" dirty="0"/>
              <a:t>Гриби, що паразитують на рослинах: </a:t>
            </a:r>
            <a:r>
              <a:rPr lang="uk-UA" sz="2800" dirty="0" err="1"/>
              <a:t>фітофторові</a:t>
            </a:r>
            <a:r>
              <a:rPr lang="uk-UA" sz="2800" dirty="0"/>
              <a:t>, сажкові, іржасті, ріжки, гриби-трутовики.</a:t>
            </a:r>
          </a:p>
          <a:p>
            <a:pPr eaLnBrk="1" hangingPunct="1"/>
            <a:r>
              <a:rPr lang="uk-UA" sz="2800" dirty="0"/>
              <a:t>Гриби-паразити тварин та людини: </a:t>
            </a:r>
            <a:r>
              <a:rPr lang="uk-UA" sz="2800" dirty="0" err="1"/>
              <a:t>ахоріон</a:t>
            </a:r>
            <a:r>
              <a:rPr lang="uk-UA" sz="2800" dirty="0"/>
              <a:t> – збудник парші; </a:t>
            </a:r>
            <a:r>
              <a:rPr lang="uk-UA" sz="2800" dirty="0" err="1"/>
              <a:t>трихофітон</a:t>
            </a:r>
            <a:r>
              <a:rPr lang="uk-UA" sz="2800" dirty="0"/>
              <a:t> – збудник стригучого лишаю, </a:t>
            </a:r>
            <a:r>
              <a:rPr lang="uk-UA" sz="2800" dirty="0" err="1"/>
              <a:t>сідіум</a:t>
            </a:r>
            <a:r>
              <a:rPr lang="uk-UA" sz="2800" dirty="0"/>
              <a:t> – збудник пліснявки.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20040"/>
            <a:ext cx="7444680" cy="804704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Класифікація бактерій за типом живлення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9144000" cy="566124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b="1" dirty="0" err="1">
                <a:solidFill>
                  <a:srgbClr val="FF0000"/>
                </a:solidFill>
              </a:rPr>
              <a:t>Гетеротрофи</a:t>
            </a:r>
            <a:r>
              <a:rPr lang="uk-UA" sz="2400" b="1" dirty="0">
                <a:solidFill>
                  <a:srgbClr val="FF0000"/>
                </a:solidFill>
              </a:rPr>
              <a:t>.</a:t>
            </a:r>
            <a:r>
              <a:rPr lang="uk-UA" sz="2400" dirty="0"/>
              <a:t> Сапрофіти, паразити та </a:t>
            </a:r>
            <a:r>
              <a:rPr lang="uk-UA" sz="2400" dirty="0" err="1"/>
              <a:t>сибіонти</a:t>
            </a:r>
            <a:r>
              <a:rPr lang="uk-UA" sz="2400" dirty="0"/>
              <a:t>.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Сапрофітні форми живляться мертвою органічною речовиною (</a:t>
            </a:r>
            <a:r>
              <a:rPr lang="uk-UA" sz="2400" i="1" dirty="0"/>
              <a:t>молочнокислі бактерії, </a:t>
            </a:r>
            <a:r>
              <a:rPr lang="uk-UA" sz="2400" i="1" dirty="0" err="1"/>
              <a:t>бактерії</a:t>
            </a:r>
            <a:r>
              <a:rPr lang="uk-UA" sz="2400" i="1" dirty="0"/>
              <a:t> гниття</a:t>
            </a:r>
            <a:r>
              <a:rPr lang="uk-UA" sz="2400" dirty="0"/>
              <a:t>).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Бактерії-паразити розвиваються виключно на живих організмах ( менінгокок, стафілокок, гонокок, холерний вібріон тощо)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Багато форм бактерій здатні і до паразитичного і до сапрофітного способу живлення ( палички сибірської виразки, бруцельозу та ін.)</a:t>
            </a:r>
          </a:p>
          <a:p>
            <a:pPr>
              <a:lnSpc>
                <a:spcPct val="90000"/>
              </a:lnSpc>
            </a:pPr>
            <a:r>
              <a:rPr lang="uk-UA" sz="2400" dirty="0" err="1"/>
              <a:t>Бактерії–симбіонти</a:t>
            </a:r>
            <a:r>
              <a:rPr lang="uk-UA" sz="2400" dirty="0"/>
              <a:t> утворюють бульбочки  на коренях багатьох видів бобових рослин. Вони асимілюють молекулярний нітроген, перетворюють його на сполуки, які здатні використовуватись рослиною. Рослини забезпечують бактерії поживним речовинами (бактерії роду </a:t>
            </a:r>
            <a:r>
              <a:rPr lang="uk-UA" sz="2400" i="1" dirty="0" err="1"/>
              <a:t>Ризобіум</a:t>
            </a:r>
            <a:r>
              <a:rPr lang="uk-UA" sz="2400" dirty="0"/>
              <a:t>)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Гриби – паразити рослин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E89BC-FAA9-4E8D-B7AF-3A76DC007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Фітофтора</a:t>
            </a:r>
            <a:r>
              <a:rPr lang="ru-RU" dirty="0"/>
              <a:t>, </a:t>
            </a:r>
            <a:r>
              <a:rPr lang="ru-RU" dirty="0" err="1"/>
              <a:t>іржастий</a:t>
            </a:r>
            <a:r>
              <a:rPr lang="ru-RU" dirty="0"/>
              <a:t> гриб, </a:t>
            </a:r>
            <a:r>
              <a:rPr lang="ru-RU" dirty="0" err="1"/>
              <a:t>сажковий</a:t>
            </a:r>
            <a:r>
              <a:rPr lang="ru-RU" dirty="0"/>
              <a:t> гриб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118F28-D02F-476F-8F6C-4A8A4E41E68C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Ріжки</a:t>
            </a:r>
            <a:r>
              <a:rPr lang="ru-RU" dirty="0"/>
              <a:t>, </a:t>
            </a:r>
            <a:r>
              <a:rPr lang="ru-RU" dirty="0" err="1"/>
              <a:t>трутовий</a:t>
            </a:r>
            <a:r>
              <a:rPr lang="ru-RU" dirty="0"/>
              <a:t> гриб</a:t>
            </a:r>
          </a:p>
        </p:txBody>
      </p:sp>
      <p:pic>
        <p:nvPicPr>
          <p:cNvPr id="28675" name="irc_mi" descr="http://www.vestnik-cvetovoda.ru/plant_growing/rasteniya_i_uhod_za_nimi/gn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3661337"/>
            <a:ext cx="2376264" cy="1738705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35689281-F941-4B97-B485-C1C30CF62E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i="1" dirty="0"/>
          </a:p>
        </p:txBody>
      </p:sp>
      <p:pic>
        <p:nvPicPr>
          <p:cNvPr id="28676" name="irc_mi" descr="http://tana.ucoz.ru/_ld/21/0423761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8184" y="1524500"/>
            <a:ext cx="2586333" cy="194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6" descr="Антракноз появляется от гриба глеоспориу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8694" y="186163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Пыльная головня у зла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579" y="3228618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7" descr="фитофтора на помидорах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901" y="1556792"/>
            <a:ext cx="22860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Гриби-паразити тварин та людини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F2B46-7459-4373-926A-8CBD0B41F4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867400"/>
            <a:ext cx="3521075" cy="4572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Парша (фавус), </a:t>
            </a:r>
            <a:r>
              <a:rPr lang="ru-RU" dirty="0" err="1"/>
              <a:t>молочниця</a:t>
            </a:r>
            <a:endParaRPr lang="ru-RU" dirty="0"/>
          </a:p>
        </p:txBody>
      </p:sp>
      <p:pic>
        <p:nvPicPr>
          <p:cNvPr id="29699" name="Содержимое 3" descr="https://encrypted-tbn3.gstatic.com/images?q=tbn:ANd9GcQ6vlC-ppR5SLKW15DroZDJYgzYI0YjQ7wIeJc5GaJbvBR7sRy1">
            <a:hlinkClick r:id="rId2"/>
          </p:cNvPr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008687" y="1562478"/>
            <a:ext cx="2466975" cy="18478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55A5C2A-5259-4529-9EF0-7AC8071B8F6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622925" y="5867400"/>
            <a:ext cx="3521075" cy="45720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Стригучий</a:t>
            </a:r>
            <a:r>
              <a:rPr lang="ru-RU" dirty="0"/>
              <a:t> лишай </a:t>
            </a:r>
          </a:p>
        </p:txBody>
      </p:sp>
      <p:pic>
        <p:nvPicPr>
          <p:cNvPr id="29700" name="Picture 2" descr="http://www.medical-enc.ru/20/img/fav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244" y="1689736"/>
            <a:ext cx="4972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Картинки по запросу молочниця у дітей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066" y="3294054"/>
            <a:ext cx="3437781" cy="233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Значення грибів у природі та житті людини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3"/>
            <a:ext cx="9144000" cy="566124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dirty="0"/>
              <a:t>Разом з бактеріями гриби є </a:t>
            </a:r>
            <a:r>
              <a:rPr lang="uk-UA" sz="2400" dirty="0" err="1"/>
              <a:t>редуцентами</a:t>
            </a:r>
            <a:r>
              <a:rPr lang="uk-UA" sz="2400" dirty="0"/>
              <a:t>. Вони розкладають рослинні рештки, особливо багаті на целюлозу та дубильні речовини.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Беруть участь у </a:t>
            </a:r>
            <a:r>
              <a:rPr lang="uk-UA" sz="2400" dirty="0" err="1"/>
              <a:t>грунтоутворенні</a:t>
            </a:r>
            <a:r>
              <a:rPr lang="uk-UA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Знищують у </a:t>
            </a:r>
            <a:r>
              <a:rPr lang="uk-UA" sz="2400" dirty="0" err="1"/>
              <a:t>грунті</a:t>
            </a:r>
            <a:r>
              <a:rPr lang="uk-UA" sz="2400" dirty="0"/>
              <a:t> збудників хвороб.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Велике значення мають гриби симбіонти. Мікориза та лишайники.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Дріжджі використовуються у пивоварінні, виноробстві та хлібопеченні.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Пивні дріжджі використовують в медицині.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Медичне значення мають гриби – продуценти антибіотиків.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Кормові дріжджі використовують у сільському господарстві.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Багато видів використовують в їжу.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Сапрофітні гриби руйнують деревину, дерев</a:t>
            </a:r>
            <a:r>
              <a:rPr lang="en-US" sz="2400" dirty="0"/>
              <a:t>’</a:t>
            </a:r>
            <a:r>
              <a:rPr lang="uk-UA" sz="2400" dirty="0" err="1"/>
              <a:t>яні</a:t>
            </a:r>
            <a:r>
              <a:rPr lang="uk-UA" sz="2400" dirty="0"/>
              <a:t> будівлі, книги тощо.</a:t>
            </a:r>
            <a:endParaRPr lang="ru-RU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Лишайники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Симбіотичні організми, що складаються з гіфів гриба та водорості. Відомо понад 20000 видів.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Гриби, що входять до складу лишайників: сумчасті гриби, базидіоміцети.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Водорості, що входять до складу лишайників: зелені водорості: </a:t>
            </a:r>
            <a:r>
              <a:rPr lang="uk-UA" sz="2800" dirty="0" err="1"/>
              <a:t>цистокок</a:t>
            </a:r>
            <a:r>
              <a:rPr lang="uk-UA" sz="2800" dirty="0"/>
              <a:t>, </a:t>
            </a:r>
            <a:r>
              <a:rPr lang="uk-UA" sz="2800" dirty="0" err="1"/>
              <a:t>хлорокок</a:t>
            </a:r>
            <a:r>
              <a:rPr lang="uk-UA" sz="2800" dirty="0"/>
              <a:t>, </a:t>
            </a:r>
            <a:r>
              <a:rPr lang="uk-UA" sz="2800" dirty="0">
                <a:solidFill>
                  <a:srgbClr val="FF0000"/>
                </a:solidFill>
              </a:rPr>
              <a:t>хлорела</a:t>
            </a:r>
            <a:r>
              <a:rPr lang="uk-UA" sz="2800" dirty="0"/>
              <a:t> тощо; ціанобактерії  – </a:t>
            </a:r>
            <a:r>
              <a:rPr lang="uk-UA" sz="2800" dirty="0" err="1">
                <a:solidFill>
                  <a:srgbClr val="FF0000"/>
                </a:solidFill>
              </a:rPr>
              <a:t>носток</a:t>
            </a:r>
            <a:r>
              <a:rPr lang="uk-UA" sz="2800" dirty="0"/>
              <a:t>, </a:t>
            </a:r>
            <a:r>
              <a:rPr lang="uk-UA" sz="2800" dirty="0" err="1"/>
              <a:t>глеокапса</a:t>
            </a:r>
            <a:r>
              <a:rPr lang="uk-UA" sz="2800" dirty="0"/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b="1" dirty="0">
                <a:solidFill>
                  <a:srgbClr val="FF0000"/>
                </a:solidFill>
              </a:rPr>
              <a:t>Мають специфічну будову, обмін речовин, утворюють особливі лишайникові кислоти, повільно ростуть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Відмінності лишайників від інших організмів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9144000" cy="530066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dirty="0"/>
              <a:t>Симбіоз двох організмів (представників Царства Рослин або Царства </a:t>
            </a:r>
            <a:r>
              <a:rPr lang="uk-UA" sz="2400" dirty="0" err="1"/>
              <a:t>Монер</a:t>
            </a:r>
            <a:r>
              <a:rPr lang="uk-UA" sz="2400" dirty="0"/>
              <a:t> (ціанобактерії) і представника Царства Грибів  - гетеротрофного гриба (</a:t>
            </a:r>
            <a:r>
              <a:rPr lang="uk-UA" sz="2400" dirty="0" err="1"/>
              <a:t>мікобіонт</a:t>
            </a:r>
            <a:r>
              <a:rPr lang="uk-UA" sz="2400" dirty="0"/>
              <a:t>) і автотрофної водорості (</a:t>
            </a:r>
            <a:r>
              <a:rPr lang="uk-UA" sz="2400" dirty="0" err="1"/>
              <a:t>фікобіонт</a:t>
            </a:r>
            <a:r>
              <a:rPr lang="uk-UA" sz="2400" dirty="0"/>
              <a:t>). </a:t>
            </a:r>
            <a:r>
              <a:rPr lang="uk-UA" sz="2400" dirty="0">
                <a:solidFill>
                  <a:srgbClr val="FF0000"/>
                </a:solidFill>
              </a:rPr>
              <a:t>Симбіоз гриба та водорості постійний.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dirty="0"/>
              <a:t>Специфічні морфологічні та анатомічні особливості зовнішньої та внутрішньої будови.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dirty="0">
                <a:solidFill>
                  <a:srgbClr val="FF0000"/>
                </a:solidFill>
              </a:rPr>
              <a:t>Фізіологія гриба та водорості в слані лишайника суттєво відрізняється від фізіології вільноживучих грибів та водоростей.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dirty="0"/>
              <a:t>Специфічна біохімія лишайників: вони утворюють вторинні продукти обміну речовин, які не зустрічаються в інших групах організмів.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dirty="0"/>
              <a:t>Особливі способи розмноження.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dirty="0"/>
              <a:t>Специфічні вимоги до екологічних умов.</a:t>
            </a:r>
            <a:endParaRPr lang="ru-RU" sz="24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0040"/>
            <a:ext cx="7156648" cy="660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Будова лишайників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9144000" cy="56612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800" dirty="0"/>
              <a:t>Талом або слань лишайників, що має сірувате, зеленувате, </a:t>
            </a:r>
            <a:r>
              <a:rPr lang="uk-UA" sz="2800" dirty="0" err="1"/>
              <a:t>світло-</a:t>
            </a:r>
            <a:r>
              <a:rPr lang="uk-UA" sz="2800" dirty="0"/>
              <a:t> або темно-буре, жовте, біле, чорне забарвлення.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/>
              <a:t>Морфологія. Розрізняють лишайники </a:t>
            </a:r>
            <a:r>
              <a:rPr lang="uk-UA" sz="2800" b="1" dirty="0">
                <a:solidFill>
                  <a:srgbClr val="002060"/>
                </a:solidFill>
              </a:rPr>
              <a:t>накипні. </a:t>
            </a:r>
            <a:r>
              <a:rPr lang="uk-UA" sz="2800" dirty="0"/>
              <a:t>Талом їх має вигляд </a:t>
            </a:r>
            <a:r>
              <a:rPr lang="uk-UA" sz="2800" dirty="0" err="1"/>
              <a:t>порошкуватої</a:t>
            </a:r>
            <a:r>
              <a:rPr lang="uk-UA" sz="2800" dirty="0"/>
              <a:t>, горбкуватої або гладенької шкірочки, яка щільно зростається з субстратом.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/>
              <a:t>Лишайники можуть бути </a:t>
            </a:r>
            <a:r>
              <a:rPr lang="uk-UA" sz="2800" b="1" dirty="0" err="1">
                <a:solidFill>
                  <a:srgbClr val="002060"/>
                </a:solidFill>
              </a:rPr>
              <a:t>листуваті</a:t>
            </a:r>
            <a:r>
              <a:rPr lang="uk-UA" sz="2800" dirty="0"/>
              <a:t>. Їхній талом має вигляд лусочок або пластинок, що прикріплюються до субстрату в деяких місцях.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/>
              <a:t>Лишайники можуть бути </a:t>
            </a:r>
            <a:r>
              <a:rPr lang="uk-UA" sz="2800" b="1" dirty="0">
                <a:solidFill>
                  <a:srgbClr val="002060"/>
                </a:solidFill>
              </a:rPr>
              <a:t>кущисті.</a:t>
            </a:r>
            <a:r>
              <a:rPr lang="uk-UA" sz="2800" dirty="0"/>
              <a:t> Їхній талом складається з розгалужених ниток, що зростаються з субстратом лише основою.</a:t>
            </a:r>
            <a:endParaRPr lang="ru-RU" sz="2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Накипні, </a:t>
            </a:r>
            <a:r>
              <a:rPr lang="uk-UA" dirty="0" err="1">
                <a:solidFill>
                  <a:schemeClr val="tx1"/>
                </a:solidFill>
              </a:rPr>
              <a:t>листуваті</a:t>
            </a:r>
            <a:r>
              <a:rPr lang="uk-UA" dirty="0">
                <a:solidFill>
                  <a:schemeClr val="tx1"/>
                </a:solidFill>
              </a:rPr>
              <a:t> та кущисті лишайники</a:t>
            </a:r>
          </a:p>
        </p:txBody>
      </p:sp>
      <p:pic>
        <p:nvPicPr>
          <p:cNvPr id="10243" name="irc_mi" descr="https://encrypted-tbn2.gstatic.com/images?q=tbn:ANd9GcTcb2EvfEeG82N7AMi0YKsDWfTDk-xdH3cYMj4PQZ6WQ4PClMJ6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916113"/>
            <a:ext cx="2552700" cy="1790700"/>
          </a:xfrm>
        </p:spPr>
      </p:pic>
      <p:pic>
        <p:nvPicPr>
          <p:cNvPr id="10244" name="irc_mi" descr="https://encrypted-tbn1.gstatic.com/images?q=tbn:ANd9GcQnGplPaXzz6MI_WAHCbacsJd4YPCRXq1ING6E8eKY48uwODfr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1484313"/>
            <a:ext cx="4314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rc_mi" descr="http://upload.wikimedia.org/wikipedia/ru/d/de/%D0%9A%D1%83%D1%81%D1%82%D0%B8%D1%81%D1%82%D1%8B%D0%B9_%D0%BB%D0%B8%D1%88%D0%B0%D0%B9%D0%BD%D0%B8%D0%B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65638"/>
            <a:ext cx="28130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poradumo.pp.ua/uploads/posts/2015-12/z-chogo-skladayetsya-lishaynik-lishayniki-v-prirod-formi-lishaynikv_996.jpe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3906763"/>
            <a:ext cx="2880320" cy="29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Внутрішня будова лишайників</a:t>
            </a:r>
          </a:p>
        </p:txBody>
      </p:sp>
      <p:sp>
        <p:nvSpPr>
          <p:cNvPr id="13315" name="Содержимое 4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uk-UA"/>
              <a:t>Гетеромерний тип будови</a:t>
            </a:r>
          </a:p>
        </p:txBody>
      </p:sp>
      <p:pic>
        <p:nvPicPr>
          <p:cNvPr id="13316" name="irc_mi" descr="http://www.shishlena.ru/uroki/media/lishajniki-6klass/stroenie-lishajni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852738"/>
            <a:ext cx="46116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uk-UA"/>
              <a:t>Гомеомерний тип будови</a:t>
            </a:r>
          </a:p>
        </p:txBody>
      </p:sp>
      <p:pic>
        <p:nvPicPr>
          <p:cNvPr id="13318" name="irc_mi" descr="https://encrypted-tbn1.gstatic.com/images?q=tbn:ANd9GcTnvlnC-2ZGxl-FSJHi0rmYwn12TMl2-rggvHFzIwor7aM1mKY9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708275"/>
            <a:ext cx="2505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Живлення лишайника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sz="3600" dirty="0">
                <a:solidFill>
                  <a:srgbClr val="FF0000"/>
                </a:solidFill>
              </a:rPr>
              <a:t>Гіфи гриба відіграють роль кореня </a:t>
            </a:r>
            <a:r>
              <a:rPr lang="uk-UA" sz="3600" dirty="0"/>
              <a:t>(вбирають воду та мінеральні речовини).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dirty="0">
                <a:solidFill>
                  <a:srgbClr val="FF0000"/>
                </a:solidFill>
              </a:rPr>
              <a:t>Водорості відіграють роль листків.</a:t>
            </a:r>
            <a:r>
              <a:rPr lang="uk-UA" sz="3600" dirty="0"/>
              <a:t> Забезпечують фотосинтез.</a:t>
            </a:r>
            <a:endParaRPr lang="ru-RU" sz="36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Розмноження лишайників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У  лишайниках водорості можуть розмножуватись поділом клітин або утворенням </a:t>
            </a:r>
            <a:r>
              <a:rPr lang="uk-UA" sz="2800" dirty="0" err="1"/>
              <a:t>автоспор</a:t>
            </a:r>
            <a:r>
              <a:rPr lang="uk-UA" sz="2800" dirty="0"/>
              <a:t>. Гриби лишайників утворюють характерні для них </a:t>
            </a:r>
            <a:r>
              <a:rPr lang="uk-UA" sz="2800" dirty="0" err="1"/>
              <a:t>спороношення</a:t>
            </a:r>
            <a:r>
              <a:rPr lang="uk-UA" sz="2800" dirty="0"/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Вегетативне. Частинами слані, а також спеціальними утвореннями: </a:t>
            </a:r>
            <a:r>
              <a:rPr lang="uk-UA" sz="2800" b="1" dirty="0" err="1">
                <a:solidFill>
                  <a:srgbClr val="002060"/>
                </a:solidFill>
              </a:rPr>
              <a:t>соредіями</a:t>
            </a:r>
            <a:r>
              <a:rPr lang="uk-UA" sz="2800" dirty="0"/>
              <a:t> </a:t>
            </a:r>
            <a:r>
              <a:rPr lang="uk-UA" sz="2800" b="1" dirty="0">
                <a:solidFill>
                  <a:srgbClr val="002060"/>
                </a:solidFill>
              </a:rPr>
              <a:t>та </a:t>
            </a:r>
            <a:r>
              <a:rPr lang="uk-UA" sz="2800" b="1" dirty="0" err="1">
                <a:solidFill>
                  <a:srgbClr val="002060"/>
                </a:solidFill>
              </a:rPr>
              <a:t>ізидіями</a:t>
            </a:r>
            <a:r>
              <a:rPr lang="uk-UA" sz="2800" dirty="0"/>
              <a:t>. </a:t>
            </a:r>
            <a:r>
              <a:rPr lang="uk-UA" sz="2800" dirty="0" err="1"/>
              <a:t>Соредії</a:t>
            </a:r>
            <a:r>
              <a:rPr lang="uk-UA" sz="2800" dirty="0"/>
              <a:t> – дрібні утвори, що складаються з однієї або кількох клітин водорості, оточених гіфами гриба. </a:t>
            </a:r>
            <a:r>
              <a:rPr lang="uk-UA" sz="2800" dirty="0" err="1"/>
              <a:t>Ізидії</a:t>
            </a:r>
            <a:r>
              <a:rPr lang="uk-UA" sz="2800" dirty="0"/>
              <a:t> – розгалужені вирости з верхнього боку </a:t>
            </a:r>
            <a:r>
              <a:rPr lang="uk-UA" sz="2800" dirty="0" err="1"/>
              <a:t>талома</a:t>
            </a:r>
            <a:r>
              <a:rPr lang="uk-UA" sz="2800" dirty="0"/>
              <a:t>, зверху вкриті корою, а всередині мають водорості та гіфи гриба.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Розмноження бактерій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Бактерії розмножуються поділом материнської клітини на дві дочірні (бінарний поділ), поділу передує подвоєння генетичного матеріалу.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uk-UA"/>
          </a:p>
        </p:txBody>
      </p:sp>
      <p:pic>
        <p:nvPicPr>
          <p:cNvPr id="4" name="irc_mi" descr="http://900igr.net/datai/biologija/Formy-razmnozhenija/0003-003-Formy-bespologo-razmnozhenija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37444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Вегетативне розмноження лишайників </a:t>
            </a:r>
            <a:r>
              <a:rPr lang="uk-UA" sz="3200" dirty="0" err="1">
                <a:solidFill>
                  <a:schemeClr val="tx1"/>
                </a:solidFill>
              </a:rPr>
              <a:t>соредіями</a:t>
            </a:r>
            <a:r>
              <a:rPr lang="uk-UA" sz="3200" dirty="0">
                <a:solidFill>
                  <a:schemeClr val="tx1"/>
                </a:solidFill>
              </a:rPr>
              <a:t> (А) та </a:t>
            </a:r>
            <a:r>
              <a:rPr lang="uk-UA" sz="3200" dirty="0" err="1">
                <a:solidFill>
                  <a:schemeClr val="tx1"/>
                </a:solidFill>
              </a:rPr>
              <a:t>ізидіями</a:t>
            </a:r>
            <a:r>
              <a:rPr lang="uk-UA" sz="3200" dirty="0">
                <a:solidFill>
                  <a:schemeClr val="tx1"/>
                </a:solidFill>
              </a:rPr>
              <a:t> (Б)</a:t>
            </a:r>
          </a:p>
        </p:txBody>
      </p:sp>
      <p:pic>
        <p:nvPicPr>
          <p:cNvPr id="16387" name="Рисунок 4" descr="https://encrypted-tbn2.gstatic.com/images?q=tbn:ANd9GcSTAcVTk5hNXbLllM3jMmc7kOFFDvQsP26wNYy7YUYGFdeersh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412875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rc_mi" descr="http://do.gendocs.ru/pars_docs/tw_refs/100/99500/99500_html_73a94ba6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58888" y="2011363"/>
            <a:ext cx="3811587" cy="4846637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0040"/>
            <a:ext cx="7696200" cy="8047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Значення лишайників у природі та житті людини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55000"/>
            <a:ext cx="9144000" cy="5403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Лишайники – піонери рослинності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dirty="0"/>
              <a:t>(утворюють невелику кількість гумусу).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Руйнують гірські породи.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Корм для оленів та інших тварин.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Деякі види можуть використовуватись в їжу людиною ( лишайникова манна, </a:t>
            </a:r>
            <a:r>
              <a:rPr lang="uk-UA" sz="2800" dirty="0" err="1"/>
              <a:t>гіфора</a:t>
            </a:r>
            <a:r>
              <a:rPr lang="uk-UA" sz="2800" dirty="0"/>
              <a:t>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З лишайників добувають спирт та фарби.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Деякі види мають медичне значення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/>
              <a:t>( ісландський мох (застосовують у разі кишкових хвороб, при хворобах дихальних шляхів), </a:t>
            </a:r>
            <a:r>
              <a:rPr lang="uk-UA" sz="2800" dirty="0" err="1"/>
              <a:t>пармелію</a:t>
            </a:r>
            <a:r>
              <a:rPr lang="en-US" sz="2800" dirty="0"/>
              <a:t> (</a:t>
            </a:r>
            <a:r>
              <a:rPr lang="uk-UA" sz="2800" dirty="0"/>
              <a:t>застосовують при епілепсії), </a:t>
            </a:r>
            <a:r>
              <a:rPr lang="uk-UA" sz="2800" dirty="0" err="1"/>
              <a:t>лобарію</a:t>
            </a:r>
            <a:r>
              <a:rPr lang="uk-UA" sz="2800" dirty="0"/>
              <a:t> (застосовують при лікуванні легеневих хвороб)).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Лишайники – індикатори чистоти повітря.</a:t>
            </a:r>
            <a:endParaRPr lang="ru-RU" sz="28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1"/>
                </a:solidFill>
              </a:rPr>
              <a:t>Леканора</a:t>
            </a:r>
            <a:r>
              <a:rPr lang="uk-UA" dirty="0">
                <a:solidFill>
                  <a:schemeClr val="tx1"/>
                </a:solidFill>
              </a:rPr>
              <a:t> (накипний)</a:t>
            </a:r>
          </a:p>
        </p:txBody>
      </p:sp>
      <p:pic>
        <p:nvPicPr>
          <p:cNvPr id="4" name="Содержимое 3" descr="Lecanora.allophana.closeu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48965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>
                <a:solidFill>
                  <a:schemeClr val="tx1"/>
                </a:solidFill>
              </a:rPr>
              <a:t>Пармелія</a:t>
            </a:r>
            <a:r>
              <a:rPr lang="uk-UA" dirty="0">
                <a:solidFill>
                  <a:schemeClr val="tx1"/>
                </a:solidFill>
              </a:rPr>
              <a:t> (</a:t>
            </a:r>
            <a:r>
              <a:rPr lang="uk-UA" dirty="0" err="1">
                <a:solidFill>
                  <a:schemeClr val="tx1"/>
                </a:solidFill>
              </a:rPr>
              <a:t>листуватий</a:t>
            </a:r>
            <a:r>
              <a:rPr lang="uk-UA" dirty="0">
                <a:solidFill>
                  <a:schemeClr val="tx1"/>
                </a:solidFill>
              </a:rPr>
              <a:t> лишайник)</a:t>
            </a:r>
          </a:p>
        </p:txBody>
      </p:sp>
      <p:pic>
        <p:nvPicPr>
          <p:cNvPr id="19459" name="irc_mi" descr="http://www.ecosystema.ru/08nature/lich/09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2950" y="2366963"/>
            <a:ext cx="6667500" cy="3333750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66068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Кладонія (кущистий)</a:t>
            </a:r>
          </a:p>
        </p:txBody>
      </p:sp>
      <p:pic>
        <p:nvPicPr>
          <p:cNvPr id="4" name="irc_mi" descr="Картинки по запросу кладоні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7"/>
            <a:ext cx="59766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Ісландський мох</a:t>
            </a:r>
          </a:p>
        </p:txBody>
      </p:sp>
      <p:pic>
        <p:nvPicPr>
          <p:cNvPr id="18435" name="Содержимое 3" descr="mox.jpg">
            <a:hlinkClick r:id="rId2" tooltip="mox.jpg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3250" y="1609725"/>
            <a:ext cx="6946900" cy="4846638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Лишайникова манна – манна небесна</a:t>
            </a:r>
          </a:p>
        </p:txBody>
      </p:sp>
      <p:pic>
        <p:nvPicPr>
          <p:cNvPr id="21507" name="irc_mi" descr="http://www.vinograd.su/images/education/089-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484313"/>
            <a:ext cx="5976938" cy="43465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Поширення бактерій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Мікрофлора </a:t>
            </a:r>
            <a:r>
              <a:rPr lang="uk-UA" dirty="0" err="1"/>
              <a:t>грунту</a:t>
            </a:r>
            <a:endParaRPr lang="uk-UA" dirty="0"/>
          </a:p>
          <a:p>
            <a:r>
              <a:rPr lang="uk-UA" dirty="0"/>
              <a:t>Кількість бактерій у </a:t>
            </a:r>
            <a:r>
              <a:rPr lang="uk-UA" dirty="0" err="1"/>
              <a:t>грунті</a:t>
            </a:r>
            <a:r>
              <a:rPr lang="uk-UA" dirty="0"/>
              <a:t> надзвичайно велика – </a:t>
            </a:r>
            <a:r>
              <a:rPr lang="uk-UA" b="1" dirty="0"/>
              <a:t>сотні мільйонів і мільярди в 1 г. </a:t>
            </a:r>
            <a:r>
              <a:rPr lang="uk-UA" dirty="0"/>
              <a:t>Мікрофлора </a:t>
            </a:r>
            <a:r>
              <a:rPr lang="uk-UA" dirty="0" err="1"/>
              <a:t>грунту</a:t>
            </a:r>
            <a:r>
              <a:rPr lang="uk-UA" dirty="0"/>
              <a:t> різноманітна: бактерії гниття, </a:t>
            </a:r>
            <a:r>
              <a:rPr lang="uk-UA" dirty="0" err="1"/>
              <a:t>нітрифікуючі</a:t>
            </a:r>
            <a:r>
              <a:rPr lang="uk-UA" dirty="0"/>
              <a:t>, </a:t>
            </a:r>
            <a:r>
              <a:rPr lang="uk-UA" dirty="0" err="1"/>
              <a:t>азотфіксуючі</a:t>
            </a:r>
            <a:r>
              <a:rPr lang="uk-UA" dirty="0"/>
              <a:t>, сіркобактерії тощо.</a:t>
            </a:r>
            <a:endParaRPr lang="ru-RU" dirty="0"/>
          </a:p>
        </p:txBody>
      </p:sp>
      <p:pic>
        <p:nvPicPr>
          <p:cNvPr id="4" name="irc_mi" descr="http://avt-group.net/wp-content/uploads/image19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65104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a95a.com.ua/images/stories/new_images/03533ac24ad1a74b64329e0ee027e376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149080"/>
            <a:ext cx="2857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Поширення бактерій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Мікрофлора водойм</a:t>
            </a:r>
          </a:p>
          <a:p>
            <a:r>
              <a:rPr lang="uk-UA" dirty="0"/>
              <a:t>Чиста вода містить </a:t>
            </a:r>
            <a:r>
              <a:rPr lang="uk-UA" b="1" dirty="0"/>
              <a:t>100-200 бактерій в 1 </a:t>
            </a:r>
            <a:r>
              <a:rPr lang="uk-UA" b="1" dirty="0" err="1"/>
              <a:t>мл</a:t>
            </a:r>
            <a:r>
              <a:rPr lang="uk-UA" b="1" dirty="0"/>
              <a:t>., а забруднена – 100 -300 тис. і більше</a:t>
            </a:r>
            <a:r>
              <a:rPr lang="uk-UA" dirty="0"/>
              <a:t>. За видовим складом подібна до мікрофлори </a:t>
            </a:r>
            <a:r>
              <a:rPr lang="uk-UA" dirty="0" err="1"/>
              <a:t>грунту</a:t>
            </a:r>
            <a:r>
              <a:rPr lang="uk-UA" dirty="0"/>
              <a:t>, але є і специфічні види.</a:t>
            </a:r>
            <a:endParaRPr lang="ru-RU" dirty="0"/>
          </a:p>
        </p:txBody>
      </p:sp>
      <p:pic>
        <p:nvPicPr>
          <p:cNvPr id="34818" name="Picture 2" descr="http://hydro.bio.msu.ru/objekt/bakt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37112"/>
            <a:ext cx="2400300" cy="205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309</TotalTime>
  <Words>3062</Words>
  <Application>Microsoft Office PowerPoint</Application>
  <PresentationFormat>Экран (4:3)</PresentationFormat>
  <Paragraphs>287</Paragraphs>
  <Slides>76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1" baseType="lpstr">
      <vt:lpstr>Times New Roman</vt:lpstr>
      <vt:lpstr>Trebuchet MS</vt:lpstr>
      <vt:lpstr>Wingdings</vt:lpstr>
      <vt:lpstr>Wingdings 2</vt:lpstr>
      <vt:lpstr>Изящная</vt:lpstr>
      <vt:lpstr>Біологічне різноманіття</vt:lpstr>
      <vt:lpstr>ПРОКАРІОТИ. Археї</vt:lpstr>
      <vt:lpstr>Прокаріоти. ЕУбактерії</vt:lpstr>
      <vt:lpstr>Бактерії поділяють за формою  на:</vt:lpstr>
      <vt:lpstr>Класифікація бактерій за типом живлення</vt:lpstr>
      <vt:lpstr>Класифікація бактерій за типом живлення</vt:lpstr>
      <vt:lpstr>Розмноження бактерій</vt:lpstr>
      <vt:lpstr>Поширення бактерій</vt:lpstr>
      <vt:lpstr>Поширення бактерій</vt:lpstr>
      <vt:lpstr>Мікрофлора повітря</vt:lpstr>
      <vt:lpstr>Хвороботворні бактерії та боротьба з ними</vt:lpstr>
      <vt:lpstr>Ціанобактерії</vt:lpstr>
      <vt:lpstr>Ціанобактерії</vt:lpstr>
      <vt:lpstr>Презентация PowerPoint</vt:lpstr>
      <vt:lpstr>Схема сучасної системи еукаріот</vt:lpstr>
      <vt:lpstr>Загальна характеристика водоростей</vt:lpstr>
      <vt:lpstr>Будова водоростей</vt:lpstr>
      <vt:lpstr>Розмноження водоростей</vt:lpstr>
      <vt:lpstr>Розмноження водоростей</vt:lpstr>
      <vt:lpstr>розвиток водоростей</vt:lpstr>
      <vt:lpstr>Розповсюдження водоростей</vt:lpstr>
      <vt:lpstr>Відділ Зелені водорості</vt:lpstr>
      <vt:lpstr>Клас Власне Зелені водорості, порядок Вольвоксові</vt:lpstr>
      <vt:lpstr>Розмноження хламідомонади. Нестатеве та статеве</vt:lpstr>
      <vt:lpstr>Рід Хлорела</vt:lpstr>
      <vt:lpstr>Розмноження хлорели</vt:lpstr>
      <vt:lpstr>Рід Улотрикс</vt:lpstr>
      <vt:lpstr>Розмноження улотрикса</vt:lpstr>
      <vt:lpstr>Клас Зчіплянки Рід Спірогіра</vt:lpstr>
      <vt:lpstr>Розмноження спірогіри</vt:lpstr>
      <vt:lpstr>Рід Ульва</vt:lpstr>
      <vt:lpstr>Відділ Бурі водорості</vt:lpstr>
      <vt:lpstr>Бурі водорості</vt:lpstr>
      <vt:lpstr>Розмноження</vt:lpstr>
      <vt:lpstr>Червоні водорості</vt:lpstr>
      <vt:lpstr>Розмноження </vt:lpstr>
      <vt:lpstr>Місцезнаходження</vt:lpstr>
      <vt:lpstr>Відділ Діатомові водорості</vt:lpstr>
      <vt:lpstr>Місцезнаходження</vt:lpstr>
      <vt:lpstr>Загальна характеристика</vt:lpstr>
      <vt:lpstr>Будова грибів</vt:lpstr>
      <vt:lpstr>Живлення грибів</vt:lpstr>
      <vt:lpstr>Розмноження грибів</vt:lpstr>
      <vt:lpstr>Нестатеве розмноження грибів</vt:lpstr>
      <vt:lpstr>Статеве Розмноження грибів</vt:lpstr>
      <vt:lpstr>Статеве розмноження грибів</vt:lpstr>
      <vt:lpstr>Риси подібності грибів та рослин</vt:lpstr>
      <vt:lpstr>Риси подібності грибів і тварин</vt:lpstr>
      <vt:lpstr>Цвілеві гриби</vt:lpstr>
      <vt:lpstr>Мукор</vt:lpstr>
      <vt:lpstr>Аспергіл та пеніцил</vt:lpstr>
      <vt:lpstr>Аспергілл та пеніцилл</vt:lpstr>
      <vt:lpstr>Дріжджі</vt:lpstr>
      <vt:lpstr>Дріжджі</vt:lpstr>
      <vt:lpstr>Шапинкові гриби</vt:lpstr>
      <vt:lpstr>Будова гриба</vt:lpstr>
      <vt:lpstr>Шапинкові гриби</vt:lpstr>
      <vt:lpstr>Шапинкові гриби</vt:lpstr>
      <vt:lpstr>Гриби - паразити</vt:lpstr>
      <vt:lpstr>Гриби – паразити рослин</vt:lpstr>
      <vt:lpstr>Гриби-паразити тварин та людини</vt:lpstr>
      <vt:lpstr>Значення грибів у природі та житті людини</vt:lpstr>
      <vt:lpstr>Лишайники</vt:lpstr>
      <vt:lpstr>Відмінності лишайників від інших організмів</vt:lpstr>
      <vt:lpstr>Будова лишайників</vt:lpstr>
      <vt:lpstr>Накипні, листуваті та кущисті лишайники</vt:lpstr>
      <vt:lpstr>Внутрішня будова лишайників</vt:lpstr>
      <vt:lpstr>Живлення лишайника</vt:lpstr>
      <vt:lpstr>Розмноження лишайників</vt:lpstr>
      <vt:lpstr>Вегетативне розмноження лишайників соредіями (А) та ізидіями (Б)</vt:lpstr>
      <vt:lpstr>Значення лишайників у природі та житті людини</vt:lpstr>
      <vt:lpstr>Леканора (накипний)</vt:lpstr>
      <vt:lpstr>Пармелія (листуватий лишайник)</vt:lpstr>
      <vt:lpstr>Кладонія (кущистий)</vt:lpstr>
      <vt:lpstr>Ісландський мох</vt:lpstr>
      <vt:lpstr>Лишайникова манна – манна небесна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Біологічне різноманіття</dc:title>
  <dc:creator>C2-411-Note</dc:creator>
  <cp:lastModifiedBy>Безусько Алла Герасимівна</cp:lastModifiedBy>
  <cp:revision>41</cp:revision>
  <dcterms:created xsi:type="dcterms:W3CDTF">2016-04-04T07:11:03Z</dcterms:created>
  <dcterms:modified xsi:type="dcterms:W3CDTF">2022-06-23T11:08:39Z</dcterms:modified>
</cp:coreProperties>
</file>