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9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90" r:id="rId32"/>
    <p:sldId id="291" r:id="rId33"/>
    <p:sldId id="288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39" r:id="rId53"/>
    <p:sldId id="311" r:id="rId54"/>
    <p:sldId id="312" r:id="rId55"/>
    <p:sldId id="313" r:id="rId56"/>
    <p:sldId id="314" r:id="rId57"/>
    <p:sldId id="315" r:id="rId58"/>
    <p:sldId id="316" r:id="rId59"/>
    <p:sldId id="317" r:id="rId60"/>
    <p:sldId id="318" r:id="rId61"/>
    <p:sldId id="319" r:id="rId62"/>
    <p:sldId id="320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6" r:id="rId78"/>
    <p:sldId id="335" r:id="rId79"/>
    <p:sldId id="337" r:id="rId80"/>
    <p:sldId id="338" r:id="rId8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7" d="100"/>
          <a:sy n="77" d="100"/>
        </p:scale>
        <p:origin x="25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04CC0-ED12-443D-B058-09052E93BA79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B57087-7B2D-4D72-849E-71D6ECFC0DE1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uk-UA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634445E-E67C-4492-B4C1-156D6FEA4579}" type="slidenum">
              <a:rPr lang="uk-UA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F3A98-EFEC-4E31-9F29-A0BE6FEBA294}" type="slidenum">
              <a:rPr lang="uk-UA" smtClean="0"/>
              <a:pPr/>
              <a:t>43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E07CA2E-8027-4F91-B3EB-BBAF2FE7237F}" type="datetimeFigureOut">
              <a:rPr lang="uk-UA" smtClean="0"/>
              <a:pPr/>
              <a:t>23.06.2022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0485EA0-EEF5-46EB-9530-80D24F54BB8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ua/url?sa=i&amp;rct=j&amp;q=&amp;esrc=s&amp;frm=1&amp;source=images&amp;cd=&amp;cad=rja&amp;docid=vxPBbVixkou1RM&amp;tbnid=OvjEC933_bbfsM:&amp;ved=0CAUQjRw&amp;url=http://www.tsvetnik.info/florarium/sphagnum.htm&amp;ei=xKZnUs-OEefJ4gTB_YCoDQ&amp;psig=AFQjCNEr1m9_k2dRdezN37-dwwx9aC7qkA&amp;ust=138261100854788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://www.google.com.ua/url?sa=i&amp;rct=j&amp;q=&amp;esrc=s&amp;frm=1&amp;source=images&amp;cd=&amp;cad=rja&amp;docid=H57QE-ZCt4afSM&amp;tbnid=m3mRkOLe0tA75M:&amp;ved=0CAUQjRw&amp;url=http://ekontsh.civicua.org/fam/Aspidiaceae/Dryopteris/Dryopteris%20filix-mas/imagepages/image6.html&amp;ei=c6hnUquYFILx4gTFlYCgCg&amp;psig=AFQjCNGeR_f_IvxDhJJry8oSdO1X15JZpQ&amp;ust=138261143405716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nTnInBWfA75ChM&amp;tbnid=Cc7QFqahWFMmKM:&amp;ved=0CAUQjRw&amp;url=http://mou99.mybb.ru/viewtopic.php?id=165&amp;p=2&amp;ei=E6lnUrjjKeXm4QTs8ICQBg&amp;psig=AFQjCNGfjBI8jfx1iF-ecn7f81dWRxYefQ&amp;ust=1382611597730807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ua/imgres?imgurl=http://upload.wikimedia.org/wikipedia/commons/e/eb/Athyrium_filix-femina0.jpg&amp;imgrefurl=http://commons.wikimedia.org/wiki/File:Athyrium_filix-femina0.jpg&amp;docid=dVo8Lg0-_Ca5bM&amp;tbnid=MfTr4HmmG_G5QM&amp;w=2848&amp;h=2136&amp;ei=yqhnUpPMCOrV4QTp8IHIBA&amp;ved=0CAcQxiAwBQ&amp;iact=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google.com.ua/url?sa=i&amp;rct=j&amp;q=&amp;esrc=s&amp;frm=1&amp;source=images&amp;cd=&amp;cad=rja&amp;docid=k5Jr0vE6CcQBvM&amp;tbnid=edYYlZ5hsjRMFM:&amp;ved=0CAUQjRw&amp;url=http://medbiol.ru/medbiol/botanica/001c1b98.htm&amp;ei=R6lnUvTONMKR4ASUwYDYDQ&amp;psig=AFQjCNE62DuwuqIfUi_EaljE-CNFt2BGhg&amp;ust=138261164152553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7.jpeg"/><Relationship Id="rId2" Type="http://schemas.openxmlformats.org/officeDocument/2006/relationships/hyperlink" Target="http://www.google.com.ua/url?sa=i&amp;rct=j&amp;q=&amp;esrc=s&amp;frm=1&amp;source=images&amp;cd=&amp;cad=rja&amp;docid=vbSaf3UTlXXGrM&amp;tbnid=gqzt_XBRkRqPGM:&amp;ved=0CAUQjRw&amp;url=http://ru.wikipedia.org/wiki/%D0%9E%D1%80%D0%BB%D1%8F%D0%BA_%D0%BE%D0%B1%D1%8B%D0%BA%D0%BD%D0%BE%D0%B2%D0%B5%D0%BD%D0%BD%D1%8B%D0%B9&amp;ei=kqlnUq35G-bC4gTA7YHgCw&amp;psig=AFQjCNF6qJBwHtSSaNvfd0lP0SK1VkK-rg&amp;ust=138261172537452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_vwJ9EgDnlogUM&amp;tbnid=Xu6PdEeAlkABWM:&amp;ved=0CAUQjRw&amp;url=http://kvetok.ru/vopros/pochemu-umerla-azola&amp;ei=AqpnUs3qN-bZ4QTL_4GgAQ&amp;psig=AFQjCNFzMAsSHgSVsAw1VaVF4uhuhqMWkQ&amp;ust=1382611838294604" TargetMode="External"/><Relationship Id="rId5" Type="http://schemas.openxmlformats.org/officeDocument/2006/relationships/image" Target="../media/image16.jpeg"/><Relationship Id="rId4" Type="http://schemas.openxmlformats.org/officeDocument/2006/relationships/hyperlink" Target="http://www.google.com.ua/url?sa=i&amp;rct=j&amp;q=&amp;esrc=s&amp;frm=1&amp;source=images&amp;cd=&amp;cad=rja&amp;docid=SDY4DN62uGUX6M&amp;tbnid=rhNy8vigwbDk8M:&amp;ved=0CAUQjRw&amp;url=http://gallery.new-ecopsychology.org/ru/photo/ostrich_fern_(matteuccia_struthiopteris)-3.htm&amp;ei=4alnUtm3NeXx4gTIjYDIAg&amp;psig=AFQjCNE_HFJLrj04oILIUhsgdAhPeg782w&amp;ust=1382611757808358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jpeg"/><Relationship Id="rId2" Type="http://schemas.openxmlformats.org/officeDocument/2006/relationships/hyperlink" Target="http://www.google.com.ua/url?sa=i&amp;rct=j&amp;q=&amp;esrc=s&amp;frm=1&amp;source=images&amp;cd=&amp;cad=rja&amp;docid=I6DTDTWqSxWPEM&amp;tbnid=S9BWZhxB4EvgvM:&amp;ved=0CAUQjRw&amp;url=http://ru.wikipedia.org/wiki/%D0%A5%D0%B2%D0%BE%D1%89&amp;ei=TqpnUq_VLqLc4wT7iIG4Dw&amp;psig=AFQjCNGl_GL6Z0_iWUzFY-sk0cOPh2CBIg&amp;ust=138261191489078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.ua/url?sa=i&amp;rct=j&amp;q=&amp;esrc=s&amp;frm=1&amp;source=images&amp;cd=&amp;cad=rja&amp;docid=I6DTDTWqSxWPEM&amp;tbnid=S9BWZhxB4EvgvM:&amp;ved=0CAUQjRw&amp;url=http://www.diversityoflife.org/imgs/dws/r/Equisetaceae_Equisetum_arvense_5868.html&amp;ei=d6pnUur-FKHi4QSqtIDYBA&amp;psig=AFQjCNGl_GL6Z0_iWUzFY-sk0cOPh2CBIg&amp;ust=1382611914890781" TargetMode="External"/><Relationship Id="rId5" Type="http://schemas.openxmlformats.org/officeDocument/2006/relationships/image" Target="../media/image19.jpeg"/><Relationship Id="rId4" Type="http://schemas.openxmlformats.org/officeDocument/2006/relationships/hyperlink" Target="http://www.google.com.ua/url?sa=i&amp;rct=j&amp;q=&amp;esrc=s&amp;frm=1&amp;source=images&amp;cd=&amp;cad=rja&amp;docid=I6DTDTWqSxWPEM&amp;tbnid=S9BWZhxB4EvgvM:&amp;ved=0CAUQjRw&amp;url=http://www.plantsystematics.org/imgs/robbin/na/Equisetaceae_Equisetum_giganteum_4350.html&amp;ei=ZapnUp3lL9Gv4QTbpoHoDA&amp;psig=AFQjCNGl_GL6Z0_iWUzFY-sk0cOPh2CBIg&amp;ust=138261191489078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m.ua/url?sa=i&amp;rct=j&amp;q=&amp;esrc=s&amp;frm=1&amp;source=images&amp;cd=&amp;cad=rja&amp;docid=aBzuV8A_yy-MWM&amp;tbnid=uJuJEg6ca7pVrM:&amp;ved=0CAUQjRw&amp;url=http://mirbiologii.ru/prezentaciya-na-temu-xvoshhi-i-plauny.html&amp;ei=WKtnUu3YGe2O4gT6p4GgBw&amp;psig=AFQjCNFeGYxTIZfL7AVAxSF_VOoWaTWEQQ&amp;ust=1382612160589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www.google.com.ua/url?sa=i&amp;rct=j&amp;q=&amp;esrc=s&amp;frm=1&amp;source=images&amp;cd=&amp;cad=rja&amp;docid=w8SVkGY-fIhN4M&amp;tbnid=o1gaaJbsLHsCpM:&amp;ved=0CAUQjRw&amp;url=http://www.science3.narod.ru/botanica.htm&amp;ei=qatnUuXZOYvW4wS6r4DQDg&amp;bvm=bv.55123115,d.bGE&amp;psig=AFQjCNGppprhK9K7QioFdcU-IX3AUgbSoA&amp;ust=1382612262642559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google.com.ua/url?sa=i&amp;rct=j&amp;q=&amp;esrc=s&amp;frm=1&amp;source=images&amp;cd=&amp;cad=rja&amp;docid=mVnm1PJUD52DRM&amp;tbnid=Wbsn6DJKiJvFgM:&amp;ved=0CAUQjRw&amp;url=http://www.sciteclibrary.ru/cgi-bin/yabb2/YaBB.pl?num=1318064147/140&amp;ei=-qtnUrGEIInX4ASn8YGoDQ&amp;psig=AFQjCNGfbcRrf9HHOG7ndrh1lBYvgD-D7Q&amp;ust=1382612339031307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om.ua/url?sa=i&amp;rct=j&amp;q=&amp;esrc=s&amp;frm=1&amp;source=images&amp;cd=&amp;cad=rja&amp;docid=0r82ZbdQxUiXwM&amp;tbnid=MU0tcmU7Nj9OOM:&amp;ved=0CAUQjRw&amp;url=http://schools.keldysh.ru/co1678/Project/Mixytkin/Sait/Plaun+.html&amp;ei=PKxnUrf1LqfZ4ASwoICoDw&amp;psig=AFQjCNEa-zZdIt9KnMVJlDKh7HwMyXGviA&amp;ust=138261240766767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hyperlink" Target="http://www.google.com.ua/url?sa=i&amp;rct=j&amp;q=&amp;esrc=s&amp;frm=1&amp;source=images&amp;cd=&amp;cad=rja&amp;docid=0r82ZbdQxUiXwM&amp;tbnid=MU0tcmU7Nj9OOM:&amp;ved=0CAUQjRw&amp;url=http://leksad.ru/h135-plaun-bulavovidnyjj-likopodijj.htm&amp;ei=YaxnUuutOYfj4wTSj4HQCQ&amp;psig=AFQjCNEa-zZdIt9KnMVJlDKh7HwMyXGviA&amp;ust=1382612407667676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google.com.ua/url?sa=i&amp;rct=j&amp;q=&amp;esrc=s&amp;frm=1&amp;source=images&amp;cd=&amp;cad=rja&amp;docid=ZlGUG9iQvv2VJM&amp;tbnid=hxM91N6e5QSAXM:&amp;ved=0CAUQjRw&amp;url=http://uk.wikipedia.org/wiki/%D0%91%D0%B0%D1%80%D0%B0%D0%BD%D0%B5%D1%86%D1%8C_%D0%B7%D0%B2%D0%B8%D1%87%D0%B0%D0%B9%D0%BD%D0%B8%D0%B9&amp;ei=ka1nUreyD6nX4ASTxYCwDQ&amp;psig=AFQjCNGi_5oXKU-veSI8h5RKkef5pa2gLQ&amp;ust=1382612744176643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google.com.ua/url?sa=i&amp;rct=j&amp;q=&amp;esrc=s&amp;frm=1&amp;source=images&amp;cd=&amp;cad=rja&amp;docid=VJgyUYJOkA91iM&amp;tbnid=hh0Bnh4Z5kF-2M:&amp;ved=0CAUQjRw&amp;url=http://fitoapteka.org/herbs-p/2041-diphasiastrum-complanatum&amp;ei=va1nUr_SEsng4QSm54CoDA&amp;psig=AFQjCNH7E7ZLro4iRI3SrHzlUe4_kcXFpQ&amp;ust=1382612794077925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hyperlink" Target="http://www.google.com.ua/url?sa=i&amp;rct=j&amp;q=&amp;esrc=s&amp;frm=1&amp;source=images&amp;cd=&amp;cad=rja&amp;docid=62wPcZhRWWokJM&amp;tbnid=O11UwK92t5Z2fM:&amp;ved=0CAUQjRw&amp;url=http://schools.keldysh.ru/co1678/Project/Mixytkin/Sait/Moss+.html&amp;ei=B6RnUrrGJYfW4wSIm4GoAg&amp;bvm=bv.55123115,d.bGE&amp;psig=AFQjCNEI_kHv4UDHkT7gG2JKTIaNwhEvFw&amp;ust=1382610170240746" TargetMode="External"/><Relationship Id="rId7" Type="http://schemas.openxmlformats.org/officeDocument/2006/relationships/hyperlink" Target="http://www.google.com.ua/url?sa=i&amp;rct=j&amp;q=&amp;esrc=s&amp;frm=1&amp;source=images&amp;cd=&amp;cad=rja&amp;docid=LVnBDETskck4cM&amp;tbnid=3Pa9yOZzZMfiiM:&amp;ved=0CAUQjRw&amp;url=http://dic.academic.ru/dic.nsf/ruwiki/661587&amp;ei=ZqRnUoGBN8q14ASvxYDgBg&amp;bvm=bv.55123115,d.bGE&amp;psig=AFQjCNEI_kHv4UDHkT7gG2JKTIaNwhEvFw&amp;ust=1382610170240746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om.ua/url?sa=i&amp;rct=j&amp;q=&amp;esrc=s&amp;frm=1&amp;source=images&amp;cd=&amp;cad=rja&amp;docid=LVnBDETskck4cM&amp;tbnid=3Pa9yOZzZMfiiM:&amp;ved=0CAUQjRw&amp;url=http://likonsta.ucoz.ru/publ/mkhi_i_lishajniki/mokh/chto_takoe_mkhi/25-1-0-148&amp;ei=SKRnUpfqFKvc4wTl7IHIDw&amp;bvm=bv.55123115,d.bGE&amp;psig=AFQjCNEI_kHv4UDHkT7gG2JKTIaNwhEvFw&amp;ust=1382610170240746" TargetMode="Externa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s://www.google.com.ua/url?sa=i&amp;rct=j&amp;q=&amp;esrc=s&amp;source=images&amp;cd=&amp;cad=rja&amp;uact=8&amp;ved=0CAcQjRw&amp;url=https://sites.google.com/site/nullisomik/ucebno-metodiceskij-komplekt-po-kursu-biologia/laboratornye-i-prakticeskie-raboty/7-klass/rabota-no9-stroenie-muzskih-i-zenskih-sisek-pylcy-seman-sosny&amp;ei=aOllVL_yGonWar2ugvgN&amp;psig=AFQjCNGW3PnmwnUPC3B_hNaE0d869lD1ww&amp;ust=1416051400724117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ua/url?sa=i&amp;rct=j&amp;q=&amp;esrc=s&amp;source=images&amp;cd=&amp;cad=rja&amp;uact=8&amp;ved=0ahUKEwjk98-W6vnLAhUDMZoKHUTUC18QjRwIBw&amp;url=http://asyan.org/potra/%D0%9C%D0%B5%D1%82%D0%BE%D0%B4%D0%B8%D1%87%D0%BD%D0%B0+%D0%B2%D0%BA%D0%B0%D0%B7%D1%96%D0%B2%D0%BA%D0%B0+%D0%B4%D0%BB%D1%8F+%D1%81%D1%82%D1%83%D0%B4%D0%B5%D0%BD%D1%82%D1%96%D0%B2a/main.html&amp;psig=AFQjCNF-_EaRwJZN-UNMQ6ClUTlDCSV-OA&amp;ust=146002582235131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google.com.ua/url?sa=i&amp;rct=j&amp;q=&amp;esrc=s&amp;frm=1&amp;source=images&amp;cd=&amp;cad=rja&amp;docid=KjU9aN5i8Q85MM&amp;tbnid=Tr1WFruOZNzG-M:&amp;ved=0CAUQjRw&amp;url=http://900igr.net/prezentatsii/biologija/Embrionalnyj-period-razvitija/012-TSikl-razvitija-paporotnika.html&amp;ei=HQF6UsGIPOzt4gTd3oG4CA&amp;bvm=bv.55980276,d.bGE&amp;psig=AFQjCNEk7Ti52nc9JeVxTC89FZ0u05dF-w&amp;ust=138381373147359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school.xvatit.com/images/8/85/Gl1.jpg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school.xvatit.com/images/a/a7/Gl2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google.com.ua/url?sa=i&amp;rct=j&amp;q=&amp;esrc=s&amp;frm=1&amp;source=images&amp;cd=&amp;cad=rja&amp;docid=24U6NtZf1k7goM&amp;tbnid=kSVAg6anUUonSM:&amp;ved=0CAUQjRw&amp;url=http://narodna-osvita.com.ua/581-organzmeniy-rven-organzacyi-zhittya.html&amp;ei=yqRnUv6CD-al4AT_5oB4&amp;psig=AFQjCNFdBqLu1fQCoRlZopGKvLO0Bfpr6A&amp;ust=1382610488687273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google.com.ua/url?sa=i&amp;rct=j&amp;q=&amp;esrc=s&amp;source=images&amp;cd=&amp;cad=rja&amp;uact=8&amp;ved=0ahUKEwjP8s_26vnLAhUFS5oKHU9vCj4QjRwIBw&amp;url=http://www.myshared.ru/slide/807252/&amp;bvm=bv.118443451,d.bGg&amp;psig=AFQjCNE54VrE8H4P5RSoKgBYvS2S1WyZ_g&amp;ust=1460026002628024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www.google.com.ua/url?sa=i&amp;rct=j&amp;q=&amp;esrc=s&amp;frm=1&amp;source=images&amp;cd=&amp;cad=rja&amp;docid=KjU9aN5i8Q85MM&amp;tbnid=Tr1WFruOZNzG-M:&amp;ved=0CAUQjRw&amp;url=http://nashol.com/201007212447/prezentaciya-po-biologii-mnogoobrazie-golosemennih-rastenii-7-klass.html&amp;ei=PgF6Ut2XFcK84ATBq4HYDg&amp;bvm=bv.55980276,d.bGE&amp;psig=AFQjCNEk7Ti52nc9JeVxTC89FZ0u05dF-w&amp;ust=1383813731473597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www.google.com.ua/url?sa=i&amp;rct=j&amp;q=&amp;esrc=s&amp;frm=1&amp;source=images&amp;cd=&amp;cad=rja&amp;docid=nLgS3QyAbq3tSM&amp;tbnid=e98cVr5T7fY1LM:&amp;ved=0CAUQjRw&amp;url=http://www.orhidei.org/forum/17-1333-4&amp;ei=Qgh6UpCaCIfU0QWqsoGYBw&amp;bvm=bv.55980276,d.ZG4&amp;psig=AFQjCNHTmlCaS9dT6n45g5PoZraUdr9Qtg&amp;ust=1383815501063098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www.google.com.ua/imgres?start=127&amp;hl=uk&amp;biw=1051&amp;bih=487&amp;tbm=isch&amp;tbnid=cqT0RVMa4Aw09M:&amp;imgrefurl=http://serg-klymenko.narod.ru/Other_World/Ukraine.Karpaty-2009-2_6.htm&amp;docid=9ovF-3GFKUZqsM&amp;imgurl=http://serg-klymenko.narod.ru/Other_World/Photo/Ukraine.Karpaty.Slavske/IMG_5414c_small.jpg&amp;w=225&amp;h=300&amp;ei=QQh6UsvHBumc0AWU1oGoCA&amp;zoom=1&amp;ved=1t:3588,r:34,s:100,i:106&amp;iact=rc&amp;page=10&amp;tbnh=183&amp;tbnw=137&amp;ndsp=16&amp;tx=53.23077392578125&amp;ty=115.07693481445312" TargetMode="Externa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1.jpeg"/><Relationship Id="rId2" Type="http://schemas.openxmlformats.org/officeDocument/2006/relationships/hyperlink" Target="http://www.google.com.ua/imgres?start=100&amp;hl=uk&amp;biw=1051&amp;bih=487&amp;tbm=isch&amp;tbnid=rVkABhQXg5A72M:&amp;imgrefurl=http://www.osvita.org.ua/news/53587.html&amp;docid=Swn9TG0D100NCM&amp;imgurl=http://i.osvita.org.ua/news/db/53/53587_original.jpg&amp;w=200&amp;h=154&amp;ei=QQh6UsvHBumc0AWU1oGoCA&amp;zoom=1&amp;ved=1t:3588,r:54,s:100,i:16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ua/url?sa=i&amp;rct=j&amp;q=&amp;esrc=s&amp;frm=1&amp;source=images&amp;cd=&amp;cad=rja&amp;docid=27EapOgjkne6QM&amp;tbnid=4cJXDfr_OkJ3cM:&amp;ved=0CAUQjRw&amp;url=http://zeleni-liki.ru/article/chi_vam_vdomo/buryani.html&amp;ei=hgl6UpPAIJCY1AXqrYGYBg&amp;bvm=bv.55980276,d.ZG4&amp;psig=AFQjCNGx9CCRLe5gQevcJd7emnUO73sknw&amp;ust=1383815922894094" TargetMode="External"/><Relationship Id="rId5" Type="http://schemas.openxmlformats.org/officeDocument/2006/relationships/image" Target="../media/image50.jpeg"/><Relationship Id="rId4" Type="http://schemas.openxmlformats.org/officeDocument/2006/relationships/hyperlink" Target="http://www.google.com.ua/url?sa=i&amp;rct=j&amp;q=&amp;esrc=s&amp;frm=1&amp;source=images&amp;cd=&amp;cad=rja&amp;docid=5nRWFxOYKyyJ1M&amp;tbnid=wyJQJ03Ar2JwpM:&amp;ved=0CAUQjRw&amp;url=http://www.animals-plants.com/ua/predatoryplants.html&amp;ei=Swl6Us6WMbSb0wXLnIHwCQ&amp;bvm=bv.55980276,d.ZG4&amp;psig=AFQjCNGhCTiRAdtYMVTwJfwoEWX1Ul_xEA&amp;ust=1383815867861027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google.com.ua/url?sa=i&amp;rct=j&amp;q=&amp;esrc=s&amp;frm=1&amp;source=images&amp;cd=&amp;cad=rja&amp;docid=gO1wy63kF_ZLNM&amp;tbnid=2B_mO8658McBWM:&amp;ved=0CAUQjRw&amp;url=http://referatyk.com/biologiya/13220-kursovaya_rabota:_pokritonasinni_abo_kvitkovi_yak_vischiy_etap_evolyutsii_nazemnih_roslin.html&amp;ei=5wd6UqyBIqWM0AWz04DICg&amp;bvm=bv.55980276,d.ZG4&amp;psig=AFQjCNHTmlCaS9dT6n45g5PoZraUdr9Qtg&amp;ust=1383815501063098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com.ua/url?sa=i&amp;rct=j&amp;q=&amp;esrc=s&amp;frm=1&amp;source=images&amp;cd=&amp;cad=rja&amp;docid=w9R6DVoxoq1ARM&amp;tbnid=jj4rc-3K1DGdtM:&amp;ved=0CAUQjRw&amp;url=http://riysate.ucoz.ua/load/botanika/prezentaciji/2&amp;ei=PhN6UtqcBcfGswa7x4CgBQ&amp;psig=AFQjCNHp3YopORRDmAY5_O_4WPEYjKZVsw&amp;ust=138381839323798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hyperlink" Target="http://www.google.com.ua/url?sa=i&amp;rct=j&amp;q=&amp;esrc=s&amp;frm=1&amp;source=images&amp;cd=&amp;cad=rja&amp;docid=W7H2BYmNe0JeeM&amp;tbnid=EpLZdQ_5ASvENM:&amp;ved=0CAUQjRw&amp;url=http://byology.ru/?p=296&amp;ei=nBV6UqjXJcfWsgb1ooGIBw&amp;psig=AFQjCNFNDGT8-OvZJzUC5zwVBwxvSdz6PQ&amp;ust=138381902458949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hyperlink" Target="http://www.google.com.ua/url?sa=i&amp;rct=j&amp;q=&amp;esrc=s&amp;frm=1&amp;source=images&amp;cd=&amp;cad=rja&amp;docid=HrobvDOKDtI5XM&amp;tbnid=nVynhEa2HDRhWM:&amp;ved=0CAUQjRw&amp;url=http://shkola.ua/ru/book/read/35/page194&amp;ei=7hV6UtbTBsbIswbd-YDQBg&amp;psig=AFQjCNFNDGT8-OvZJzUC5zwVBwxvSdz6PQ&amp;ust=1383819024589493" TargetMode="Externa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hyperlink" Target="http://www.google.com.ua/url?sa=i&amp;rct=j&amp;q=&amp;esrc=s&amp;frm=1&amp;source=images&amp;cd=&amp;cad=rja&amp;docid=t-tDOl0a_9lXEM&amp;tbnid=yIiAauJFNiCdhM:&amp;ved=0CAUQjRw&amp;url=http://school.xvatit.com/index.php?title=%D0%A2%D0%B5%D0%BC%D0%B0_47._%D0%9F%D0%B0%D1%81%D0%BB%D1%8C%D0%BE%D0%BD%D0%BE%D0%B2%D1%96_%D1%82%D0%B0_%D0%B0%D0%B9%D1%81%D1%82%D1%80%D0%BE%D0%B2%D1%96&amp;ei=1BZ6UvazBIOEtAass4GQCg&amp;psig=AFQjCNFmFYLdCC9odyhBwYlEOZC-8wryTw&amp;ust=138381934491658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hyperlink" Target="http://www.google.com.ua/url?sa=i&amp;rct=j&amp;q=&amp;esrc=s&amp;frm=1&amp;source=images&amp;cd=&amp;cad=rja&amp;docid=8ub5849JZGfhOM&amp;tbnid=68wG88FDVdZ4qM:&amp;ved=0CAUQjRw&amp;url=http://riysate.ucoz.ua/load/botanika/prezentaciji/2-2-2&amp;ei=qxt6UtnxOKXv4QTp4ID4Dg&amp;bvm=bv.55980276,d.Yms&amp;psig=AFQjCNFe6ucdA0oVm_4UV0bt80m_EVTW1Q&amp;ust=1383820578174215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ua/url?sa=i&amp;rct=j&amp;q=&amp;esrc=s&amp;frm=1&amp;source=images&amp;cd=&amp;cad=rja&amp;docid=Ia2qCpLlKHQwNM&amp;tbnid=BVT-e9NV0xD6aM:&amp;ved=0CAUQjRw&amp;url=http://school.xvatit.com/index.php?title=%D0%9A%D0%BB%D0%B0%D1%81_%D0%9E%D0%B4%D0%BD%D0%BE%D0%B4%D0%BE%D0%BB%D1%8C%D0%BD%D1%96._%D0%A0%D0%BE%D0%B4%D0%B8%D0%BD%D0%B0_%D0%9B%D1%96%D0%BB%D1%96%D0%B9%D0%BD%D1%96._%D0%9F%D0%BE%D0%B2%D0%BD%D1%96_%D1%83%D1%80%D0%BE%D0%BA%D0%B8&amp;ei=iB56Ut6uL8ST4ASUx4HICg&amp;bvm=bv.55980276,d.Yms&amp;psig=AFQjCNFAGcu0x-LUqQd56EJROfzfVSsCyg&amp;ust=138382130178653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google.com.ua/url?sa=i&amp;rct=j&amp;q=&amp;esrc=s&amp;frm=1&amp;source=images&amp;cd=&amp;cad=rja&amp;docid=OeyrKn77qdlE5M&amp;tbnid=GWyoOqivqwGz-M:&amp;ved=0CAUQjRw&amp;url=http://school.xvatit.com/index.php?title=%D0%A2%D0%B5%D0%BC%D0%B0_48._%D0%9A%D0%BB%D0%B0%D1%81_%D0%9E%D0%B4%D0%BD%D0%BE%D0%B4%D0%BE%D0%BB%D1%8C%D0%BD%D1%96._%D0%A0%D0%BE%D0%B4%D0%B8%D0%BD%D0%B0_%D0%9B%D1%96%D0%BB%D1%96%D0%B9%D0%BD%D1%96&amp;ei=RCF6Uv-lDsLVswbk_YDoDw&amp;bvm=bv.55980276,d.Yms&amp;psig=AFQjCNFDKh-8G3Mxsc_hEExSzDApi5ziRA&amp;ust=1383822009758595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google.com.ua/url?sa=i&amp;rct=j&amp;q=&amp;esrc=s&amp;frm=1&amp;source=images&amp;cd=&amp;cad=rja&amp;docid=qnGZQtrEnFF0pM&amp;tbnid=8EWxflpD6Kfy3M:&amp;ved=0CAUQjRw&amp;url=http://ua.convdocs.org/docs/index-59347.html&amp;ei=jKZnUsuKB-W64AS_j4CgBw&amp;psig=AFQjCNFY9-ewspAJUZ26tCizDRS17LlFpw&amp;ust=138261069027745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Вищі рослини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/>
              <a:t>Мохи, папороті, хвощі, плауни, голонасінні і покритонасінні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4638"/>
            <a:ext cx="8291512" cy="4905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Сфагнові або білі мохи</a:t>
            </a:r>
            <a:endParaRPr lang="ru-RU" sz="40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765175"/>
            <a:ext cx="8172450" cy="60928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800" dirty="0"/>
              <a:t>Рід сфагнум.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Сфагновий мох – </a:t>
            </a:r>
            <a:r>
              <a:rPr lang="uk-UA" sz="2800" dirty="0">
                <a:solidFill>
                  <a:srgbClr val="FF0000"/>
                </a:solidFill>
              </a:rPr>
              <a:t>багаторічна однодомна рослина </a:t>
            </a:r>
            <a:r>
              <a:rPr lang="uk-UA" sz="2800" dirty="0"/>
              <a:t>з розгалуженим стеблом. Антеридії розвиваються в пазухах листків на бічних гілочках, архегонії на верхівці.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>
                <a:solidFill>
                  <a:srgbClr val="FF0000"/>
                </a:solidFill>
              </a:rPr>
              <a:t>Протонема має вигляд платівки</a:t>
            </a:r>
            <a:r>
              <a:rPr lang="uk-UA" sz="2800" dirty="0"/>
              <a:t>, а не ниткоподібна; стебло без провідного пучка; ризоїди відсутні, вони є лише у протонеми; коробочка спорофіта не має </a:t>
            </a:r>
            <a:r>
              <a:rPr lang="uk-UA" sz="2800" dirty="0" err="1"/>
              <a:t>перистома</a:t>
            </a:r>
            <a:r>
              <a:rPr lang="uk-UA" sz="2800" dirty="0"/>
              <a:t> та ковпачка.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>
                <a:solidFill>
                  <a:srgbClr val="FF0000"/>
                </a:solidFill>
              </a:rPr>
              <a:t>Листки складаються з двох типів клітин: живих хлорофілоносних та мертвих. Останні здатні накопичувати воду.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 dirty="0"/>
              <a:t>Наростають щорічно верхньою частиною пагонів, нижні частини моху відмирають і перетворюються на торф. Наростання торфу відбувається повільно – 1 см за 10 років.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листка</a:t>
            </a:r>
          </a:p>
        </p:txBody>
      </p:sp>
      <p:pic>
        <p:nvPicPr>
          <p:cNvPr id="19459" name="Содержимое 3" descr="Рис. 25. Клетки листа сфагнума с поверхности при большом увеличении (около 200 раз). Видны зерна хлорофилла и водоносные клетки 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7913" y="1600200"/>
            <a:ext cx="2279650" cy="4525963"/>
          </a:xfrm>
        </p:spPr>
      </p:pic>
      <p:sp>
        <p:nvSpPr>
          <p:cNvPr id="19460" name="Содержимое 4"/>
          <p:cNvSpPr>
            <a:spLocks noGrp="1"/>
          </p:cNvSpPr>
          <p:nvPr>
            <p:ph sz="half" idx="2"/>
          </p:nvPr>
        </p:nvSpPr>
        <p:spPr>
          <a:xfrm>
            <a:off x="4178300" y="1600200"/>
            <a:ext cx="3521075" cy="4525963"/>
          </a:xfrm>
        </p:spPr>
        <p:txBody>
          <a:bodyPr/>
          <a:lstStyle/>
          <a:p>
            <a:pPr eaLnBrk="1" hangingPunct="1"/>
            <a:r>
              <a:rPr lang="uk-UA"/>
              <a:t>Видовжені хлорофілоносні фотосинтезуючі клітини.</a:t>
            </a:r>
          </a:p>
          <a:p>
            <a:pPr eaLnBrk="1" hangingPunct="1"/>
            <a:r>
              <a:rPr lang="uk-UA"/>
              <a:t>Внутрішні клітини – водоносні клітини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Сфагновий мох</a:t>
            </a:r>
          </a:p>
        </p:txBody>
      </p:sp>
      <p:pic>
        <p:nvPicPr>
          <p:cNvPr id="17411" name="irc_mi" descr="http://www.tsvetnik.info/images/moss_brown-leaf-on-sphagnum-mos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Живлення сфагнового моху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dirty="0"/>
              <a:t>Сфагнум поглинає воду всією поверхнею. В листочках є мертві водоносні клітини. Ці клітини здатні накопичувати і довго утримувати воду.</a:t>
            </a:r>
          </a:p>
          <a:p>
            <a:pPr eaLnBrk="1" hangingPunct="1"/>
            <a:r>
              <a:rPr lang="uk-UA" dirty="0">
                <a:solidFill>
                  <a:srgbClr val="FF0000"/>
                </a:solidFill>
              </a:rPr>
              <a:t>Мінеральні сполуки рослина отримує з повітря з атмосферного пилу</a:t>
            </a:r>
            <a:r>
              <a:rPr lang="uk-UA" dirty="0"/>
              <a:t>. </a:t>
            </a:r>
            <a:r>
              <a:rPr lang="uk-UA" b="1" dirty="0">
                <a:solidFill>
                  <a:srgbClr val="FF0000"/>
                </a:solidFill>
              </a:rPr>
              <a:t>Рослина виробляє кислоти, для того, щоб його розчиняти.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Утворення торфу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484784"/>
            <a:ext cx="8352928" cy="497095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Зазвичай сфагнум густим килимом вкриває болото. Стебла ростуть верхівками, нижні частини поступово відмирають і дуже повільно розкладаються за недостатнього надходження кисню.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В шарі торфу постійно </a:t>
            </a:r>
            <a:r>
              <a:rPr lang="uk-UA" sz="2800" dirty="0">
                <a:solidFill>
                  <a:srgbClr val="FF0000"/>
                </a:solidFill>
              </a:rPr>
              <a:t>підтримується низька температура, розвивається висока кислотність, тому процеси гниття тут протікають дуже повільно, що сприяє тривалому збереженню рослинних решток. Так утворюється торф.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040"/>
            <a:ext cx="7696200" cy="73269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Папоротеподібні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dirty="0"/>
              <a:t>До відділу папоротеподібних відносять вищі спорові судинні рослини, тіло яких складається з кореня, стебла та листків, в життєвому циклі цих рослин </a:t>
            </a:r>
            <a:r>
              <a:rPr lang="uk-UA" sz="2800" dirty="0">
                <a:solidFill>
                  <a:srgbClr val="FF0000"/>
                </a:solidFill>
              </a:rPr>
              <a:t>спорофіт переважає над </a:t>
            </a:r>
            <a:r>
              <a:rPr lang="uk-UA" sz="2800" dirty="0" err="1">
                <a:solidFill>
                  <a:srgbClr val="FF0000"/>
                </a:solidFill>
              </a:rPr>
              <a:t>гаметофітом</a:t>
            </a:r>
            <a:r>
              <a:rPr lang="uk-UA" sz="28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Спорофіт – це рослина, яка має корінь, стебло та листки. На спорофіті утворюються спори, які проростають і дають початок </a:t>
            </a:r>
            <a:r>
              <a:rPr lang="uk-UA" sz="2800" dirty="0" err="1"/>
              <a:t>гаметофіту</a:t>
            </a:r>
            <a:r>
              <a:rPr lang="uk-UA" sz="2800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 </a:t>
            </a:r>
            <a:r>
              <a:rPr lang="uk-UA" sz="2800" dirty="0" err="1"/>
              <a:t>Гаметофіт</a:t>
            </a:r>
            <a:r>
              <a:rPr lang="uk-UA" sz="2800" dirty="0"/>
              <a:t> – невеликий за розмірами організм, у клітинах якого міститься хлорофіл. На </a:t>
            </a:r>
            <a:r>
              <a:rPr lang="uk-UA" sz="2800" dirty="0" err="1"/>
              <a:t>гаметофіті</a:t>
            </a:r>
            <a:r>
              <a:rPr lang="uk-UA" sz="2800" dirty="0"/>
              <a:t> утворюються антеридії та архегонії.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Відділ Папоротеподібні представляють багаторічні трав</a:t>
            </a:r>
            <a:r>
              <a:rPr lang="en-US" sz="2800" dirty="0"/>
              <a:t>’</a:t>
            </a:r>
            <a:r>
              <a:rPr lang="uk-UA" sz="2800" dirty="0" err="1"/>
              <a:t>янисті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0000"/>
                </a:solidFill>
              </a:rPr>
              <a:t>рослини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Чергування поколінь у папоротеподібних</a:t>
            </a:r>
          </a:p>
        </p:txBody>
      </p:sp>
      <p:pic>
        <p:nvPicPr>
          <p:cNvPr id="23555" name="Содержимое 3" descr="E:\doc\Documents\PrintScreen Files\папоротник.bm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96752"/>
            <a:ext cx="6264695" cy="566124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488" cy="1052736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Відділ Папоротеподібні. Щитник чоловічий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9144000" cy="5805264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Типовий представник відділу, росте в тінистих місцях.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Багаторічна трав</a:t>
            </a:r>
            <a:r>
              <a:rPr lang="en-US" sz="2400" dirty="0"/>
              <a:t>’</a:t>
            </a:r>
            <a:r>
              <a:rPr lang="uk-UA" sz="2400" dirty="0" err="1"/>
              <a:t>яниста</a:t>
            </a:r>
            <a:r>
              <a:rPr lang="uk-UA" sz="2400" dirty="0"/>
              <a:t> рослина з потовщеним коротким кореневищем, вкритим залишками черешків листків.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Від кореневища вниз відходять додаткові корені. Первинний корінь швидко відмирає.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Від кореневища вгору відходять </a:t>
            </a:r>
            <a:r>
              <a:rPr lang="uk-UA" sz="2400" dirty="0" err="1">
                <a:solidFill>
                  <a:srgbClr val="FF0000"/>
                </a:solidFill>
              </a:rPr>
              <a:t>двічіперисторозсічені</a:t>
            </a:r>
            <a:r>
              <a:rPr lang="uk-UA" sz="2400" dirty="0">
                <a:solidFill>
                  <a:srgbClr val="FF0000"/>
                </a:solidFill>
              </a:rPr>
              <a:t>  листки </a:t>
            </a:r>
            <a:r>
              <a:rPr lang="uk-UA" sz="2400" dirty="0" err="1">
                <a:solidFill>
                  <a:srgbClr val="FF0000"/>
                </a:solidFill>
              </a:rPr>
              <a:t>вайї</a:t>
            </a:r>
            <a:r>
              <a:rPr lang="uk-UA" sz="2400" dirty="0">
                <a:solidFill>
                  <a:srgbClr val="FF0000"/>
                </a:solidFill>
              </a:rPr>
              <a:t>. Листок у папоротей стеблового походження.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Листки виконують дві функції: </a:t>
            </a:r>
            <a:r>
              <a:rPr lang="uk-UA" sz="2400" dirty="0" err="1">
                <a:solidFill>
                  <a:srgbClr val="FF0000"/>
                </a:solidFill>
              </a:rPr>
              <a:t>фотосинтезуючу</a:t>
            </a:r>
            <a:r>
              <a:rPr lang="uk-UA" sz="2400" dirty="0">
                <a:solidFill>
                  <a:srgbClr val="FF0000"/>
                </a:solidFill>
              </a:rPr>
              <a:t> та </a:t>
            </a:r>
            <a:r>
              <a:rPr lang="uk-UA" sz="2400" dirty="0" err="1">
                <a:solidFill>
                  <a:srgbClr val="FF0000"/>
                </a:solidFill>
              </a:rPr>
              <a:t>спороутворюючу</a:t>
            </a:r>
            <a:r>
              <a:rPr lang="uk-UA" sz="2400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Спорангії знаходяться з нижнього боку листка, зібрані купками (соруси). Соруси вкриті покривальцем.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Спори </a:t>
            </a:r>
            <a:r>
              <a:rPr lang="uk-UA" sz="2400" dirty="0" err="1"/>
              <a:t>гаплоїдні</a:t>
            </a:r>
            <a:r>
              <a:rPr lang="uk-UA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err="1"/>
              <a:t>Гаметофіт</a:t>
            </a:r>
            <a:r>
              <a:rPr lang="uk-UA" sz="2400" dirty="0"/>
              <a:t> – двостатевий зелений заросток. На </a:t>
            </a:r>
            <a:r>
              <a:rPr lang="uk-UA" sz="2400" dirty="0" err="1"/>
              <a:t>гаметофіті</a:t>
            </a:r>
            <a:r>
              <a:rPr lang="uk-UA" sz="2400" dirty="0"/>
              <a:t> утворюються антеридії та архегонії.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Із зиготи формується спорофіт</a:t>
            </a:r>
            <a:r>
              <a:rPr lang="uk-UA" sz="2400" dirty="0"/>
              <a:t>.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Спорофіт та </a:t>
            </a:r>
            <a:r>
              <a:rPr lang="uk-UA" dirty="0" err="1">
                <a:solidFill>
                  <a:schemeClr val="tx1"/>
                </a:solidFill>
              </a:rPr>
              <a:t>гаметофіт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5603" name="irc_mi" descr="http://ekontsh.civicua.org/fam/Aspidiaceae/Dryopteris/Dryopteris%20filix-mas/images/P8040029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060575"/>
            <a:ext cx="4762500" cy="3571875"/>
          </a:xfrm>
        </p:spPr>
      </p:pic>
      <p:pic>
        <p:nvPicPr>
          <p:cNvPr id="25604" name="Picture 2" descr="https://encrypted-tbn1.gstatic.com/images?q=tbn:ANd9GcSfWAxJXLaRsllBJsil452zE9t7Cr4jSOLXe94z-I5hM0XW8ivz5mS6o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549275"/>
            <a:ext cx="10191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irc_mi" descr="https://encrypted-tbn0.gstatic.com/images?q=tbn:ANd9GcRTZnmL7olv-BgQQzKj6iDjLSG_9GRspWsJ5t00EppJFeDlzd7m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825" y="2276475"/>
            <a:ext cx="38100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Будова сорусів</a:t>
            </a:r>
          </a:p>
        </p:txBody>
      </p:sp>
      <p:pic>
        <p:nvPicPr>
          <p:cNvPr id="26627" name="irc_mi" descr="http://medbiol.ru/medbiol/botanica/images/gif-elen/57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628775"/>
            <a:ext cx="8208963" cy="482441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363272" cy="692697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Загальна характеристика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52736"/>
            <a:ext cx="8243888" cy="58052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Наявність добре розвинених і відособлених </a:t>
            </a:r>
            <a:r>
              <a:rPr lang="uk-UA" sz="2400" dirty="0">
                <a:solidFill>
                  <a:srgbClr val="FF0000"/>
                </a:solidFill>
              </a:rPr>
              <a:t>тканин</a:t>
            </a:r>
            <a:r>
              <a:rPr lang="uk-UA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Диференціація тіла на </a:t>
            </a:r>
            <a:r>
              <a:rPr lang="uk-UA" sz="2400" dirty="0">
                <a:solidFill>
                  <a:srgbClr val="FF0000"/>
                </a:solidFill>
              </a:rPr>
              <a:t>корінь, стебло та листки.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Зміна поколінь у циклі розвитку </a:t>
            </a:r>
            <a:r>
              <a:rPr lang="uk-UA" sz="2400" dirty="0">
                <a:solidFill>
                  <a:srgbClr val="FF0000"/>
                </a:solidFill>
              </a:rPr>
              <a:t>(</a:t>
            </a:r>
            <a:r>
              <a:rPr lang="uk-UA" sz="2400" dirty="0" err="1">
                <a:solidFill>
                  <a:srgbClr val="FF0000"/>
                </a:solidFill>
              </a:rPr>
              <a:t>гаметофіту</a:t>
            </a:r>
            <a:r>
              <a:rPr lang="uk-UA" sz="2400" dirty="0">
                <a:solidFill>
                  <a:srgbClr val="FF0000"/>
                </a:solidFill>
              </a:rPr>
              <a:t> і спорофіту).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err="1">
                <a:solidFill>
                  <a:srgbClr val="FF0000"/>
                </a:solidFill>
              </a:rPr>
              <a:t>Гаметофіт</a:t>
            </a:r>
            <a:r>
              <a:rPr lang="uk-UA" sz="2400" dirty="0">
                <a:solidFill>
                  <a:srgbClr val="FF0000"/>
                </a:solidFill>
              </a:rPr>
              <a:t> –</a:t>
            </a:r>
            <a:r>
              <a:rPr lang="uk-UA" sz="2400" dirty="0"/>
              <a:t> статеве покоління, на якому розвиваються багатоклітинні статеві органи – </a:t>
            </a:r>
            <a:r>
              <a:rPr lang="uk-UA" sz="2400" dirty="0">
                <a:solidFill>
                  <a:srgbClr val="FF0000"/>
                </a:solidFill>
              </a:rPr>
              <a:t>антеридії і архегонії</a:t>
            </a:r>
            <a:r>
              <a:rPr lang="uk-UA" sz="2400" dirty="0"/>
              <a:t>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Спорофіт –</a:t>
            </a:r>
            <a:r>
              <a:rPr lang="uk-UA" sz="2400" dirty="0"/>
              <a:t> нестатеве покоління, на якому формуються органи нестатевого розмноження – </a:t>
            </a:r>
            <a:r>
              <a:rPr lang="uk-UA" sz="2400" dirty="0">
                <a:solidFill>
                  <a:srgbClr val="FF0000"/>
                </a:solidFill>
              </a:rPr>
              <a:t>спорангії</a:t>
            </a:r>
            <a:r>
              <a:rPr lang="uk-UA" sz="2400" dirty="0"/>
              <a:t>, в яких утворюються спори.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Спорофіт диплоїдний</a:t>
            </a:r>
            <a:r>
              <a:rPr lang="uk-UA" sz="2400" dirty="0"/>
              <a:t>. Під час формування </a:t>
            </a:r>
            <a:r>
              <a:rPr lang="uk-UA" sz="2400" dirty="0" err="1"/>
              <a:t>гаплоїдних</a:t>
            </a:r>
            <a:r>
              <a:rPr lang="uk-UA" sz="2400" dirty="0"/>
              <a:t> спор відбувається </a:t>
            </a:r>
            <a:r>
              <a:rPr lang="uk-UA" sz="2400" dirty="0" err="1"/>
              <a:t>мейотичний</a:t>
            </a:r>
            <a:r>
              <a:rPr lang="uk-UA" sz="2400" dirty="0"/>
              <a:t> поділ.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 err="1">
                <a:solidFill>
                  <a:srgbClr val="FF0000"/>
                </a:solidFill>
              </a:rPr>
              <a:t>Гаметофіт</a:t>
            </a:r>
            <a:r>
              <a:rPr lang="uk-UA" sz="2400" dirty="0">
                <a:solidFill>
                  <a:srgbClr val="FF0000"/>
                </a:solidFill>
              </a:rPr>
              <a:t> </a:t>
            </a:r>
            <a:r>
              <a:rPr lang="uk-UA" sz="2400" dirty="0" err="1">
                <a:solidFill>
                  <a:srgbClr val="FF0000"/>
                </a:solidFill>
              </a:rPr>
              <a:t>гаплоїдний</a:t>
            </a:r>
            <a:r>
              <a:rPr lang="uk-UA" sz="2400" dirty="0"/>
              <a:t>. Перехід від </a:t>
            </a:r>
            <a:r>
              <a:rPr lang="uk-UA" sz="2400" dirty="0" err="1"/>
              <a:t>гаплоїдності</a:t>
            </a:r>
            <a:r>
              <a:rPr lang="uk-UA" sz="2400" dirty="0"/>
              <a:t> до диплоїдності відбувається при заплідненні.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Зигота диплоїдна. </a:t>
            </a:r>
            <a:r>
              <a:rPr lang="uk-UA" sz="2400" dirty="0"/>
              <a:t>З неї розвивається спорофіт.</a:t>
            </a:r>
          </a:p>
          <a:p>
            <a:pPr eaLnBrk="1" hangingPunct="1"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Представники папоротеподібних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/>
              <a:t>Орляк, страусник, щитник чоловічий, азола.</a:t>
            </a:r>
            <a:endParaRPr lang="ru-RU"/>
          </a:p>
        </p:txBody>
      </p:sp>
      <p:pic>
        <p:nvPicPr>
          <p:cNvPr id="27652" name="irc_mi" descr="http://upload.wikimedia.org/wikipedia/commons/5/5c/Adelaarsvaren_planten_Pteridium_aquilinum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2708275"/>
            <a:ext cx="27241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irc_mi" descr="https://encrypted-tbn2.gstatic.com/images?q=tbn:ANd9GcS9e0r7Hbd24s_bKRDxHcICnPfy5mg-yizH5vamcufTXCRd6pq_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675" y="2636838"/>
            <a:ext cx="4972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irc_mi" descr="http://kvetok.ru/sites/default/files/imagecache/node_images/2424-4143-786-127733-004-07fafcf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10438" y="908050"/>
            <a:ext cx="18335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Значення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/>
              <a:t>Нерідко виступають у ролі важливого компонента рослинних асоціацій, декоративні рослини,молоді соковиті листки деяких видів використовують в їжу (страусник звичайний, орляк). Папоротеподібними живляться різні види тварин. </a:t>
            </a:r>
            <a:endParaRPr lang="ru-RU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040"/>
            <a:ext cx="9144000" cy="80470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Хвощеподібні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96752"/>
            <a:ext cx="8964488" cy="566124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sz="3200" dirty="0"/>
              <a:t>До хвощеподібних відносять вищі спорові рослини, тіло яких складається з кореня, стебла та </a:t>
            </a:r>
            <a:r>
              <a:rPr lang="uk-UA" sz="3200" dirty="0">
                <a:solidFill>
                  <a:srgbClr val="FF0000"/>
                </a:solidFill>
              </a:rPr>
              <a:t>редукованих листків</a:t>
            </a:r>
            <a:r>
              <a:rPr lang="uk-UA" sz="3200" dirty="0"/>
              <a:t>, у життєвому циклі переважає спорофіт над </a:t>
            </a:r>
            <a:r>
              <a:rPr lang="uk-UA" sz="3200" dirty="0" err="1"/>
              <a:t>гаметофітом</a:t>
            </a:r>
            <a:r>
              <a:rPr lang="uk-UA" sz="3200" dirty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sz="3200" dirty="0"/>
              <a:t>Хвощі трав</a:t>
            </a:r>
            <a:r>
              <a:rPr lang="en-US" sz="3200" dirty="0"/>
              <a:t>’</a:t>
            </a:r>
            <a:r>
              <a:rPr lang="ru-RU" sz="3200" dirty="0" err="1"/>
              <a:t>янисті</a:t>
            </a:r>
            <a:r>
              <a:rPr lang="ru-RU" sz="3200" dirty="0"/>
              <a:t> </a:t>
            </a:r>
            <a:r>
              <a:rPr lang="ru-RU" sz="3200" dirty="0" err="1"/>
              <a:t>рослини</a:t>
            </a:r>
            <a:r>
              <a:rPr lang="ru-RU" sz="3200" dirty="0"/>
              <a:t>, </a:t>
            </a:r>
            <a:r>
              <a:rPr lang="ru-RU" sz="3200" dirty="0" err="1"/>
              <a:t>представлені</a:t>
            </a:r>
            <a:r>
              <a:rPr lang="ru-RU" sz="3200" dirty="0"/>
              <a:t> одним родом, </a:t>
            </a:r>
            <a:r>
              <a:rPr lang="ru-RU" sz="3200" dirty="0" err="1"/>
              <a:t>що</a:t>
            </a:r>
            <a:r>
              <a:rPr lang="ru-RU" sz="3200" dirty="0"/>
              <a:t> об</a:t>
            </a:r>
            <a:r>
              <a:rPr lang="en-US" sz="3200" dirty="0"/>
              <a:t>’</a:t>
            </a:r>
            <a:r>
              <a:rPr lang="ru-RU" sz="3200" dirty="0" err="1"/>
              <a:t>єднує</a:t>
            </a:r>
            <a:r>
              <a:rPr lang="ru-RU" sz="3200" dirty="0"/>
              <a:t> 30 </a:t>
            </a:r>
            <a:r>
              <a:rPr lang="ru-RU" sz="3200" dirty="0" err="1"/>
              <a:t>видів</a:t>
            </a:r>
            <a:r>
              <a:rPr lang="ru-RU" sz="3200" dirty="0"/>
              <a:t>, </a:t>
            </a:r>
            <a:r>
              <a:rPr lang="ru-RU" sz="3200" dirty="0" err="1"/>
              <a:t>поширених</a:t>
            </a:r>
            <a:r>
              <a:rPr lang="ru-RU" sz="3200" dirty="0"/>
              <a:t> </a:t>
            </a:r>
            <a:r>
              <a:rPr lang="ru-RU" sz="3200" dirty="0" err="1"/>
              <a:t>всіх</a:t>
            </a:r>
            <a:r>
              <a:rPr lang="ru-RU" sz="3200" dirty="0"/>
              <a:t> континентах </a:t>
            </a:r>
            <a:r>
              <a:rPr lang="ru-RU" sz="3200" dirty="0" err="1"/>
              <a:t>окрім</a:t>
            </a:r>
            <a:r>
              <a:rPr lang="ru-RU" sz="3200" dirty="0"/>
              <a:t> </a:t>
            </a:r>
            <a:r>
              <a:rPr lang="ru-RU" sz="3200" dirty="0" err="1"/>
              <a:t>Австралії</a:t>
            </a:r>
            <a:r>
              <a:rPr lang="ru-RU" sz="3200" dirty="0"/>
              <a:t>. </a:t>
            </a:r>
            <a:r>
              <a:rPr lang="ru-RU" sz="3200" dirty="0" err="1"/>
              <a:t>Серед</a:t>
            </a:r>
            <a:r>
              <a:rPr lang="ru-RU" sz="3200" dirty="0"/>
              <a:t> </a:t>
            </a:r>
            <a:r>
              <a:rPr lang="ru-RU" sz="3200" dirty="0" err="1"/>
              <a:t>хвощів</a:t>
            </a:r>
            <a:r>
              <a:rPr lang="ru-RU" sz="3200" dirty="0"/>
              <a:t> </a:t>
            </a:r>
            <a:r>
              <a:rPr lang="ru-RU" sz="3200" dirty="0" err="1"/>
              <a:t>трапляються</a:t>
            </a:r>
            <a:r>
              <a:rPr lang="ru-RU" sz="3200" dirty="0"/>
              <a:t> </a:t>
            </a:r>
            <a:r>
              <a:rPr lang="ru-RU" sz="3200" dirty="0" err="1"/>
              <a:t>досить</a:t>
            </a:r>
            <a:r>
              <a:rPr lang="ru-RU" sz="3200" dirty="0"/>
              <a:t> </a:t>
            </a:r>
            <a:r>
              <a:rPr lang="ru-RU" sz="3200" dirty="0" err="1"/>
              <a:t>великі</a:t>
            </a:r>
            <a:r>
              <a:rPr lang="ru-RU" sz="3200" dirty="0"/>
              <a:t> </a:t>
            </a:r>
            <a:r>
              <a:rPr lang="ru-RU" sz="3200" dirty="0" err="1"/>
              <a:t>рослини</a:t>
            </a:r>
            <a:r>
              <a:rPr lang="ru-RU" sz="3200" dirty="0"/>
              <a:t> (хвощ </a:t>
            </a:r>
            <a:r>
              <a:rPr lang="ru-RU" sz="3200" dirty="0" err="1"/>
              <a:t>гігантський</a:t>
            </a:r>
            <a:r>
              <a:rPr lang="ru-RU" sz="3200" dirty="0"/>
              <a:t>, </a:t>
            </a:r>
            <a:r>
              <a:rPr lang="ru-RU" sz="3200" dirty="0" err="1"/>
              <a:t>довжина</a:t>
            </a:r>
            <a:r>
              <a:rPr lang="ru-RU" sz="3200" dirty="0"/>
              <a:t> до 12 м).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Хвощеподібні</a:t>
            </a:r>
          </a:p>
        </p:txBody>
      </p:sp>
      <p:pic>
        <p:nvPicPr>
          <p:cNvPr id="30723" name="irc_mi" descr="http://upload.wikimedia.org/wikipedia/commons/4/46/Illustration_Equisetum_pratense0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55650" y="1700213"/>
            <a:ext cx="2844800" cy="4846637"/>
          </a:xfrm>
        </p:spPr>
      </p:pic>
      <p:pic>
        <p:nvPicPr>
          <p:cNvPr id="30724" name="Picture 2" descr="https://encrypted-tbn0.gstatic.com/images?q=tbn:ANd9GcQiy9kjG8scjb95_ILrOJ0ahCN1BSYrZLv2rc1MVuACOmNVaQyV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260350"/>
            <a:ext cx="4972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irc_mi" descr="http://www.diversityoflife.org/users/dws/6_4_04/DWSMisc9/Equisetum_arvense4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1500" y="3114675"/>
            <a:ext cx="25336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/>
              <a:t>Загальна характеристика хвощеподібних</a:t>
            </a:r>
            <a:endParaRPr lang="ru-RU" sz="40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79388" y="1628775"/>
            <a:ext cx="8137525" cy="52292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Більшість хвощів мають однолітні надземні пагони, лише деякі вічнозелені.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Підземна частина рослини представлена розвиненим кореневищем. Бічні короткі гілки кореневища у деяких видів є місцем відкладання запасних речовин і перетворюються на бульби; останні можуть забезпечувати вегетативне розмноження.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Від горизонтального кореневища вгору відходять надземні пагони (всі пагони наростають верхівкою)</a:t>
            </a:r>
            <a:r>
              <a:rPr lang="uk-UA" sz="2400" dirty="0"/>
              <a:t>. Надземні пагони бувають простими або розгалуженими. Надземні пагони мають членисті стебла і дрібні лускоподібні листки, що зібрані у вузлах кільчасто. Міжвузля ребристі, жорсткі від наявності кремнезему.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>
                <a:solidFill>
                  <a:srgbClr val="FF0000"/>
                </a:solidFill>
              </a:rPr>
              <a:t>Функцію фотосинтезу виконують надземні стебла</a:t>
            </a:r>
            <a:r>
              <a:rPr lang="uk-UA" sz="2000" dirty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Характеристика хвощеподібних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3200" dirty="0"/>
              <a:t>У деяких видів надземні пагони однакові, у інших відрізняються будовою і функціями (весняні – безхлорофільні, на яких утворюються спороносні колоски; літні – вегетативні – зелені).</a:t>
            </a:r>
          </a:p>
          <a:p>
            <a:pPr eaLnBrk="1" hangingPunct="1">
              <a:lnSpc>
                <a:spcPct val="90000"/>
              </a:lnSpc>
            </a:pPr>
            <a:r>
              <a:rPr lang="uk-UA" sz="3200" dirty="0"/>
              <a:t>Спори утворюються у спорангіях, які розташовані на спороносних колосках. Спори </a:t>
            </a:r>
            <a:r>
              <a:rPr lang="uk-UA" sz="3200" dirty="0" err="1"/>
              <a:t>гаплоїдні</a:t>
            </a:r>
            <a:r>
              <a:rPr lang="uk-UA" sz="3200" dirty="0"/>
              <a:t>.</a:t>
            </a:r>
          </a:p>
          <a:p>
            <a:pPr eaLnBrk="1" hangingPunct="1">
              <a:lnSpc>
                <a:spcPct val="90000"/>
              </a:lnSpc>
            </a:pPr>
            <a:endParaRPr lang="ru-RU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Характеристика хвощеподібних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 sz="2800" dirty="0">
                <a:solidFill>
                  <a:srgbClr val="FF0000"/>
                </a:solidFill>
              </a:rPr>
              <a:t>Із спор розвиваються </a:t>
            </a:r>
            <a:r>
              <a:rPr lang="uk-UA" sz="2800" dirty="0" err="1">
                <a:solidFill>
                  <a:srgbClr val="FF0000"/>
                </a:solidFill>
              </a:rPr>
              <a:t>гаметофіти</a:t>
            </a:r>
            <a:r>
              <a:rPr lang="uk-UA" sz="2800" dirty="0">
                <a:solidFill>
                  <a:srgbClr val="FF0000"/>
                </a:solidFill>
              </a:rPr>
              <a:t>, які у хвощів зелені й живуть самостійно, мають невеликі розміри і бувають </a:t>
            </a:r>
            <a:r>
              <a:rPr lang="uk-UA" sz="2800" dirty="0" err="1">
                <a:solidFill>
                  <a:srgbClr val="FF0000"/>
                </a:solidFill>
              </a:rPr>
              <a:t>одно-</a:t>
            </a:r>
            <a:r>
              <a:rPr lang="uk-UA" sz="2800" dirty="0">
                <a:solidFill>
                  <a:srgbClr val="FF0000"/>
                </a:solidFill>
              </a:rPr>
              <a:t> та двостатевими.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На </a:t>
            </a:r>
            <a:r>
              <a:rPr lang="uk-UA" sz="2800" dirty="0" err="1"/>
              <a:t>гаметофіті</a:t>
            </a:r>
            <a:r>
              <a:rPr lang="uk-UA" sz="2800" dirty="0"/>
              <a:t> формуються антеридії та архегонії. Сперматозоїди, які сформувались у антеридіях, рухаються по крапельці води до архегонію, де один з них зливається з яйцеклітиною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Із зиготи утворюється зародок, який виростає в новий спорофіт. </a:t>
            </a:r>
            <a:endParaRPr lang="ru-RU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Життєвий цикл хвоща</a:t>
            </a:r>
          </a:p>
        </p:txBody>
      </p:sp>
      <p:pic>
        <p:nvPicPr>
          <p:cNvPr id="35843" name="irc_mi" descr="http://mirbiologii.ru/wp-content/uploads/2011/08/plaun-hvoch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773238"/>
            <a:ext cx="3673475" cy="2879725"/>
          </a:xfrm>
        </p:spPr>
      </p:pic>
      <p:pic>
        <p:nvPicPr>
          <p:cNvPr id="35844" name="irc_mi" descr="http://www.science3.narod.ru/b011.gi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275" y="1773238"/>
            <a:ext cx="453707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Представники та значення хвощеподібних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dirty="0"/>
              <a:t>Представники: хвощ </a:t>
            </a:r>
            <a:r>
              <a:rPr lang="uk-UA" sz="2800" dirty="0" err="1"/>
              <a:t>польвовий</a:t>
            </a:r>
            <a:r>
              <a:rPr lang="uk-UA" sz="2800" dirty="0"/>
              <a:t>, хвощ лучний, хвощ лісовий, хвощ болотяний. </a:t>
            </a:r>
          </a:p>
          <a:p>
            <a:pPr eaLnBrk="1" hangingPunct="1"/>
            <a:r>
              <a:rPr lang="uk-UA" sz="2800" dirty="0"/>
              <a:t>У тропічних лісах Мексики росте хвощ </a:t>
            </a:r>
            <a:r>
              <a:rPr lang="uk-UA" sz="2800" dirty="0" err="1"/>
              <a:t>Шафнера</a:t>
            </a:r>
            <a:r>
              <a:rPr lang="uk-UA" sz="2800" dirty="0"/>
              <a:t>. Він має стебло діаметром до 10 см при висоті до 1,5-2 м.</a:t>
            </a:r>
          </a:p>
          <a:p>
            <a:pPr eaLnBrk="1" hangingPunct="1"/>
            <a:r>
              <a:rPr lang="uk-UA" sz="2800" dirty="0"/>
              <a:t>Значення: польові бур</a:t>
            </a:r>
            <a:r>
              <a:rPr lang="en-US" sz="2800" dirty="0"/>
              <a:t>’</a:t>
            </a:r>
            <a:r>
              <a:rPr lang="uk-UA" sz="2800" dirty="0" err="1"/>
              <a:t>яни</a:t>
            </a:r>
            <a:r>
              <a:rPr lang="uk-UA" sz="2800" dirty="0"/>
              <a:t>, серед хвощів відомі отруйні види, деякі мають медичне значення (літні пагони хвоща польового використовуються як сечогінний засіб).</a:t>
            </a:r>
            <a:endParaRPr lang="ru-RU" sz="2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Хвощ </a:t>
            </a:r>
            <a:r>
              <a:rPr lang="uk-UA" dirty="0" err="1">
                <a:solidFill>
                  <a:schemeClr val="tx1"/>
                </a:solidFill>
              </a:rPr>
              <a:t>Шафнера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7891" name="irc_mi" descr="http://molbiol.ru/forums/uploads/a001/b027/post-22026-120121342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628775"/>
            <a:ext cx="4432300" cy="484663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20040"/>
            <a:ext cx="7372672" cy="5166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Мохоподібні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8604448" cy="5949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dirty="0"/>
              <a:t>До мохів належать вищі спорові рослини, тіло яких являє собою талом, або диференційовано на </a:t>
            </a:r>
            <a:r>
              <a:rPr lang="uk-UA" sz="2800" dirty="0" err="1"/>
              <a:t>“стебло”</a:t>
            </a:r>
            <a:r>
              <a:rPr lang="uk-UA" sz="2800" dirty="0"/>
              <a:t> та </a:t>
            </a:r>
            <a:r>
              <a:rPr lang="uk-UA" sz="2800" dirty="0" err="1"/>
              <a:t>“листки”</a:t>
            </a:r>
            <a:r>
              <a:rPr lang="uk-UA" sz="2800" dirty="0"/>
              <a:t>, в життєвому циклі яких переважає </a:t>
            </a:r>
            <a:r>
              <a:rPr lang="uk-UA" sz="2800" dirty="0" err="1"/>
              <a:t>гаметофіт</a:t>
            </a:r>
            <a:r>
              <a:rPr lang="uk-UA" sz="2800" dirty="0"/>
              <a:t> над спорофітом. </a:t>
            </a:r>
            <a:r>
              <a:rPr lang="uk-UA" sz="2800" dirty="0" err="1"/>
              <a:t>Гаметофіт</a:t>
            </a:r>
            <a:r>
              <a:rPr lang="uk-UA" sz="2800" dirty="0"/>
              <a:t> багаторічний. 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Мохи не мають справжніх судин і добре розвиненої механічної тканини. Висхідний потік води та мінеральних речовин здійснюється по </a:t>
            </a:r>
            <a:r>
              <a:rPr lang="uk-UA" sz="2800" dirty="0">
                <a:solidFill>
                  <a:srgbClr val="FF0000"/>
                </a:solidFill>
              </a:rPr>
              <a:t>гідроїдах</a:t>
            </a:r>
            <a:r>
              <a:rPr lang="uk-UA" sz="2800" dirty="0"/>
              <a:t>. Низхідний потік органічних речовин відбувається по </a:t>
            </a:r>
            <a:r>
              <a:rPr lang="uk-UA" sz="2800" dirty="0" err="1">
                <a:solidFill>
                  <a:srgbClr val="FF0000"/>
                </a:solidFill>
              </a:rPr>
              <a:t>лептоїдах</a:t>
            </a:r>
            <a:r>
              <a:rPr lang="uk-UA" sz="2800" dirty="0"/>
              <a:t>. У більшості мохів розвиваються ризоїди – безколірні вирости, подібні до коренів.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 </a:t>
            </a:r>
            <a:r>
              <a:rPr lang="uk-UA" sz="2800" b="1" dirty="0">
                <a:solidFill>
                  <a:srgbClr val="FF0000"/>
                </a:solidFill>
              </a:rPr>
              <a:t>У мохів спорофіт та </a:t>
            </a:r>
            <a:r>
              <a:rPr lang="uk-UA" sz="2800" b="1" dirty="0" err="1">
                <a:solidFill>
                  <a:srgbClr val="FF0000"/>
                </a:solidFill>
              </a:rPr>
              <a:t>гаметофіт</a:t>
            </a:r>
            <a:r>
              <a:rPr lang="uk-UA" sz="2800" b="1" dirty="0">
                <a:solidFill>
                  <a:srgbClr val="FF0000"/>
                </a:solidFill>
              </a:rPr>
              <a:t> поєднані в одній рослині</a:t>
            </a:r>
            <a:r>
              <a:rPr lang="uk-UA" sz="2800" b="1" dirty="0"/>
              <a:t>.</a:t>
            </a:r>
            <a:endParaRPr lang="ru-RU" sz="2800" b="1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Відділ </a:t>
            </a:r>
            <a:r>
              <a:rPr lang="uk-UA" dirty="0" err="1">
                <a:solidFill>
                  <a:schemeClr val="tx1"/>
                </a:solidFill>
              </a:rPr>
              <a:t>Плауноподібні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uk-UA"/>
              <a:t>До відділу плауноподібних відносять вищі спорові судинні рослини, тіло яких має корінь, стебло та листки, в життєвому циклі плаунів переважає спорофіт над гаметофітом.</a:t>
            </a:r>
          </a:p>
          <a:p>
            <a:pPr eaLnBrk="1" hangingPunct="1">
              <a:lnSpc>
                <a:spcPct val="90000"/>
              </a:lnSpc>
            </a:pPr>
            <a:r>
              <a:rPr lang="uk-UA"/>
              <a:t>Плауни – трав</a:t>
            </a:r>
            <a:r>
              <a:rPr lang="en-US"/>
              <a:t>’</a:t>
            </a:r>
            <a:r>
              <a:rPr lang="uk-UA"/>
              <a:t>янисті рослини, деякі види (плаун булавовидний) поширені в усьому світі. Багаторічні вічнозелені рослини.</a:t>
            </a: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96200" cy="98072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>
                <a:solidFill>
                  <a:schemeClr val="tx1"/>
                </a:solidFill>
              </a:rPr>
              <a:t>Характеристика </a:t>
            </a:r>
            <a:r>
              <a:rPr lang="uk-UA" sz="4000" dirty="0" err="1">
                <a:solidFill>
                  <a:schemeClr val="tx1"/>
                </a:solidFill>
              </a:rPr>
              <a:t>плауноподібних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980728"/>
            <a:ext cx="9144000" cy="5877272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uk-UA" sz="2400" dirty="0"/>
              <a:t>Спорофіт складається з галузистого повзучого стебла, від якого відходять додаткові корені й дихотомічно розгалужені пагони.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Пагони закінчуються спороносними колосками (</a:t>
            </a:r>
            <a:r>
              <a:rPr lang="uk-UA" sz="2400" dirty="0" err="1"/>
              <a:t>стробілами</a:t>
            </a:r>
            <a:r>
              <a:rPr lang="uk-UA" sz="2400" dirty="0"/>
              <a:t>).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Листки шорсткі, дрібні, лінійні, розміщені спірально і дуже густо.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Спороносні колоски складаються зі споролистків, біля основи яких знаходяться спорангії, де ї формуються </a:t>
            </a:r>
            <a:r>
              <a:rPr lang="uk-UA" sz="2400" dirty="0" err="1"/>
              <a:t>гаплоїдні</a:t>
            </a:r>
            <a:r>
              <a:rPr lang="uk-UA" sz="2400" dirty="0"/>
              <a:t> спори.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Спора проростає у заросток (</a:t>
            </a:r>
            <a:r>
              <a:rPr lang="uk-UA" sz="2400" dirty="0" err="1"/>
              <a:t>гаметофіт</a:t>
            </a:r>
            <a:r>
              <a:rPr lang="uk-UA" sz="2400" dirty="0"/>
              <a:t>). </a:t>
            </a:r>
            <a:r>
              <a:rPr lang="uk-UA" sz="2400" b="1" dirty="0">
                <a:solidFill>
                  <a:srgbClr val="FF0000"/>
                </a:solidFill>
              </a:rPr>
              <a:t>Заросток має вигляд невеликої бульбочки, яка в </a:t>
            </a:r>
            <a:r>
              <a:rPr lang="uk-UA" sz="2400" b="1" dirty="0" err="1">
                <a:solidFill>
                  <a:srgbClr val="FF0000"/>
                </a:solidFill>
              </a:rPr>
              <a:t>грунті</a:t>
            </a:r>
            <a:r>
              <a:rPr lang="uk-UA" sz="2400" b="1" dirty="0">
                <a:solidFill>
                  <a:srgbClr val="FF0000"/>
                </a:solidFill>
              </a:rPr>
              <a:t> утворює ризоїди. Заросток занурюється в </a:t>
            </a:r>
            <a:r>
              <a:rPr lang="uk-UA" sz="2400" b="1" dirty="0" err="1">
                <a:solidFill>
                  <a:srgbClr val="FF0000"/>
                </a:solidFill>
              </a:rPr>
              <a:t>грунт</a:t>
            </a:r>
            <a:r>
              <a:rPr lang="uk-UA" sz="2400" b="1" dirty="0">
                <a:solidFill>
                  <a:srgbClr val="FF0000"/>
                </a:solidFill>
              </a:rPr>
              <a:t> і живиться завдяки симбіозу з грибами. Тривалість життя </a:t>
            </a:r>
            <a:r>
              <a:rPr lang="uk-UA" sz="2400" b="1" dirty="0" err="1">
                <a:solidFill>
                  <a:srgbClr val="FF0000"/>
                </a:solidFill>
              </a:rPr>
              <a:t>гаметофіта</a:t>
            </a:r>
            <a:r>
              <a:rPr lang="uk-UA" sz="2400" b="1" dirty="0">
                <a:solidFill>
                  <a:srgbClr val="FF0000"/>
                </a:solidFill>
              </a:rPr>
              <a:t> 12-15 років. У заростку утворюються антеридії та архегонії.</a:t>
            </a:r>
          </a:p>
          <a:p>
            <a:pPr eaLnBrk="1" hangingPunct="1">
              <a:lnSpc>
                <a:spcPct val="80000"/>
              </a:lnSpc>
            </a:pPr>
            <a:r>
              <a:rPr lang="uk-UA" sz="2400" dirty="0"/>
              <a:t>Після запліднення із зиготи  розвивається нова вічнозелена рослина – спорофіт.</a:t>
            </a:r>
          </a:p>
          <a:p>
            <a:pPr eaLnBrk="1" hangingPunct="1">
              <a:lnSpc>
                <a:spcPct val="80000"/>
              </a:lnSpc>
            </a:pPr>
            <a:endParaRPr lang="ru-RU" sz="20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Чергування поколінь плауна </a:t>
            </a:r>
            <a:r>
              <a:rPr lang="uk-UA" dirty="0" err="1">
                <a:solidFill>
                  <a:schemeClr val="tx1"/>
                </a:solidFill>
              </a:rPr>
              <a:t>булавовидного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3011" name="Содержимое 3" descr="http://studentus.net/pictures/books/12104.files/image2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0113" y="1773238"/>
            <a:ext cx="6480175" cy="424815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err="1">
                <a:solidFill>
                  <a:schemeClr val="tx1"/>
                </a:solidFill>
              </a:rPr>
              <a:t>Плауноподібні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9939" name="irc_mi" descr="http://schools.keldysh.ru/co1678/Project/Mixytkin/Sait/Lycopodium%20lagopus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1916113"/>
            <a:ext cx="5329237" cy="3457575"/>
          </a:xfrm>
        </p:spPr>
      </p:pic>
      <p:pic>
        <p:nvPicPr>
          <p:cNvPr id="39940" name="irc_mi" descr="http://leksad.ru/himage/135_38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908050"/>
            <a:ext cx="4037013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Представники і значення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2800"/>
          </a:p>
          <a:p>
            <a:pPr eaLnBrk="1" hangingPunct="1">
              <a:lnSpc>
                <a:spcPct val="80000"/>
              </a:lnSpc>
            </a:pPr>
            <a:r>
              <a:rPr lang="uk-UA" sz="2800"/>
              <a:t>Представники: плаун булавовидний, плаун- баранець, плаун двогострий.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/>
              <a:t>Значення: відіграють помітну роль у створенні ландшафтів; декоративні рослини, спори плауна використовують в медицині, а також у ливарному виробництві для обсипання стінок моделей.</a:t>
            </a:r>
          </a:p>
          <a:p>
            <a:pPr eaLnBrk="1" hangingPunct="1">
              <a:lnSpc>
                <a:spcPct val="80000"/>
              </a:lnSpc>
            </a:pPr>
            <a:r>
              <a:rPr lang="uk-UA" sz="2800"/>
              <a:t>Через повільне відтворення потребують захисту. Деякі види плаунів занесені до Червоної книги України.</a:t>
            </a:r>
            <a:endParaRPr lang="ru-RU" sz="28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Плаун баранець</a:t>
            </a:r>
          </a:p>
        </p:txBody>
      </p:sp>
      <p:pic>
        <p:nvPicPr>
          <p:cNvPr id="45059" name="irc_mi" descr="http://upload.wikimedia.org/wikipedia/commons/3/35/Huperzia_selago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Плаун </a:t>
            </a:r>
            <a:r>
              <a:rPr lang="uk-UA" dirty="0" err="1">
                <a:solidFill>
                  <a:schemeClr val="tx1"/>
                </a:solidFill>
              </a:rPr>
              <a:t>двогострий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6083" name="irc_mi" descr="http://fitoapteka.org/images/foto/691/4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6138" y="1609725"/>
            <a:ext cx="6461125" cy="4846638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0" dirty="0">
                <a:solidFill>
                  <a:schemeClr val="tx1"/>
                </a:solidFill>
              </a:rPr>
              <a:t>Відділ Голонасінні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uk-UA" sz="3600" dirty="0"/>
              <a:t>До відділу голонасінних належать вищі судинні насінні рослини, у яких насінні зачатки розміщуються </a:t>
            </a:r>
            <a:r>
              <a:rPr lang="uk-UA" sz="3600" dirty="0">
                <a:solidFill>
                  <a:srgbClr val="FF0000"/>
                </a:solidFill>
              </a:rPr>
              <a:t>відкрито на лусочках</a:t>
            </a:r>
            <a:r>
              <a:rPr lang="uk-UA" sz="3600" dirty="0"/>
              <a:t>, в життєвому циклі переважає спорофіт над </a:t>
            </a:r>
            <a:r>
              <a:rPr lang="uk-UA" sz="3600" dirty="0" err="1"/>
              <a:t>гаметофітом</a:t>
            </a:r>
            <a:r>
              <a:rPr lang="uk-UA" sz="3600" dirty="0"/>
              <a:t>.</a:t>
            </a:r>
          </a:p>
          <a:p>
            <a:r>
              <a:rPr lang="uk-UA" sz="3600" b="1" dirty="0">
                <a:solidFill>
                  <a:srgbClr val="FF0000"/>
                </a:solidFill>
              </a:rPr>
              <a:t>Голонасінні рослини є </a:t>
            </a:r>
            <a:r>
              <a:rPr lang="uk-UA" sz="3600" b="1" dirty="0" err="1">
                <a:solidFill>
                  <a:srgbClr val="FF0000"/>
                </a:solidFill>
              </a:rPr>
              <a:t>архегоніальними</a:t>
            </a:r>
            <a:r>
              <a:rPr lang="uk-UA" sz="3600" dirty="0"/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голонасінних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/>
              <a:t>Життєві форми: дерева і чагарники</a:t>
            </a:r>
          </a:p>
          <a:p>
            <a:r>
              <a:rPr lang="uk-UA" dirty="0"/>
              <a:t>Спорофіт з добре розвиненою кореневою системою, стеблом та листками.</a:t>
            </a:r>
          </a:p>
          <a:p>
            <a:r>
              <a:rPr lang="uk-UA" dirty="0"/>
              <a:t>На коренях голонасінних часто оселяються гриби, утворюючи мікоризу.</a:t>
            </a:r>
          </a:p>
          <a:p>
            <a:r>
              <a:rPr lang="uk-UA" dirty="0"/>
              <a:t>Деревина складається переважно з </a:t>
            </a:r>
            <a:r>
              <a:rPr lang="uk-UA" dirty="0">
                <a:solidFill>
                  <a:srgbClr val="FF0000"/>
                </a:solidFill>
              </a:rPr>
              <a:t>трахеїд</a:t>
            </a:r>
            <a:r>
              <a:rPr lang="uk-UA" dirty="0"/>
              <a:t>, флоема позбавлена клітин-супутниць та механічної тканини. Характерне вторинне потовщення стебла і кореня завдяки наявності камбію. Більшість голонасінних мають смоляні ходи.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голонасінних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7696200" cy="4898944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Листки голонасінних найчастіше представлені хвоєю, іноді лусочками; </a:t>
            </a:r>
            <a:r>
              <a:rPr lang="uk-UA" b="1" dirty="0"/>
              <a:t>у деяких видів листкова пластинка широка (</a:t>
            </a:r>
            <a:r>
              <a:rPr lang="uk-UA" b="1" dirty="0" err="1"/>
              <a:t>гінкго</a:t>
            </a:r>
            <a:r>
              <a:rPr lang="uk-UA" b="1" dirty="0"/>
              <a:t>).</a:t>
            </a:r>
          </a:p>
          <a:p>
            <a:r>
              <a:rPr lang="uk-UA" dirty="0"/>
              <a:t>Насінні зачатки (</a:t>
            </a:r>
            <a:r>
              <a:rPr lang="uk-UA" dirty="0" err="1"/>
              <a:t>мегаспорангії</a:t>
            </a:r>
            <a:r>
              <a:rPr lang="uk-UA" dirty="0"/>
              <a:t>) знаходяться на відкритих видозмінених листочках – насінних лусках, які зібрані на спільній осі та утворюють жіночу шишку – </a:t>
            </a:r>
            <a:r>
              <a:rPr lang="uk-UA" dirty="0" err="1"/>
              <a:t>мегастробіл</a:t>
            </a:r>
            <a:r>
              <a:rPr lang="uk-UA" dirty="0"/>
              <a:t>.</a:t>
            </a:r>
          </a:p>
          <a:p>
            <a:r>
              <a:rPr lang="uk-UA" dirty="0"/>
              <a:t>На кожній насінній лусці міститься по кілька насінних зачатків. Вони вкриті двома </a:t>
            </a:r>
            <a:r>
              <a:rPr lang="uk-UA" dirty="0" err="1"/>
              <a:t>інтегументами</a:t>
            </a:r>
            <a:r>
              <a:rPr lang="uk-UA" dirty="0"/>
              <a:t>, які у верхній частині не змикаються, утворюючи </a:t>
            </a:r>
            <a:r>
              <a:rPr lang="uk-UA" dirty="0" err="1"/>
              <a:t>пилковхід</a:t>
            </a:r>
            <a:r>
              <a:rPr lang="uk-UA" dirty="0"/>
              <a:t> – мікропіле.</a:t>
            </a:r>
          </a:p>
          <a:p>
            <a:r>
              <a:rPr lang="uk-UA" dirty="0"/>
              <a:t>Під покривами насінного зачатку є </a:t>
            </a:r>
            <a:r>
              <a:rPr lang="uk-UA" dirty="0" err="1"/>
              <a:t>нуцелус</a:t>
            </a:r>
            <a:r>
              <a:rPr lang="uk-UA" dirty="0"/>
              <a:t>. </a:t>
            </a:r>
            <a:r>
              <a:rPr lang="uk-UA" dirty="0">
                <a:solidFill>
                  <a:srgbClr val="FF0000"/>
                </a:solidFill>
              </a:rPr>
              <a:t>В насінному зачатку формується жіночий </a:t>
            </a:r>
            <a:r>
              <a:rPr lang="uk-UA" dirty="0" err="1">
                <a:solidFill>
                  <a:srgbClr val="FF0000"/>
                </a:solidFill>
              </a:rPr>
              <a:t>гаметофіт</a:t>
            </a:r>
            <a:r>
              <a:rPr lang="uk-UA" dirty="0">
                <a:solidFill>
                  <a:srgbClr val="FF0000"/>
                </a:solidFill>
              </a:rPr>
              <a:t>, який складається з </a:t>
            </a:r>
            <a:r>
              <a:rPr lang="uk-UA" b="1" dirty="0">
                <a:solidFill>
                  <a:srgbClr val="FF0000"/>
                </a:solidFill>
              </a:rPr>
              <a:t>первинного ендосперму та архегоніїв, в яких утворюються яйцеклітини</a:t>
            </a:r>
            <a:r>
              <a:rPr lang="uk-UA" dirty="0"/>
              <a:t>.</a:t>
            </a:r>
          </a:p>
        </p:txBody>
      </p:sp>
      <p:pic>
        <p:nvPicPr>
          <p:cNvPr id="4" name="Рисунок 3" descr="http://files.storeland.ru/web/upload/sitefiles/5/408/407210/Ginkgo_leaf_isolat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9824" y="692696"/>
            <a:ext cx="158417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Мохоподібні</a:t>
            </a:r>
          </a:p>
        </p:txBody>
      </p:sp>
      <p:pic>
        <p:nvPicPr>
          <p:cNvPr id="9219" name="lightboxImage" descr=" IGDA/Archivio B     ПЕЧЕНОЧНИК Hepatica talloide      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844675"/>
            <a:ext cx="3419475" cy="3313113"/>
          </a:xfrm>
        </p:spPr>
      </p:pic>
      <p:pic>
        <p:nvPicPr>
          <p:cNvPr id="9220" name="irc_mi" descr="http://schools.keldysh.ru/co1678/Project/Mixytkin/Sait/Hairy-cap_mos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025" y="0"/>
            <a:ext cx="23399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irc_mi" descr="http://likonsta.ucoz.ru/MOX-i-LIHAINIKI/MOX/mokh_v_lesu_205f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3124200"/>
            <a:ext cx="497205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irc_mi" descr="http://dic.academic.ru/pictures/wiki/files/49/186px-Pohlia_nutans.jpe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7900" y="1557338"/>
            <a:ext cx="17716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голонасінних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970952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uk-UA" dirty="0"/>
              <a:t>Мікроспорангії формуються на </a:t>
            </a:r>
            <a:r>
              <a:rPr lang="uk-UA" dirty="0" err="1"/>
              <a:t>мікроспоролистках</a:t>
            </a:r>
            <a:r>
              <a:rPr lang="uk-UA" dirty="0"/>
              <a:t>, які зібрані на одній осі, утворюючи </a:t>
            </a:r>
            <a:r>
              <a:rPr lang="uk-UA" dirty="0" err="1"/>
              <a:t>мікростробіл</a:t>
            </a:r>
            <a:r>
              <a:rPr lang="uk-UA" dirty="0"/>
              <a:t>. Кілька </a:t>
            </a:r>
            <a:r>
              <a:rPr lang="uk-UA" dirty="0" err="1"/>
              <a:t>мікростробілів</a:t>
            </a:r>
            <a:r>
              <a:rPr lang="uk-UA" dirty="0"/>
              <a:t> формують чоловічу шишку. У мікроспорангіях формується пилок. В пилковому зерні утворюється чоловічий </a:t>
            </a:r>
            <a:r>
              <a:rPr lang="uk-UA" dirty="0" err="1"/>
              <a:t>гаметофіт</a:t>
            </a:r>
            <a:r>
              <a:rPr lang="uk-UA" dirty="0"/>
              <a:t>. Він складається з вегетативної клітини, генеративної клітини, яка поділяється на дві клітини (спермії), одна з яких відмирає, і двох залишкових клітин (</a:t>
            </a:r>
            <a:r>
              <a:rPr lang="uk-UA" dirty="0" err="1"/>
              <a:t>проталіальні</a:t>
            </a:r>
            <a:r>
              <a:rPr lang="uk-UA" dirty="0"/>
              <a:t>).</a:t>
            </a:r>
          </a:p>
          <a:p>
            <a:r>
              <a:rPr lang="uk-UA" dirty="0"/>
              <a:t>Пилок у багатьох видів має повітряні міхури.</a:t>
            </a:r>
          </a:p>
          <a:p>
            <a:r>
              <a:rPr lang="uk-UA" dirty="0"/>
              <a:t>Запилення здійснюється за допомогою вітру.</a:t>
            </a:r>
          </a:p>
          <a:p>
            <a:r>
              <a:rPr lang="uk-UA" dirty="0"/>
              <a:t>Від запилення до запліднення проходить 13-15 місяців (у </a:t>
            </a:r>
            <a:r>
              <a:rPr lang="uk-UA" i="1" dirty="0"/>
              <a:t>сосни звичайної </a:t>
            </a:r>
            <a:r>
              <a:rPr lang="uk-UA" dirty="0"/>
              <a:t>– 13)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Будова жіночої та чоловічої шишок</a:t>
            </a:r>
          </a:p>
        </p:txBody>
      </p:sp>
      <p:pic>
        <p:nvPicPr>
          <p:cNvPr id="4" name="Содержимое 3" descr="https://encrypted-tbn1.gstatic.com/images?q=tbn:ANd9GcS_ZsSr_4LL0Vmn807ZUBpOeltaZ01rc4iXH48Q_r41dNJujV1qvw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35283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Ветка сосны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628800"/>
            <a:ext cx="405765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Строение женской шишки сосн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77072"/>
            <a:ext cx="2733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Строение мужской шишки сосны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3235" y="4174925"/>
            <a:ext cx="6120765" cy="26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 голонасінних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Зародок живиться первинним </a:t>
            </a:r>
            <a:r>
              <a:rPr lang="uk-UA" dirty="0" err="1">
                <a:solidFill>
                  <a:srgbClr val="FF0000"/>
                </a:solidFill>
              </a:rPr>
              <a:t>гаплоїдним</a:t>
            </a:r>
            <a:r>
              <a:rPr lang="uk-UA" dirty="0">
                <a:solidFill>
                  <a:srgbClr val="FF0000"/>
                </a:solidFill>
              </a:rPr>
              <a:t> ендоспермом.</a:t>
            </a:r>
          </a:p>
          <a:p>
            <a:r>
              <a:rPr lang="uk-UA" dirty="0"/>
              <a:t>Насіння сосни дозріває через 1,5 року, потрапляє у зовнішнє середовище через 2 роки після запилення.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424936" cy="648072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Цикл розвитку сосни звичайної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irc_mi" descr="http://asyan.org/potra/%D0%9C%D0%B5%D1%82%D0%BE%D0%B4%D0%B8%D1%87%D0%BD%D0%B0+%D0%B2%D0%BA%D0%B0%D0%B7%D1%96%D0%B2%D0%BA%D0%B0+%D0%B4%D0%BB%D1%8F+%D1%81%D1%82%D1%83%D0%B4%D0%B5%D0%BD%D1%82%D1%96%D0%B2a/112299_html_m4e6ed2f1.pn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24744"/>
            <a:ext cx="8892480" cy="573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Відмінності голонасінних від вищих спорових рослин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err="1"/>
              <a:t>Гаметофіт</a:t>
            </a:r>
            <a:r>
              <a:rPr lang="uk-UA" dirty="0"/>
              <a:t> втратив самостійність (живе на спорофіті); запліднення не </a:t>
            </a:r>
            <a:r>
              <a:rPr lang="uk-UA" dirty="0" err="1"/>
              <a:t>пов</a:t>
            </a:r>
            <a:r>
              <a:rPr lang="en-US" dirty="0"/>
              <a:t>’</a:t>
            </a:r>
            <a:r>
              <a:rPr lang="uk-UA" dirty="0" err="1"/>
              <a:t>язане</a:t>
            </a:r>
            <a:r>
              <a:rPr lang="uk-UA" dirty="0"/>
              <a:t> з атмосферною водою, зародок міститься всередині насінини (захищений від несприятливих умов).</a:t>
            </a:r>
          </a:p>
          <a:p>
            <a:r>
              <a:rPr lang="uk-UA" b="1" dirty="0"/>
              <a:t>Насінина має потрійну природу: ендосперм </a:t>
            </a:r>
            <a:r>
              <a:rPr lang="uk-UA" b="1" dirty="0" err="1"/>
              <a:t>гаплоїдний</a:t>
            </a:r>
            <a:r>
              <a:rPr lang="uk-UA" b="1" dirty="0"/>
              <a:t> – частина </a:t>
            </a:r>
            <a:r>
              <a:rPr lang="uk-UA" b="1" dirty="0" err="1"/>
              <a:t>гаметофіту</a:t>
            </a:r>
            <a:r>
              <a:rPr lang="uk-UA" b="1" dirty="0"/>
              <a:t>; зародок диплоїдний (з нього розвивається спорофіт); насінна </a:t>
            </a:r>
            <a:r>
              <a:rPr lang="uk-UA" b="1" dirty="0" err="1"/>
              <a:t>кожура</a:t>
            </a:r>
            <a:r>
              <a:rPr lang="uk-UA" b="1" dirty="0"/>
              <a:t> диплоїдна – материнський спорофіт.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Цикл розвитку </a:t>
            </a:r>
            <a:r>
              <a:rPr lang="uk-UA" sz="3200" dirty="0" err="1">
                <a:solidFill>
                  <a:schemeClr val="tx1"/>
                </a:solidFill>
              </a:rPr>
              <a:t>голонасінної</a:t>
            </a:r>
            <a:r>
              <a:rPr lang="uk-UA" sz="3200" dirty="0">
                <a:solidFill>
                  <a:schemeClr val="tx1"/>
                </a:solidFill>
              </a:rPr>
              <a:t>  рослини  порівняно з споровою</a:t>
            </a:r>
          </a:p>
        </p:txBody>
      </p:sp>
      <p:pic>
        <p:nvPicPr>
          <p:cNvPr id="4" name="irc_mi" descr="http://900igr.net/datas/biologija/Embrionalnyj-period-razvitija/0012-012-TSikl-razvitija-paporotnika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09724"/>
            <a:ext cx="9144000" cy="524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Відділ голонасінні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Поділяють на 4 класи</a:t>
            </a:r>
          </a:p>
          <a:p>
            <a:r>
              <a:rPr lang="uk-UA" b="1" dirty="0"/>
              <a:t>Клас Саговники</a:t>
            </a:r>
          </a:p>
          <a:p>
            <a:r>
              <a:rPr lang="uk-UA" b="1" dirty="0"/>
              <a:t>Клас </a:t>
            </a:r>
            <a:r>
              <a:rPr lang="uk-UA" b="1" dirty="0" err="1"/>
              <a:t>Гінкгові</a:t>
            </a:r>
            <a:endParaRPr lang="uk-UA" b="1" dirty="0"/>
          </a:p>
          <a:p>
            <a:r>
              <a:rPr lang="uk-UA" b="1" dirty="0"/>
              <a:t>Клас </a:t>
            </a:r>
            <a:r>
              <a:rPr lang="uk-UA" b="1" dirty="0" err="1"/>
              <a:t>Гнетові</a:t>
            </a:r>
            <a:endParaRPr lang="uk-UA" b="1" dirty="0"/>
          </a:p>
          <a:p>
            <a:r>
              <a:rPr lang="uk-UA" b="1" dirty="0"/>
              <a:t>Клас Хвойні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8243888" cy="6669088"/>
          </a:xfrm>
        </p:spPr>
        <p:txBody>
          <a:bodyPr/>
          <a:lstStyle/>
          <a:p>
            <a:r>
              <a:rPr lang="ru-RU" b="1" dirty="0" err="1"/>
              <a:t>Клас</a:t>
            </a:r>
            <a:r>
              <a:rPr lang="ru-RU" b="1" dirty="0"/>
              <a:t> Саговники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/>
              <a:t>Цикадопсиди</a:t>
            </a:r>
            <a:r>
              <a:rPr lang="ru-RU" b="1" dirty="0"/>
              <a:t> </a:t>
            </a:r>
          </a:p>
          <a:p>
            <a:r>
              <a:rPr lang="ru-RU" dirty="0"/>
              <a:t>По числу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займають</a:t>
            </a:r>
            <a:r>
              <a:rPr lang="ru-RU" dirty="0"/>
              <a:t> друге </a:t>
            </a:r>
            <a:r>
              <a:rPr lang="ru-RU" dirty="0" err="1"/>
              <a:t>місце</a:t>
            </a:r>
            <a:r>
              <a:rPr lang="ru-RU" dirty="0"/>
              <a:t>. Вони </a:t>
            </a:r>
            <a:r>
              <a:rPr lang="ru-RU" dirty="0" err="1"/>
              <a:t>ростуть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в </a:t>
            </a:r>
            <a:r>
              <a:rPr lang="ru-RU" dirty="0" err="1"/>
              <a:t>тропічних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, </a:t>
            </a:r>
            <a:r>
              <a:rPr lang="ru-RU" dirty="0" err="1"/>
              <a:t>утворюючи</a:t>
            </a:r>
            <a:r>
              <a:rPr lang="ru-RU" dirty="0"/>
              <a:t> </a:t>
            </a:r>
            <a:r>
              <a:rPr lang="ru-RU" dirty="0" err="1"/>
              <a:t>зарості</a:t>
            </a:r>
            <a:r>
              <a:rPr lang="ru-RU" dirty="0"/>
              <a:t> </a:t>
            </a:r>
            <a:r>
              <a:rPr lang="ru-RU" dirty="0" err="1"/>
              <a:t>низькорослих</a:t>
            </a:r>
            <a:r>
              <a:rPr lang="ru-RU" dirty="0"/>
              <a:t> </a:t>
            </a:r>
            <a:r>
              <a:rPr lang="ru-RU" dirty="0" err="1"/>
              <a:t>вічнозелених</a:t>
            </a:r>
            <a:r>
              <a:rPr lang="ru-RU" dirty="0"/>
              <a:t> </a:t>
            </a:r>
            <a:r>
              <a:rPr lang="ru-RU" dirty="0" err="1"/>
              <a:t>кущів</a:t>
            </a:r>
            <a:r>
              <a:rPr lang="ru-RU" dirty="0"/>
              <a:t>.</a:t>
            </a:r>
          </a:p>
          <a:p>
            <a:endParaRPr lang="uk-UA" dirty="0"/>
          </a:p>
        </p:txBody>
      </p:sp>
      <p:pic>
        <p:nvPicPr>
          <p:cNvPr id="4" name="Рисунок 3" descr="Файл:Gl1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276872"/>
            <a:ext cx="345757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Саговникові</a:t>
            </a:r>
          </a:p>
        </p:txBody>
      </p:sp>
      <p:pic>
        <p:nvPicPr>
          <p:cNvPr id="5" name="Содержимое 3" descr="Саговники (Cycas revoluta ?), выращиваемые как декоративные растения в саду при вилле на Лигурийском побережье Средиземного моря, Италия. В правой части снимка виден мощный ствол и крупные, сизоватого цвета, листья пальмы. Фото Дмитрия Гилярова, воспроизводится на «Элементах» с любезного разрешения автора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57150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63722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err="1"/>
              <a:t>Класс</a:t>
            </a:r>
            <a:r>
              <a:rPr lang="uk-UA" sz="3200" b="1" dirty="0"/>
              <a:t> </a:t>
            </a:r>
            <a:r>
              <a:rPr lang="uk-UA" sz="3200" b="1" dirty="0" err="1"/>
              <a:t>Гнетоподібні</a:t>
            </a:r>
            <a:r>
              <a:rPr lang="uk-UA" sz="3200" b="1" dirty="0"/>
              <a:t> </a:t>
            </a:r>
          </a:p>
          <a:p>
            <a:endParaRPr lang="uk-UA" dirty="0"/>
          </a:p>
          <a:p>
            <a:r>
              <a:rPr lang="uk-UA" dirty="0" err="1"/>
              <a:t>Класс</a:t>
            </a:r>
            <a:r>
              <a:rPr lang="uk-UA" dirty="0"/>
              <a:t> ділиться на 3 родини: </a:t>
            </a:r>
          </a:p>
          <a:p>
            <a:pPr marL="342900" indent="-342900">
              <a:buAutoNum type="arabicPeriod"/>
            </a:pPr>
            <a:r>
              <a:rPr lang="uk-UA" dirty="0" err="1"/>
              <a:t>Гнетові</a:t>
            </a:r>
            <a:r>
              <a:rPr lang="uk-UA" dirty="0"/>
              <a:t>. Рід </a:t>
            </a:r>
            <a:r>
              <a:rPr lang="uk-UA" dirty="0" err="1"/>
              <a:t>гнетум</a:t>
            </a:r>
            <a:r>
              <a:rPr lang="uk-UA" dirty="0"/>
              <a:t>.</a:t>
            </a:r>
            <a:r>
              <a:rPr lang="ru-RU" dirty="0"/>
              <a:t>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дводомні</a:t>
            </a:r>
            <a:r>
              <a:rPr lang="ru-RU" dirty="0"/>
              <a:t> </a:t>
            </a:r>
            <a:r>
              <a:rPr lang="ru-RU" dirty="0" err="1"/>
              <a:t>тропічні</a:t>
            </a:r>
            <a:r>
              <a:rPr lang="ru-RU" dirty="0"/>
              <a:t> </a:t>
            </a:r>
            <a:r>
              <a:rPr lang="ru-RU" dirty="0" err="1"/>
              <a:t>вічнозелені</a:t>
            </a:r>
            <a:r>
              <a:rPr lang="ru-RU" dirty="0"/>
              <a:t> дерева, </a:t>
            </a:r>
            <a:r>
              <a:rPr lang="ru-RU" dirty="0" err="1"/>
              <a:t>чагарники</a:t>
            </a:r>
            <a:r>
              <a:rPr lang="ru-RU" dirty="0"/>
              <a:t> і </a:t>
            </a:r>
            <a:r>
              <a:rPr lang="ru-RU" dirty="0" err="1"/>
              <a:t>частіше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ліани</a:t>
            </a:r>
            <a:r>
              <a:rPr lang="ru-RU" dirty="0"/>
              <a:t>. </a:t>
            </a:r>
            <a:r>
              <a:rPr lang="ru-RU" dirty="0" err="1"/>
              <a:t>Мешкають</a:t>
            </a:r>
            <a:r>
              <a:rPr lang="ru-RU" dirty="0"/>
              <a:t> в </a:t>
            </a:r>
            <a:r>
              <a:rPr lang="ru-RU" dirty="0" err="1"/>
              <a:t>Індомалазії</a:t>
            </a:r>
            <a:r>
              <a:rPr lang="ru-RU" dirty="0"/>
              <a:t>, </a:t>
            </a:r>
            <a:r>
              <a:rPr lang="ru-RU" dirty="0" err="1"/>
              <a:t>тропічній</a:t>
            </a:r>
            <a:r>
              <a:rPr lang="ru-RU" dirty="0"/>
              <a:t> </a:t>
            </a:r>
            <a:r>
              <a:rPr lang="ru-RU" dirty="0" err="1"/>
              <a:t>частині</a:t>
            </a:r>
            <a:r>
              <a:rPr lang="ru-RU" dirty="0"/>
              <a:t> </a:t>
            </a:r>
            <a:r>
              <a:rPr lang="ru-RU" dirty="0" err="1"/>
              <a:t>Західної</a:t>
            </a:r>
            <a:r>
              <a:rPr lang="ru-RU" dirty="0"/>
              <a:t> Африки, </a:t>
            </a:r>
            <a:r>
              <a:rPr lang="ru-RU" dirty="0" err="1"/>
              <a:t>Фіджі</a:t>
            </a:r>
            <a:r>
              <a:rPr lang="ru-RU" dirty="0"/>
              <a:t> та в </a:t>
            </a:r>
            <a:r>
              <a:rPr lang="ru-RU" dirty="0" err="1"/>
              <a:t>північних</a:t>
            </a:r>
            <a:r>
              <a:rPr lang="ru-RU" dirty="0"/>
              <a:t> районах </a:t>
            </a:r>
            <a:r>
              <a:rPr lang="ru-RU" dirty="0" err="1"/>
              <a:t>Південної</a:t>
            </a:r>
            <a:r>
              <a:rPr lang="ru-RU" dirty="0"/>
              <a:t> Америки. </a:t>
            </a:r>
            <a:r>
              <a:rPr lang="ru-RU" dirty="0" err="1"/>
              <a:t>Запилюється</a:t>
            </a:r>
            <a:r>
              <a:rPr lang="ru-RU" dirty="0"/>
              <a:t> </a:t>
            </a:r>
            <a:r>
              <a:rPr lang="ru-RU" dirty="0" err="1"/>
              <a:t>комахами</a:t>
            </a:r>
            <a:r>
              <a:rPr lang="ru-RU" dirty="0"/>
              <a:t>.</a:t>
            </a: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  <a:p>
            <a:r>
              <a:rPr lang="uk-UA" dirty="0"/>
              <a:t>2.Ефедрові - містить єдиний рід - ефедра (40 видів). Види, що відносяться до роду Ефедра, у більшості своїй кущі, а деякі чагарнички, заввишки до 40 см, листя дрібне ниткоподібне. </a:t>
            </a:r>
          </a:p>
          <a:p>
            <a:pPr marL="342900" indent="-342900"/>
            <a:endParaRPr lang="uk-UA" dirty="0"/>
          </a:p>
          <a:p>
            <a:endParaRPr lang="uk-UA" dirty="0"/>
          </a:p>
          <a:p>
            <a:r>
              <a:rPr lang="uk-UA" dirty="0"/>
              <a:t>3.Вельвичиєві - включає тільки один вид - </a:t>
            </a:r>
            <a:r>
              <a:rPr lang="uk-UA" dirty="0" err="1"/>
              <a:t>вельвичию</a:t>
            </a:r>
            <a:r>
              <a:rPr lang="uk-UA" dirty="0"/>
              <a:t> дивовижну .Цю рослину називають дивом природи. Вона росте в кам'янистих пустелях Анголи і Південно-західної Африки, де упродовж декількох місяців не випадає ні краплі дощу. Жодне інше дерево не виживає в таких умовах. Стовбур - пеньок 50 см, діаметр 1,2 м утворює тільки два листи 3 метри завдовжки, які ростуть в ході усього життя.</a:t>
            </a:r>
          </a:p>
          <a:p>
            <a:pPr marL="342900" indent="-342900">
              <a:buFontTx/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uk-UA" dirty="0"/>
          </a:p>
        </p:txBody>
      </p:sp>
      <p:pic>
        <p:nvPicPr>
          <p:cNvPr id="4" name="Рисунок 3" descr="Файл:Gl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0845" y="2316088"/>
            <a:ext cx="2839219" cy="21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hool.xvatit.com/images/c/c1/Gl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4541912"/>
            <a:ext cx="2374577" cy="23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Гнетум : лекарственное растение, применение, отзывы, полезные свойства,  противопоказания, в народной медицине">
            <a:extLst>
              <a:ext uri="{FF2B5EF4-FFF2-40B4-BE49-F238E27FC236}">
                <a16:creationId xmlns:a16="http://schemas.microsoft.com/office/drawing/2014/main" id="{60218145-FE65-4D50-9911-F20A580CF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231" y="487055"/>
            <a:ext cx="2595703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Чергування поколінь у вищих рослин</a:t>
            </a:r>
          </a:p>
        </p:txBody>
      </p:sp>
      <p:pic>
        <p:nvPicPr>
          <p:cNvPr id="10243" name="irc_mi" descr="http://narodna-osvita.com.ua/uploads/bio_10_11/tmp3a89-124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2132855"/>
            <a:ext cx="8568630" cy="2664569"/>
          </a:xfr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88913"/>
            <a:ext cx="7516813" cy="6267450"/>
          </a:xfrm>
        </p:spPr>
        <p:txBody>
          <a:bodyPr/>
          <a:lstStyle/>
          <a:p>
            <a:r>
              <a:rPr lang="uk-UA" b="1" dirty="0"/>
              <a:t>Клас </a:t>
            </a:r>
            <a:r>
              <a:rPr lang="uk-UA" b="1" dirty="0" err="1"/>
              <a:t>Гінкові</a:t>
            </a:r>
            <a:r>
              <a:rPr lang="uk-UA" b="1" dirty="0"/>
              <a:t> </a:t>
            </a:r>
          </a:p>
          <a:p>
            <a:r>
              <a:rPr lang="uk-UA" dirty="0"/>
              <a:t>Цей клас містить одну родину Гінко із одним видом. Гінко дволопатеве, до кінця </a:t>
            </a:r>
            <a:r>
              <a:rPr lang="en-US" dirty="0"/>
              <a:t>XVII </a:t>
            </a:r>
            <a:r>
              <a:rPr lang="uk-UA" dirty="0"/>
              <a:t>століття невідоме європейцям, є листопадним деревом до 30 - 40 м. пагони гінко несуть незвичайне віялоподібне листя, листові пластинки, які розітнуті, як би на дві лопаті. </a:t>
            </a:r>
          </a:p>
          <a:p>
            <a:endParaRPr lang="uk-UA" dirty="0"/>
          </a:p>
        </p:txBody>
      </p:sp>
      <p:pic>
        <p:nvPicPr>
          <p:cNvPr id="4" name="Рисунок 3" descr="http://files.storeland.ru/web/upload/sitefiles/5/408/407210/Ginkgo_leaf_isolate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524747"/>
            <a:ext cx="2505472" cy="233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>
                <a:solidFill>
                  <a:schemeClr val="tx1"/>
                </a:solidFill>
              </a:rPr>
              <a:t>гінкові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Содержимое 3" descr="Листья гинкго (Gingko biloba) — настоящего живого ископаемого, единственного дожившего до наших дней представителя класса гинкговых отдела голосеменных. Фото с сайта tevablog.com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8711" y="24765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Гінко - Wikiwand">
            <a:extLst>
              <a:ext uri="{FF2B5EF4-FFF2-40B4-BE49-F238E27FC236}">
                <a16:creationId xmlns:a16="http://schemas.microsoft.com/office/drawing/2014/main" id="{97A7BCAC-6D5D-48D5-9206-BBF2D4C33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" y="1463040"/>
            <a:ext cx="4191000" cy="576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Гінкго дволопатеве">
            <a:extLst>
              <a:ext uri="{FF2B5EF4-FFF2-40B4-BE49-F238E27FC236}">
                <a16:creationId xmlns:a16="http://schemas.microsoft.com/office/drawing/2014/main" id="{E63D2897-3C15-4C2E-9A6C-67E83C03F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65313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Ровесник динозаврів у КПІ [Ginkgo biloba L. (гінкго дволопатеве)] | КПІ ім.  Ігоря Сікорського">
            <a:extLst>
              <a:ext uri="{FF2B5EF4-FFF2-40B4-BE49-F238E27FC236}">
                <a16:creationId xmlns:a16="http://schemas.microsoft.com/office/drawing/2014/main" id="{9584F19F-5760-48D9-B282-91A44A2D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72651"/>
            <a:ext cx="19716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irc_mi" descr="http://images.myshared.ru/807252/slide_7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4846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Представники класу хвойні </a:t>
            </a:r>
            <a:r>
              <a:rPr lang="uk-UA" dirty="0" err="1">
                <a:solidFill>
                  <a:schemeClr val="tx1"/>
                </a:solidFill>
              </a:rPr>
              <a:t>Секвойя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irc_mi" descr="http://nashol.com/images/stories/mnogoobr_golocemennih_rasteni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7034" y="1609725"/>
            <a:ext cx="6899332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Відділ Покритонасінні</a:t>
            </a:r>
          </a:p>
        </p:txBody>
      </p:sp>
      <p:pic>
        <p:nvPicPr>
          <p:cNvPr id="4" name="irc_mi" descr="http://culturesheet.org/_media/photographs:plant_photography:orchids:dactylorhiza:dactylorhiza_iberica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628800"/>
            <a:ext cx="4959726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Загальна характеристика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9725"/>
            <a:ext cx="7239000" cy="48466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dirty="0"/>
              <a:t>Найбільш пристосовані до сучасних умов життя рослини. Цей відділ об</a:t>
            </a:r>
            <a:r>
              <a:rPr lang="en-US" dirty="0"/>
              <a:t>’</a:t>
            </a:r>
            <a:r>
              <a:rPr lang="uk-UA" dirty="0" err="1"/>
              <a:t>єднує</a:t>
            </a:r>
            <a:r>
              <a:rPr lang="uk-UA" dirty="0"/>
              <a:t> 533 родини, близько 13000 родів і 250000-300000 видів, які відіграють вирішальну роль у формуванні рослинного покриву, складають основну частину наземної </a:t>
            </a:r>
            <a:r>
              <a:rPr lang="uk-UA" dirty="0" err="1"/>
              <a:t>фітомаси</a:t>
            </a:r>
            <a:r>
              <a:rPr lang="uk-UA" dirty="0"/>
              <a:t>, </a:t>
            </a:r>
            <a:r>
              <a:rPr lang="uk-UA" b="1" dirty="0">
                <a:solidFill>
                  <a:srgbClr val="FF0000"/>
                </a:solidFill>
              </a:rPr>
              <a:t>забезпечують існування людини</a:t>
            </a:r>
            <a:r>
              <a:rPr lang="uk-UA" dirty="0"/>
              <a:t>. </a:t>
            </a:r>
          </a:p>
          <a:p>
            <a:pPr>
              <a:lnSpc>
                <a:spcPct val="90000"/>
              </a:lnSpc>
            </a:pPr>
            <a:r>
              <a:rPr lang="uk-UA" dirty="0"/>
              <a:t>Покритонасінні – наймолодша прогресивна група рослин</a:t>
            </a:r>
            <a:endParaRPr lang="ru-RU" dirty="0"/>
          </a:p>
        </p:txBody>
      </p:sp>
      <p:pic>
        <p:nvPicPr>
          <p:cNvPr id="4" name="Рисунок 3" descr="https://encrypted-tbn0.gstatic.com/images?q=tbn:ANd9GcQcLmhqbVPXvzUXR4Zc82kTj5tC1tRlzh-OfNEPmsetlGygKT3lIQ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4420" y="4149080"/>
            <a:ext cx="1719580" cy="2279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Спільні ознаки покритонасінних та голонасінних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800" dirty="0"/>
              <a:t>Чергування </a:t>
            </a:r>
            <a:r>
              <a:rPr lang="uk-UA" sz="2800" dirty="0" err="1"/>
              <a:t>гаплоїдного</a:t>
            </a:r>
            <a:r>
              <a:rPr lang="uk-UA" sz="2800" dirty="0"/>
              <a:t> і диплоїдного поколінь з </a:t>
            </a:r>
            <a:r>
              <a:rPr lang="uk-UA" sz="2800" b="1" dirty="0"/>
              <a:t>домінуванням спорофіта.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Втрата </a:t>
            </a:r>
            <a:r>
              <a:rPr lang="uk-UA" sz="2800" dirty="0" err="1"/>
              <a:t>гаметофітами</a:t>
            </a:r>
            <a:r>
              <a:rPr lang="uk-UA" sz="2800" dirty="0"/>
              <a:t> самостійності і залежність їх існування від спорофіта.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Характер розміщення частин квітки і плодів на квітколожі у деяких видів покритонасінних подібний до розміщення насінних </a:t>
            </a:r>
            <a:r>
              <a:rPr lang="uk-UA" sz="2800" dirty="0" err="1"/>
              <a:t>лусок</a:t>
            </a:r>
            <a:r>
              <a:rPr lang="uk-UA" sz="2800" dirty="0"/>
              <a:t> у шишок голонасінних.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Наявність трахеїд і смоляних ходів у деревині.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Наявність вічнозелених форм.</a:t>
            </a:r>
            <a:endParaRPr lang="ru-RU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Ознаки, що відрізняють покритонасінні від голонасінних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12776"/>
            <a:ext cx="9144000" cy="5445224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Наявність квітки та маточки, що утворилась внаслідок зростання </a:t>
            </a:r>
            <a:r>
              <a:rPr lang="uk-UA" sz="2800" dirty="0" err="1"/>
              <a:t>плодолистків</a:t>
            </a:r>
            <a:r>
              <a:rPr lang="uk-UA" sz="2800" dirty="0"/>
              <a:t>, а також плоду, що формується із зав</a:t>
            </a:r>
            <a:r>
              <a:rPr lang="en-US" sz="2800" dirty="0"/>
              <a:t>’</a:t>
            </a:r>
            <a:r>
              <a:rPr lang="uk-UA" sz="2800" dirty="0"/>
              <a:t>язі маточки після запліднення.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Утворення насіння всередині плоду, оплодень якого захищає його від механічних пошкоджень і забезпечує зародок вологою та живленням на перших етапах розвитку.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Редукція </a:t>
            </a:r>
            <a:r>
              <a:rPr lang="uk-UA" sz="2800" dirty="0" err="1"/>
              <a:t>гаметофітів</a:t>
            </a:r>
            <a:r>
              <a:rPr lang="uk-UA" sz="2800" dirty="0"/>
              <a:t> більш значна. Чоловічий </a:t>
            </a:r>
            <a:r>
              <a:rPr lang="uk-UA" sz="2800" dirty="0" err="1"/>
              <a:t>гаметофіт</a:t>
            </a:r>
            <a:r>
              <a:rPr lang="uk-UA" sz="2800" dirty="0"/>
              <a:t> у покритонасінних складається з </a:t>
            </a:r>
            <a:r>
              <a:rPr lang="uk-UA" sz="2800" b="1" dirty="0">
                <a:solidFill>
                  <a:srgbClr val="FF0000"/>
                </a:solidFill>
              </a:rPr>
              <a:t>3</a:t>
            </a:r>
            <a:r>
              <a:rPr lang="uk-UA" sz="2800" dirty="0"/>
              <a:t> клітин, одна з яких генеративна і при поділі утворює два спермія. Жіночий </a:t>
            </a:r>
            <a:r>
              <a:rPr lang="uk-UA" sz="2800" dirty="0" err="1"/>
              <a:t>гаметофіт</a:t>
            </a:r>
            <a:r>
              <a:rPr lang="uk-UA" sz="2800" dirty="0"/>
              <a:t> складається переважно з </a:t>
            </a:r>
            <a:r>
              <a:rPr lang="uk-UA" sz="2800" b="1" dirty="0">
                <a:solidFill>
                  <a:srgbClr val="FF0000"/>
                </a:solidFill>
              </a:rPr>
              <a:t>7 </a:t>
            </a:r>
            <a:r>
              <a:rPr lang="uk-UA" sz="2800" dirty="0"/>
              <a:t>клітин і називається зародковим мішком. </a:t>
            </a:r>
            <a:r>
              <a:rPr lang="uk-UA" sz="2800" b="1" dirty="0">
                <a:solidFill>
                  <a:srgbClr val="FF0000"/>
                </a:solidFill>
              </a:rPr>
              <a:t>Архегонії на жіночому </a:t>
            </a:r>
            <a:r>
              <a:rPr lang="uk-UA" sz="2800" b="1" dirty="0" err="1">
                <a:solidFill>
                  <a:srgbClr val="FF0000"/>
                </a:solidFill>
              </a:rPr>
              <a:t>гаметофіті</a:t>
            </a:r>
            <a:r>
              <a:rPr lang="uk-UA" sz="2800" b="1" dirty="0">
                <a:solidFill>
                  <a:srgbClr val="FF0000"/>
                </a:solidFill>
              </a:rPr>
              <a:t> не утворюються.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20675"/>
            <a:ext cx="7239000" cy="1143000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Ознаки, що відрізняють покритонасінні від голонасінних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b="1" dirty="0"/>
              <a:t>Подвійне запліднення.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Наявність у складі деревини справжніх судин, а біля ситовидних трубок – клітин-супутниць.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Величезна різноманітність форм і розмірів вегетативних та генеративних органів.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Наявність трав</a:t>
            </a:r>
            <a:r>
              <a:rPr lang="en-US" sz="2800" dirty="0"/>
              <a:t>’</a:t>
            </a:r>
            <a:r>
              <a:rPr lang="uk-UA" sz="2800" dirty="0" err="1"/>
              <a:t>янистих</a:t>
            </a:r>
            <a:r>
              <a:rPr lang="uk-UA" sz="2800" dirty="0"/>
              <a:t> рослин.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Більшість з них автотрофи, але є і вторинні </a:t>
            </a:r>
            <a:r>
              <a:rPr lang="uk-UA" sz="2800" dirty="0" err="1"/>
              <a:t>гетеротрофи</a:t>
            </a:r>
            <a:r>
              <a:rPr lang="uk-UA" sz="2800" dirty="0"/>
              <a:t> (комахоїдні рослини, що ведуть частково або повністю паразитичний спосіб життя).</a:t>
            </a:r>
            <a:endParaRPr lang="ru-RU" sz="2800" dirty="0"/>
          </a:p>
        </p:txBody>
      </p:sp>
      <p:pic>
        <p:nvPicPr>
          <p:cNvPr id="4" name="Рисунок 3" descr="https://encrypted-tbn0.gstatic.com/images?q=tbn:ANd9GcTlvtxhtTWvzCaTP0bJICSocQMH8PcP3ohyInTtIYbyseXnAp6_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9077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www.animals-plants.com/i/predatoryplants_04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0805" y="2492896"/>
            <a:ext cx="1433195" cy="216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zeleni-liki.ru/img/povityci.jpg">
            <a:hlinkClick r:id="rId6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8264" y="5171886"/>
            <a:ext cx="2195736" cy="142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Відділ покритонасінні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 err="1"/>
              <a:t>єднує</a:t>
            </a:r>
            <a:r>
              <a:rPr lang="uk-UA" dirty="0"/>
              <a:t> 2 класи: </a:t>
            </a:r>
            <a:r>
              <a:rPr lang="uk-UA" dirty="0" err="1"/>
              <a:t>Двосім</a:t>
            </a:r>
            <a:r>
              <a:rPr lang="en-US" dirty="0"/>
              <a:t>’</a:t>
            </a:r>
            <a:r>
              <a:rPr lang="uk-UA" dirty="0" err="1"/>
              <a:t>ядольні</a:t>
            </a:r>
            <a:r>
              <a:rPr lang="uk-UA" dirty="0"/>
              <a:t> </a:t>
            </a:r>
            <a:r>
              <a:rPr lang="uk-UA" dirty="0" err="1"/>
              <a:t>Магноліопсіди</a:t>
            </a:r>
            <a:r>
              <a:rPr lang="uk-UA" dirty="0"/>
              <a:t>) і </a:t>
            </a:r>
            <a:r>
              <a:rPr lang="uk-UA" dirty="0" err="1"/>
              <a:t>Односім</a:t>
            </a:r>
            <a:r>
              <a:rPr lang="en-US" dirty="0"/>
              <a:t>’</a:t>
            </a:r>
            <a:r>
              <a:rPr lang="uk-UA" dirty="0" err="1"/>
              <a:t>ядольні</a:t>
            </a:r>
            <a:r>
              <a:rPr lang="uk-UA" dirty="0"/>
              <a:t> (</a:t>
            </a:r>
            <a:r>
              <a:rPr lang="uk-UA" dirty="0" err="1"/>
              <a:t>Ліліопсіди</a:t>
            </a:r>
            <a:r>
              <a:rPr lang="uk-UA" dirty="0"/>
              <a:t>).</a:t>
            </a:r>
          </a:p>
          <a:p>
            <a:r>
              <a:rPr lang="uk-UA" dirty="0"/>
              <a:t>Обидва класи розвивались у крейдяному періоді </a:t>
            </a:r>
            <a:r>
              <a:rPr lang="uk-UA" dirty="0" err="1"/>
              <a:t>мезозойскої</a:t>
            </a:r>
            <a:r>
              <a:rPr lang="uk-UA" dirty="0"/>
              <a:t> ери паралельно.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20040"/>
            <a:ext cx="7696200" cy="58868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Спорофіт та </a:t>
            </a:r>
            <a:r>
              <a:rPr lang="uk-UA" dirty="0" err="1">
                <a:solidFill>
                  <a:schemeClr val="tx1"/>
                </a:solidFill>
              </a:rPr>
              <a:t>гаметофіт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0" y="1124744"/>
            <a:ext cx="8100392" cy="573325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uk-UA" sz="2800" b="1" dirty="0">
                <a:solidFill>
                  <a:srgbClr val="FF0000"/>
                </a:solidFill>
              </a:rPr>
              <a:t>Функції </a:t>
            </a:r>
            <a:r>
              <a:rPr lang="uk-UA" sz="2800" b="1" dirty="0" err="1">
                <a:solidFill>
                  <a:srgbClr val="FF0000"/>
                </a:solidFill>
              </a:rPr>
              <a:t>гаметофіту</a:t>
            </a:r>
            <a:r>
              <a:rPr lang="uk-UA" sz="2800" b="1" dirty="0">
                <a:solidFill>
                  <a:srgbClr val="FF0000"/>
                </a:solidFill>
              </a:rPr>
              <a:t> </a:t>
            </a:r>
            <a:r>
              <a:rPr lang="uk-UA" sz="2800" dirty="0"/>
              <a:t>– </a:t>
            </a:r>
            <a:r>
              <a:rPr lang="uk-UA" sz="2800" dirty="0" err="1"/>
              <a:t>грунтове</a:t>
            </a:r>
            <a:r>
              <a:rPr lang="uk-UA" sz="2800" dirty="0"/>
              <a:t> живлення, фотосинтез, утворення статевих органів – антеридіїв та архегоніїв.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>
                <a:solidFill>
                  <a:srgbClr val="FF0000"/>
                </a:solidFill>
              </a:rPr>
              <a:t>Функції спорофіту</a:t>
            </a:r>
            <a:r>
              <a:rPr lang="uk-UA" sz="2800" dirty="0"/>
              <a:t>: здійснення безстатевого розмноження спорами.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b="1" dirty="0">
                <a:solidFill>
                  <a:srgbClr val="FF0000"/>
                </a:solidFill>
              </a:rPr>
              <a:t>Статеві органи мохів: жіночі – архегонії, чоловічі – антеридії.</a:t>
            </a:r>
          </a:p>
          <a:p>
            <a:pPr eaLnBrk="1" hangingPunct="1">
              <a:lnSpc>
                <a:spcPct val="90000"/>
              </a:lnSpc>
            </a:pPr>
            <a:r>
              <a:rPr lang="uk-UA" sz="2800" dirty="0"/>
              <a:t>Після запліднення утворюється зигота, з якої розвивається спорофіт. Спорофіт являє собою циліндричну ніжку, що прикріплюється до </a:t>
            </a:r>
            <a:r>
              <a:rPr lang="uk-UA" sz="2800" dirty="0" err="1"/>
              <a:t>гаметофіту</a:t>
            </a:r>
            <a:r>
              <a:rPr lang="uk-UA" sz="2800" dirty="0"/>
              <a:t> стопою; на верхівці ніжки утворюється коробочка, в якій формуються </a:t>
            </a:r>
            <a:r>
              <a:rPr lang="uk-UA" sz="2800" dirty="0" err="1"/>
              <a:t>гаплоїдні</a:t>
            </a:r>
            <a:r>
              <a:rPr lang="uk-UA" sz="2800" dirty="0"/>
              <a:t> спори.</a:t>
            </a:r>
            <a:endParaRPr lang="ru-RU" sz="28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Основні ознаки представників класів </a:t>
            </a:r>
            <a:r>
              <a:rPr lang="uk-UA" sz="3200" dirty="0" err="1">
                <a:solidFill>
                  <a:schemeClr val="tx1"/>
                </a:solidFill>
              </a:rPr>
              <a:t>дво-</a:t>
            </a:r>
            <a:r>
              <a:rPr lang="uk-UA" sz="3200" dirty="0">
                <a:solidFill>
                  <a:schemeClr val="tx1"/>
                </a:solidFill>
              </a:rPr>
              <a:t> і </a:t>
            </a:r>
            <a:r>
              <a:rPr lang="uk-UA" sz="3200" dirty="0" err="1">
                <a:solidFill>
                  <a:schemeClr val="tx1"/>
                </a:solidFill>
              </a:rPr>
              <a:t>односім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 err="1">
                <a:solidFill>
                  <a:srgbClr val="FF0000"/>
                </a:solidFill>
              </a:rPr>
              <a:t>Двосім</a:t>
            </a:r>
            <a:r>
              <a:rPr lang="en-US" sz="2400" dirty="0">
                <a:solidFill>
                  <a:srgbClr val="FF0000"/>
                </a:solidFill>
              </a:rPr>
              <a:t>’</a:t>
            </a:r>
            <a:r>
              <a:rPr lang="uk-UA" sz="2400" dirty="0" err="1">
                <a:solidFill>
                  <a:srgbClr val="FF0000"/>
                </a:solidFill>
              </a:rPr>
              <a:t>ядольні</a:t>
            </a: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Зародок</a:t>
            </a:r>
            <a:r>
              <a:rPr lang="uk-UA" sz="2400" dirty="0"/>
              <a:t> з двома сім</a:t>
            </a:r>
            <a:r>
              <a:rPr lang="en-US" sz="2400" dirty="0"/>
              <a:t>’</a:t>
            </a:r>
            <a:r>
              <a:rPr lang="uk-UA" sz="2400" dirty="0" err="1"/>
              <a:t>ядолями</a:t>
            </a:r>
            <a:r>
              <a:rPr lang="uk-UA" sz="2400" dirty="0"/>
              <a:t>, в яких у ряду видів відкладаються поживні речовини</a:t>
            </a: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Квітки</a:t>
            </a:r>
            <a:r>
              <a:rPr lang="uk-UA" sz="2400" dirty="0"/>
              <a:t> 5-членні, рідко 3-4 </a:t>
            </a:r>
            <a:r>
              <a:rPr lang="uk-UA" sz="2400" dirty="0" err="1"/>
              <a:t>-членні</a:t>
            </a:r>
            <a:endParaRPr lang="ru-RU" sz="2400" dirty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dirty="0" err="1">
                <a:solidFill>
                  <a:srgbClr val="FF0000"/>
                </a:solidFill>
              </a:rPr>
              <a:t>Односім</a:t>
            </a:r>
            <a:r>
              <a:rPr lang="en-US" sz="2400" dirty="0">
                <a:solidFill>
                  <a:srgbClr val="FF0000"/>
                </a:solidFill>
              </a:rPr>
              <a:t>’</a:t>
            </a:r>
            <a:r>
              <a:rPr lang="uk-UA" sz="2400" dirty="0" err="1">
                <a:solidFill>
                  <a:srgbClr val="FF0000"/>
                </a:solidFill>
              </a:rPr>
              <a:t>ядольні</a:t>
            </a: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Зародок</a:t>
            </a:r>
            <a:r>
              <a:rPr lang="uk-UA" sz="2400" dirty="0"/>
              <a:t> з однією сім</a:t>
            </a:r>
            <a:r>
              <a:rPr lang="en-US" sz="2400" dirty="0"/>
              <a:t>’</a:t>
            </a:r>
            <a:r>
              <a:rPr lang="uk-UA" sz="2400" dirty="0" err="1"/>
              <a:t>ядолею</a:t>
            </a:r>
            <a:r>
              <a:rPr lang="uk-UA" sz="2400" dirty="0"/>
              <a:t>, яка в ряду видів сприяє всмоктуванню поживних речовин з ендосперму під час проростання насіння</a:t>
            </a: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Квітки</a:t>
            </a:r>
            <a:r>
              <a:rPr lang="uk-UA" sz="2400" dirty="0"/>
              <a:t> 3-членні, або кількість членів кратна 3.</a:t>
            </a:r>
            <a:endParaRPr lang="ru-RU" sz="24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Основні ознаки представників класів </a:t>
            </a:r>
            <a:r>
              <a:rPr lang="uk-UA" sz="3200" dirty="0" err="1">
                <a:solidFill>
                  <a:schemeClr val="tx1"/>
                </a:solidFill>
              </a:rPr>
              <a:t>дво-</a:t>
            </a:r>
            <a:r>
              <a:rPr lang="uk-UA" sz="3200" dirty="0">
                <a:solidFill>
                  <a:schemeClr val="tx1"/>
                </a:solidFill>
              </a:rPr>
              <a:t> і </a:t>
            </a:r>
            <a:r>
              <a:rPr lang="uk-UA" sz="3200" dirty="0" err="1">
                <a:solidFill>
                  <a:schemeClr val="tx1"/>
                </a:solidFill>
              </a:rPr>
              <a:t>односім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ядольних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err="1">
                <a:solidFill>
                  <a:srgbClr val="FF0000"/>
                </a:solidFill>
              </a:rPr>
              <a:t>Двосім</a:t>
            </a:r>
            <a:r>
              <a:rPr lang="en-US" sz="2400" b="1" dirty="0">
                <a:solidFill>
                  <a:srgbClr val="FF0000"/>
                </a:solidFill>
              </a:rPr>
              <a:t>’</a:t>
            </a:r>
            <a:r>
              <a:rPr lang="uk-UA" sz="2400" b="1" dirty="0" err="1">
                <a:solidFill>
                  <a:srgbClr val="FF0000"/>
                </a:solidFill>
              </a:rPr>
              <a:t>ядольні</a:t>
            </a:r>
            <a:endParaRPr lang="uk-UA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Оцвітина</a:t>
            </a:r>
            <a:r>
              <a:rPr lang="uk-UA" sz="2400" dirty="0"/>
              <a:t> подвійна, лише внаслідок вторинної редукції вона проста або квітки безпокривна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Листки</a:t>
            </a:r>
            <a:r>
              <a:rPr lang="uk-UA" sz="2400" dirty="0"/>
              <a:t> прості та складні, часто з </a:t>
            </a:r>
            <a:r>
              <a:rPr lang="uk-UA" sz="2400" dirty="0" err="1"/>
              <a:t>розчленованю</a:t>
            </a:r>
            <a:r>
              <a:rPr lang="uk-UA" sz="2400" dirty="0"/>
              <a:t> пластинкою, жилкування сітчасте та пальчасте.</a:t>
            </a:r>
            <a:endParaRPr lang="ru-RU" sz="2400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400" b="1" dirty="0" err="1">
                <a:solidFill>
                  <a:srgbClr val="FF0000"/>
                </a:solidFill>
              </a:rPr>
              <a:t>Односім</a:t>
            </a:r>
            <a:r>
              <a:rPr lang="en-US" sz="2400" b="1" dirty="0">
                <a:solidFill>
                  <a:srgbClr val="FF0000"/>
                </a:solidFill>
              </a:rPr>
              <a:t>’</a:t>
            </a:r>
            <a:r>
              <a:rPr lang="uk-UA" sz="2400" b="1" dirty="0" err="1">
                <a:solidFill>
                  <a:srgbClr val="FF0000"/>
                </a:solidFill>
              </a:rPr>
              <a:t>ядольні</a:t>
            </a:r>
            <a:endParaRPr lang="uk-UA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/>
              <a:t>Проста </a:t>
            </a:r>
            <a:r>
              <a:rPr lang="uk-UA" sz="2400" dirty="0">
                <a:solidFill>
                  <a:srgbClr val="FF0000"/>
                </a:solidFill>
              </a:rPr>
              <a:t>оцвітина</a:t>
            </a: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r>
              <a:rPr lang="uk-UA" sz="2400" dirty="0"/>
              <a:t>Прості </a:t>
            </a:r>
            <a:r>
              <a:rPr lang="uk-UA" sz="2400" dirty="0">
                <a:solidFill>
                  <a:srgbClr val="FF0000"/>
                </a:solidFill>
              </a:rPr>
              <a:t>листки</a:t>
            </a:r>
            <a:r>
              <a:rPr lang="uk-UA" sz="2400" dirty="0"/>
              <a:t> з цільною листковою пластинкою, жилкування паралельне або дугове.</a:t>
            </a:r>
            <a:endParaRPr lang="ru-RU" sz="2400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/>
              <a:t>Основні ознаки представників класів </a:t>
            </a:r>
            <a:r>
              <a:rPr lang="uk-UA" sz="3200" dirty="0" err="1"/>
              <a:t>дво-</a:t>
            </a:r>
            <a:r>
              <a:rPr lang="uk-UA" sz="3200" dirty="0"/>
              <a:t> і </a:t>
            </a:r>
            <a:r>
              <a:rPr lang="uk-UA" sz="3200" dirty="0" err="1"/>
              <a:t>односім</a:t>
            </a:r>
            <a:r>
              <a:rPr lang="en-US" sz="3200" dirty="0"/>
              <a:t>’</a:t>
            </a:r>
            <a:r>
              <a:rPr lang="uk-UA" sz="3200" dirty="0" err="1"/>
              <a:t>ядольних</a:t>
            </a:r>
            <a:endParaRPr lang="ru-RU" sz="3200" dirty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400" b="1" dirty="0" err="1">
                <a:solidFill>
                  <a:srgbClr val="FF0000"/>
                </a:solidFill>
              </a:rPr>
              <a:t>Двосім</a:t>
            </a:r>
            <a:r>
              <a:rPr lang="en-US" sz="2400" b="1" dirty="0">
                <a:solidFill>
                  <a:srgbClr val="FF0000"/>
                </a:solidFill>
              </a:rPr>
              <a:t>’</a:t>
            </a:r>
            <a:r>
              <a:rPr lang="uk-UA" sz="2400" b="1" dirty="0" err="1">
                <a:solidFill>
                  <a:srgbClr val="FF0000"/>
                </a:solidFill>
              </a:rPr>
              <a:t>ядольні</a:t>
            </a:r>
            <a:endParaRPr lang="uk-UA" sz="24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Камбій </a:t>
            </a:r>
            <a:r>
              <a:rPr lang="uk-UA" sz="2400" dirty="0"/>
              <a:t>є</a:t>
            </a:r>
            <a:endParaRPr lang="ru-RU" sz="2400" dirty="0"/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Судинно-волокнисті пучки </a:t>
            </a:r>
            <a:r>
              <a:rPr lang="uk-UA" sz="2400" dirty="0"/>
              <a:t>відкриті, розміщуються в стеблі впорядковано</a:t>
            </a: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Первинний корінець </a:t>
            </a:r>
            <a:r>
              <a:rPr lang="uk-UA" sz="2400" dirty="0"/>
              <a:t>зародка розвивається в головний корінь, який формує стрижневу кореневу систему</a:t>
            </a:r>
            <a:endParaRPr lang="ru-RU" sz="2400" dirty="0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400" dirty="0" err="1">
                <a:solidFill>
                  <a:srgbClr val="FF0000"/>
                </a:solidFill>
              </a:rPr>
              <a:t>Односім</a:t>
            </a:r>
            <a:r>
              <a:rPr lang="en-US" sz="2400" dirty="0">
                <a:solidFill>
                  <a:srgbClr val="FF0000"/>
                </a:solidFill>
              </a:rPr>
              <a:t>’</a:t>
            </a:r>
            <a:r>
              <a:rPr lang="uk-UA" sz="2400" dirty="0" err="1">
                <a:solidFill>
                  <a:srgbClr val="FF0000"/>
                </a:solidFill>
              </a:rPr>
              <a:t>ядольні</a:t>
            </a:r>
            <a:endParaRPr lang="uk-UA" sz="2400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Камбій</a:t>
            </a:r>
            <a:r>
              <a:rPr lang="uk-UA" sz="2400" dirty="0"/>
              <a:t> відсутній</a:t>
            </a:r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Судинно-волокнисті пучки</a:t>
            </a:r>
            <a:r>
              <a:rPr lang="uk-UA" sz="2400" dirty="0"/>
              <a:t> замкнені, розміщуються в стеблі невпорядковано</a:t>
            </a:r>
          </a:p>
          <a:p>
            <a:pPr>
              <a:lnSpc>
                <a:spcPct val="90000"/>
              </a:lnSpc>
            </a:pPr>
            <a:endParaRPr lang="uk-UA" sz="2400" dirty="0"/>
          </a:p>
          <a:p>
            <a:pPr>
              <a:lnSpc>
                <a:spcPct val="90000"/>
              </a:lnSpc>
            </a:pPr>
            <a:r>
              <a:rPr lang="uk-UA" sz="2400" dirty="0">
                <a:solidFill>
                  <a:srgbClr val="FF0000"/>
                </a:solidFill>
              </a:rPr>
              <a:t>Первинний корінець </a:t>
            </a:r>
            <a:r>
              <a:rPr lang="uk-UA" sz="2400" dirty="0"/>
              <a:t>швидко припиняє ріст, а мичкувату кореневу систему формують додаткові корені</a:t>
            </a:r>
            <a:endParaRPr lang="ru-RU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Основні ознаки представників класів </a:t>
            </a:r>
            <a:r>
              <a:rPr lang="uk-UA" sz="3200" dirty="0" err="1">
                <a:solidFill>
                  <a:schemeClr val="tx1"/>
                </a:solidFill>
              </a:rPr>
              <a:t>дво-</a:t>
            </a:r>
            <a:r>
              <a:rPr lang="uk-UA" sz="3200" dirty="0">
                <a:solidFill>
                  <a:schemeClr val="tx1"/>
                </a:solidFill>
              </a:rPr>
              <a:t> і </a:t>
            </a:r>
            <a:r>
              <a:rPr lang="uk-UA" sz="3200" dirty="0" err="1">
                <a:solidFill>
                  <a:schemeClr val="tx1"/>
                </a:solidFill>
              </a:rPr>
              <a:t>односім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ядольних</a:t>
            </a:r>
            <a:endParaRPr lang="uk-UA" sz="3200" dirty="0">
              <a:solidFill>
                <a:schemeClr val="tx1"/>
              </a:solidFill>
            </a:endParaRPr>
          </a:p>
        </p:txBody>
      </p:sp>
      <p:pic>
        <p:nvPicPr>
          <p:cNvPr id="7" name="irc_mi" descr="http://referatyk.com/uploads/bestreferat/images-ref-16-1277216.jpe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712879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Двосім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Родина Розові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Поширені в країнах з субтропічним та помірним кліматом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Життєві форми:дерева, чагарники, трави.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Рослини дуже різноманітні за будовою квіток, суцвіть, плодів, листків.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Квітки завжди правильні, циклічні з подвійною п</a:t>
            </a:r>
            <a:r>
              <a:rPr lang="en-US" sz="2800" dirty="0"/>
              <a:t>’</a:t>
            </a:r>
            <a:r>
              <a:rPr lang="uk-UA" sz="2800" dirty="0" err="1"/>
              <a:t>ятикратною</a:t>
            </a:r>
            <a:r>
              <a:rPr lang="uk-UA" sz="2800" dirty="0"/>
              <a:t> оцвітиною, тичинок багато, розташовані по колу (кількість кратна 5) , маточка одна або кілька.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Формула квітки:Ч</a:t>
            </a:r>
            <a:r>
              <a:rPr lang="uk-UA" sz="2800" baseline="-25000" dirty="0"/>
              <a:t>5</a:t>
            </a:r>
            <a:r>
              <a:rPr lang="uk-UA" sz="2800" dirty="0"/>
              <a:t>П</a:t>
            </a:r>
            <a:r>
              <a:rPr lang="uk-UA" sz="2800" baseline="-25000" dirty="0"/>
              <a:t>5</a:t>
            </a:r>
            <a:r>
              <a:rPr lang="uk-UA" sz="2800" dirty="0"/>
              <a:t>Т</a:t>
            </a:r>
            <a:r>
              <a:rPr lang="uk-UA" sz="2800" baseline="-25000" dirty="0"/>
              <a:t>∞</a:t>
            </a:r>
            <a:r>
              <a:rPr lang="uk-UA" sz="2800" dirty="0"/>
              <a:t>М</a:t>
            </a:r>
            <a:r>
              <a:rPr lang="uk-UA" sz="2800" baseline="-25000" dirty="0"/>
              <a:t>1 (або багато маточок)</a:t>
            </a:r>
            <a:endParaRPr lang="uk-UA" sz="2800" dirty="0"/>
          </a:p>
          <a:p>
            <a:pPr>
              <a:lnSpc>
                <a:spcPct val="90000"/>
              </a:lnSpc>
            </a:pPr>
            <a:endParaRPr lang="uk-UA" sz="2800" dirty="0"/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Двосім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Родина Розові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00808"/>
            <a:ext cx="5220072" cy="4754928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uk-UA" sz="2800" dirty="0"/>
              <a:t>   Плоди кістянки, горішки, часто несправжні або збірні.</a:t>
            </a:r>
          </a:p>
          <a:p>
            <a:r>
              <a:rPr lang="uk-UA" sz="2800" dirty="0"/>
              <a:t>Комахозапилювальні рослини.</a:t>
            </a:r>
          </a:p>
          <a:p>
            <a:r>
              <a:rPr lang="uk-UA" sz="2800" dirty="0"/>
              <a:t>Представники: </a:t>
            </a:r>
            <a:r>
              <a:rPr lang="uk-UA" sz="2800" i="1" dirty="0"/>
              <a:t>шипшина, троянди, яблуня, малина, суниця, груша, горобина, слива, вишня, абрикос, персик, мигдаль.</a:t>
            </a:r>
          </a:p>
          <a:p>
            <a:r>
              <a:rPr lang="uk-UA" sz="2800" dirty="0"/>
              <a:t>Господарське значення: плодово-ягідні культури, лікарські та декоративні рослини.</a:t>
            </a:r>
            <a:endParaRPr lang="ru-RU" sz="2800" dirty="0"/>
          </a:p>
        </p:txBody>
      </p:sp>
      <p:pic>
        <p:nvPicPr>
          <p:cNvPr id="1026" name="Picture 2" descr="E:\doc\Documents\PrintScreen Files\розові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2996952"/>
            <a:ext cx="4362450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Клас </a:t>
            </a:r>
            <a:r>
              <a:rPr lang="uk-UA" sz="3200" dirty="0" err="1">
                <a:solidFill>
                  <a:schemeClr val="tx1"/>
                </a:solidFill>
              </a:rPr>
              <a:t>Двосім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Родина капустяні (Хрестоцвіті</a:t>
            </a:r>
            <a:r>
              <a:rPr lang="uk-UA" sz="3200" dirty="0"/>
              <a:t>)</a:t>
            </a:r>
            <a:endParaRPr lang="ru-RU" sz="32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sz="2800" dirty="0" err="1"/>
              <a:t>Одно-</a:t>
            </a:r>
            <a:r>
              <a:rPr lang="uk-UA" sz="2800" dirty="0"/>
              <a:t>, </a:t>
            </a:r>
            <a:r>
              <a:rPr lang="uk-UA" sz="2800" dirty="0" err="1"/>
              <a:t>дво-</a:t>
            </a:r>
            <a:r>
              <a:rPr lang="uk-UA" sz="2800" dirty="0"/>
              <a:t>, багаторічні трави, напівкущі з черговими листками, часом зібраними у прикореневу розетку.</a:t>
            </a:r>
          </a:p>
          <a:p>
            <a:r>
              <a:rPr lang="uk-UA" sz="2800" dirty="0"/>
              <a:t>Квітки двостатеві, правильні, зібрані в </a:t>
            </a:r>
            <a:r>
              <a:rPr lang="uk-UA" sz="2800" dirty="0" err="1"/>
              <a:t>китицевидні</a:t>
            </a:r>
            <a:r>
              <a:rPr lang="uk-UA" sz="2800" dirty="0"/>
              <a:t> суцвіття. Оцвітина подвійна, чотиричленна. Чашолистки та пелюстки розміщені навхрест. Тичинок шість, з них чотири довші, дві коротші. Маточка одна.</a:t>
            </a:r>
          </a:p>
          <a:p>
            <a:r>
              <a:rPr lang="uk-UA" sz="2800" dirty="0"/>
              <a:t>Формула квітки: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</a:t>
            </a:r>
            <a:r>
              <a:rPr lang="uk-UA" sz="2800" baseline="-25000" dirty="0"/>
              <a:t>4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2+4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uk-UA" sz="2800" baseline="-25000" dirty="0"/>
              <a:t>1</a:t>
            </a:r>
            <a:endParaRPr lang="uk-UA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Клас </a:t>
            </a:r>
            <a:r>
              <a:rPr lang="uk-UA" sz="3200" dirty="0" err="1">
                <a:solidFill>
                  <a:schemeClr val="tx1"/>
                </a:solidFill>
              </a:rPr>
              <a:t>Двосім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Родина капустяні (Хрестоцвіті)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5508104" cy="4970952"/>
          </a:xfrm>
        </p:spPr>
        <p:txBody>
          <a:bodyPr/>
          <a:lstStyle/>
          <a:p>
            <a:r>
              <a:rPr lang="uk-UA" dirty="0"/>
              <a:t>Плід стручок або стручечок. У насінні міститься 15-49% олії.</a:t>
            </a:r>
          </a:p>
          <a:p>
            <a:r>
              <a:rPr lang="uk-UA" dirty="0"/>
              <a:t>Господарське значення: городні культури (</a:t>
            </a:r>
            <a:r>
              <a:rPr lang="uk-UA" i="1" dirty="0"/>
              <a:t>капуста, редька, ріпа, бруква);</a:t>
            </a:r>
          </a:p>
          <a:p>
            <a:r>
              <a:rPr lang="uk-UA" dirty="0"/>
              <a:t>Олійні культури (</a:t>
            </a:r>
            <a:r>
              <a:rPr lang="uk-UA" i="1" dirty="0"/>
              <a:t>гірчиця,ріпак рудий);</a:t>
            </a:r>
          </a:p>
          <a:p>
            <a:r>
              <a:rPr lang="uk-UA" dirty="0"/>
              <a:t>Лікарські рослини (</a:t>
            </a:r>
            <a:r>
              <a:rPr lang="uk-UA" i="1" dirty="0"/>
              <a:t>редька, гірчиця, хрін);</a:t>
            </a:r>
          </a:p>
          <a:p>
            <a:r>
              <a:rPr lang="uk-UA" dirty="0"/>
              <a:t>Бур</a:t>
            </a:r>
            <a:r>
              <a:rPr lang="en-US" dirty="0"/>
              <a:t>’</a:t>
            </a:r>
            <a:r>
              <a:rPr lang="uk-UA" dirty="0" err="1"/>
              <a:t>яни</a:t>
            </a:r>
            <a:r>
              <a:rPr lang="uk-UA" dirty="0"/>
              <a:t> (</a:t>
            </a:r>
            <a:r>
              <a:rPr lang="uk-UA" i="1" dirty="0"/>
              <a:t>дика редька, свиріпа</a:t>
            </a:r>
            <a:r>
              <a:rPr lang="uk-UA" dirty="0"/>
              <a:t>).</a:t>
            </a:r>
            <a:endParaRPr lang="ru-RU" dirty="0"/>
          </a:p>
        </p:txBody>
      </p:sp>
      <p:pic>
        <p:nvPicPr>
          <p:cNvPr id="2050" name="Picture 2" descr="E:\doc\Documents\PrintScreen Files\капустяні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700808"/>
            <a:ext cx="3775114" cy="29578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/>
              <a:t>Клас </a:t>
            </a:r>
            <a:r>
              <a:rPr lang="uk-UA" sz="4000" dirty="0" err="1"/>
              <a:t>Двосім</a:t>
            </a:r>
            <a:r>
              <a:rPr lang="en-US" sz="4000" dirty="0"/>
              <a:t>’</a:t>
            </a:r>
            <a:r>
              <a:rPr lang="uk-UA" sz="4000" dirty="0" err="1"/>
              <a:t>ядольні</a:t>
            </a:r>
            <a:br>
              <a:rPr lang="uk-UA" sz="4000" dirty="0"/>
            </a:br>
            <a:r>
              <a:rPr lang="uk-UA" sz="4000" dirty="0"/>
              <a:t>Родина Бобові (метеликові)</a:t>
            </a:r>
            <a:endParaRPr lang="ru-RU" sz="4000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/>
              <a:t>Дерева, кущі, трав</a:t>
            </a:r>
            <a:r>
              <a:rPr lang="en-US" sz="2800" dirty="0"/>
              <a:t>’</a:t>
            </a:r>
            <a:r>
              <a:rPr lang="ru-RU" sz="2800" dirty="0" err="1"/>
              <a:t>янисті</a:t>
            </a:r>
            <a:r>
              <a:rPr lang="ru-RU" sz="2800" dirty="0"/>
              <a:t> </a:t>
            </a:r>
            <a:r>
              <a:rPr lang="ru-RU" sz="2800" dirty="0" err="1"/>
              <a:t>рослини</a:t>
            </a:r>
            <a:r>
              <a:rPr lang="ru-RU" sz="2800" dirty="0"/>
              <a:t>. </a:t>
            </a:r>
            <a:r>
              <a:rPr lang="uk-UA" sz="2800" dirty="0"/>
              <a:t>Стебла прямостоячі, виткі, сланкі. Листки складні з прилистками.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Будова квітки типова: чашечка з п</a:t>
            </a:r>
            <a:r>
              <a:rPr lang="en-US" sz="2800" dirty="0"/>
              <a:t>’</a:t>
            </a:r>
            <a:r>
              <a:rPr lang="uk-UA" sz="2800" dirty="0" err="1"/>
              <a:t>яти</a:t>
            </a:r>
            <a:r>
              <a:rPr lang="uk-UA" sz="2800" dirty="0"/>
              <a:t> чашолистків (3+2), віночок з 5 пелюсток (задня – вітрило, дві бічні – весла, дві нижні, що у верхній частині зростаються, - човник). Тичинок 10 (з них 9 зростаються і утворюють незамкнену трубочку) . Маточка одна.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Формула квітки: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1+2+(2)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(9)+1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uk-UA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Двосім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Родина Бобові (метеликові)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4784"/>
            <a:ext cx="5580112" cy="4970952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uk-UA" sz="2800" dirty="0"/>
              <a:t>Плід – біб.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Завдяки бульбочковим бактеріям – сидерати.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Комахозапилювальні рослини. </a:t>
            </a:r>
            <a:r>
              <a:rPr lang="uk-UA" sz="2800" dirty="0" err="1"/>
              <a:t>Самозапилювальні</a:t>
            </a:r>
            <a:r>
              <a:rPr lang="uk-UA" sz="2800" dirty="0"/>
              <a:t>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Господарське значення: харчові рослини (</a:t>
            </a:r>
            <a:r>
              <a:rPr lang="uk-UA" sz="2800" i="1" dirty="0"/>
              <a:t>горох, боби, квасоля, соя</a:t>
            </a:r>
            <a:r>
              <a:rPr lang="uk-UA" sz="2800" dirty="0"/>
              <a:t>); кормові трави (</a:t>
            </a:r>
            <a:r>
              <a:rPr lang="uk-UA" sz="2800" i="1" dirty="0"/>
              <a:t>конюшина, люцерна</a:t>
            </a:r>
            <a:r>
              <a:rPr lang="uk-UA" sz="2800" dirty="0"/>
              <a:t>); лікарські рослини (</a:t>
            </a:r>
            <a:r>
              <a:rPr lang="uk-UA" sz="2800" i="1" dirty="0"/>
              <a:t>буркун, в</a:t>
            </a:r>
            <a:r>
              <a:rPr lang="en-US" sz="2800" i="1" dirty="0"/>
              <a:t>’</a:t>
            </a:r>
            <a:r>
              <a:rPr lang="uk-UA" sz="2800" i="1" dirty="0" err="1"/>
              <a:t>язіль</a:t>
            </a:r>
            <a:r>
              <a:rPr lang="uk-UA" sz="2800" dirty="0"/>
              <a:t>), декоративні рослини (</a:t>
            </a:r>
            <a:r>
              <a:rPr lang="uk-UA" sz="2800" i="1" dirty="0"/>
              <a:t>люпин</a:t>
            </a:r>
            <a:r>
              <a:rPr lang="uk-UA" sz="2800" dirty="0"/>
              <a:t>).</a:t>
            </a:r>
          </a:p>
          <a:p>
            <a:pPr>
              <a:lnSpc>
                <a:spcPct val="80000"/>
              </a:lnSpc>
            </a:pPr>
            <a:r>
              <a:rPr lang="uk-UA" sz="2800" dirty="0"/>
              <a:t>Відіграють помітну роль у формуванні рослинного покриву.</a:t>
            </a:r>
            <a:endParaRPr lang="ru-RU" sz="2800" dirty="0"/>
          </a:p>
        </p:txBody>
      </p:sp>
      <p:pic>
        <p:nvPicPr>
          <p:cNvPr id="4" name="irc_mi" descr="http://riysate.ucoz.ua/malynki/bobovi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72816"/>
            <a:ext cx="32758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7516688" cy="51667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Зелені мохи. </a:t>
            </a:r>
            <a:r>
              <a:rPr lang="uk-UA" dirty="0" err="1">
                <a:solidFill>
                  <a:schemeClr val="tx1"/>
                </a:solidFill>
              </a:rPr>
              <a:t>Політрих</a:t>
            </a:r>
            <a:r>
              <a:rPr lang="uk-UA" dirty="0">
                <a:solidFill>
                  <a:schemeClr val="tx1"/>
                </a:solidFill>
              </a:rPr>
              <a:t> звичайний (Зозулин льон)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0"/>
            <a:ext cx="9144000" cy="594928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Найпоширеніший представник зелених мохів. Багаторічна рослина (до 30 см висотою).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Корені відсутні. Прикріплення до </a:t>
            </a:r>
            <a:r>
              <a:rPr lang="uk-UA" sz="2800" dirty="0" err="1"/>
              <a:t>грунту</a:t>
            </a:r>
            <a:r>
              <a:rPr lang="uk-UA" sz="2800" dirty="0"/>
              <a:t> здійснюється за  рахунок ризоїдів.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b="1" dirty="0">
                <a:solidFill>
                  <a:srgbClr val="FF0000"/>
                </a:solidFill>
              </a:rPr>
              <a:t>Зозулин льон – дводомна рослина. 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>
                <a:solidFill>
                  <a:srgbClr val="FF0000"/>
                </a:solidFill>
              </a:rPr>
              <a:t>На верхівці жіночої рослини </a:t>
            </a:r>
            <a:r>
              <a:rPr lang="uk-UA" sz="2800" dirty="0"/>
              <a:t>розвиваються </a:t>
            </a:r>
            <a:r>
              <a:rPr lang="uk-UA" sz="2800" dirty="0">
                <a:solidFill>
                  <a:srgbClr val="FF0000"/>
                </a:solidFill>
              </a:rPr>
              <a:t>архегонії;</a:t>
            </a:r>
            <a:r>
              <a:rPr lang="uk-UA" sz="2800" dirty="0"/>
              <a:t> </a:t>
            </a:r>
            <a:r>
              <a:rPr lang="uk-UA" sz="2800" dirty="0">
                <a:solidFill>
                  <a:srgbClr val="FF0000"/>
                </a:solidFill>
              </a:rPr>
              <a:t>на верхівці чоловічої рослини розвиваються антеридії</a:t>
            </a:r>
            <a:r>
              <a:rPr lang="uk-UA" sz="2800" dirty="0"/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Заплідненні відбувається навесні у водному середовищі.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Із зиготи формується спорофіт (</a:t>
            </a:r>
            <a:r>
              <a:rPr lang="uk-UA" sz="2800" dirty="0">
                <a:solidFill>
                  <a:srgbClr val="FF0000"/>
                </a:solidFill>
              </a:rPr>
              <a:t>стопа, ніжка та коробочка)</a:t>
            </a:r>
            <a:r>
              <a:rPr lang="uk-UA" sz="2800" dirty="0"/>
              <a:t>. </a:t>
            </a:r>
            <a:r>
              <a:rPr lang="uk-UA" sz="2800" dirty="0">
                <a:solidFill>
                  <a:srgbClr val="FF0000"/>
                </a:solidFill>
              </a:rPr>
              <a:t>Ніжка + коробочка = </a:t>
            </a:r>
            <a:r>
              <a:rPr lang="uk-UA" sz="2800" dirty="0" err="1">
                <a:solidFill>
                  <a:srgbClr val="FF0000"/>
                </a:solidFill>
              </a:rPr>
              <a:t>спорогон</a:t>
            </a:r>
            <a:r>
              <a:rPr lang="uk-UA" sz="2800" dirty="0">
                <a:solidFill>
                  <a:srgbClr val="FF000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uk-UA" sz="2800" dirty="0"/>
              <a:t>Коробочка вкрита ковпачком і має пристосування для розсіювання спор – </a:t>
            </a:r>
            <a:r>
              <a:rPr lang="uk-UA" sz="2800" dirty="0" err="1"/>
              <a:t>перистом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Двосім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Родина Пасльонові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Трави, рідше напівчагарники, чагарники.</a:t>
            </a:r>
          </a:p>
          <a:p>
            <a:r>
              <a:rPr lang="uk-UA" dirty="0"/>
              <a:t>Листки почергові, без прилистків, прості, з цілою або розсіченою, іноді неправильні. Віночок </a:t>
            </a:r>
            <a:r>
              <a:rPr lang="uk-UA" dirty="0" err="1"/>
              <a:t>зрослопелюстковий</a:t>
            </a:r>
            <a:r>
              <a:rPr lang="uk-UA" dirty="0"/>
              <a:t>, трубчастий. До трубочки віночка прикріплено 5 тичинок. Маточка одна. Квітки двостатеві.</a:t>
            </a:r>
          </a:p>
          <a:p>
            <a:r>
              <a:rPr lang="uk-UA" dirty="0"/>
              <a:t>Формула квітки: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</a:t>
            </a:r>
            <a:r>
              <a:rPr lang="uk-UA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</a:t>
            </a:r>
            <a:r>
              <a:rPr lang="uk-UA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uk-UA" baseline="-25000" dirty="0"/>
              <a:t>(5)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uk-UA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uk-UA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7300664" cy="980728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Двосім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Пасльонові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5580112" cy="59492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uk-UA" sz="2800" dirty="0"/>
              <a:t>Плід – ягода або </a:t>
            </a:r>
            <a:r>
              <a:rPr lang="uk-UA" sz="2800" dirty="0" err="1"/>
              <a:t>коробоча</a:t>
            </a:r>
            <a:r>
              <a:rPr lang="uk-UA" sz="2800" dirty="0"/>
              <a:t>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Комахозапилювальні рослини.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Більшість пасльонових містять отруйні алкалоїди, що використовуються для одержання ліків.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Господарське значення: овочеві культури (</a:t>
            </a:r>
            <a:r>
              <a:rPr lang="uk-UA" sz="2800" i="1" dirty="0"/>
              <a:t>картопля, томати, перець, баклажани</a:t>
            </a:r>
            <a:r>
              <a:rPr lang="uk-UA" sz="2800" dirty="0"/>
              <a:t>); лікарські рослини (</a:t>
            </a:r>
            <a:r>
              <a:rPr lang="uk-UA" sz="2800" i="1" dirty="0" err="1"/>
              <a:t>беладонна</a:t>
            </a:r>
            <a:r>
              <a:rPr lang="uk-UA" sz="2800" i="1" dirty="0"/>
              <a:t>, </a:t>
            </a:r>
            <a:r>
              <a:rPr lang="uk-UA" sz="2800" i="1" dirty="0" err="1"/>
              <a:t>скополія</a:t>
            </a:r>
            <a:r>
              <a:rPr lang="uk-UA" sz="2800" i="1" dirty="0"/>
              <a:t>, дурман, блекота чорна</a:t>
            </a:r>
            <a:r>
              <a:rPr lang="uk-UA" sz="2800" dirty="0"/>
              <a:t>); декоративні рослини (</a:t>
            </a:r>
            <a:r>
              <a:rPr lang="uk-UA" sz="2800" i="1" dirty="0"/>
              <a:t>пахучий тютюн, петунія</a:t>
            </a:r>
            <a:r>
              <a:rPr lang="uk-UA" sz="2800" dirty="0"/>
              <a:t>).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4" name="irc_mi" descr="http://byology.ru/wp-content/uploads/2010/08/%D0%98%D0%B7%D0%BE%D0%B1%D1%80%D0%B0%D0%B6%D0%B5%D0%BD%D0%B8%D0%B5-013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905672"/>
            <a:ext cx="356388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shkola.ua/web/uploads/book/35/images/T6CXHa4f.jpg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15735" y="1628800"/>
            <a:ext cx="3228265" cy="222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Клас </a:t>
            </a:r>
            <a:r>
              <a:rPr lang="uk-UA" sz="3200" dirty="0" err="1">
                <a:solidFill>
                  <a:schemeClr val="tx1"/>
                </a:solidFill>
              </a:rPr>
              <a:t>Двосім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Родина Айстрові (Складноцвіті)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uk-UA" sz="2400" dirty="0"/>
              <a:t>Однорічні та багаторічні трави, чагарники, чагарнички, та невеликі дерева.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Листки чергові або супротивні без прилистків.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Типова ознака – суцвіття кошик. На плоскому або опуклому дні кошика розміщені окремі квітки. Кошик має спільну обгортку, що складається з видозмінених верхівкових листочків.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Типові квітки двостатеві. Є квітки одностатеві (чоловічі або жіночі), крайні квітки часто стерильні. П</a:t>
            </a:r>
            <a:r>
              <a:rPr lang="en-US" sz="2400" dirty="0"/>
              <a:t>’</a:t>
            </a:r>
            <a:r>
              <a:rPr lang="uk-UA" sz="2400" dirty="0"/>
              <a:t>ять тичинок, що зрослися пиляками в трубочку, через яку проходить стовпчик, що несе приймочку маточки.</a:t>
            </a:r>
          </a:p>
          <a:p>
            <a:pPr>
              <a:lnSpc>
                <a:spcPct val="80000"/>
              </a:lnSpc>
            </a:pPr>
            <a:r>
              <a:rPr lang="uk-UA" sz="2400" dirty="0"/>
              <a:t>Формула квітки: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 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(5)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uk-U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Клас </a:t>
            </a:r>
            <a:r>
              <a:rPr lang="uk-UA" sz="3200" dirty="0" err="1">
                <a:solidFill>
                  <a:schemeClr val="tx1"/>
                </a:solidFill>
              </a:rPr>
              <a:t>Двосім</a:t>
            </a:r>
            <a:r>
              <a:rPr lang="en-US" sz="3200" dirty="0">
                <a:solidFill>
                  <a:schemeClr val="tx1"/>
                </a:solidFill>
              </a:rPr>
              <a:t>’</a:t>
            </a:r>
            <a:r>
              <a:rPr lang="uk-UA" sz="3200" dirty="0" err="1">
                <a:solidFill>
                  <a:schemeClr val="tx1"/>
                </a:solidFill>
              </a:rPr>
              <a:t>ядольні</a:t>
            </a:r>
            <a:br>
              <a:rPr lang="uk-UA" sz="3200" dirty="0">
                <a:solidFill>
                  <a:schemeClr val="tx1"/>
                </a:solidFill>
              </a:rPr>
            </a:br>
            <a:r>
              <a:rPr lang="uk-UA" sz="3200" dirty="0">
                <a:solidFill>
                  <a:schemeClr val="tx1"/>
                </a:solidFill>
              </a:rPr>
              <a:t>Родина Айстрові (Складноцвіті)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5940152" cy="4898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uk-UA" sz="2800" dirty="0"/>
              <a:t>Плід – звичайна сім</a:t>
            </a:r>
            <a:r>
              <a:rPr lang="en-US" sz="2800" dirty="0"/>
              <a:t>’</a:t>
            </a:r>
            <a:r>
              <a:rPr lang="uk-UA" sz="2800" dirty="0" err="1"/>
              <a:t>янка</a:t>
            </a:r>
            <a:r>
              <a:rPr lang="uk-UA" sz="2800" dirty="0"/>
              <a:t> з волосистим чубком або плівчастою коронкою.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Запилення перехресне або самозапилення.</a:t>
            </a:r>
          </a:p>
          <a:p>
            <a:pPr>
              <a:lnSpc>
                <a:spcPct val="90000"/>
              </a:lnSpc>
            </a:pPr>
            <a:r>
              <a:rPr lang="uk-UA" sz="2800" dirty="0"/>
              <a:t>Господарське значення: олійні та овочеві культури (</a:t>
            </a:r>
            <a:r>
              <a:rPr lang="uk-UA" sz="2800" i="1" dirty="0"/>
              <a:t>салат, цикорій, артишок, соняшник, топінамбур</a:t>
            </a:r>
            <a:r>
              <a:rPr lang="uk-UA" sz="2800" dirty="0"/>
              <a:t>); лікарські рослини (</a:t>
            </a:r>
            <a:r>
              <a:rPr lang="uk-UA" sz="2800" i="1" dirty="0"/>
              <a:t>пижмо, деревій, кульбаба, полин, череда, ромашка</a:t>
            </a:r>
            <a:r>
              <a:rPr lang="uk-UA" sz="2800" dirty="0"/>
              <a:t>); декоративні рослини (</a:t>
            </a:r>
            <a:r>
              <a:rPr lang="uk-UA" sz="2800" i="1" dirty="0"/>
              <a:t>жоржини, айстри, хризантеми</a:t>
            </a:r>
            <a:r>
              <a:rPr lang="uk-UA" sz="2800" dirty="0"/>
              <a:t>); бур</a:t>
            </a:r>
            <a:r>
              <a:rPr lang="en-US" sz="2800" dirty="0"/>
              <a:t>’</a:t>
            </a:r>
            <a:r>
              <a:rPr lang="uk-UA" sz="2800" dirty="0" err="1"/>
              <a:t>яни</a:t>
            </a:r>
            <a:r>
              <a:rPr lang="uk-UA" sz="2800" dirty="0"/>
              <a:t> (</a:t>
            </a:r>
            <a:r>
              <a:rPr lang="uk-UA" sz="2800" i="1" dirty="0"/>
              <a:t>осот, молочай, волошка синя, будяк).</a:t>
            </a:r>
            <a:endParaRPr lang="ru-RU" sz="2800" i="1" dirty="0"/>
          </a:p>
        </p:txBody>
      </p:sp>
      <p:pic>
        <p:nvPicPr>
          <p:cNvPr id="4" name="irc_mi" descr="http://school.xvatit.com/images/5/5e/%D0%9C%D0%B0%D0%BB._184._%D0%9F%D1%80%D0%B5%D0%B4%D1%81%D1%82%D0%B0%D0%B2%D0%BD%D0%B8%D0%BA%D0%B8_%D1%80%D0%BE%D0%B4%D0%B8%D0%BD%D0%B8_%D0%90%D0%B9%D1%81%D1%82%D1%80%D0%BE%D0%B2%D1%9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628800"/>
            <a:ext cx="320384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6" name="Picture 2" descr="E:\doc\Documents\PrintScreen Files\айстрові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5638" y="4365104"/>
            <a:ext cx="3298362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26035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000" dirty="0">
                <a:solidFill>
                  <a:schemeClr val="tx1"/>
                </a:solidFill>
              </a:rPr>
              <a:t>Клас </a:t>
            </a:r>
            <a:r>
              <a:rPr lang="uk-UA" sz="4000" dirty="0" err="1">
                <a:solidFill>
                  <a:schemeClr val="tx1"/>
                </a:solidFill>
              </a:rPr>
              <a:t>Односім</a:t>
            </a:r>
            <a:r>
              <a:rPr lang="en-US" sz="4000" dirty="0">
                <a:solidFill>
                  <a:schemeClr val="tx1"/>
                </a:solidFill>
              </a:rPr>
              <a:t>’</a:t>
            </a:r>
            <a:r>
              <a:rPr lang="uk-UA" sz="4000" dirty="0" err="1">
                <a:solidFill>
                  <a:schemeClr val="tx1"/>
                </a:solidFill>
              </a:rPr>
              <a:t>ядольні</a:t>
            </a:r>
            <a:br>
              <a:rPr lang="uk-UA" sz="4000" dirty="0">
                <a:solidFill>
                  <a:schemeClr val="tx1"/>
                </a:solidFill>
              </a:rPr>
            </a:br>
            <a:r>
              <a:rPr lang="uk-UA" sz="4000" dirty="0">
                <a:solidFill>
                  <a:schemeClr val="tx1"/>
                </a:solidFill>
              </a:rPr>
              <a:t>Родина Злакові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9725"/>
            <a:ext cx="7239000" cy="4846638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uk-UA" sz="2400" dirty="0"/>
              <a:t>Трав</a:t>
            </a:r>
            <a:r>
              <a:rPr lang="en-US" sz="2400" dirty="0"/>
              <a:t>’</a:t>
            </a:r>
            <a:r>
              <a:rPr lang="ru-RU" sz="2400" dirty="0" err="1"/>
              <a:t>янисті</a:t>
            </a:r>
            <a:r>
              <a:rPr lang="ru-RU" sz="2400" dirty="0"/>
              <a:t> </a:t>
            </a:r>
            <a:r>
              <a:rPr lang="ru-RU" sz="2400" dirty="0" err="1"/>
              <a:t>рослини</a:t>
            </a:r>
            <a:r>
              <a:rPr lang="ru-RU" sz="2400" dirty="0"/>
              <a:t> (</a:t>
            </a:r>
            <a:r>
              <a:rPr lang="ru-RU" sz="2400" dirty="0" err="1"/>
              <a:t>виняток</a:t>
            </a:r>
            <a:r>
              <a:rPr lang="ru-RU" sz="2400" dirty="0"/>
              <a:t> – бамбук)</a:t>
            </a:r>
          </a:p>
          <a:p>
            <a:r>
              <a:rPr lang="ru-RU" sz="2400" dirty="0"/>
              <a:t>Стебла </a:t>
            </a:r>
            <a:r>
              <a:rPr lang="ru-RU" sz="2400" dirty="0" err="1"/>
              <a:t>прості</a:t>
            </a:r>
            <a:r>
              <a:rPr lang="ru-RU" sz="2400" dirty="0"/>
              <a:t>, часом </a:t>
            </a:r>
            <a:r>
              <a:rPr lang="ru-RU" sz="2400" dirty="0" err="1"/>
              <a:t>галузисті</a:t>
            </a:r>
            <a:r>
              <a:rPr lang="ru-RU" sz="2400" dirty="0"/>
              <a:t>, </a:t>
            </a:r>
            <a:r>
              <a:rPr lang="ru-RU" sz="2400" dirty="0" err="1"/>
              <a:t>циліндричні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сплюснуті</a:t>
            </a:r>
            <a:r>
              <a:rPr lang="ru-RU" sz="2400" dirty="0"/>
              <a:t>, </a:t>
            </a:r>
            <a:r>
              <a:rPr lang="ru-RU" sz="2400" dirty="0" err="1"/>
              <a:t>поділені</a:t>
            </a:r>
            <a:r>
              <a:rPr lang="ru-RU" sz="2400" dirty="0"/>
              <a:t> </a:t>
            </a:r>
            <a:r>
              <a:rPr lang="ru-RU" sz="2400" dirty="0" err="1"/>
              <a:t>вузлами</a:t>
            </a:r>
            <a:r>
              <a:rPr lang="ru-RU" sz="2400" dirty="0"/>
              <a:t>.</a:t>
            </a:r>
          </a:p>
          <a:p>
            <a:r>
              <a:rPr lang="ru-RU" sz="2400" dirty="0"/>
              <a:t>Листки </a:t>
            </a:r>
            <a:r>
              <a:rPr lang="ru-RU" sz="2400" dirty="0" err="1"/>
              <a:t>лінійні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ланцетні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Квітки</a:t>
            </a:r>
            <a:r>
              <a:rPr lang="ru-RU" sz="2400" dirty="0"/>
              <a:t> </a:t>
            </a:r>
            <a:r>
              <a:rPr lang="ru-RU" sz="2400" dirty="0" err="1"/>
              <a:t>жовтувато-зелені</a:t>
            </a:r>
            <a:r>
              <a:rPr lang="ru-RU" sz="2400" dirty="0"/>
              <a:t>, </a:t>
            </a:r>
            <a:r>
              <a:rPr lang="ru-RU" sz="2400" dirty="0" err="1"/>
              <a:t>зібрані</a:t>
            </a:r>
            <a:r>
              <a:rPr lang="ru-RU" sz="2400" dirty="0"/>
              <a:t> в колоски, </a:t>
            </a:r>
            <a:r>
              <a:rPr lang="ru-RU" sz="2400" dirty="0" err="1"/>
              <a:t>які</a:t>
            </a:r>
            <a:r>
              <a:rPr lang="ru-RU" sz="2400" dirty="0"/>
              <a:t> </a:t>
            </a:r>
            <a:r>
              <a:rPr lang="ru-RU" sz="2400" dirty="0" err="1"/>
              <a:t>утворюють</a:t>
            </a:r>
            <a:r>
              <a:rPr lang="ru-RU" sz="2400" dirty="0"/>
              <a:t> колос,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китицю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волоть</a:t>
            </a:r>
            <a:r>
              <a:rPr lang="ru-RU" sz="2400" dirty="0"/>
              <a:t>. У колоску 2-5 </a:t>
            </a:r>
            <a:r>
              <a:rPr lang="ru-RU" sz="2400" dirty="0" err="1"/>
              <a:t>квіток</a:t>
            </a:r>
            <a:r>
              <a:rPr lang="ru-RU" sz="2400" dirty="0"/>
              <a:t>. </a:t>
            </a:r>
            <a:r>
              <a:rPr lang="ru-RU" sz="2400" dirty="0" err="1"/>
              <a:t>Оцвітина</a:t>
            </a:r>
            <a:r>
              <a:rPr lang="ru-RU" sz="2400" dirty="0"/>
              <a:t> </a:t>
            </a:r>
            <a:r>
              <a:rPr lang="ru-RU" sz="2400" dirty="0" err="1"/>
              <a:t>складається</a:t>
            </a:r>
            <a:r>
              <a:rPr lang="ru-RU" sz="2400" dirty="0"/>
              <a:t>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двох</a:t>
            </a:r>
            <a:r>
              <a:rPr lang="ru-RU" sz="2400" dirty="0"/>
              <a:t> </a:t>
            </a:r>
            <a:r>
              <a:rPr lang="ru-RU" sz="2400" dirty="0" err="1"/>
              <a:t>плівок</a:t>
            </a:r>
            <a:r>
              <a:rPr lang="ru-RU" sz="2400" dirty="0"/>
              <a:t> (</a:t>
            </a:r>
            <a:r>
              <a:rPr lang="ru-RU" sz="2400" dirty="0" err="1"/>
              <a:t>лодикули</a:t>
            </a:r>
            <a:r>
              <a:rPr lang="ru-RU" sz="2400" dirty="0"/>
              <a:t>). В </a:t>
            </a:r>
            <a:r>
              <a:rPr lang="ru-RU" sz="2400" dirty="0" err="1"/>
              <a:t>двостатевій</a:t>
            </a:r>
            <a:r>
              <a:rPr lang="ru-RU" sz="2400" dirty="0"/>
              <a:t> </a:t>
            </a:r>
            <a:r>
              <a:rPr lang="ru-RU" sz="2400" dirty="0" err="1"/>
              <a:t>квітці</a:t>
            </a:r>
            <a:r>
              <a:rPr lang="ru-RU" sz="2400" dirty="0"/>
              <a:t> </a:t>
            </a:r>
            <a:r>
              <a:rPr lang="ru-RU" sz="2400" dirty="0" err="1"/>
              <a:t>міститься</a:t>
            </a:r>
            <a:r>
              <a:rPr lang="ru-RU" sz="2400" dirty="0"/>
              <a:t> три </a:t>
            </a:r>
            <a:r>
              <a:rPr lang="ru-RU" sz="2400" dirty="0" err="1"/>
              <a:t>тичинки</a:t>
            </a:r>
            <a:r>
              <a:rPr lang="ru-RU" sz="2400" dirty="0"/>
              <a:t>, маточка </a:t>
            </a:r>
            <a:r>
              <a:rPr lang="ru-RU" sz="2400" dirty="0" err="1"/>
              <a:t>з</a:t>
            </a:r>
            <a:r>
              <a:rPr lang="ru-RU" sz="2400" dirty="0"/>
              <a:t> </a:t>
            </a:r>
            <a:r>
              <a:rPr lang="ru-RU" sz="2400" dirty="0" err="1"/>
              <a:t>двома</a:t>
            </a:r>
            <a:r>
              <a:rPr lang="ru-RU" sz="2400" dirty="0"/>
              <a:t> </a:t>
            </a:r>
            <a:r>
              <a:rPr lang="ru-RU" sz="2400" dirty="0" err="1"/>
              <a:t>перистими</a:t>
            </a:r>
            <a:r>
              <a:rPr lang="ru-RU" sz="2400" dirty="0"/>
              <a:t> </a:t>
            </a:r>
            <a:r>
              <a:rPr lang="ru-RU" sz="2400" dirty="0" err="1"/>
              <a:t>приймочками</a:t>
            </a:r>
            <a:r>
              <a:rPr lang="ru-RU" sz="2400" dirty="0"/>
              <a:t>. В </a:t>
            </a:r>
            <a:r>
              <a:rPr lang="ru-RU" sz="2400" dirty="0" err="1"/>
              <a:t>окремих</a:t>
            </a:r>
            <a:r>
              <a:rPr lang="ru-RU" sz="2400" dirty="0"/>
              <a:t> </a:t>
            </a:r>
            <a:r>
              <a:rPr lang="ru-RU" sz="2400" dirty="0" err="1"/>
              <a:t>випадках</a:t>
            </a:r>
            <a:r>
              <a:rPr lang="ru-RU" sz="2400" dirty="0"/>
              <a:t> </a:t>
            </a:r>
            <a:r>
              <a:rPr lang="ru-RU" sz="2400" dirty="0" err="1"/>
              <a:t>кількість</a:t>
            </a:r>
            <a:r>
              <a:rPr lang="ru-RU" sz="2400" dirty="0"/>
              <a:t> </a:t>
            </a:r>
            <a:r>
              <a:rPr lang="ru-RU" sz="2400" dirty="0" err="1"/>
              <a:t>колоскових</a:t>
            </a:r>
            <a:r>
              <a:rPr lang="ru-RU" sz="2400" dirty="0"/>
              <a:t> </a:t>
            </a:r>
            <a:r>
              <a:rPr lang="ru-RU" sz="2400" dirty="0" err="1"/>
              <a:t>і</a:t>
            </a:r>
            <a:r>
              <a:rPr lang="ru-RU" sz="2400" dirty="0"/>
              <a:t> </a:t>
            </a:r>
            <a:r>
              <a:rPr lang="ru-RU" sz="2400" dirty="0" err="1"/>
              <a:t>квіткових</a:t>
            </a:r>
            <a:r>
              <a:rPr lang="ru-RU" sz="2400" dirty="0"/>
              <a:t> </a:t>
            </a:r>
            <a:r>
              <a:rPr lang="ru-RU" sz="2400" dirty="0" err="1"/>
              <a:t>лусок</a:t>
            </a:r>
            <a:r>
              <a:rPr lang="ru-RU" sz="2400" dirty="0"/>
              <a:t> </a:t>
            </a:r>
            <a:r>
              <a:rPr lang="ru-RU" sz="2400" dirty="0" err="1"/>
              <a:t>буває</a:t>
            </a:r>
            <a:r>
              <a:rPr lang="ru-RU" sz="2400" dirty="0"/>
              <a:t> 1-6, </a:t>
            </a:r>
            <a:r>
              <a:rPr lang="ru-RU" sz="2400" dirty="0" err="1"/>
              <a:t>тичинок</a:t>
            </a:r>
            <a:r>
              <a:rPr lang="ru-RU" sz="2400" dirty="0"/>
              <a:t> -2-6.</a:t>
            </a:r>
          </a:p>
          <a:p>
            <a:r>
              <a:rPr lang="ru-RU" sz="2400" dirty="0"/>
              <a:t>Формула </a:t>
            </a:r>
            <a:r>
              <a:rPr lang="ru-RU" sz="2400" dirty="0" err="1"/>
              <a:t>квітки</a:t>
            </a:r>
            <a:r>
              <a:rPr lang="ru-RU" sz="2400" dirty="0"/>
              <a:t>: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 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</a:t>
            </a:r>
            <a:r>
              <a:rPr lang="uk-UA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uk-UA" sz="24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uk-UA" sz="24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444664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Родина злакові</a:t>
            </a:r>
          </a:p>
        </p:txBody>
      </p:sp>
      <p:pic>
        <p:nvPicPr>
          <p:cNvPr id="4" name="irc_mi" descr="http://riysate.ucoz.ua/malynki/zlakovi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80728"/>
            <a:ext cx="8604448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Односім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ядольні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Родина Лілійні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sz="2800" dirty="0"/>
              <a:t>Багаторічні трав</a:t>
            </a:r>
            <a:r>
              <a:rPr lang="en-US" sz="2800" dirty="0"/>
              <a:t>’</a:t>
            </a:r>
            <a:r>
              <a:rPr lang="uk-UA" sz="2800" dirty="0" err="1"/>
              <a:t>янисті</a:t>
            </a:r>
            <a:r>
              <a:rPr lang="uk-UA" sz="2800" dirty="0"/>
              <a:t> рослини.</a:t>
            </a:r>
          </a:p>
          <a:p>
            <a:r>
              <a:rPr lang="uk-UA" sz="2800" dirty="0"/>
              <a:t>Характерна наявність цибулин, кореневища.</a:t>
            </a:r>
          </a:p>
          <a:p>
            <a:r>
              <a:rPr lang="uk-UA" sz="2800" dirty="0"/>
              <a:t>Стебло формується у вигляді квіткової стрілки з листками або без них.</a:t>
            </a:r>
          </a:p>
          <a:p>
            <a:r>
              <a:rPr lang="uk-UA" sz="2800" dirty="0"/>
              <a:t>Листки прості, цілісні чергові або тільки прикореневі.</a:t>
            </a:r>
          </a:p>
          <a:p>
            <a:r>
              <a:rPr lang="uk-UA" sz="2800" dirty="0"/>
              <a:t>Квітки одиничні або зібрані в суцвіття китицю, правильні, двостатеві з простою віночковидною оцвітиною.</a:t>
            </a:r>
          </a:p>
          <a:p>
            <a:r>
              <a:rPr lang="uk-UA" sz="2800" dirty="0"/>
              <a:t>Формула квітки: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3+3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3+3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</a:t>
            </a:r>
            <a:r>
              <a:rPr lang="uk-UA" sz="28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endParaRPr lang="uk-UA" sz="2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800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Односім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ядольні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Родина Лілійні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Плід – </a:t>
            </a:r>
            <a:r>
              <a:rPr lang="uk-UA" dirty="0" err="1"/>
              <a:t>тригнізда</a:t>
            </a:r>
            <a:r>
              <a:rPr lang="uk-UA" dirty="0"/>
              <a:t> коробочка. </a:t>
            </a:r>
          </a:p>
          <a:p>
            <a:r>
              <a:rPr lang="uk-UA" dirty="0"/>
              <a:t>Насіння з ендоспермом.</a:t>
            </a:r>
          </a:p>
          <a:p>
            <a:r>
              <a:rPr lang="uk-UA" dirty="0"/>
              <a:t>Господарське значення: декоративні рослини: лілії, рябчики, тюльпани.</a:t>
            </a:r>
          </a:p>
        </p:txBody>
      </p:sp>
      <p:pic>
        <p:nvPicPr>
          <p:cNvPr id="4" name="irc_mi" descr="http://school.xvatit.com/images/thumb/9/95/Od6.jpg/320px-Od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3043555" cy="2005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 descr="Тюльпан дібровний (Tulipa quercetorum Klokov et Zoz (T. biebersteiniana Schult.f. s.l.)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3429000"/>
            <a:ext cx="3505200" cy="279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Autofit/>
          </a:bodyPr>
          <a:lstStyle/>
          <a:p>
            <a:r>
              <a:rPr lang="uk-UA" sz="3600" dirty="0"/>
              <a:t>Клас </a:t>
            </a:r>
            <a:r>
              <a:rPr lang="uk-UA" sz="3600" dirty="0" err="1"/>
              <a:t>Односім</a:t>
            </a:r>
            <a:r>
              <a:rPr lang="en-US" sz="3600" dirty="0"/>
              <a:t>’</a:t>
            </a:r>
            <a:r>
              <a:rPr lang="uk-UA" sz="3600" dirty="0" err="1"/>
              <a:t>ядольні</a:t>
            </a:r>
            <a:br>
              <a:rPr lang="uk-UA" sz="3600" dirty="0"/>
            </a:br>
            <a:r>
              <a:rPr lang="uk-UA" sz="3600" dirty="0"/>
              <a:t>Родина Цибулеві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172400" cy="5328592"/>
          </a:xfrm>
        </p:spPr>
        <p:txBody>
          <a:bodyPr/>
          <a:lstStyle/>
          <a:p>
            <a:r>
              <a:rPr lang="uk-UA" sz="2400" dirty="0"/>
              <a:t>Цибулеві - це багаторічні трав'янисті рослини із двостатевими квітками, що формують цибулини, бульбоцибулини, кореневища зі специфічним різким ароматом.</a:t>
            </a:r>
          </a:p>
          <a:p>
            <a:r>
              <a:rPr lang="ru-RU" sz="2400" dirty="0"/>
              <a:t>Коренева система </a:t>
            </a:r>
            <a:r>
              <a:rPr lang="ru-RU" sz="2400" dirty="0" err="1"/>
              <a:t>цибулевих</a:t>
            </a:r>
            <a:r>
              <a:rPr lang="ru-RU" sz="2400" dirty="0"/>
              <a:t> </a:t>
            </a:r>
            <a:r>
              <a:rPr lang="ru-RU" sz="2400" dirty="0" err="1"/>
              <a:t>включає</a:t>
            </a:r>
            <a:r>
              <a:rPr lang="ru-RU" sz="2400" dirty="0"/>
              <a:t> </a:t>
            </a:r>
            <a:r>
              <a:rPr lang="ru-RU" sz="2400" dirty="0" err="1"/>
              <a:t>тонкі</a:t>
            </a:r>
            <a:r>
              <a:rPr lang="ru-RU" sz="2400" dirty="0"/>
              <a:t> </a:t>
            </a:r>
            <a:r>
              <a:rPr lang="ru-RU" sz="2400" dirty="0" err="1"/>
              <a:t>ниткоподібні</a:t>
            </a:r>
            <a:r>
              <a:rPr lang="ru-RU" sz="2400" dirty="0"/>
              <a:t>, </a:t>
            </a:r>
            <a:r>
              <a:rPr lang="ru-RU" sz="2400" dirty="0" err="1"/>
              <a:t>іноді</a:t>
            </a:r>
            <a:r>
              <a:rPr lang="ru-RU" sz="2400" dirty="0"/>
              <a:t> </a:t>
            </a:r>
            <a:r>
              <a:rPr lang="ru-RU" sz="2400" dirty="0" err="1"/>
              <a:t>потовщені</a:t>
            </a:r>
            <a:r>
              <a:rPr lang="ru-RU" sz="2400" dirty="0"/>
              <a:t> </a:t>
            </a:r>
            <a:r>
              <a:rPr lang="ru-RU" sz="2400" dirty="0" err="1"/>
              <a:t>корені</a:t>
            </a:r>
            <a:r>
              <a:rPr lang="ru-RU" sz="2400" dirty="0"/>
              <a:t>.</a:t>
            </a:r>
          </a:p>
          <a:p>
            <a:r>
              <a:rPr lang="uk-UA" sz="2400" dirty="0"/>
              <a:t>Суцвіття цих рослин виноситься на поверхню </a:t>
            </a:r>
            <a:r>
              <a:rPr lang="uk-UA" sz="2400" dirty="0" err="1"/>
              <a:t>грунту</a:t>
            </a:r>
            <a:r>
              <a:rPr lang="uk-UA" sz="2400" dirty="0"/>
              <a:t> квітковою стрілкою.</a:t>
            </a:r>
          </a:p>
          <a:p>
            <a:r>
              <a:rPr lang="uk-UA" sz="2400" dirty="0"/>
              <a:t>Листки цибулевих можуть мати різноманітну форму: дудчасті (плоскі або з порожниною), лінійні, овальні, ланцетні.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Односім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ядольні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Родина Цибулеві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8388424" cy="5733256"/>
          </a:xfrm>
        </p:spPr>
        <p:txBody>
          <a:bodyPr/>
          <a:lstStyle/>
          <a:p>
            <a:r>
              <a:rPr lang="uk-UA" sz="2400" dirty="0"/>
              <a:t>Квітка рослин із родини цибулевих одностатева, має простий віночок із білою, синьою або рожевою оцвітиною з шести вільних або зрощених пелюсток, шість тичинок, одну маточку та три </a:t>
            </a:r>
            <a:r>
              <a:rPr lang="uk-UA" sz="2400" dirty="0" err="1"/>
              <a:t>плодолистка</a:t>
            </a:r>
            <a:r>
              <a:rPr lang="uk-UA" sz="2400" dirty="0"/>
              <a:t>.</a:t>
            </a:r>
          </a:p>
          <a:p>
            <a:r>
              <a:rPr lang="uk-UA" sz="2400" dirty="0"/>
              <a:t>Суцвіття - головчасті багатоквіткові зонтики в перетинковій обгортці. Після дозрівання утворюється плід – коробочка.</a:t>
            </a:r>
          </a:p>
          <a:p>
            <a:r>
              <a:rPr lang="uk-UA" sz="2400" dirty="0"/>
              <a:t>Багато представників родини цибулевих є цінними овочевими та декоративними культурами. Цибулю та часник люди вживають в їжу, а також використовують як прянощі, спеції та для лікування різних захворювань. Листя та цибулини багаті вітамінами та різними мінеральними речовинами</a:t>
            </a:r>
            <a:r>
              <a:rPr lang="uk-UA" sz="2800" dirty="0"/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Зелені мохи. Зозулин льон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z="2800" dirty="0" err="1"/>
              <a:t>Гаметофіт</a:t>
            </a:r>
            <a:r>
              <a:rPr lang="uk-UA" sz="2800" dirty="0"/>
              <a:t> розвивається у дві стадії:</a:t>
            </a:r>
          </a:p>
          <a:p>
            <a:pPr eaLnBrk="1" hangingPunct="1"/>
            <a:r>
              <a:rPr lang="uk-UA" sz="2800" dirty="0"/>
              <a:t>Із </a:t>
            </a:r>
            <a:r>
              <a:rPr lang="uk-UA" sz="2800" dirty="0" err="1"/>
              <a:t>гаплоїдної</a:t>
            </a:r>
            <a:r>
              <a:rPr lang="uk-UA" sz="2800" dirty="0"/>
              <a:t> спори на землі розвивається </a:t>
            </a:r>
            <a:r>
              <a:rPr lang="uk-UA" sz="2800" b="1" dirty="0">
                <a:solidFill>
                  <a:srgbClr val="FF0000"/>
                </a:solidFill>
              </a:rPr>
              <a:t>протонема або </a:t>
            </a:r>
            <a:r>
              <a:rPr lang="uk-UA" sz="2800" b="1" dirty="0" err="1">
                <a:solidFill>
                  <a:srgbClr val="FF0000"/>
                </a:solidFill>
              </a:rPr>
              <a:t>передросток</a:t>
            </a:r>
            <a:r>
              <a:rPr lang="uk-UA" sz="2800" b="1" dirty="0">
                <a:solidFill>
                  <a:srgbClr val="FF0000"/>
                </a:solidFill>
              </a:rPr>
              <a:t>, що нагадує зелену </a:t>
            </a:r>
            <a:r>
              <a:rPr lang="uk-UA" sz="2800" b="1" dirty="0" err="1">
                <a:solidFill>
                  <a:srgbClr val="FF0000"/>
                </a:solidFill>
              </a:rPr>
              <a:t>водорость</a:t>
            </a:r>
            <a:r>
              <a:rPr lang="uk-UA" sz="2800" b="1" dirty="0">
                <a:solidFill>
                  <a:srgbClr val="FF0000"/>
                </a:solidFill>
              </a:rPr>
              <a:t>.</a:t>
            </a:r>
          </a:p>
          <a:p>
            <a:pPr eaLnBrk="1" hangingPunct="1"/>
            <a:r>
              <a:rPr lang="uk-UA" sz="2800" dirty="0">
                <a:solidFill>
                  <a:srgbClr val="FF0000"/>
                </a:solidFill>
              </a:rPr>
              <a:t>На протонемі </a:t>
            </a:r>
            <a:r>
              <a:rPr lang="uk-UA" sz="2800" dirty="0"/>
              <a:t>утворюються </a:t>
            </a:r>
            <a:r>
              <a:rPr lang="uk-UA" sz="2800" dirty="0">
                <a:solidFill>
                  <a:srgbClr val="FF0000"/>
                </a:solidFill>
              </a:rPr>
              <a:t>бруньки</a:t>
            </a:r>
            <a:r>
              <a:rPr lang="uk-UA" sz="2800" dirty="0"/>
              <a:t>, з яких розвивається </a:t>
            </a:r>
            <a:r>
              <a:rPr lang="uk-UA" sz="2800" dirty="0" err="1"/>
              <a:t>гаметофіт</a:t>
            </a:r>
            <a:r>
              <a:rPr lang="uk-UA" sz="2800" dirty="0"/>
              <a:t> (друга стадія). Має ризоїди,нерозгалужену </a:t>
            </a:r>
            <a:r>
              <a:rPr lang="uk-UA" sz="2800" dirty="0" err="1"/>
              <a:t>стеблеподібну</a:t>
            </a:r>
            <a:r>
              <a:rPr lang="uk-UA" sz="2800" dirty="0"/>
              <a:t> вісь, вкриту листоподібними виростами – </a:t>
            </a:r>
            <a:r>
              <a:rPr lang="uk-UA" sz="2800" dirty="0" err="1"/>
              <a:t>філоїдами</a:t>
            </a:r>
            <a:r>
              <a:rPr lang="uk-UA" sz="2800" dirty="0"/>
              <a:t>.</a:t>
            </a:r>
            <a:endParaRPr lang="ru-RU" sz="2800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tx1"/>
                </a:solidFill>
              </a:rPr>
              <a:t>Клас </a:t>
            </a:r>
            <a:r>
              <a:rPr lang="uk-UA" dirty="0" err="1">
                <a:solidFill>
                  <a:schemeClr val="tx1"/>
                </a:solidFill>
              </a:rPr>
              <a:t>Односім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uk-UA" dirty="0" err="1">
                <a:solidFill>
                  <a:schemeClr val="tx1"/>
                </a:solidFill>
              </a:rPr>
              <a:t>ядольні</a:t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>
                <a:solidFill>
                  <a:schemeClr val="tx1"/>
                </a:solidFill>
              </a:rPr>
              <a:t>Родина Цибулеві</a:t>
            </a:r>
          </a:p>
        </p:txBody>
      </p:sp>
      <p:pic>
        <p:nvPicPr>
          <p:cNvPr id="5" name="irc_mi" descr="http://school.xvatit.com/images/2/2a/%D0%9C%D0%B0%D0%BB._190._%D0%9F%D1%80%D0%B5%D0%B4%D1%81%D1%82%D0%B0%D0%B2%D0%BD%D0%B8%D0%BA%D0%B8_%D1%80%D0%BE%D0%B4%D0%B8%D0%BD%D0%B8_%D0%A6%D0%B8%D0%B1%D1%83%D0%BB%D0%B5%D0%B2%D1%96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844824"/>
            <a:ext cx="3670935" cy="3739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school.xvatit.com/images/2/2a/%D0%9C%D0%B0%D0%BB._190._%D0%9F%D1%80%D0%B5%D0%B4%D1%81%D1%82%D0%B0%D0%B2%D0%BD%D0%B8%D0%BA%D0%B8_%D1%80%D0%BE%D0%B4%D0%B8%D0%BD%D0%B8_%D0%A6%D0%B8%D0%B1%D1%83%D0%BB%D0%B5%D0%B2%D1%9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6912768" cy="47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>
                <a:solidFill>
                  <a:schemeClr val="tx1"/>
                </a:solidFill>
              </a:rPr>
              <a:t>Життєвий цикл зозулиного льону</a:t>
            </a:r>
          </a:p>
        </p:txBody>
      </p:sp>
      <p:pic>
        <p:nvPicPr>
          <p:cNvPr id="15363" name="irc_mi" descr="http://ua.convdocs.org/pars_docs/refs/60/59347/59347_html_m412a01ac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850" y="1700213"/>
            <a:ext cx="7488238" cy="49688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77</TotalTime>
  <Words>3490</Words>
  <Application>Microsoft Office PowerPoint</Application>
  <PresentationFormat>Экран (4:3)</PresentationFormat>
  <Paragraphs>300</Paragraphs>
  <Slides>80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6" baseType="lpstr">
      <vt:lpstr>Arial</vt:lpstr>
      <vt:lpstr>Calibri</vt:lpstr>
      <vt:lpstr>Trebuchet MS</vt:lpstr>
      <vt:lpstr>Wingdings</vt:lpstr>
      <vt:lpstr>Wingdings 2</vt:lpstr>
      <vt:lpstr>Изящная</vt:lpstr>
      <vt:lpstr>Вищі рослини</vt:lpstr>
      <vt:lpstr>Загальна характеристика</vt:lpstr>
      <vt:lpstr>Відділ Мохоподібні</vt:lpstr>
      <vt:lpstr>Мохоподібні</vt:lpstr>
      <vt:lpstr>Чергування поколінь у вищих рослин</vt:lpstr>
      <vt:lpstr>Спорофіт та гаметофіт</vt:lpstr>
      <vt:lpstr>Зелені мохи. Політрих звичайний (Зозулин льон)</vt:lpstr>
      <vt:lpstr>Зелені мохи. Зозулин льон</vt:lpstr>
      <vt:lpstr>Життєвий цикл зозулиного льону</vt:lpstr>
      <vt:lpstr>Сфагнові або білі мохи</vt:lpstr>
      <vt:lpstr>Будова листка</vt:lpstr>
      <vt:lpstr>Сфагновий мох</vt:lpstr>
      <vt:lpstr>Живлення сфагнового моху</vt:lpstr>
      <vt:lpstr>Утворення торфу</vt:lpstr>
      <vt:lpstr>Відділ Папоротеподібні</vt:lpstr>
      <vt:lpstr>Чергування поколінь у папоротеподібних</vt:lpstr>
      <vt:lpstr>Відділ Папоротеподібні. Щитник чоловічий</vt:lpstr>
      <vt:lpstr>Спорофіт та гаметофіт</vt:lpstr>
      <vt:lpstr>Будова сорусів</vt:lpstr>
      <vt:lpstr>Представники папоротеподібних</vt:lpstr>
      <vt:lpstr>Значення</vt:lpstr>
      <vt:lpstr>Відділ Хвощеподібні</vt:lpstr>
      <vt:lpstr>Хвощеподібні</vt:lpstr>
      <vt:lpstr>Загальна характеристика хвощеподібних</vt:lpstr>
      <vt:lpstr>Характеристика хвощеподібних</vt:lpstr>
      <vt:lpstr>Характеристика хвощеподібних</vt:lpstr>
      <vt:lpstr>Життєвий цикл хвоща</vt:lpstr>
      <vt:lpstr>Представники та значення хвощеподібних</vt:lpstr>
      <vt:lpstr>Хвощ Шафнера</vt:lpstr>
      <vt:lpstr>Відділ Плауноподібні</vt:lpstr>
      <vt:lpstr>Характеристика плауноподібних</vt:lpstr>
      <vt:lpstr>Чергування поколінь плауна булавовидного</vt:lpstr>
      <vt:lpstr>Плауноподібні</vt:lpstr>
      <vt:lpstr>Представники і значення</vt:lpstr>
      <vt:lpstr>Плаун баранець</vt:lpstr>
      <vt:lpstr>Плаун двогострий</vt:lpstr>
      <vt:lpstr>Відділ Голонасінні</vt:lpstr>
      <vt:lpstr>Загальна характеристика голонасінних</vt:lpstr>
      <vt:lpstr>Загальна характеристика голонасінних</vt:lpstr>
      <vt:lpstr>Загальна характеристика голонасінних</vt:lpstr>
      <vt:lpstr>Будова жіночої та чоловічої шишок</vt:lpstr>
      <vt:lpstr>Загальна характеристика голонасінних</vt:lpstr>
      <vt:lpstr>Цикл розвитку сосни звичайної</vt:lpstr>
      <vt:lpstr>Відмінності голонасінних від вищих спорових рослин</vt:lpstr>
      <vt:lpstr>Цикл розвитку голонасінної  рослини  порівняно з споровою</vt:lpstr>
      <vt:lpstr>Відділ голонасінні</vt:lpstr>
      <vt:lpstr>Презентация PowerPoint</vt:lpstr>
      <vt:lpstr>Саговникові</vt:lpstr>
      <vt:lpstr>Презентация PowerPoint</vt:lpstr>
      <vt:lpstr>Презентация PowerPoint</vt:lpstr>
      <vt:lpstr>гінкові</vt:lpstr>
      <vt:lpstr>Презентация PowerPoint</vt:lpstr>
      <vt:lpstr>Представники класу хвойні Секвойя</vt:lpstr>
      <vt:lpstr>Відділ Покритонасінні</vt:lpstr>
      <vt:lpstr>Загальна характеристика</vt:lpstr>
      <vt:lpstr>Спільні ознаки покритонасінних та голонасінних</vt:lpstr>
      <vt:lpstr>Ознаки, що відрізняють покритонасінні від голонасінних</vt:lpstr>
      <vt:lpstr>Ознаки, що відрізняють покритонасінні від голонасінних</vt:lpstr>
      <vt:lpstr>Відділ покритонасінні</vt:lpstr>
      <vt:lpstr>Основні ознаки представників класів дво- і односім’ядольних</vt:lpstr>
      <vt:lpstr>Основні ознаки представників класів дво- і односім’ядольних</vt:lpstr>
      <vt:lpstr>Основні ознаки представників класів дво- і односім’ядольних</vt:lpstr>
      <vt:lpstr>Основні ознаки представників класів дво- і односім’ядольних</vt:lpstr>
      <vt:lpstr>Клас Двосім’ядольні Родина Розові</vt:lpstr>
      <vt:lpstr>Клас Двосім’ядольні Родина Розові</vt:lpstr>
      <vt:lpstr>Клас Двосім’ядольні Родина капустяні (Хрестоцвіті)</vt:lpstr>
      <vt:lpstr>Клас Двосім’ядольні Родина капустяні (Хрестоцвіті)</vt:lpstr>
      <vt:lpstr>Клас Двосім’ядольні Родина Бобові (метеликові)</vt:lpstr>
      <vt:lpstr>Клас Двосім’ядольні Родина Бобові (метеликові)</vt:lpstr>
      <vt:lpstr>Клас Двосім’ядольні Родина Пасльонові</vt:lpstr>
      <vt:lpstr>Клас Двосім’ядольні Пасльонові</vt:lpstr>
      <vt:lpstr>Клас Двосім’ядольні Родина Айстрові (Складноцвіті)</vt:lpstr>
      <vt:lpstr>Клас Двосім’ядольні Родина Айстрові (Складноцвіті)</vt:lpstr>
      <vt:lpstr>Клас Односім’ядольні Родина Злакові</vt:lpstr>
      <vt:lpstr>Родина злакові</vt:lpstr>
      <vt:lpstr>Клас Односім’ядольні Родина Лілійні</vt:lpstr>
      <vt:lpstr>Клас Односім’ядольні Родина Лілійні</vt:lpstr>
      <vt:lpstr>Клас Односім’ядольні Родина Цибулеві</vt:lpstr>
      <vt:lpstr>Клас Односім’ядольні Родина Цибулеві</vt:lpstr>
      <vt:lpstr>Клас Односім’ядольні Родина Цибулеві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Вищі рослини</dc:title>
  <dc:creator>C2-411-Note</dc:creator>
  <cp:lastModifiedBy>Безусько Алла Герасимівна</cp:lastModifiedBy>
  <cp:revision>13</cp:revision>
  <dcterms:created xsi:type="dcterms:W3CDTF">2016-04-06T09:54:58Z</dcterms:created>
  <dcterms:modified xsi:type="dcterms:W3CDTF">2022-06-23T11:39:21Z</dcterms:modified>
</cp:coreProperties>
</file>