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257" r:id="rId3"/>
    <p:sldId id="296" r:id="rId4"/>
    <p:sldId id="258" r:id="rId5"/>
    <p:sldId id="259" r:id="rId6"/>
    <p:sldId id="260" r:id="rId7"/>
    <p:sldId id="262" r:id="rId8"/>
    <p:sldId id="295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0" r:id="rId20"/>
    <p:sldId id="273" r:id="rId21"/>
    <p:sldId id="274" r:id="rId22"/>
    <p:sldId id="275" r:id="rId23"/>
    <p:sldId id="276" r:id="rId24"/>
    <p:sldId id="281" r:id="rId25"/>
    <p:sldId id="277" r:id="rId26"/>
    <p:sldId id="278" r:id="rId27"/>
    <p:sldId id="279" r:id="rId28"/>
    <p:sldId id="280" r:id="rId29"/>
    <p:sldId id="282" r:id="rId30"/>
    <p:sldId id="283" r:id="rId31"/>
    <p:sldId id="284" r:id="rId32"/>
    <p:sldId id="302" r:id="rId33"/>
    <p:sldId id="285" r:id="rId34"/>
    <p:sldId id="286" r:id="rId35"/>
    <p:sldId id="287" r:id="rId36"/>
    <p:sldId id="298" r:id="rId37"/>
    <p:sldId id="288" r:id="rId38"/>
    <p:sldId id="293" r:id="rId39"/>
    <p:sldId id="294" r:id="rId40"/>
    <p:sldId id="289" r:id="rId41"/>
    <p:sldId id="299" r:id="rId42"/>
    <p:sldId id="290" r:id="rId43"/>
    <p:sldId id="291" r:id="rId44"/>
    <p:sldId id="300" r:id="rId45"/>
    <p:sldId id="292" r:id="rId46"/>
    <p:sldId id="301" r:id="rId4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C87008B-1B18-4E5E-90C1-EA4F0A03AC8F}" type="datetimeFigureOut">
              <a:rPr lang="uk-UA" smtClean="0"/>
              <a:pPr/>
              <a:t>26.06.2022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95D5ED-1334-49BE-A761-1603490A9B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008B-1B18-4E5E-90C1-EA4F0A03AC8F}" type="datetimeFigureOut">
              <a:rPr lang="uk-UA" smtClean="0"/>
              <a:pPr/>
              <a:t>26.06.2022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5ED-1334-49BE-A761-1603490A9B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FC87008B-1B18-4E5E-90C1-EA4F0A03AC8F}" type="datetimeFigureOut">
              <a:rPr lang="uk-UA" smtClean="0"/>
              <a:pPr/>
              <a:t>26.06.2022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95D5ED-1334-49BE-A761-1603490A9B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CCD52-7656-4F9F-A64D-455354387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940B1-D26E-4707-B036-F72A208B2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008B-1B18-4E5E-90C1-EA4F0A03AC8F}" type="datetimeFigureOut">
              <a:rPr lang="uk-UA" smtClean="0"/>
              <a:pPr/>
              <a:t>26.06.2022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5ED-1334-49BE-A761-1603490A9B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87008B-1B18-4E5E-90C1-EA4F0A03AC8F}" type="datetimeFigureOut">
              <a:rPr lang="uk-UA" smtClean="0"/>
              <a:pPr/>
              <a:t>26.06.2022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6695D5ED-1334-49BE-A761-1603490A9B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008B-1B18-4E5E-90C1-EA4F0A03AC8F}" type="datetimeFigureOut">
              <a:rPr lang="uk-UA" smtClean="0"/>
              <a:pPr/>
              <a:t>26.06.2022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5ED-1334-49BE-A761-1603490A9B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008B-1B18-4E5E-90C1-EA4F0A03AC8F}" type="datetimeFigureOut">
              <a:rPr lang="uk-UA" smtClean="0"/>
              <a:pPr/>
              <a:t>26.06.2022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5ED-1334-49BE-A761-1603490A9B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008B-1B18-4E5E-90C1-EA4F0A03AC8F}" type="datetimeFigureOut">
              <a:rPr lang="uk-UA" smtClean="0"/>
              <a:pPr/>
              <a:t>26.06.2022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5ED-1334-49BE-A761-1603490A9B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87008B-1B18-4E5E-90C1-EA4F0A03AC8F}" type="datetimeFigureOut">
              <a:rPr lang="uk-UA" smtClean="0"/>
              <a:pPr/>
              <a:t>26.06.2022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5ED-1334-49BE-A761-1603490A9B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008B-1B18-4E5E-90C1-EA4F0A03AC8F}" type="datetimeFigureOut">
              <a:rPr lang="uk-UA" smtClean="0"/>
              <a:pPr/>
              <a:t>26.06.2022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5ED-1334-49BE-A761-1603490A9B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008B-1B18-4E5E-90C1-EA4F0A03AC8F}" type="datetimeFigureOut">
              <a:rPr lang="uk-UA" smtClean="0"/>
              <a:pPr/>
              <a:t>26.06.2022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5ED-1334-49BE-A761-1603490A9BD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C87008B-1B18-4E5E-90C1-EA4F0A03AC8F}" type="datetimeFigureOut">
              <a:rPr lang="uk-UA" smtClean="0"/>
              <a:pPr/>
              <a:t>26.06.2022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695D5ED-1334-49BE-A761-1603490A9BD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source=images&amp;cd=&amp;cad=rja&amp;docid=_v6vK8-VcFTvFM&amp;tbnid=wLFy29XR1r-wBM:&amp;ved=0CAUQjRw&amp;url=http://medkarta.com/?cat=article&amp;id=24793&amp;ei=yHvzUvmLO4KFtAaxuoCoCg&amp;bvm=bv.60799247,d.Yms&amp;psig=AFQjCNGfQ0ICJvlWRka7AI73pn41_dB3SA&amp;ust=1391775034514287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polarizadorjym.files.wordpress.com/2007/09/eosinophil.jpg&amp;imgrefurl=http://polarizadorjym.wordpress.com/2007/09/13/arthritis-has-cure-la-artritis-tiene-cura/&amp;h=198&amp;w=200&amp;sz=24&amp;hl=en&amp;start=6&amp;usg=__iV2Ucf8oxE7y46Y0Gq7zYhDSpn4=&amp;tbnid=qzkmYBaTm3cBvM:&amp;tbnh=103&amp;tbnw=104&amp;prev=/images?q=eosinophil&amp;gbv=2&amp;hl=en&amp;sa=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ua/url?sa=i&amp;url=https://www.researchgate.net/figure/A-scanning-electron-microscope-image-from-normal-circulating-human-blood_fig1_304534029&amp;psig=AOvVaw33H7wfr4vCG_WFkpPCJyye&amp;ust=1588180625977000&amp;source=images&amp;cd=vfe&amp;ved=0CAIQjRxqFwoTCOjm-YLQi-kCFQAAAAAdAAAAABAa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s://www.google.com.ua/url?sa=i&amp;url=https://uk.wikipedia.org/wiki/%D0%9B%D1%96%D0%BC%D1%84%D0%BE%D1%86%D0%B8%D1%82%D0%B8&amp;psig=AOvVaw33H7wfr4vCG_WFkpPCJyye&amp;ust=1588180625977000&amp;source=images&amp;cd=vfe&amp;ved=0CAIQjRxqFwoTCOjm-YLQi-kCFQAAAAAdAAAAAB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ua/url?sa=i&amp;url=https://jazdorov.com.ua/krov/chomu-znyzheni-limfotsyty-v-krovi.html&amp;psig=AOvVaw33H7wfr4vCG_WFkpPCJyye&amp;ust=1588180625977000&amp;source=images&amp;cd=vfe&amp;ved=0CAIQjRxqFwoTCOjm-YLQi-kCFQAAAAAdAAAAABAP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s://www.google.com.ua/url?sa=i&amp;url=https://diagnoz.in.ua/kardiologiya/limfociti-pidvishheni-u-doroslogo-pro-shh/&amp;psig=AOvVaw33H7wfr4vCG_WFkpPCJyye&amp;ust=1588180625977000&amp;source=images&amp;cd=vfe&amp;ved=0CAIQjRxqFwoTCOjm-YLQi-kCFQAAAAAdAAAAABAJ" TargetMode="External"/><Relationship Id="rId9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s://www.google.com.ua/url?sa=i&amp;url=https://naurok.com.ua/prezentaciya-z-biologi-na-temu-grupi-krovi-ta-perelivannya-8-klas-42455.html&amp;psig=AOvVaw0pkRQta-E9ceGJk9rN9GMl&amp;ust=1588181616411000&amp;source=images&amp;cd=vfe&amp;ved=0CAIQjRxqFwoTCIC90uvTi-kCFQAAAAAdAAAAABA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Біологія людини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Внутрішнє середовище організму</a:t>
            </a:r>
            <a:endParaRPr lang="uk-UA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sz="4000" dirty="0">
                <a:solidFill>
                  <a:schemeClr val="tx1"/>
                </a:solidFill>
              </a:rPr>
              <a:t>Об</a:t>
            </a:r>
            <a:r>
              <a:rPr lang="en-US" sz="4000" dirty="0">
                <a:solidFill>
                  <a:schemeClr val="tx1"/>
                </a:solidFill>
              </a:rPr>
              <a:t>’</a:t>
            </a:r>
            <a:r>
              <a:rPr lang="uk-UA" sz="4000" dirty="0" err="1">
                <a:solidFill>
                  <a:schemeClr val="tx1"/>
                </a:solidFill>
              </a:rPr>
              <a:t>єм</a:t>
            </a:r>
            <a:r>
              <a:rPr lang="uk-UA" sz="4000" dirty="0">
                <a:solidFill>
                  <a:schemeClr val="tx1"/>
                </a:solidFill>
              </a:rPr>
              <a:t> плазми і формених елементів крові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844675"/>
            <a:ext cx="2398712" cy="4525963"/>
          </a:xfrm>
        </p:spPr>
      </p:pic>
      <p:sp>
        <p:nvSpPr>
          <p:cNvPr id="717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r>
              <a:rPr lang="uk-UA" sz="2800"/>
              <a:t>Плазма</a:t>
            </a:r>
          </a:p>
          <a:p>
            <a:pPr eaLnBrk="1" hangingPunct="1"/>
            <a:endParaRPr lang="uk-UA" sz="2800"/>
          </a:p>
          <a:p>
            <a:pPr eaLnBrk="1" hangingPunct="1"/>
            <a:r>
              <a:rPr lang="uk-UA" sz="2800"/>
              <a:t>Лейкоцити</a:t>
            </a:r>
          </a:p>
          <a:p>
            <a:pPr eaLnBrk="1" hangingPunct="1"/>
            <a:endParaRPr lang="uk-UA" sz="2800"/>
          </a:p>
          <a:p>
            <a:pPr eaLnBrk="1" hangingPunct="1"/>
            <a:r>
              <a:rPr lang="uk-UA" sz="2800">
                <a:solidFill>
                  <a:srgbClr val="FF0000"/>
                </a:solidFill>
              </a:rPr>
              <a:t>Еритроцити</a:t>
            </a:r>
            <a:endParaRPr lang="ru-RU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Плазма крові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100392" cy="5373216"/>
          </a:xfrm>
        </p:spPr>
        <p:txBody>
          <a:bodyPr>
            <a:normAutofit/>
          </a:bodyPr>
          <a:lstStyle/>
          <a:p>
            <a:r>
              <a:rPr lang="uk-UA" sz="3200" b="1" dirty="0"/>
              <a:t>Плазма</a:t>
            </a:r>
            <a:r>
              <a:rPr lang="uk-UA" sz="3200" dirty="0"/>
              <a:t> складається на 90-92% з води, в якій містяться органічні та неорганічні речовини. Мінеральні речовини плазми складають близько 0,9% загальної маси. Вони представлені катіонами натрію, калію, кальцію, магнію, аніонами хлору, карбонатами та фосфатами.</a:t>
            </a:r>
          </a:p>
          <a:p>
            <a:r>
              <a:rPr lang="uk-UA" sz="3200" dirty="0"/>
              <a:t>Органічні речовини плазми: білки, ліпіди та вуглеводи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20040"/>
            <a:ext cx="7553356" cy="680068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Білки плазми крові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244408" cy="5733256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Альбуміни</a:t>
            </a:r>
            <a:r>
              <a:rPr lang="uk-UA" dirty="0"/>
              <a:t> плазми крові містяться у достатньо великій кількості (</a:t>
            </a:r>
            <a:r>
              <a:rPr lang="uk-UA" dirty="0">
                <a:solidFill>
                  <a:srgbClr val="FF0000"/>
                </a:solidFill>
              </a:rPr>
              <a:t>4,5%</a:t>
            </a:r>
            <a:r>
              <a:rPr lang="uk-UA" dirty="0"/>
              <a:t>). Альбуміни беруть участь у створенні </a:t>
            </a:r>
            <a:r>
              <a:rPr lang="uk-UA" dirty="0" err="1"/>
              <a:t>онкотичного</a:t>
            </a:r>
            <a:r>
              <a:rPr lang="uk-UA" dirty="0"/>
              <a:t> тиску, який дуже важливий для регуляції водного обміну між кров’ю та тканинами, підтримують кислотно-лужну рівновагу, забезпечують в’язкість плазми. Вони зв’язують кальцію, який міститься в плазмі.</a:t>
            </a:r>
          </a:p>
          <a:p>
            <a:r>
              <a:rPr lang="uk-UA" dirty="0">
                <a:solidFill>
                  <a:srgbClr val="FF0000"/>
                </a:solidFill>
              </a:rPr>
              <a:t>Глобуліни</a:t>
            </a:r>
            <a:r>
              <a:rPr lang="uk-UA" dirty="0"/>
              <a:t> плазми крові виконують різні функції: зв’язують деякі гормони і пігменти, залізо, </a:t>
            </a:r>
            <a:r>
              <a:rPr lang="uk-UA" dirty="0" err="1"/>
              <a:t>холестерол</a:t>
            </a:r>
            <a:r>
              <a:rPr lang="uk-UA" dirty="0"/>
              <a:t>, вітаміни А,Д,К, відіграють важливу роль в імунологічних реакціях організму (</a:t>
            </a:r>
            <a:r>
              <a:rPr lang="uk-UA" dirty="0" err="1"/>
              <a:t>гама-глобуліни</a:t>
            </a:r>
            <a:r>
              <a:rPr lang="uk-UA" dirty="0"/>
              <a:t> називають антитілами). Серед білків плазми є протромбін та </a:t>
            </a:r>
            <a:r>
              <a:rPr lang="uk-UA" dirty="0">
                <a:solidFill>
                  <a:srgbClr val="FF0000"/>
                </a:solidFill>
              </a:rPr>
              <a:t>фібриноген</a:t>
            </a:r>
            <a:r>
              <a:rPr lang="uk-UA" dirty="0"/>
              <a:t> (</a:t>
            </a:r>
            <a:r>
              <a:rPr lang="uk-UA" dirty="0">
                <a:solidFill>
                  <a:srgbClr val="FF0000"/>
                </a:solidFill>
              </a:rPr>
              <a:t>0,4%</a:t>
            </a:r>
            <a:r>
              <a:rPr lang="uk-UA" dirty="0"/>
              <a:t>), які забезпечують згортання крові. В плазмі крові містяться також ферменти, які беруть участь у метаболічних процесах.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77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07791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dirty="0">
                <a:solidFill>
                  <a:schemeClr val="tx1"/>
                </a:solidFill>
              </a:rPr>
              <a:t>Основні фракції білків плазми крові людини </a:t>
            </a:r>
          </a:p>
        </p:txBody>
      </p:sp>
      <p:graphicFrame>
        <p:nvGraphicFramePr>
          <p:cNvPr id="15541" name="Group 181"/>
          <p:cNvGraphicFramePr>
            <a:graphicFrameLocks noGrp="1"/>
          </p:cNvGraphicFramePr>
          <p:nvPr>
            <p:ph idx="1"/>
          </p:nvPr>
        </p:nvGraphicFramePr>
        <p:xfrm>
          <a:off x="0" y="2000240"/>
          <a:ext cx="8253379" cy="4237366"/>
        </p:xfrm>
        <a:graphic>
          <a:graphicData uri="http://schemas.openxmlformats.org/drawingml/2006/table">
            <a:tbl>
              <a:tblPr/>
              <a:tblGrid>
                <a:gridCol w="3312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77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63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098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Білки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Концентрація, г/л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Молекулярна маса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4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Сироваткові альбуміни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66-69 </a:t>
                      </a:r>
                      <a:r>
                        <a:rPr kumimoji="0" 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кД</a:t>
                      </a:r>
                      <a:endParaRPr kumimoji="0" lang="uk-UA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98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Глобуліни (загальна кількість)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34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альфа</a:t>
                      </a:r>
                      <a:r>
                        <a:rPr kumimoji="0" lang="uk-UA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глобуліни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40-60 </a:t>
                      </a:r>
                      <a:r>
                        <a:rPr kumimoji="0" 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кД</a:t>
                      </a:r>
                      <a:endParaRPr kumimoji="0" lang="uk-UA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84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альфа.</a:t>
                      </a:r>
                      <a:r>
                        <a:rPr kumimoji="0" lang="uk-UA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-глобуліни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00-400 </a:t>
                      </a:r>
                      <a:r>
                        <a:rPr kumimoji="0" 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кД</a:t>
                      </a:r>
                      <a:endParaRPr kumimoji="0" lang="uk-UA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34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-глобуліни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6-11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10-120 </a:t>
                      </a:r>
                      <a:r>
                        <a:rPr kumimoji="0" 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кД</a:t>
                      </a:r>
                      <a:endParaRPr kumimoji="0" lang="uk-UA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84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-глобуліни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50-200 </a:t>
                      </a:r>
                      <a:r>
                        <a:rPr kumimoji="0" 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кД</a:t>
                      </a:r>
                      <a:endParaRPr kumimoji="0" lang="uk-UA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34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Фібриноген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1,5-3,5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1340кД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84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Протромбін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69-70 </a:t>
                      </a:r>
                      <a:r>
                        <a:rPr kumimoji="0" 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кД</a:t>
                      </a:r>
                      <a:endParaRPr kumimoji="0" lang="uk-UA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100392" cy="936104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Ліпіди та вуглеводи плазми крові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Ліпіди та вуглеводи плазми крові</a:t>
            </a:r>
            <a:r>
              <a:rPr lang="uk-UA" dirty="0"/>
              <a:t>. В плазмі містяться </a:t>
            </a:r>
            <a:r>
              <a:rPr lang="uk-UA" dirty="0" err="1"/>
              <a:t>безазотисті</a:t>
            </a:r>
            <a:r>
              <a:rPr lang="uk-UA" dirty="0"/>
              <a:t> органічні сполуки:  нейтральні жири і ліпіди (</a:t>
            </a:r>
            <a:r>
              <a:rPr lang="uk-UA" dirty="0">
                <a:solidFill>
                  <a:srgbClr val="FF0000"/>
                </a:solidFill>
              </a:rPr>
              <a:t>0,8%</a:t>
            </a:r>
            <a:r>
              <a:rPr lang="uk-UA" dirty="0"/>
              <a:t>) та глюкоза (</a:t>
            </a:r>
            <a:r>
              <a:rPr lang="uk-UA" dirty="0">
                <a:solidFill>
                  <a:srgbClr val="FF0000"/>
                </a:solidFill>
              </a:rPr>
              <a:t>0,12%</a:t>
            </a:r>
            <a:r>
              <a:rPr lang="uk-UA" dirty="0"/>
              <a:t>).</a:t>
            </a:r>
          </a:p>
          <a:p>
            <a:r>
              <a:rPr lang="uk-UA" dirty="0"/>
              <a:t>В плазмі також містяться  амінокислоти, гормони, вітаміни (</a:t>
            </a:r>
            <a:r>
              <a:rPr lang="uk-UA" dirty="0">
                <a:solidFill>
                  <a:srgbClr val="FF0000"/>
                </a:solidFill>
              </a:rPr>
              <a:t>0,05%</a:t>
            </a:r>
            <a:r>
              <a:rPr lang="uk-UA" dirty="0"/>
              <a:t>) , а також продукти обміну речовин (сечовина та ін.) –</a:t>
            </a:r>
            <a:r>
              <a:rPr lang="uk-UA" dirty="0">
                <a:solidFill>
                  <a:srgbClr val="FF0000"/>
                </a:solidFill>
              </a:rPr>
              <a:t>0,05%</a:t>
            </a:r>
            <a:r>
              <a:rPr lang="uk-UA" dirty="0"/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chemeClr val="tx1"/>
                </a:solidFill>
              </a:rPr>
              <a:t>Формені елементи крові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571184" cy="5248584"/>
          </a:xfrm>
        </p:spPr>
        <p:txBody>
          <a:bodyPr>
            <a:normAutofit/>
          </a:bodyPr>
          <a:lstStyle/>
          <a:p>
            <a:r>
              <a:rPr lang="uk-UA" dirty="0"/>
              <a:t> </a:t>
            </a:r>
            <a:r>
              <a:rPr lang="uk-UA" dirty="0">
                <a:solidFill>
                  <a:srgbClr val="FF0000"/>
                </a:solidFill>
              </a:rPr>
              <a:t>Еритроцити</a:t>
            </a:r>
            <a:r>
              <a:rPr lang="uk-UA" dirty="0"/>
              <a:t> – червоні кров</a:t>
            </a:r>
            <a:r>
              <a:rPr lang="ru-RU" dirty="0"/>
              <a:t>’</a:t>
            </a:r>
            <a:r>
              <a:rPr lang="uk-UA" dirty="0" err="1"/>
              <a:t>яні</a:t>
            </a:r>
            <a:r>
              <a:rPr lang="uk-UA" dirty="0"/>
              <a:t> клітини. У людини це дрібні клітини, позбавлені ядра, що мають форму двоввігнутих дисків. Середній діаметр клітини становить 7-8 мкм і приблизно дорівнює діаметру капіляру (5-7 мкм) Специфічна форма еритроцитів обумовлює більш високе співвідношення поверхні до об’єму, що збільшує можливості газообміну. </a:t>
            </a:r>
            <a:r>
              <a:rPr lang="ru-RU" dirty="0" err="1"/>
              <a:t>Товщина</a:t>
            </a:r>
            <a:r>
              <a:rPr lang="ru-RU" dirty="0"/>
              <a:t> </a:t>
            </a:r>
            <a:r>
              <a:rPr lang="ru-RU" dirty="0" err="1"/>
              <a:t>окремого</a:t>
            </a:r>
            <a:r>
              <a:rPr lang="ru-RU" dirty="0"/>
              <a:t> </a:t>
            </a:r>
            <a:r>
              <a:rPr lang="ru-RU" dirty="0" err="1"/>
              <a:t>еритроцита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мала (1,5-2 мкм),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полегшує</a:t>
            </a:r>
            <a:r>
              <a:rPr lang="ru-RU" dirty="0"/>
              <a:t> </a:t>
            </a:r>
            <a:r>
              <a:rPr lang="ru-RU" dirty="0" err="1"/>
              <a:t>дифузію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всередину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.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еритроцитів</a:t>
            </a:r>
            <a:r>
              <a:rPr lang="ru-RU" dirty="0"/>
              <a:t> в 1 л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здорової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4,5-5 </a:t>
            </a:r>
            <a:r>
              <a:rPr lang="ru-RU" dirty="0" err="1"/>
              <a:t>х</a:t>
            </a:r>
            <a:r>
              <a:rPr lang="ru-RU" dirty="0"/>
              <a:t> 10</a:t>
            </a:r>
            <a:r>
              <a:rPr lang="uk-UA" baseline="30000" dirty="0"/>
              <a:t>12</a:t>
            </a:r>
            <a:r>
              <a:rPr lang="ru-RU" dirty="0"/>
              <a:t>. </a:t>
            </a:r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>
                <a:solidFill>
                  <a:schemeClr val="tx1"/>
                </a:solidFill>
              </a:rPr>
              <a:t>Еритропоез</a:t>
            </a:r>
            <a:r>
              <a:rPr lang="uk-UA" dirty="0">
                <a:solidFill>
                  <a:schemeClr val="tx1"/>
                </a:solidFill>
              </a:rPr>
              <a:t> і руйнування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еритроцитів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еритроцитів</a:t>
            </a:r>
            <a:r>
              <a:rPr lang="ru-RU" dirty="0"/>
              <a:t> (</a:t>
            </a:r>
            <a:r>
              <a:rPr lang="ru-RU" dirty="0" err="1"/>
              <a:t>кровотворення</a:t>
            </a:r>
            <a:r>
              <a:rPr lang="ru-RU" dirty="0"/>
              <a:t>) </a:t>
            </a:r>
            <a:r>
              <a:rPr lang="ru-RU" dirty="0" err="1"/>
              <a:t>здійснюється</a:t>
            </a:r>
            <a:r>
              <a:rPr lang="ru-RU" dirty="0"/>
              <a:t> ретикулярною тканиною, яка </a:t>
            </a:r>
            <a:r>
              <a:rPr lang="ru-RU" dirty="0" err="1"/>
              <a:t>міститься</a:t>
            </a:r>
            <a:r>
              <a:rPr lang="ru-RU" dirty="0"/>
              <a:t> у </a:t>
            </a:r>
            <a:r>
              <a:rPr lang="ru-RU" dirty="0" err="1"/>
              <a:t>дорослої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плоских </a:t>
            </a:r>
            <a:r>
              <a:rPr lang="ru-RU" dirty="0" err="1"/>
              <a:t>кістках</a:t>
            </a:r>
            <a:r>
              <a:rPr lang="ru-RU" dirty="0"/>
              <a:t> (</a:t>
            </a:r>
            <a:r>
              <a:rPr lang="ru-RU" dirty="0" err="1"/>
              <a:t>груднина</a:t>
            </a:r>
            <a:r>
              <a:rPr lang="ru-RU" dirty="0"/>
              <a:t>, </a:t>
            </a:r>
            <a:r>
              <a:rPr lang="ru-RU" dirty="0" err="1"/>
              <a:t>кістки</a:t>
            </a:r>
            <a:r>
              <a:rPr lang="ru-RU" dirty="0"/>
              <a:t> черепа, ребра, </a:t>
            </a:r>
            <a:r>
              <a:rPr lang="ru-RU" dirty="0" err="1"/>
              <a:t>хребці</a:t>
            </a:r>
            <a:r>
              <a:rPr lang="ru-RU" dirty="0"/>
              <a:t>, </a:t>
            </a:r>
            <a:r>
              <a:rPr lang="ru-RU" dirty="0" err="1"/>
              <a:t>ключиці</a:t>
            </a:r>
            <a:r>
              <a:rPr lang="ru-RU" dirty="0"/>
              <a:t>, лопатки).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ембріонального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 </a:t>
            </a:r>
            <a:r>
              <a:rPr lang="ru-RU" dirty="0" err="1"/>
              <a:t>кровотворення</a:t>
            </a:r>
            <a:r>
              <a:rPr lang="ru-RU" dirty="0"/>
              <a:t> </a:t>
            </a:r>
            <a:r>
              <a:rPr lang="ru-RU" dirty="0" err="1"/>
              <a:t>виконувала</a:t>
            </a:r>
            <a:r>
              <a:rPr lang="ru-RU" dirty="0"/>
              <a:t> </a:t>
            </a:r>
            <a:r>
              <a:rPr lang="ru-RU" dirty="0" err="1"/>
              <a:t>печінка</a:t>
            </a:r>
            <a:r>
              <a:rPr lang="ru-RU" dirty="0"/>
              <a:t>. </a:t>
            </a:r>
          </a:p>
          <a:p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еритроцитів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3-4 </a:t>
            </a:r>
            <a:r>
              <a:rPr lang="ru-RU" dirty="0" err="1"/>
              <a:t>місяц</a:t>
            </a:r>
            <a:r>
              <a:rPr lang="uk-UA" dirty="0"/>
              <a:t>я</a:t>
            </a:r>
            <a:r>
              <a:rPr lang="ru-RU" dirty="0"/>
              <a:t>.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еритроцитів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печінці</a:t>
            </a:r>
            <a:r>
              <a:rPr lang="ru-RU" dirty="0"/>
              <a:t> та </a:t>
            </a:r>
            <a:r>
              <a:rPr lang="ru-RU" dirty="0" err="1"/>
              <a:t>селезінці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секунди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руйнується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 до 10 </a:t>
            </a:r>
            <a:r>
              <a:rPr lang="ru-RU" dirty="0" err="1"/>
              <a:t>млн</a:t>
            </a:r>
            <a:r>
              <a:rPr lang="ru-RU" dirty="0"/>
              <a:t> </a:t>
            </a:r>
            <a:r>
              <a:rPr lang="ru-RU" dirty="0" err="1"/>
              <a:t>еритроцитів</a:t>
            </a:r>
            <a:r>
              <a:rPr lang="ru-RU" dirty="0"/>
              <a:t>.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еритроцитів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заміщення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новими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в </a:t>
            </a:r>
            <a:r>
              <a:rPr lang="ru-RU" dirty="0" err="1"/>
              <a:t>атмосфері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, доступного для переносу кров’</a:t>
            </a:r>
            <a:r>
              <a:rPr lang="uk-UA" dirty="0"/>
              <a:t>ю. Низький вміст кисню в крові стимулює кістковий мозок, і в ньому утворюється більше еритроцитів, ніж руйнується в печінці. </a:t>
            </a:r>
          </a:p>
          <a:p>
            <a:endParaRPr lang="uk-UA" dirty="0"/>
          </a:p>
          <a:p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15888"/>
            <a:ext cx="81010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dirty="0">
                <a:solidFill>
                  <a:schemeClr val="tx1"/>
                </a:solidFill>
              </a:rPr>
              <a:t>Формені елементи крові</a:t>
            </a:r>
            <a:br>
              <a:rPr lang="uk-UA" sz="4000" dirty="0">
                <a:solidFill>
                  <a:schemeClr val="tx1"/>
                </a:solidFill>
              </a:rPr>
            </a:br>
            <a:r>
              <a:rPr lang="uk-UA" sz="4000" dirty="0">
                <a:solidFill>
                  <a:schemeClr val="tx1"/>
                </a:solidFill>
              </a:rPr>
              <a:t>Еритроцити 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2291" name="Picture 4" descr="еритрска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60475" y="1668463"/>
            <a:ext cx="3600450" cy="3178175"/>
          </a:xfrm>
          <a:noFill/>
          <a:ln w="38100">
            <a:solidFill>
              <a:srgbClr val="13534B"/>
            </a:solidFill>
          </a:ln>
        </p:spPr>
      </p:pic>
      <p:pic>
        <p:nvPicPr>
          <p:cNvPr id="12292" name="Picture 9" descr="t01234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2538" y="1668463"/>
            <a:ext cx="3902075" cy="3200400"/>
          </a:xfrm>
          <a:prstGeom prst="rect">
            <a:avLst/>
          </a:prstGeom>
          <a:noFill/>
          <a:ln w="38100">
            <a:solidFill>
              <a:srgbClr val="13534B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8027987" cy="1143000"/>
          </a:xfrm>
        </p:spPr>
        <p:txBody>
          <a:bodyPr/>
          <a:lstStyle/>
          <a:p>
            <a:pPr eaLnBrk="1" hangingPunct="1"/>
            <a:r>
              <a:rPr lang="uk-UA" dirty="0">
                <a:solidFill>
                  <a:schemeClr val="tx1"/>
                </a:solidFill>
              </a:rPr>
              <a:t>Еритроцити</a:t>
            </a:r>
            <a:r>
              <a:rPr lang="uk-UA" dirty="0">
                <a:solidFill>
                  <a:srgbClr val="13534B"/>
                </a:solidFill>
              </a:rPr>
              <a:t> </a:t>
            </a:r>
            <a:endParaRPr lang="ru-RU" dirty="0">
              <a:solidFill>
                <a:srgbClr val="13534B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571612"/>
            <a:ext cx="8821769" cy="4554551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uk-UA" dirty="0">
                <a:solidFill>
                  <a:srgbClr val="13534B"/>
                </a:solidFill>
              </a:rPr>
              <a:t>  </a:t>
            </a:r>
            <a:r>
              <a:rPr lang="uk-UA" b="1" dirty="0" err="1">
                <a:solidFill>
                  <a:srgbClr val="13534B"/>
                </a:solidFill>
              </a:rPr>
              <a:t>Дискоцити</a:t>
            </a:r>
            <a:r>
              <a:rPr lang="uk-UA" dirty="0">
                <a:solidFill>
                  <a:srgbClr val="13534B"/>
                </a:solidFill>
              </a:rPr>
              <a:t> 80-90%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uk-UA" dirty="0">
                <a:solidFill>
                  <a:srgbClr val="13534B"/>
                </a:solidFill>
              </a:rPr>
              <a:t>  </a:t>
            </a:r>
            <a:r>
              <a:rPr lang="uk-UA" b="1" dirty="0" err="1">
                <a:solidFill>
                  <a:srgbClr val="13534B"/>
                </a:solidFill>
              </a:rPr>
              <a:t>Планоцити</a:t>
            </a:r>
            <a:r>
              <a:rPr lang="uk-UA" dirty="0">
                <a:solidFill>
                  <a:srgbClr val="13534B"/>
                </a:solidFill>
              </a:rPr>
              <a:t> (плоска поверхня) + </a:t>
            </a:r>
            <a:r>
              <a:rPr lang="uk-UA" b="1" dirty="0" err="1">
                <a:solidFill>
                  <a:srgbClr val="13534B"/>
                </a:solidFill>
              </a:rPr>
              <a:t>ехіноцити</a:t>
            </a:r>
            <a:r>
              <a:rPr lang="uk-UA" dirty="0">
                <a:solidFill>
                  <a:srgbClr val="13534B"/>
                </a:solidFill>
              </a:rPr>
              <a:t> (остисті еритроцити) -6%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uk-UA" dirty="0">
                <a:solidFill>
                  <a:srgbClr val="13534B"/>
                </a:solidFill>
              </a:rPr>
              <a:t>  </a:t>
            </a:r>
            <a:r>
              <a:rPr lang="uk-UA" b="1" dirty="0" err="1">
                <a:solidFill>
                  <a:srgbClr val="13534B"/>
                </a:solidFill>
              </a:rPr>
              <a:t>Стоматоцити</a:t>
            </a:r>
            <a:r>
              <a:rPr lang="uk-UA" dirty="0">
                <a:solidFill>
                  <a:srgbClr val="13534B"/>
                </a:solidFill>
              </a:rPr>
              <a:t> (куполоподібні) -1-3%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uk-UA" dirty="0">
                <a:solidFill>
                  <a:srgbClr val="13534B"/>
                </a:solidFill>
              </a:rPr>
              <a:t>  </a:t>
            </a:r>
            <a:r>
              <a:rPr lang="uk-UA" b="1" dirty="0" err="1">
                <a:solidFill>
                  <a:srgbClr val="13534B"/>
                </a:solidFill>
              </a:rPr>
              <a:t>Сфероцити</a:t>
            </a:r>
            <a:r>
              <a:rPr lang="uk-UA" dirty="0">
                <a:solidFill>
                  <a:srgbClr val="13534B"/>
                </a:solidFill>
              </a:rPr>
              <a:t> (кулясті) – 1%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uk-UA" dirty="0">
                <a:solidFill>
                  <a:srgbClr val="13534B"/>
                </a:solidFill>
              </a:rPr>
              <a:t>  </a:t>
            </a:r>
            <a:r>
              <a:rPr lang="uk-UA" b="1" dirty="0" err="1">
                <a:solidFill>
                  <a:srgbClr val="13534B"/>
                </a:solidFill>
              </a:rPr>
              <a:t>Ретикулоцити</a:t>
            </a:r>
            <a:r>
              <a:rPr lang="uk-UA" dirty="0">
                <a:solidFill>
                  <a:srgbClr val="13534B"/>
                </a:solidFill>
              </a:rPr>
              <a:t> (</a:t>
            </a:r>
            <a:r>
              <a:rPr lang="uk-UA" dirty="0" err="1">
                <a:solidFill>
                  <a:srgbClr val="13534B"/>
                </a:solidFill>
              </a:rPr>
              <a:t>поліхроматофільні</a:t>
            </a:r>
            <a:r>
              <a:rPr lang="uk-UA" dirty="0">
                <a:solidFill>
                  <a:srgbClr val="13534B"/>
                </a:solidFill>
              </a:rPr>
              <a:t> еритроцити ) – (1-5%)</a:t>
            </a:r>
            <a:endParaRPr lang="ru-RU" dirty="0">
              <a:solidFill>
                <a:srgbClr val="13534B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0040"/>
            <a:ext cx="7196166" cy="751506"/>
          </a:xfrm>
          <a:solidFill>
            <a:schemeClr val="bg1"/>
          </a:solidFill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Еритроцити та гемоглобін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dirty="0" err="1"/>
              <a:t>Найважливіша</a:t>
            </a:r>
            <a:r>
              <a:rPr lang="ru-RU" dirty="0"/>
              <a:t> </a:t>
            </a: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еритроцитів</a:t>
            </a:r>
            <a:r>
              <a:rPr lang="ru-RU" dirty="0"/>
              <a:t> – </a:t>
            </a:r>
            <a:r>
              <a:rPr lang="ru-RU" dirty="0" err="1"/>
              <a:t>наявність</a:t>
            </a:r>
            <a:r>
              <a:rPr lang="ru-RU" dirty="0"/>
              <a:t> в них </a:t>
            </a:r>
            <a:r>
              <a:rPr lang="ru-RU" dirty="0" err="1"/>
              <a:t>гемоглобіну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 в </a:t>
            </a:r>
            <a:r>
              <a:rPr lang="ru-RU" dirty="0" err="1"/>
              <a:t>легенях</a:t>
            </a:r>
            <a:r>
              <a:rPr lang="ru-RU" dirty="0"/>
              <a:t> </a:t>
            </a:r>
            <a:r>
              <a:rPr lang="ru-RU" dirty="0" err="1"/>
              <a:t>зворотно</a:t>
            </a:r>
            <a:r>
              <a:rPr lang="ru-RU" dirty="0"/>
              <a:t> </a:t>
            </a:r>
            <a:r>
              <a:rPr lang="ru-RU" dirty="0" err="1"/>
              <a:t>зв</a:t>
            </a:r>
            <a:r>
              <a:rPr lang="ru-RU" dirty="0"/>
              <a:t>’</a:t>
            </a:r>
            <a:r>
              <a:rPr lang="uk-UA" dirty="0" err="1"/>
              <a:t>язує</a:t>
            </a:r>
            <a:r>
              <a:rPr lang="uk-UA" dirty="0"/>
              <a:t> кисень (перетворюється на оксигемоглобін), а в тканинах, де концентрація кисню низька, перетворюється на гемоглобін. </a:t>
            </a:r>
          </a:p>
          <a:p>
            <a:r>
              <a:rPr lang="uk-UA" dirty="0"/>
              <a:t>Еритроцити містять фермент вугільну </a:t>
            </a:r>
            <a:r>
              <a:rPr lang="uk-UA" dirty="0" err="1"/>
              <a:t>ангідразу</a:t>
            </a:r>
            <a:r>
              <a:rPr lang="uk-UA" dirty="0"/>
              <a:t>, яка разом з гемоглобіном бере участь в перетворенні вуглекислого газу на солі гідрокарбонати і таким чином забезпечує транспорт вуглекислого газу плазмою. 90% вуглекислого газу </a:t>
            </a:r>
            <a:r>
              <a:rPr lang="uk-UA" dirty="0" err="1"/>
              <a:t>траспортується</a:t>
            </a:r>
            <a:r>
              <a:rPr lang="uk-UA" dirty="0"/>
              <a:t> кров</a:t>
            </a:r>
            <a:r>
              <a:rPr lang="ru-RU" dirty="0"/>
              <a:t>’</a:t>
            </a:r>
            <a:r>
              <a:rPr lang="uk-UA" dirty="0"/>
              <a:t>ю саме таким шляхом і лише 10% у поєднаному з гемоглобіном стані. За участю гемоглобіну і цього ферменту відбувається перетворення вуглекислого газу на солі – гідрокарбонати.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Загальна характеристика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/>
              <a:t> Кров, лімфа та тканинна рідина утворюють внутрішнє середовище організму. Кров рухається по порожнинах судин – артерій, капілярів, вен. </a:t>
            </a:r>
          </a:p>
          <a:p>
            <a:r>
              <a:rPr lang="uk-UA" dirty="0" err="1"/>
              <a:t>Інтерстиціальна</a:t>
            </a:r>
            <a:r>
              <a:rPr lang="uk-UA" dirty="0"/>
              <a:t>, або тканинна рідина, утворюється при проходженні крові по капілярах. Стінки капілярів проникні для всіх компонентів крові, окрім еритроцитів і білків плазми. Осмотичний тиск, який створюється білками плазми, складає біля </a:t>
            </a:r>
            <a:r>
              <a:rPr lang="uk-UA" dirty="0">
                <a:solidFill>
                  <a:srgbClr val="FF0000"/>
                </a:solidFill>
              </a:rPr>
              <a:t>25</a:t>
            </a:r>
            <a:r>
              <a:rPr lang="uk-UA" dirty="0"/>
              <a:t> мм </a:t>
            </a:r>
            <a:r>
              <a:rPr lang="uk-UA" dirty="0" err="1"/>
              <a:t>рт</a:t>
            </a:r>
            <a:r>
              <a:rPr lang="uk-UA" dirty="0"/>
              <a:t>. ст. і набагато перевищує осмотичний тиск тканинної рідини.  Тиск крові в артеріальному кінці капіляру складає близько </a:t>
            </a:r>
            <a:r>
              <a:rPr lang="uk-UA" dirty="0">
                <a:solidFill>
                  <a:srgbClr val="FF0000"/>
                </a:solidFill>
              </a:rPr>
              <a:t>32</a:t>
            </a:r>
            <a:r>
              <a:rPr lang="uk-UA" dirty="0"/>
              <a:t> мм </a:t>
            </a:r>
            <a:r>
              <a:rPr lang="uk-UA" dirty="0" err="1"/>
              <a:t>рт</a:t>
            </a:r>
            <a:r>
              <a:rPr lang="uk-UA" dirty="0"/>
              <a:t>. ст., тому рідина виходить з капіляру в проміжки між клітинами і утворює тканинну рідину.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uk-UA" dirty="0">
                <a:solidFill>
                  <a:schemeClr val="tx1"/>
                </a:solidFill>
              </a:rPr>
              <a:t>Гемоглобін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628800"/>
            <a:ext cx="5622801" cy="4713263"/>
          </a:xfrm>
        </p:spPr>
        <p:txBody>
          <a:bodyPr/>
          <a:lstStyle/>
          <a:p>
            <a:pPr eaLnBrk="1" hangingPunct="1"/>
            <a:r>
              <a:rPr lang="uk-UA" sz="2800" dirty="0"/>
              <a:t>  Ембріональні гемоглобіни (3-6 місяці)</a:t>
            </a:r>
          </a:p>
          <a:p>
            <a:pPr eaLnBrk="1" hangingPunct="1"/>
            <a:r>
              <a:rPr lang="uk-UA" sz="2800" dirty="0"/>
              <a:t>  Фетальний гемоглобін (8-36 тижні) – 90-95%</a:t>
            </a:r>
          </a:p>
          <a:p>
            <a:pPr eaLnBrk="1" hangingPunct="1"/>
            <a:r>
              <a:rPr lang="uk-UA" sz="2800" dirty="0"/>
              <a:t>  Дефінітивні гемоглобіни (96-98% </a:t>
            </a:r>
            <a:r>
              <a:rPr lang="en-US" sz="2800" dirty="0"/>
              <a:t>HbA1, 1,5 – 3% -HbA2, 0,5-1% </a:t>
            </a:r>
            <a:r>
              <a:rPr lang="en-US" sz="2800" dirty="0" err="1"/>
              <a:t>HbF</a:t>
            </a:r>
            <a:endParaRPr lang="ru-RU" sz="2800" dirty="0"/>
          </a:p>
        </p:txBody>
      </p:sp>
      <p:sp>
        <p:nvSpPr>
          <p:cNvPr id="17412" name="AutoShape 5" descr="hemoglobin-300x217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13" name="AutoShape 9" descr="hemoglobin-300x217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14" name="AutoShape 11" descr="hemoglobin-300x217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17415" name="Picture 13" descr="d0b3d0b5d0bcd0bed0b3d0bbd0bed0b1d0b8d0b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844675"/>
            <a:ext cx="32861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0675"/>
            <a:ext cx="7242175" cy="1143000"/>
          </a:xfrm>
        </p:spPr>
        <p:txBody>
          <a:bodyPr/>
          <a:lstStyle/>
          <a:p>
            <a:pPr eaLnBrk="1" hangingPunct="1"/>
            <a:r>
              <a:rPr lang="uk-UA" dirty="0" err="1">
                <a:solidFill>
                  <a:schemeClr val="tx1"/>
                </a:solidFill>
              </a:rPr>
              <a:t>Ретикулоцити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1700213"/>
            <a:ext cx="4859338" cy="4425950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Клітини-попередники еритроцитів в процесі </a:t>
            </a:r>
            <a:r>
              <a:rPr lang="uk-UA" dirty="0" err="1"/>
              <a:t>гемопоезу</a:t>
            </a:r>
            <a:r>
              <a:rPr lang="uk-UA" dirty="0"/>
              <a:t>, які становлять близько 1 % від усіх циркулюючих в крові еритроцитів. Також, як і еритроцити, не мають ядра, але містять залишки рибонуклеїнових кислот, мітохондрій та інших органел, втрачаючи які, трансформуються в зрілий еритроцит</a:t>
            </a:r>
          </a:p>
        </p:txBody>
      </p:sp>
      <p:pic>
        <p:nvPicPr>
          <p:cNvPr id="19459" name="Picture 5" descr="reticulocy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413" y="2924944"/>
            <a:ext cx="4319587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Reticulocy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4664"/>
            <a:ext cx="3589337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116013" y="115888"/>
            <a:ext cx="80279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 b="1" dirty="0"/>
              <a:t>Еритроцити </a:t>
            </a:r>
            <a:endParaRPr lang="ru-RU" sz="4400" b="1" dirty="0"/>
          </a:p>
        </p:txBody>
      </p:sp>
      <p:pic>
        <p:nvPicPr>
          <p:cNvPr id="21507" name="Picture 6" descr="t62868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916113"/>
            <a:ext cx="2524125" cy="1879600"/>
          </a:xfrm>
          <a:prstGeom prst="rect">
            <a:avLst/>
          </a:prstGeom>
          <a:noFill/>
          <a:ln w="38100">
            <a:solidFill>
              <a:srgbClr val="13534B"/>
            </a:solidFill>
            <a:miter lim="800000"/>
            <a:headEnd/>
            <a:tailEnd/>
          </a:ln>
        </p:spPr>
      </p:pic>
      <p:pic>
        <p:nvPicPr>
          <p:cNvPr id="21508" name="Picture 9" descr="t01234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875" y="1989138"/>
            <a:ext cx="2016125" cy="1612900"/>
          </a:xfrm>
          <a:prstGeom prst="rect">
            <a:avLst/>
          </a:prstGeom>
          <a:noFill/>
          <a:ln w="38100">
            <a:solidFill>
              <a:srgbClr val="13534B"/>
            </a:solidFill>
            <a:miter lim="800000"/>
            <a:headEnd/>
            <a:tailEnd/>
          </a:ln>
        </p:spPr>
      </p:pic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1476375" y="5949950"/>
            <a:ext cx="7200900" cy="504825"/>
          </a:xfrm>
          <a:prstGeom prst="rect">
            <a:avLst/>
          </a:prstGeom>
          <a:gradFill rotWithShape="1">
            <a:gsLst>
              <a:gs pos="0">
                <a:srgbClr val="B5E9DB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13534B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uk-UA" sz="2400">
                <a:solidFill>
                  <a:srgbClr val="13534B"/>
                </a:solidFill>
              </a:rPr>
              <a:t>Еритроцити при серповинноклітинній анемії</a:t>
            </a:r>
            <a:endParaRPr lang="ru-RU" sz="2400">
              <a:solidFill>
                <a:srgbClr val="13534B"/>
              </a:solidFill>
            </a:endParaRPr>
          </a:p>
        </p:txBody>
      </p:sp>
      <p:pic>
        <p:nvPicPr>
          <p:cNvPr id="215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1412875"/>
            <a:ext cx="3573463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Лейкоцити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Лейкоцити більші за розмірами порівняно з еритроцитами (їхній діаметр складає 8-30 мкм), але в одному літрі крові їх міститься значно менше </a:t>
            </a:r>
            <a:r>
              <a:rPr lang="ru-RU" dirty="0"/>
              <a:t>4-9х10</a:t>
            </a:r>
            <a:r>
              <a:rPr lang="en-US" baseline="30000" dirty="0"/>
              <a:t>9</a:t>
            </a:r>
            <a:r>
              <a:rPr lang="en-US" dirty="0"/>
              <a:t> </a:t>
            </a:r>
            <a:r>
              <a:rPr lang="uk-UA" dirty="0"/>
              <a:t> в літрі крові.</a:t>
            </a:r>
          </a:p>
          <a:p>
            <a:r>
              <a:rPr lang="uk-UA" dirty="0"/>
              <a:t>Ці клітини на відміну від еритроцитів мають  ядро, хоча тривалість життя  в кровоносному руслі цих клітин незначна – всього декілька днів. Лейкоцити виконують захисну функцію, забезпечуючи імунні реакції в організмі. Існує дві основні групи лейкоцитів – зернисті лейкоцити (гранулоцити) і агранулоцити – незернисті лейкоцити.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20040"/>
            <a:ext cx="7339042" cy="680068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Гранулоцити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31275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uk-UA" dirty="0"/>
              <a:t>Гранулоцити утворюються в кістковому мозку. Всі гранулоцити містять велике, розділене на сегменти ядро і зернисту цитоплазму. Їм властивий </a:t>
            </a:r>
            <a:r>
              <a:rPr lang="uk-UA" dirty="0" err="1"/>
              <a:t>амебоїдний</a:t>
            </a:r>
            <a:r>
              <a:rPr lang="uk-UA" dirty="0"/>
              <a:t> рух. Гранулоцити розділяють на </a:t>
            </a:r>
            <a:r>
              <a:rPr lang="uk-UA" dirty="0" err="1"/>
              <a:t>нейтрофіли</a:t>
            </a:r>
            <a:r>
              <a:rPr lang="uk-UA" dirty="0"/>
              <a:t>, еозинофіли та базофіли. </a:t>
            </a:r>
          </a:p>
          <a:p>
            <a:r>
              <a:rPr lang="uk-UA" dirty="0"/>
              <a:t>Найбільше в крові міститься </a:t>
            </a:r>
            <a:r>
              <a:rPr lang="uk-UA" dirty="0" err="1"/>
              <a:t>нейтрофілів</a:t>
            </a:r>
            <a:r>
              <a:rPr lang="uk-UA" dirty="0"/>
              <a:t> (70%). Вони здатні проходити між клітинами, що утворюють стінку капілярів, і проникати до міжклітинного простору в напрямку до ділянок тіла, які ушкоджені запальним процесом. </a:t>
            </a:r>
            <a:r>
              <a:rPr lang="uk-UA" dirty="0" err="1"/>
              <a:t>Нейтрофіли</a:t>
            </a:r>
            <a:r>
              <a:rPr lang="uk-UA" dirty="0"/>
              <a:t> можна вважати активними фагоцитами, які захоплюють і перетравлюють бактерії.</a:t>
            </a:r>
          </a:p>
          <a:p>
            <a:r>
              <a:rPr lang="uk-UA" dirty="0"/>
              <a:t>Еозинофіли складають 1,5%  від загальної кількості лейкоцитів. Але при алергічних станах їх кількість зростає Вміст еозинофілів в крові контролюється гормонами кори </a:t>
            </a:r>
            <a:r>
              <a:rPr lang="uk-UA" dirty="0" err="1"/>
              <a:t>наднирників</a:t>
            </a:r>
            <a:r>
              <a:rPr lang="uk-UA" dirty="0"/>
              <a:t>.</a:t>
            </a:r>
          </a:p>
          <a:p>
            <a:r>
              <a:rPr lang="uk-UA" dirty="0"/>
              <a:t>Базофіли складають 0,5% популяції лейкоцитів. Вони виробляють </a:t>
            </a:r>
            <a:r>
              <a:rPr lang="uk-UA" dirty="0" err="1"/>
              <a:t>гістамін</a:t>
            </a:r>
            <a:r>
              <a:rPr lang="uk-UA" dirty="0"/>
              <a:t> і гепарин.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144463"/>
            <a:ext cx="8101012" cy="1052512"/>
          </a:xfrm>
        </p:spPr>
        <p:txBody>
          <a:bodyPr/>
          <a:lstStyle/>
          <a:p>
            <a:pPr eaLnBrk="1" hangingPunct="1"/>
            <a:r>
              <a:rPr lang="uk-UA" sz="3200" dirty="0">
                <a:solidFill>
                  <a:schemeClr val="tx1"/>
                </a:solidFill>
              </a:rPr>
              <a:t>Формені елементи крові</a:t>
            </a:r>
            <a:br>
              <a:rPr lang="uk-UA" sz="3200" dirty="0">
                <a:solidFill>
                  <a:schemeClr val="tx1"/>
                </a:solidFill>
              </a:rPr>
            </a:br>
            <a:r>
              <a:rPr lang="uk-UA" sz="3200" dirty="0">
                <a:solidFill>
                  <a:schemeClr val="tx1"/>
                </a:solidFill>
              </a:rPr>
              <a:t>Гранулоцити. </a:t>
            </a:r>
            <a:r>
              <a:rPr lang="uk-UA" sz="3200" dirty="0" err="1">
                <a:solidFill>
                  <a:schemeClr val="tx1"/>
                </a:solidFill>
              </a:rPr>
              <a:t>Нейтрофіли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3555" name="Picture 4" descr="нейтрофіл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916113"/>
            <a:ext cx="3744912" cy="2879725"/>
          </a:xfrm>
          <a:noFill/>
          <a:ln w="38100">
            <a:solidFill>
              <a:srgbClr val="13534B"/>
            </a:solidFill>
          </a:ln>
        </p:spPr>
      </p:pic>
      <p:pic>
        <p:nvPicPr>
          <p:cNvPr id="23556" name="Рисунок 4" descr="https://encrypted-tbn2.gstatic.com/images?q=tbn:ANd9GcTU8rA_kqCgNyf1mozb03vL4Bsxt8r2vJbtJMLoa86r7Y052oV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60575"/>
            <a:ext cx="36496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60648"/>
            <a:ext cx="8244408" cy="1080120"/>
          </a:xfrm>
        </p:spPr>
        <p:txBody>
          <a:bodyPr>
            <a:normAutofit/>
          </a:bodyPr>
          <a:lstStyle/>
          <a:p>
            <a:r>
              <a:rPr lang="uk-UA" sz="3200" dirty="0" err="1">
                <a:solidFill>
                  <a:schemeClr val="tx1"/>
                </a:solidFill>
              </a:rPr>
              <a:t>ПАличкоядерний</a:t>
            </a:r>
            <a:r>
              <a:rPr lang="uk-UA" sz="3200" dirty="0">
                <a:solidFill>
                  <a:schemeClr val="tx1"/>
                </a:solidFill>
              </a:rPr>
              <a:t> </a:t>
            </a:r>
            <a:r>
              <a:rPr lang="uk-UA" sz="3200" dirty="0" err="1">
                <a:solidFill>
                  <a:schemeClr val="tx1"/>
                </a:solidFill>
              </a:rPr>
              <a:t>нейтрофіл</a:t>
            </a:r>
            <a:r>
              <a:rPr lang="uk-UA" sz="3200" dirty="0">
                <a:solidFill>
                  <a:schemeClr val="tx1"/>
                </a:solidFill>
              </a:rPr>
              <a:t>.</a:t>
            </a:r>
            <a:br>
              <a:rPr lang="uk-UA" sz="3200" dirty="0">
                <a:solidFill>
                  <a:schemeClr val="tx1"/>
                </a:solidFill>
              </a:rPr>
            </a:br>
            <a:r>
              <a:rPr lang="uk-UA" sz="3200" dirty="0">
                <a:solidFill>
                  <a:schemeClr val="tx1"/>
                </a:solidFill>
              </a:rPr>
              <a:t>Фагоцитоз за участю </a:t>
            </a:r>
            <a:r>
              <a:rPr lang="uk-UA" sz="3200" dirty="0" err="1">
                <a:solidFill>
                  <a:schemeClr val="tx1"/>
                </a:solidFill>
              </a:rPr>
              <a:t>нейтрофіла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5603" name="Picture 6" descr="bann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773238"/>
            <a:ext cx="3741737" cy="3816350"/>
          </a:xfrm>
          <a:noFill/>
          <a:ln w="38100">
            <a:solidFill>
              <a:srgbClr val="13534B"/>
            </a:solidFill>
          </a:ln>
        </p:spPr>
      </p:pic>
      <p:pic>
        <p:nvPicPr>
          <p:cNvPr id="25604" name="Picture 8" descr="pwn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1773238"/>
            <a:ext cx="3816350" cy="3810000"/>
          </a:xfrm>
          <a:noFill/>
          <a:ln w="38100">
            <a:solidFill>
              <a:srgbClr val="13534B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25413"/>
            <a:ext cx="7956550" cy="1143000"/>
          </a:xfrm>
        </p:spPr>
        <p:txBody>
          <a:bodyPr/>
          <a:lstStyle/>
          <a:p>
            <a:pPr eaLnBrk="1" hangingPunct="1"/>
            <a:r>
              <a:rPr lang="uk-UA" sz="3200" dirty="0">
                <a:solidFill>
                  <a:schemeClr val="tx1"/>
                </a:solidFill>
              </a:rPr>
              <a:t>Формені елементи крові.</a:t>
            </a:r>
            <a:br>
              <a:rPr lang="uk-UA" sz="3200" dirty="0">
                <a:solidFill>
                  <a:schemeClr val="tx1"/>
                </a:solidFill>
              </a:rPr>
            </a:br>
            <a:r>
              <a:rPr lang="uk-UA" sz="3200" dirty="0">
                <a:solidFill>
                  <a:schemeClr val="tx1"/>
                </a:solidFill>
              </a:rPr>
              <a:t>Гранулоцити. Еозинофіли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8675" name="Picture 4" descr="еозинофіл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060848"/>
            <a:ext cx="3889375" cy="2846387"/>
          </a:xfrm>
          <a:noFill/>
          <a:ln w="38100">
            <a:solidFill>
              <a:srgbClr val="13534B"/>
            </a:solidFill>
          </a:ln>
        </p:spPr>
      </p:pic>
      <p:pic>
        <p:nvPicPr>
          <p:cNvPr id="28676" name="Picture 10" descr="eosinophi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6192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2" descr="20060124182845!Eosinoph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1817688"/>
            <a:ext cx="43561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15888"/>
            <a:ext cx="8027987" cy="1009650"/>
          </a:xfrm>
        </p:spPr>
        <p:txBody>
          <a:bodyPr/>
          <a:lstStyle/>
          <a:p>
            <a:pPr eaLnBrk="1" hangingPunct="1"/>
            <a:r>
              <a:rPr lang="uk-UA" sz="3200" dirty="0">
                <a:solidFill>
                  <a:schemeClr val="tx1"/>
                </a:solidFill>
              </a:rPr>
              <a:t>Формені елементи крові</a:t>
            </a:r>
            <a:br>
              <a:rPr lang="uk-UA" sz="3200" dirty="0">
                <a:solidFill>
                  <a:schemeClr val="tx1"/>
                </a:solidFill>
              </a:rPr>
            </a:br>
            <a:r>
              <a:rPr lang="uk-UA" sz="3200" dirty="0">
                <a:solidFill>
                  <a:schemeClr val="tx1"/>
                </a:solidFill>
              </a:rPr>
              <a:t>Гранулоцити. Базофіли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2771" name="Picture 4" descr="базофіл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3800" y="1701800"/>
            <a:ext cx="3816350" cy="2879725"/>
          </a:xfrm>
          <a:noFill/>
          <a:ln w="38100">
            <a:solidFill>
              <a:srgbClr val="13534B"/>
            </a:solidFill>
          </a:ln>
        </p:spPr>
      </p:pic>
      <p:pic>
        <p:nvPicPr>
          <p:cNvPr id="32772" name="Picture 6" descr="Basoph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54613" y="1719263"/>
            <a:ext cx="3810000" cy="2847975"/>
          </a:xfrm>
          <a:noFill/>
          <a:ln w="38100">
            <a:solidFill>
              <a:srgbClr val="13534B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Агранулоцити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/>
              <a:t>До агранулоцитів належать моноцити і лімфоцити. Моноцити (4%) утворюються в червоному кістковому мозку, активно </a:t>
            </a:r>
            <a:r>
              <a:rPr lang="uk-UA" sz="3600" dirty="0" err="1"/>
              <a:t>фагоцитують</a:t>
            </a:r>
            <a:r>
              <a:rPr lang="uk-UA" sz="3600" dirty="0"/>
              <a:t> бактерій, здатні мігрувати до місць  уражених запальним процесом, діють аналогічно </a:t>
            </a:r>
            <a:r>
              <a:rPr lang="uk-UA" sz="3600" dirty="0" err="1"/>
              <a:t>нейтрофілам</a:t>
            </a:r>
            <a:r>
              <a:rPr lang="uk-UA" sz="3600" dirty="0"/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Внутрішнє середовище організму</a:t>
            </a:r>
          </a:p>
        </p:txBody>
      </p:sp>
      <p:pic>
        <p:nvPicPr>
          <p:cNvPr id="1026" name="Picture 2" descr="E:\doc\Documents\PrintScreen Files\внутр.среда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61295"/>
            <a:ext cx="7200800" cy="4780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027987" cy="1143000"/>
          </a:xfrm>
        </p:spPr>
        <p:txBody>
          <a:bodyPr/>
          <a:lstStyle/>
          <a:p>
            <a:pPr eaLnBrk="1" hangingPunct="1"/>
            <a:r>
              <a:rPr lang="uk-UA" sz="3200" dirty="0">
                <a:solidFill>
                  <a:schemeClr val="tx1"/>
                </a:solidFill>
              </a:rPr>
              <a:t>Формені елементи крові.</a:t>
            </a:r>
            <a:br>
              <a:rPr lang="uk-UA" sz="3200" dirty="0">
                <a:solidFill>
                  <a:schemeClr val="tx1"/>
                </a:solidFill>
              </a:rPr>
            </a:br>
            <a:r>
              <a:rPr lang="uk-UA" sz="3200" dirty="0">
                <a:solidFill>
                  <a:schemeClr val="tx1"/>
                </a:solidFill>
              </a:rPr>
              <a:t>Агранулоцити. Моноцит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0963" name="Picture 4" descr="монолімф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700808"/>
            <a:ext cx="6991350" cy="4483100"/>
          </a:xfrm>
          <a:noFill/>
          <a:ln w="38100">
            <a:solidFill>
              <a:srgbClr val="13534B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11430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Лімфоцити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Лімфоцити (24%) утворюються в </a:t>
            </a:r>
            <a:r>
              <a:rPr lang="uk-UA" dirty="0" err="1"/>
              <a:t>тимусі</a:t>
            </a:r>
            <a:r>
              <a:rPr lang="uk-UA" dirty="0"/>
              <a:t> та </a:t>
            </a:r>
            <a:r>
              <a:rPr lang="uk-UA" dirty="0" err="1"/>
              <a:t>лімфоїдній</a:t>
            </a:r>
            <a:r>
              <a:rPr lang="uk-UA" dirty="0"/>
              <a:t> тканині з клітин-попередниць, що надійшли з кісткового мозку. </a:t>
            </a:r>
            <a:r>
              <a:rPr lang="uk-UA" dirty="0" err="1"/>
              <a:t>Ліфмоцити</a:t>
            </a:r>
            <a:r>
              <a:rPr lang="uk-UA" dirty="0"/>
              <a:t> мають надзвичайну властивість розрізняти в організмі </a:t>
            </a:r>
            <a:r>
              <a:rPr lang="uk-UA" dirty="0" err="1"/>
              <a:t>“своє”</a:t>
            </a:r>
            <a:r>
              <a:rPr lang="uk-UA" dirty="0"/>
              <a:t> та </a:t>
            </a:r>
            <a:r>
              <a:rPr lang="uk-UA" dirty="0" err="1"/>
              <a:t>“чуже”</a:t>
            </a:r>
            <a:r>
              <a:rPr lang="uk-UA" dirty="0"/>
              <a:t>. Головна функція – забезпечення імунних реакцій , що супроводжується руйнуванням чужорідних агентів та  утворенням антитіл.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Лімфоцити</a:t>
            </a:r>
          </a:p>
        </p:txBody>
      </p:sp>
      <p:pic>
        <p:nvPicPr>
          <p:cNvPr id="4" name="Содержимое 3" descr="Лімфоцити — Вікіпедія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3409900" cy="232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імфоцити підвищені у дорослого, про що це говорить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8960" y="0"/>
            <a:ext cx="4765040" cy="309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Чому знижені лімфоцити в крові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293096"/>
            <a:ext cx="33843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A scanning electron microscope image from normal circulating human ...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3284984"/>
            <a:ext cx="316383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Імунітет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Імунітет – здатність організму захищати власну цілісність та біологічну індивідуальність. Розрізняють клітинний та гуморальний імунітет. Неспецифічний  клітинний імунітет забезпечують </a:t>
            </a:r>
            <a:r>
              <a:rPr lang="uk-UA" dirty="0" err="1"/>
              <a:t>нейтрофіли</a:t>
            </a:r>
            <a:r>
              <a:rPr lang="uk-UA" dirty="0"/>
              <a:t>, моноцити. Ці клітини мають фагоцитарну активність, вони поглинають мікроорганізми та чужорідні для організму речовини і перетравлюють їх.</a:t>
            </a:r>
          </a:p>
          <a:p>
            <a:r>
              <a:rPr lang="uk-UA" dirty="0"/>
              <a:t>Специфічний клітинний імунітет здійснюється цитотоксичними Т-лімфоцитами.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Імунітет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За гуморальний імунітет відповідають головним чином В-лімфоцити. Основою гуморального імунітету  є антитіла. Антитіла (імуноглобуліни) – особливі білкові сполуки, що містяться у плазмі крові, лімфі, материнському молоці, слині, на поверхні лімфоцитів та деяких інших клітин. Антитіла виникають у відповідь на потрапляння до організму чужорідних хімічних сполук – антигенів. Кожний вид антитіл вступає у хімічний зв’язок з відповідним йому антигеном, нейтралізуючи таким чином шкідливі властивості останнього. Один із білків крові – інтерферон – знешкоджує дію мікроорганізмів і токсичних речовин.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Імунітет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Розрізняють природний та штучний імунітет. Природний імунітет існує в двох формах – вроджений (передається під час ембріонального розвитку від матері до плоду)  та набутий, що виробляється внаслідок перенесення  інфекційної хвороби. Штучний імунітет теж існує в двох формах – активний, що розвивається у відповідь на введення до організму вбитих чи ослаблених збудників хвороби (щеплення), і пасивний , який забезпечується шляхом введення до організму готових антитіл.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Форми імунітету</a:t>
            </a:r>
          </a:p>
        </p:txBody>
      </p:sp>
      <p:pic>
        <p:nvPicPr>
          <p:cNvPr id="4" name="Содержимое 3" descr="http://ua.textreferat.com/images/referats/14690/image001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06489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Тромбоцити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Тромбоцити або кров’яні пластинки – без’ядерні тільця, що мають діаметр 2-5 мкм. В 1 літрі крові міститься від 200 до 400х 10   клітин.  В тромбоцитах виявляють специфічні гранули, що містять речовини, які беруть участь у згортанні крові. В цих маленьких клітинах є мітохондрії, гранули глікогену, рибосоми. Утворюються вони ретикулярною тканиною з мегакаріоцитів шляхом відокремлення ділянок їхньої цитоплазми. Тривалість життя тромбоцитів складає 8-11 днів. Руйнуються вони як і інші формені елементи крові у печінці та селезінці.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title"/>
          </p:nvPr>
        </p:nvSpPr>
        <p:spPr>
          <a:xfrm>
            <a:off x="1042988" y="44450"/>
            <a:ext cx="8101012" cy="936625"/>
          </a:xfrm>
        </p:spPr>
        <p:txBody>
          <a:bodyPr/>
          <a:lstStyle/>
          <a:p>
            <a:pPr eaLnBrk="1" hangingPunct="1"/>
            <a:r>
              <a:rPr lang="uk-UA" dirty="0">
                <a:solidFill>
                  <a:schemeClr val="tx1"/>
                </a:solidFill>
              </a:rPr>
              <a:t>Мегакаріоцит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6083" name="Picture 7" descr="figure22-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981075"/>
            <a:ext cx="7416800" cy="5689600"/>
          </a:xfrm>
          <a:noFill/>
          <a:ln w="38100">
            <a:solidFill>
              <a:srgbClr val="13534B"/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16013" y="44450"/>
            <a:ext cx="8027987" cy="792163"/>
          </a:xfrm>
        </p:spPr>
        <p:txBody>
          <a:bodyPr/>
          <a:lstStyle/>
          <a:p>
            <a:pPr eaLnBrk="1" hangingPunct="1"/>
            <a:r>
              <a:rPr lang="uk-UA" dirty="0">
                <a:solidFill>
                  <a:schemeClr val="tx1"/>
                </a:solidFill>
              </a:rPr>
              <a:t>Тромбоцити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9155" name="Picture 4" descr="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981075"/>
            <a:ext cx="2881312" cy="2690813"/>
          </a:xfrm>
          <a:noFill/>
          <a:ln w="38100">
            <a:solidFill>
              <a:srgbClr val="13534B"/>
            </a:solidFill>
          </a:ln>
        </p:spPr>
      </p:pic>
      <p:pic>
        <p:nvPicPr>
          <p:cNvPr id="49156" name="Picture 6" descr="Тромбоциты? Расплавляют эритроциты своими токсинами.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1138" y="981075"/>
            <a:ext cx="2881312" cy="2663825"/>
          </a:xfrm>
          <a:noFill/>
          <a:ln w="38100">
            <a:solidFill>
              <a:srgbClr val="13534B"/>
            </a:solidFill>
          </a:ln>
        </p:spPr>
      </p:pic>
      <p:pic>
        <p:nvPicPr>
          <p:cNvPr id="49157" name="Picture 8" descr="Сегмснтно-ядерныс лейкоциты с набухшими от токсинов ядрами, погибая, но атакуя трихомонад, заставили их гранулироватьcя до «тромбоцитов». Цистоподобная трихомонада (внизу слева). Kycoчек холестерина (в центре), попавший из печени в кровь.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97100" y="3887788"/>
            <a:ext cx="2879725" cy="2663825"/>
          </a:xfrm>
          <a:noFill/>
          <a:ln w="38100">
            <a:solidFill>
              <a:srgbClr val="13534B"/>
            </a:solidFill>
          </a:ln>
        </p:spPr>
      </p:pic>
      <p:pic>
        <p:nvPicPr>
          <p:cNvPr id="49158" name="Picture 10" descr="pic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97488" y="3887788"/>
            <a:ext cx="2874962" cy="2663825"/>
          </a:xfrm>
          <a:noFill/>
          <a:ln w="38100">
            <a:solidFill>
              <a:srgbClr val="13534B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804704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Загальна характеристика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0984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/>
              <a:t>Саме за участю цієї рідини відбувається обмін речовинами між кров</a:t>
            </a:r>
            <a:r>
              <a:rPr lang="ru-RU" dirty="0"/>
              <a:t>’</a:t>
            </a:r>
            <a:r>
              <a:rPr lang="uk-UA" dirty="0"/>
              <a:t>ю і тканинами. Кров не може постійно втрачати так багато рідини, і значна частина цієї рідини повертається знову до кровоносного русла. Це повернення відбувається двома шляхами. Частина тканинної рідини надходить до кровоносних капілярів за рахунок того, що у венозному кінці капілярів тиск крові знижується до </a:t>
            </a:r>
            <a:r>
              <a:rPr lang="uk-UA" dirty="0">
                <a:solidFill>
                  <a:srgbClr val="FF0000"/>
                </a:solidFill>
              </a:rPr>
              <a:t>12</a:t>
            </a:r>
            <a:r>
              <a:rPr lang="uk-UA" dirty="0"/>
              <a:t> мм </a:t>
            </a:r>
            <a:r>
              <a:rPr lang="uk-UA" dirty="0" err="1"/>
              <a:t>рт</a:t>
            </a:r>
            <a:r>
              <a:rPr lang="uk-UA" dirty="0"/>
              <a:t>. ст. і стає нижче осмотичного тиску, який створюється білками плазми. Частина тканинної рідини дифундує у замкнені з одного боку лімфатичні капіляри і після цього вона одержує назву лімфи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0040"/>
            <a:ext cx="7087688" cy="58868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Згортання крові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5580112" cy="5805264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Участь тромбоцитів у згортанні крові </a:t>
            </a:r>
            <a:r>
              <a:rPr lang="uk-UA" dirty="0" err="1"/>
              <a:t>пов</a:t>
            </a:r>
            <a:r>
              <a:rPr lang="ru-RU" dirty="0"/>
              <a:t>’</a:t>
            </a:r>
            <a:r>
              <a:rPr lang="uk-UA" dirty="0" err="1"/>
              <a:t>язана</a:t>
            </a:r>
            <a:r>
              <a:rPr lang="uk-UA" dirty="0"/>
              <a:t> з вмістом в них </a:t>
            </a:r>
            <a:r>
              <a:rPr lang="uk-UA" dirty="0" err="1"/>
              <a:t>тромбоплатину</a:t>
            </a:r>
            <a:r>
              <a:rPr lang="uk-UA" dirty="0"/>
              <a:t>. Кров, що витікає на  поверхню рани, контактує з повітрям і змішується з речовинами, які вивільнюються з пошкоджених тромбоцитів. </a:t>
            </a:r>
            <a:r>
              <a:rPr lang="uk-UA" dirty="0" err="1"/>
              <a:t>Тромбопластин</a:t>
            </a:r>
            <a:r>
              <a:rPr lang="uk-UA" dirty="0"/>
              <a:t> разом з іншими факторами плазми крові та іонами кальцію взаємодіє з протромбіном і </a:t>
            </a:r>
            <a:r>
              <a:rPr lang="uk-UA" dirty="0" err="1"/>
              <a:t>каталізує</a:t>
            </a:r>
            <a:r>
              <a:rPr lang="uk-UA" dirty="0"/>
              <a:t>  його перетворення на тромбін. Тромбін – фермент, він розщеплює велику молекулу розчинного білка плазми крові фібриногену на більш дрібні частини (фібрин), які здатні полімеризуватись з утворенням сіточки, в якій затримуються формені елементи крові і в результаті утворюється згусток.</a:t>
            </a:r>
          </a:p>
          <a:p>
            <a:endParaRPr lang="uk-UA" dirty="0"/>
          </a:p>
        </p:txBody>
      </p:sp>
      <p:pic>
        <p:nvPicPr>
          <p:cNvPr id="5" name="Содержимое 4" descr="Отростки тромбоцитов и нити фибрина «обхватывают» эритроциты при образовании тромба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2925" y="1700808"/>
            <a:ext cx="3521075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660688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Згортання крові</a:t>
            </a:r>
          </a:p>
        </p:txBody>
      </p:sp>
      <p:pic>
        <p:nvPicPr>
          <p:cNvPr id="4" name="Содержимое 3" descr="http://imanbooks.com/imgs/1318713722image0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7416824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Групи крові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1901 р. К. </a:t>
            </a:r>
            <a:r>
              <a:rPr lang="ru-RU" dirty="0" err="1"/>
              <a:t>Ландштейнер</a:t>
            </a:r>
            <a:r>
              <a:rPr lang="ru-RU" dirty="0"/>
              <a:t> </a:t>
            </a:r>
            <a:r>
              <a:rPr lang="ru-RU" dirty="0" err="1"/>
              <a:t>відкрив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здорових</a:t>
            </a:r>
            <a:r>
              <a:rPr lang="ru-RU" dirty="0"/>
              <a:t> людей 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міститись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склеювання</a:t>
            </a:r>
            <a:r>
              <a:rPr lang="ru-RU" dirty="0"/>
              <a:t> </a:t>
            </a:r>
            <a:r>
              <a:rPr lang="ru-RU" dirty="0" err="1"/>
              <a:t>еритроцитів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людей</a:t>
            </a:r>
            <a:r>
              <a:rPr lang="ru-RU" dirty="0"/>
              <a:t>.</a:t>
            </a:r>
          </a:p>
          <a:p>
            <a:r>
              <a:rPr lang="uk-UA" dirty="0"/>
              <a:t>Існує два аглютиногени А та В. Комплементарні ним аглютиніни плазми позначають відповідно – альфа та бета. Аглютиніни постійно присутні в плазмі. За наявністю або відсутністю в еритроцитах аглютиногенів, а в плазмі – аглютинінів всіх людей можна розділити на 4 групи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Групи крові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143900" cy="5072098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У людини, еритроцити якої містять специфічний </a:t>
            </a:r>
            <a:r>
              <a:rPr lang="uk-UA" dirty="0" err="1"/>
              <a:t>аглютиноген</a:t>
            </a:r>
            <a:r>
              <a:rPr lang="uk-UA" dirty="0"/>
              <a:t>, в плазмі відсутній комплементарний йому аглютинін. Наприклад, у людини з групою крові А (ІІ) в еритроциті міститься </a:t>
            </a:r>
            <a:r>
              <a:rPr lang="uk-UA" dirty="0" err="1"/>
              <a:t>аглютиноген</a:t>
            </a:r>
            <a:r>
              <a:rPr lang="uk-UA" dirty="0"/>
              <a:t> А, </a:t>
            </a:r>
            <a:r>
              <a:rPr lang="uk-UA" dirty="0" err="1"/>
              <a:t>а</a:t>
            </a:r>
            <a:r>
              <a:rPr lang="uk-UA" dirty="0"/>
              <a:t> в плазмі – аглютинін бета, тоді як у людини з групою крові В (ІІІ) в еритроциті присутній </a:t>
            </a:r>
            <a:r>
              <a:rPr lang="uk-UA" dirty="0" err="1"/>
              <a:t>аглютиноген</a:t>
            </a:r>
            <a:r>
              <a:rPr lang="uk-UA" dirty="0"/>
              <a:t> В, тоді як в плазмі міститься аглютинін альфа. Людина з першою групою (0) крові має еритроцити, в яких немає аглютиногенів, тоді як плазма таких людей містить аглютиніни обох типів. У людей, які мають групу крові АВ, або </a:t>
            </a:r>
            <a:r>
              <a:rPr lang="en-US" dirty="0"/>
              <a:t>IV</a:t>
            </a:r>
            <a:r>
              <a:rPr lang="uk-UA" dirty="0"/>
              <a:t>, в еритроцитах є аглютиногени обох типів ( А та В), тоді як комплементарні ним аглютиніни в плазмі відсутні. Група крові успадковується людиною і не змінюється протягом життя.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Групи крові та переливання крові</a:t>
            </a:r>
          </a:p>
        </p:txBody>
      </p:sp>
      <p:pic>
        <p:nvPicPr>
          <p:cNvPr id="4" name="Содержимое 3" descr="група крові, антитіла, антигени, алелі, фенотип, система АВО, резус-систем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504056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ubject.com.ua/biology/shans/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88840"/>
            <a:ext cx="33274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084640" cy="692696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Резус фактор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uk-UA" dirty="0"/>
              <a:t>У 85% людей еритроцити містять особливий </a:t>
            </a:r>
            <a:r>
              <a:rPr lang="uk-UA" dirty="0" err="1"/>
              <a:t>аглютиноген</a:t>
            </a:r>
            <a:r>
              <a:rPr lang="uk-UA" dirty="0"/>
              <a:t> , що одержав назву резус-фактора, і цих осіб називають резус-позитивними. У інших людей резус-фактор відсутній і  їх називають резус-негативними. Плазма резус-негативної крові звичайно не містить  резус-аглютинінів. Однак, якщо резус-позитивна кров потрапить  до організму людини з резус-негативною кров</a:t>
            </a:r>
            <a:r>
              <a:rPr lang="ru-RU" dirty="0"/>
              <a:t>’</a:t>
            </a:r>
            <a:r>
              <a:rPr lang="uk-UA" dirty="0"/>
              <a:t>ю, то у останньої утворюються резус-аглютиніни. Практичне значення цього факту стає очевидною в тих випадках, коли резус-негативна мати вагітна резус-позитивним плодом. На останніх стадіях вагітності фрагменти резус-позитивних еритроцитів плоду можуть проникати до кровоносної системи матері і викликати у неї утворення резус-аглютинінів, а ці аглютиніни можуть проходити крізь плаценту і руйнувати еритроцити плоду. При першій вагітності титр резус-аглютинінів звичайно буває недостатньо високим, і у плоду не виникає серйозних ускладнень.  Однак у наступних резус-позитивних немовлят може спостерігатись хронічний розпад еритроцитів.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732696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Резус-фактор</a:t>
            </a:r>
          </a:p>
        </p:txBody>
      </p:sp>
      <p:pic>
        <p:nvPicPr>
          <p:cNvPr id="4" name="Содержимое 3" descr="http://gua.convdocs.org/tw_files2/urls_3/19/d-18633/18633_html_38100d08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2839" y="260648"/>
            <a:ext cx="389116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ua.convdocs.org/tw_files2/urls_3/19/d-18633/18633_html_m116c2ee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509120"/>
            <a:ext cx="449999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езентація з біології на тему &quot; Групи крові та переливання&quot;, 8 клас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96752"/>
            <a:ext cx="507715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20040"/>
            <a:ext cx="7339042" cy="751506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Гомеостаз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uk-UA" dirty="0"/>
              <a:t>Для забезпечення нормального функціонування клітин організму має підтримуватись відносно постійний стан внутрішнього середовища організму – гомеостаз.  Вперше думка про те, що постійність внутрішнього середовища забезпечує оптимальні умови для життя організмів, була висловлена в 1857 р. французьким фізіологом Клодом </a:t>
            </a:r>
            <a:r>
              <a:rPr lang="uk-UA" dirty="0" err="1"/>
              <a:t>Бернаром</a:t>
            </a:r>
            <a:r>
              <a:rPr lang="uk-UA" dirty="0"/>
              <a:t>. В 1932 р. американський фізіолог </a:t>
            </a:r>
            <a:r>
              <a:rPr lang="uk-UA" dirty="0" err="1"/>
              <a:t>Уолтер</a:t>
            </a:r>
            <a:r>
              <a:rPr lang="uk-UA" dirty="0"/>
              <a:t> </a:t>
            </a:r>
            <a:r>
              <a:rPr lang="uk-UA" dirty="0" err="1"/>
              <a:t>Кеннон</a:t>
            </a:r>
            <a:r>
              <a:rPr lang="uk-UA" dirty="0"/>
              <a:t> запропонував термін гомеостаз </a:t>
            </a:r>
            <a:r>
              <a:rPr lang="uk-UA" dirty="0">
                <a:solidFill>
                  <a:srgbClr val="FF0000"/>
                </a:solidFill>
              </a:rPr>
              <a:t>для позначення механізмів, які підтримують постійність внутрішнього середовища.</a:t>
            </a:r>
            <a:r>
              <a:rPr lang="uk-UA" dirty="0"/>
              <a:t> Завдяки гомеостазу забезпечується постійність об’єму крові, постійність </a:t>
            </a:r>
            <a:r>
              <a:rPr lang="uk-UA" dirty="0" err="1"/>
              <a:t>рН</a:t>
            </a:r>
            <a:r>
              <a:rPr lang="uk-UA" dirty="0"/>
              <a:t> крові, постійний вміст в плазмі крові білків, ліпідів, вуглеводів. Гомеостаз досягається системою фізіологічних регуляторних механізмів збоку нервової та ендокринної систем.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dirty="0"/>
              <a:t>Кров -  рідка  тканина  внутрішнього середовища організму червоного кольору, що циркулює по порожнинах серця і судин, має </a:t>
            </a:r>
            <a:r>
              <a:rPr lang="uk-UA" sz="3200" dirty="0" err="1"/>
              <a:t>рН</a:t>
            </a:r>
            <a:r>
              <a:rPr lang="uk-UA" sz="3200" dirty="0"/>
              <a:t> 7,34-7,4, її  густина в 4-5 разів перевищує густину води.  В організмі дорослої людини міститься близько </a:t>
            </a:r>
            <a:r>
              <a:rPr lang="uk-UA" sz="3200" dirty="0">
                <a:solidFill>
                  <a:srgbClr val="FF0000"/>
                </a:solidFill>
              </a:rPr>
              <a:t>5 л крові</a:t>
            </a:r>
            <a:r>
              <a:rPr lang="uk-UA" sz="3200" dirty="0"/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Склад крові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Кров</a:t>
            </a:r>
            <a:r>
              <a:rPr lang="uk-UA" dirty="0"/>
              <a:t> складається з рідкої частини – плазми і  клітин (формених елементів крові): еритроцитів (червоних кров’яних тілець), лейкоцитів (білих кров’яних тілець) і тромбоцитів (кров’яних пластинок). Об’єм плазми складає 50-55% тоді як об’єм формених елементів – 40-45.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084640" cy="804704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Склад Крові</a:t>
            </a:r>
          </a:p>
        </p:txBody>
      </p:sp>
      <p:pic>
        <p:nvPicPr>
          <p:cNvPr id="1026" name="Picture 2" descr="F:\ANAT_edited\49.15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68" y="1376767"/>
            <a:ext cx="9071333" cy="4788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940624" cy="432048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Функції крові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215338" cy="566994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uk-UA" b="1" dirty="0"/>
              <a:t>Трофічна </a:t>
            </a:r>
            <a:r>
              <a:rPr lang="uk-UA" dirty="0"/>
              <a:t>(перенос розчинений органічних речовин від тонкого кишки до різних органів та тканин.</a:t>
            </a:r>
          </a:p>
          <a:p>
            <a:pPr lvl="0"/>
            <a:r>
              <a:rPr lang="uk-UA" dirty="0"/>
              <a:t>В</a:t>
            </a:r>
            <a:r>
              <a:rPr lang="uk-UA" b="1" dirty="0"/>
              <a:t>идільна</a:t>
            </a:r>
            <a:r>
              <a:rPr lang="uk-UA" dirty="0"/>
              <a:t> (перенос продуктів метаболізму до органів сечовидільної системи, легень, шкіри, які забезпечують їх виведення з організму).</a:t>
            </a:r>
          </a:p>
          <a:p>
            <a:pPr lvl="0"/>
            <a:r>
              <a:rPr lang="uk-UA" b="1" dirty="0"/>
              <a:t>Дихальна</a:t>
            </a:r>
            <a:r>
              <a:rPr lang="uk-UA" dirty="0"/>
              <a:t> (перенос кисню з легень до всіх органів і тканин організму і транспорт вуглекислого газу у зворотному напрямку.</a:t>
            </a:r>
          </a:p>
          <a:p>
            <a:pPr lvl="0"/>
            <a:r>
              <a:rPr lang="uk-UA" b="1" dirty="0"/>
              <a:t>Терморегуляторна </a:t>
            </a:r>
            <a:r>
              <a:rPr lang="uk-UA" dirty="0"/>
              <a:t>(перенос тепла від органів, що розміщуються всередині організму, що запобігає їх від перегріву, сприяє рівномірному розподілу тепла в організмі людини). </a:t>
            </a:r>
          </a:p>
          <a:p>
            <a:pPr lvl="0"/>
            <a:r>
              <a:rPr lang="uk-UA" b="1" dirty="0"/>
              <a:t>Регуляторна</a:t>
            </a:r>
            <a:r>
              <a:rPr lang="uk-UA" dirty="0"/>
              <a:t> (транспорт гомонів та інших біологічно активних речовин).</a:t>
            </a:r>
          </a:p>
          <a:p>
            <a:pPr lvl="0"/>
            <a:r>
              <a:rPr lang="uk-UA" b="1" dirty="0"/>
              <a:t>Гомеостатична</a:t>
            </a:r>
            <a:r>
              <a:rPr lang="uk-UA" dirty="0"/>
              <a:t> (підтримує постійність внутрішнього середовища).</a:t>
            </a:r>
          </a:p>
          <a:p>
            <a:pPr lvl="0"/>
            <a:r>
              <a:rPr lang="uk-UA" b="1" dirty="0"/>
              <a:t>Захисна </a:t>
            </a:r>
            <a:r>
              <a:rPr lang="uk-UA" dirty="0"/>
              <a:t>( забезпечується системою згортання крові та імунними реакціями організму).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158</TotalTime>
  <Words>2269</Words>
  <Application>Microsoft Office PowerPoint</Application>
  <PresentationFormat>Экран (4:3)</PresentationFormat>
  <Paragraphs>133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Изящная</vt:lpstr>
      <vt:lpstr>Біологія людини</vt:lpstr>
      <vt:lpstr>Загальна характеристика</vt:lpstr>
      <vt:lpstr>Внутрішнє середовище організму</vt:lpstr>
      <vt:lpstr>Загальна характеристика</vt:lpstr>
      <vt:lpstr>Гомеостаз</vt:lpstr>
      <vt:lpstr>Кров</vt:lpstr>
      <vt:lpstr>Склад крові</vt:lpstr>
      <vt:lpstr>Склад Крові</vt:lpstr>
      <vt:lpstr>Функції крові</vt:lpstr>
      <vt:lpstr>Об’єм плазми і формених елементів крові</vt:lpstr>
      <vt:lpstr>Плазма крові</vt:lpstr>
      <vt:lpstr>Білки плазми крові</vt:lpstr>
      <vt:lpstr>Основні фракції білків плазми крові людини </vt:lpstr>
      <vt:lpstr>Ліпіди та вуглеводи плазми крові</vt:lpstr>
      <vt:lpstr> Формені елементи крові</vt:lpstr>
      <vt:lpstr>Еритропоез і руйнування еритроцитів</vt:lpstr>
      <vt:lpstr>Формені елементи крові Еритроцити </vt:lpstr>
      <vt:lpstr>Еритроцити </vt:lpstr>
      <vt:lpstr>Еритроцити та гемоглобін</vt:lpstr>
      <vt:lpstr>Гемоглобін</vt:lpstr>
      <vt:lpstr>Ретикулоцити</vt:lpstr>
      <vt:lpstr>Слайд 22</vt:lpstr>
      <vt:lpstr>Лейкоцити</vt:lpstr>
      <vt:lpstr>Гранулоцити</vt:lpstr>
      <vt:lpstr>Формені елементи крові Гранулоцити. Нейтрофіли</vt:lpstr>
      <vt:lpstr>ПАличкоядерний нейтрофіл. Фагоцитоз за участю нейтрофіла</vt:lpstr>
      <vt:lpstr>Формені елементи крові. Гранулоцити. Еозинофіли</vt:lpstr>
      <vt:lpstr>Формені елементи крові Гранулоцити. Базофіли</vt:lpstr>
      <vt:lpstr>Агранулоцити</vt:lpstr>
      <vt:lpstr>Формені елементи крові. Агранулоцити. Моноцит</vt:lpstr>
      <vt:lpstr>Лімфоцити</vt:lpstr>
      <vt:lpstr>Лімфоцити</vt:lpstr>
      <vt:lpstr>Імунітет</vt:lpstr>
      <vt:lpstr>Імунітет</vt:lpstr>
      <vt:lpstr>Імунітет</vt:lpstr>
      <vt:lpstr>Форми імунітету</vt:lpstr>
      <vt:lpstr>Тромбоцити</vt:lpstr>
      <vt:lpstr>Мегакаріоцит</vt:lpstr>
      <vt:lpstr>Тромбоцити</vt:lpstr>
      <vt:lpstr>Згортання крові</vt:lpstr>
      <vt:lpstr>Згортання крові</vt:lpstr>
      <vt:lpstr>Групи крові</vt:lpstr>
      <vt:lpstr>Групи крові</vt:lpstr>
      <vt:lpstr>Групи крові та переливання крові</vt:lpstr>
      <vt:lpstr>Резус фактор</vt:lpstr>
      <vt:lpstr>Резус-фактор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Внутрішнє середовище організму</dc:title>
  <dc:creator>Homework</dc:creator>
  <cp:lastModifiedBy>Homework</cp:lastModifiedBy>
  <cp:revision>37</cp:revision>
  <dcterms:created xsi:type="dcterms:W3CDTF">2014-02-22T08:55:03Z</dcterms:created>
  <dcterms:modified xsi:type="dcterms:W3CDTF">2022-06-26T20:02:14Z</dcterms:modified>
</cp:coreProperties>
</file>