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261" r:id="rId3"/>
    <p:sldId id="263" r:id="rId4"/>
    <p:sldId id="264" r:id="rId5"/>
    <p:sldId id="265" r:id="rId6"/>
    <p:sldId id="399" r:id="rId7"/>
    <p:sldId id="269" r:id="rId8"/>
    <p:sldId id="271" r:id="rId9"/>
    <p:sldId id="273" r:id="rId10"/>
    <p:sldId id="274" r:id="rId11"/>
    <p:sldId id="275" r:id="rId12"/>
    <p:sldId id="276" r:id="rId13"/>
    <p:sldId id="278" r:id="rId14"/>
    <p:sldId id="279" r:id="rId15"/>
    <p:sldId id="358" r:id="rId16"/>
    <p:sldId id="285" r:id="rId17"/>
    <p:sldId id="286" r:id="rId18"/>
    <p:sldId id="288" r:id="rId19"/>
    <p:sldId id="398" r:id="rId20"/>
    <p:sldId id="289" r:id="rId21"/>
    <p:sldId id="397" r:id="rId22"/>
    <p:sldId id="290" r:id="rId23"/>
    <p:sldId id="291" r:id="rId24"/>
    <p:sldId id="294" r:id="rId25"/>
    <p:sldId id="297" r:id="rId26"/>
    <p:sldId id="295" r:id="rId27"/>
    <p:sldId id="300" r:id="rId28"/>
    <p:sldId id="301" r:id="rId29"/>
    <p:sldId id="305" r:id="rId30"/>
    <p:sldId id="306" r:id="rId31"/>
    <p:sldId id="307" r:id="rId32"/>
    <p:sldId id="308" r:id="rId33"/>
    <p:sldId id="310" r:id="rId34"/>
    <p:sldId id="311" r:id="rId35"/>
    <p:sldId id="312" r:id="rId36"/>
    <p:sldId id="372" r:id="rId37"/>
    <p:sldId id="371" r:id="rId38"/>
    <p:sldId id="344" r:id="rId39"/>
    <p:sldId id="373" r:id="rId40"/>
    <p:sldId id="374" r:id="rId41"/>
    <p:sldId id="396" r:id="rId42"/>
    <p:sldId id="362" r:id="rId43"/>
    <p:sldId id="346" r:id="rId44"/>
    <p:sldId id="349" r:id="rId45"/>
    <p:sldId id="353" r:id="rId46"/>
    <p:sldId id="355" r:id="rId47"/>
    <p:sldId id="356" r:id="rId48"/>
    <p:sldId id="363" r:id="rId49"/>
    <p:sldId id="364" r:id="rId50"/>
    <p:sldId id="365" r:id="rId51"/>
    <p:sldId id="366" r:id="rId52"/>
    <p:sldId id="375" r:id="rId53"/>
    <p:sldId id="376" r:id="rId54"/>
    <p:sldId id="381" r:id="rId55"/>
    <p:sldId id="379" r:id="rId56"/>
    <p:sldId id="380" r:id="rId57"/>
    <p:sldId id="382" r:id="rId58"/>
    <p:sldId id="383" r:id="rId59"/>
    <p:sldId id="384" r:id="rId60"/>
    <p:sldId id="385" r:id="rId61"/>
    <p:sldId id="386" r:id="rId62"/>
    <p:sldId id="387" r:id="rId63"/>
    <p:sldId id="400" r:id="rId64"/>
    <p:sldId id="401" r:id="rId65"/>
    <p:sldId id="389" r:id="rId66"/>
    <p:sldId id="391" r:id="rId67"/>
    <p:sldId id="392" r:id="rId68"/>
    <p:sldId id="393" r:id="rId69"/>
    <p:sldId id="394" r:id="rId7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0FBCF-FB7B-4556-9782-A56EFF76A1F1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0EB64-FC44-43B1-BF2C-593778C9093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EB64-FC44-43B1-BF2C-593778C90933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EB64-FC44-43B1-BF2C-593778C90933}" type="slidenum">
              <a:rPr lang="uk-UA" smtClean="0"/>
              <a:pPr/>
              <a:t>33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59242-1FF6-486B-B789-E7CBB6B9712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0EEC34-6DEB-432E-9CC8-D20C5DF4ED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9242-1FF6-486B-B789-E7CBB6B9712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EC34-6DEB-432E-9CC8-D20C5DF4ED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6F59242-1FF6-486B-B789-E7CBB6B9712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0EEC34-6DEB-432E-9CC8-D20C5DF4ED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9242-1FF6-486B-B789-E7CBB6B9712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EC34-6DEB-432E-9CC8-D20C5DF4ED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59242-1FF6-486B-B789-E7CBB6B9712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D20EEC34-6DEB-432E-9CC8-D20C5DF4ED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9242-1FF6-486B-B789-E7CBB6B9712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EC34-6DEB-432E-9CC8-D20C5DF4ED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9242-1FF6-486B-B789-E7CBB6B9712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EC34-6DEB-432E-9CC8-D20C5DF4ED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9242-1FF6-486B-B789-E7CBB6B9712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EC34-6DEB-432E-9CC8-D20C5DF4ED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59242-1FF6-486B-B789-E7CBB6B9712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EC34-6DEB-432E-9CC8-D20C5DF4ED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9242-1FF6-486B-B789-E7CBB6B9712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EC34-6DEB-432E-9CC8-D20C5DF4ED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9242-1FF6-486B-B789-E7CBB6B9712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EC34-6DEB-432E-9CC8-D20C5DF4ED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6F59242-1FF6-486B-B789-E7CBB6B97123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20EEC34-6DEB-432E-9CC8-D20C5DF4ED8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ua/url?sa=i&amp;source=images&amp;cd=&amp;cad=rja&amp;docid=Kh95t2xzqmaUvM&amp;tbnid=KlZ8hY-bXEmEAM:&amp;ved=0CAgQjRwwAA&amp;url=http://uk.wikipedia.org/wiki/%D0%A0%D0%B0%D0%B4%D1%96%D0%BE%D0%BB%D1%8F%D1%80%D1%96%D1%97&amp;ei=GUmDUrxKqP_hBJakgYgE&amp;psig=AFQjCNGYxor6P0ELy5qoDwcQhgI2-_-SkA&amp;ust=13844220410381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ua/url?sa=i&amp;rct=j&amp;q=&amp;esrc=s&amp;frm=1&amp;source=images&amp;cd=&amp;cad=rja&amp;docid=zklK2GeRA0PhQM&amp;tbnid=qgPPzSj5K9tn7M:&amp;ved=0CAUQjRw&amp;url=http://dic.academic.ru/dic.nsf/enc_biology/380/&amp;ei=VUmDUpLIBsfGtQbpzIDoDg&amp;psig=AFQjCNEm8lecZ_N2GOxV2SCNh0cv0IyxzQ&amp;ust=138442202844699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ua/url?sa=i&amp;rct=j&amp;q=&amp;esrc=s&amp;frm=1&amp;source=images&amp;cd=&amp;cad=rja&amp;docid=KI6-pxSRLuitUM&amp;tbnid=cwZxx7g5AsS5PM:&amp;ved=0CAUQjRw&amp;url=http://ogivotnich.ru/sarkomastygofori/sarkodovy/korenenyzhki/foramynyferi.html&amp;ei=oUmDUub-GYbStAaDm4HoAQ&amp;psig=AFQjCNE2kV5AT4MoXHWyiPznBOhMeusmpA&amp;ust=138442217024088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www.google.com.ua/url?sa=i&amp;rct=j&amp;q=&amp;esrc=s&amp;frm=1&amp;source=images&amp;cd=&amp;cad=rja&amp;docid=KI6-pxSRLuitUM&amp;tbnid=cwZxx7g5AsS5PM:&amp;ved=0CAUQjRw&amp;url=http://zooex.baikal.ru/protista/foraminif.htm&amp;ei=uUmDUvfVBIeNtAa3oIHoAw&amp;psig=AFQjCNE2kV5AT4MoXHWyiPznBOhMeusmpA&amp;ust=138442217024088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frm=1&amp;source=images&amp;cd=&amp;cad=rja&amp;docid=-WDfgDojZZZ4VM&amp;tbnid=eBUl8BaugyfJbM:&amp;ved=0CAUQjRw&amp;url=http://omedicine.info/kornenozhki-ameby-morfologiya-i-tsikl-razvitiya-patogennykh-prostejshikh.html&amp;ei=ZkqDUuuyO8mUtQbFq4BQ&amp;psig=AFQjCNH7PL5z--CqzHtxHk_t97OeRzs81Q&amp;ust=1384422246253996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dic.academic.ru/pictures/ntes/152-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uact=8&amp;ved=0ahUKEwjloI-XrYbMAhVsJpoKHQuCDzAQjRwIBw&amp;url=http://www.myshared.ru/slide/361145/&amp;bvm=bv.119028448,d.bGg&amp;psig=AFQjCNHuCiJKOQMZQz5bdvLxzDIBmpM9Gg&amp;ust=146045611825877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planula.com.au/wp-content/gallery/marine_articles_gallery/sponge_3.jpg&amp;imgrefurl=http://www.planula.com.au/2004/12/11/sponges-more-than-just-a-bathroom-accessory/&amp;usg=__R6IpMYO1VV3YNkybh4AipsqY2pg=&amp;h=240&amp;w=320&amp;sz=15&amp;hl=en&amp;start=40&amp;tbnid=ovQ78OGaaEAR3M:&amp;tbnh=89&amp;tbnw=118&amp;prev=/images?q=Cells+of+Spongia&amp;gbv=2&amp;ndsp=20&amp;hl=en&amp;sa=N&amp;start=20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c/cc/Porifera_cell_types_01.pn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mages.google.com/imgres?imgurl=http://www.bumblebee.org/invertebrates/images/choanocytes.jpg&amp;imgrefurl=http://www.bumblebee.org/invertebrates/Porifera.htm&amp;usg=__-Uq2z44mrZhh2YHKARAyophSVJM=&amp;h=308&amp;w=242&amp;sz=14&amp;hl=en&amp;start=31&amp;tbnid=Aiq3sf6XLnFkfM:&amp;tbnh=117&amp;tbnw=92&amp;prev=/images?q=Cells+of+Spongia&amp;gbv=2&amp;ndsp=20&amp;hl=en&amp;sa=N&amp;start=20" TargetMode="External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com.ua/url?sa=i&amp;rct=j&amp;q=&amp;esrc=s&amp;source=images&amp;cd=&amp;ved=2ahUKEwj-05jA2qrmAhXMwcQBHVQ2CKAQjRx6BAgBEAQ&amp;url=https://uk.wikipedia.org/wiki/%D0%91%D0%BE%D0%B4%D1%8F%D0%B3%D0%B0_%D1%81%D1%82%D0%B0%D0%B2%D0%BA%D0%BE%D0%B2%D0%B0&amp;psig=AOvVaw3-Oya7Z1XUM6BHhRKDMtSj&amp;ust=157605442471066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frm=1&amp;source=images&amp;cd=&amp;cad=rja&amp;docid=NjibAu5ZiA7KbM&amp;tbnid=quNdusB6_e3LzM:&amp;ved=0CAUQjRw&amp;url=http://byology.ru/?p=433&amp;ei=Nz6GUq_BGobI0QWjioCoBg&amp;bvm=bv.56643336,d.Yms&amp;psig=AFQjCNFQ4U8h8JHG_YJcUW3WZUYXwaTPTA&amp;ust=1384615453281474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byology.ru/wp-content/uploads/2010/09/3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frm=1&amp;source=images&amp;cd=&amp;cad=rja&amp;docid=NjibAu5ZiA7KbM&amp;tbnid=z04Aqji_xAEyWM:&amp;ved=0CAUQjRw&amp;url=http://uk.wikipedia.org/wiki/%D0%A4%D0%B0%D0%B9%D0%BB:%D0%96%D0%B0%D0%BB%D0%BA%D1%96_%D0%BA%D0%BB%D1%96%D1%82%D0%B8%D0%BD%D0%B8_%D0%B3%D1%96%D0%B4%D1%80%D0%B8.jpg&amp;ei=Hj2GUsLuAsey0QWa6YHYDQ&amp;bvm=bv.56643336,d.Yms&amp;psig=AFQjCNFQ4U8h8JHG_YJcUW3WZUYXwaTPTA&amp;ust=1384615453281474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google.com.ua/url?sa=i&amp;rct=j&amp;q=&amp;esrc=s&amp;frm=1&amp;source=images&amp;cd=&amp;cad=rja&amp;docid=NjibAu5ZiA7KbM&amp;tbnid=z04Aqji_xAEyWM:&amp;ved=0CAUQjRw&amp;url=http://osvita.ua/vnz/reports/biolog/27240/&amp;ei=8zyGUsrJMuKW0AWusIDADQ&amp;bvm=bv.56643336,d.Yms&amp;psig=AFQjCNFQ4U8h8JHG_YJcUW3WZUYXwaTPTA&amp;ust=1384615453281474" TargetMode="External"/><Relationship Id="rId9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uact=8&amp;ved=0ahUKEwil64Tmy4jMAhXiFZoKHY5MCkgQjRwIBw&amp;url=http://subject.com.ua/textbook/biology/8klas/14.html&amp;bvm=bv.119028448,d.bGg&amp;psig=AFQjCNFrAsJI5q__pncqLXEz9f3D6iLhIA&amp;ust=1460533057488053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gif"/><Relationship Id="rId7" Type="http://schemas.openxmlformats.org/officeDocument/2006/relationships/hyperlink" Target="http://school.xvatit.com/index.php?title=%D0%A4%D0%B0%D0%B9%D0%BB:Bio8_16_2.jpg" TargetMode="External"/><Relationship Id="rId2" Type="http://schemas.openxmlformats.org/officeDocument/2006/relationships/hyperlink" Target="http://www.google.com.ua/url?sa=i&amp;rct=j&amp;q=&amp;esrc=s&amp;frm=1&amp;source=images&amp;cd=&amp;cad=rja&amp;docid=NjibAu5ZiA7KbM&amp;tbnid=z04Aqji_xAEyWM:&amp;ved=0CAUQjRw&amp;url=http://do.gendocs.ru/docs/index-217110.html?page=2&amp;ei=dD2GUptZ57nRBZmogCA&amp;bvm=bv.56643336,d.Yms&amp;psig=AFQjCNFQ4U8h8JHG_YJcUW3WZUYXwaTPTA&amp;ust=138461545328147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://uk.wikipedia.org/wiki/%D0%A4%D0%B0%D0%B9%D0%BB:Hydra_oligactis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9%D0%BB:Capo_Gallo_Rizosthoma_pulmo.JPG" TargetMode="External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school.xvatit.com/images/c/c7/Bio8_16_6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school.xvatit.com/index.php?title=%D0%A4%D0%B0%D0%B9%D0%BB:Bio8_16_3.jpg" TargetMode="External"/><Relationship Id="rId5" Type="http://schemas.openxmlformats.org/officeDocument/2006/relationships/image" Target="../media/image40.gif"/><Relationship Id="rId4" Type="http://schemas.openxmlformats.org/officeDocument/2006/relationships/hyperlink" Target="http://www.google.com.ua/url?sa=i&amp;rct=j&amp;q=&amp;esrc=s&amp;frm=1&amp;source=images&amp;cd=&amp;cad=rja&amp;docid=tkM7IzDbKQGVuM&amp;tbnid=YOx0xA2k_eHlbM:&amp;ved=0CAUQjRw&amp;url=http://www.zoolog.com.ua/naiprost11.html&amp;ei=khWKUrqHPIPTtAaOmYDoCg&amp;psig=AFQjCNFuknwfwOcori_LHzgmf7jeCRETEg&amp;ust=1384867566865077" TargetMode="External"/><Relationship Id="rId9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frm=1&amp;source=images&amp;cd=&amp;cad=rja&amp;docid=ktUlJpeYosCDqM&amp;tbnid=pCzNPELb5JTOXM:&amp;ved=0CAUQjRw&amp;url=http://museum.vn.ua/articles/pod3/dmitrnko_m_f_divnij_svt_ch.html&amp;ei=ex-KUreJJe-N0wWGt4GoAg&amp;psig=AFQjCNFqc1Rrlq5zw6Yp9vzuTGQ_W9mRxA&amp;ust=1384870028984937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hyperlink" Target="http://commons.wikimedia.org/wiki/File:Haeckel_Actiniae.jpg?uselang=r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com.ua/url?sa=i&amp;rct=j&amp;q=&amp;esrc=s&amp;frm=1&amp;source=images&amp;cd=&amp;cad=rja&amp;docid=31jcZr6U6EpU4M&amp;tbnid=aKBESb7sYyPwJM:&amp;ved=0CAUQjRw&amp;url=http://kamnu.com.ua/index.php/kamncifr/116-koral.html&amp;ei=GB-KUvjdGrCT0QWex4G4CA&amp;psig=AFQjCNFqc1Rrlq5zw6Yp9vzuTGQ_W9mRxA&amp;ust=1384870028984937" TargetMode="External"/><Relationship Id="rId5" Type="http://schemas.openxmlformats.org/officeDocument/2006/relationships/image" Target="../media/image44.jpeg"/><Relationship Id="rId10" Type="http://schemas.openxmlformats.org/officeDocument/2006/relationships/image" Target="../media/image47.jpeg"/><Relationship Id="rId4" Type="http://schemas.openxmlformats.org/officeDocument/2006/relationships/hyperlink" Target="http://uk.wikipedia.org/wiki/%D0%A4%D0%B0%D0%B9%D0%BB:Brain_coral.jpg" TargetMode="External"/><Relationship Id="rId9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source=images&amp;cd=&amp;cad=rja&amp;uact=8&amp;ved=0ahUKEwiV85C9zYjMAhWBAJoKHfR9DUUQjRwIBw&amp;url=http://byology.ru/?cat=20&amp;bvm=bv.119028448,d.bGg&amp;psig=AFQjCNHUf6tB38fpCf20H-kFwtJ71kkb6w&amp;ust=1460533483716083" TargetMode="External"/><Relationship Id="rId13" Type="http://schemas.openxmlformats.org/officeDocument/2006/relationships/image" Target="../media/image56.jpeg"/><Relationship Id="rId3" Type="http://schemas.openxmlformats.org/officeDocument/2006/relationships/image" Target="../media/image51.gif"/><Relationship Id="rId7" Type="http://schemas.openxmlformats.org/officeDocument/2006/relationships/image" Target="../media/image53.jpeg"/><Relationship Id="rId12" Type="http://schemas.openxmlformats.org/officeDocument/2006/relationships/hyperlink" Target="http://www.google.com.ua/url?sa=i&amp;rct=j&amp;q=&amp;esrc=s&amp;source=images&amp;cd=&amp;ved=2ahUKEwiGm6G63qrmAhXxx6YKHW9KBGkQjRx6BAgBEAQ&amp;url=http://www.myshared.ru/slide/1116856/&amp;psig=AOvVaw040-wIQebTxorhKCHUmJo9&amp;ust=1576055308851134" TargetMode="External"/><Relationship Id="rId2" Type="http://schemas.openxmlformats.org/officeDocument/2006/relationships/hyperlink" Target="http://ogivotnich.ru/shervi/plosky_chervi/sisun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source=images&amp;cd=&amp;cad=rja&amp;uact=8&amp;ved=0ahUKEwiV85C9zYjMAhWBAJoKHfR9DUUQjRwIBw&amp;url=http://byology.ru/?p=468&amp;bvm=bv.119028448,d.bGg&amp;psig=AFQjCNHUf6tB38fpCf20H-kFwtJ71kkb6w&amp;ust=1460533483716083" TargetMode="External"/><Relationship Id="rId11" Type="http://schemas.openxmlformats.org/officeDocument/2006/relationships/image" Target="../media/image55.jpeg"/><Relationship Id="rId5" Type="http://schemas.openxmlformats.org/officeDocument/2006/relationships/image" Target="../media/image52.jpeg"/><Relationship Id="rId10" Type="http://schemas.openxmlformats.org/officeDocument/2006/relationships/hyperlink" Target="https://www.google.com.ua/url?sa=i&amp;rct=j&amp;q=&amp;esrc=s&amp;source=images&amp;cd=&amp;ved=2ahUKEwjYytjq3armAhXHUJoKHenwCV0QjRx6BAgBEAQ&amp;url=https://disted.edu.vn.ua/courses/learn/1891&amp;psig=AOvVaw040-wIQebTxorhKCHUmJo9&amp;ust=1576055308851134" TargetMode="External"/><Relationship Id="rId4" Type="http://schemas.openxmlformats.org/officeDocument/2006/relationships/hyperlink" Target="http://bio-urok.blogspot.com/2015/09/parazita-fergek.html" TargetMode="External"/><Relationship Id="rId9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2" Type="http://schemas.openxmlformats.org/officeDocument/2006/relationships/hyperlink" Target="http://www.google.com.ua/url?sa=i&amp;rct=j&amp;q=&amp;esrc=s&amp;source=images&amp;cd=&amp;cad=rja&amp;uact=8&amp;ved=0ahUKEwjKzIW8tIbMAhWDYpoKHQztAHQQjRwIBw&amp;url=http://disted.edu.vn.ua/courses/learn/1896&amp;bvm=bv.119028448,d.bGg&amp;psig=AFQjCNEGZ1oKsXEBZYaat0DGZNQNvxiOmw&amp;ust=14604580787760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source=images&amp;cd=&amp;cad=rja&amp;uact=8&amp;ved=0ahUKEwjj3sGCtobMAhXrJZoKHbD2AO4QjRwIBw&amp;url=http://pti.kiev.ua/uroki/uroki8/118-rozrobki-urokiv-do-temi-chervi-8-kl..html&amp;bvm=bv.119028448,d.bGg&amp;psig=AFQjCNHHP1pIgl_iq2CkPC2wK-cFeVhPTg&amp;ust=1460458444930015" TargetMode="External"/><Relationship Id="rId5" Type="http://schemas.openxmlformats.org/officeDocument/2006/relationships/image" Target="../media/image58.png"/><Relationship Id="rId4" Type="http://schemas.openxmlformats.org/officeDocument/2006/relationships/hyperlink" Target="http://www.google.com.ua/url?sa=i&amp;rct=j&amp;q=&amp;esrc=s&amp;source=images&amp;cd=&amp;cad=rja&amp;uact=8&amp;ved=0ahUKEwjU0qDftIbMAhWkJZoKHW_4AHgQjRwIBw&amp;url=http://utmr.org/veterinariya/trihineloz-simptomi-likuvannya-profilaktika/&amp;bvm=bv.119028448,d.bGg&amp;psig=AFQjCNFfLnhvjW4D68qWXhTPenBPhtuT1A&amp;ust=146045815108336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url?sa=i&amp;rct=j&amp;q=&amp;esrc=s&amp;source=images&amp;cd=&amp;ved=2ahUKEwi65KGD8armAhWV7aYKHbtkDOIQjRx6BAgBEAQ&amp;url=https://licey.net/free/6-biologiya/22-zoologiya_bespozvonochnyh_teoriya_zadaniya_otvety/stages/1380-klass_mnogoschetinkovye_polychaeta.html&amp;psig=AOvVaw0-IvmQQ8mA-s1lxNRSFWsG&amp;ust=1576060489447618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uact=8&amp;ved=0ahUKEwi9-N29z4jMAhXDApoKHVfDAzEQjRwIBw&amp;url=http://school.xvatit.com/index.php?title=%D0%97%D0%B0%D0%B3%D0%B0%D0%BB%D1%8C%D0%BD%D0%B0_%D1%85%D0%B0%D1%80%D0%B0%D0%BA%D1%82%D0%B5%D1%80%D0%B8%D1%81%D1%82%D0%B8%D0%BA%D0%B0_%D1%82%D0%B8%D0%BF%D1%83_%D0%9A%D1%96%D0%BB%D1%8C%D1%87%D0%B0%D1%81%D1%82%D1%96_%D1%87%D0%B5%D1%80%D0%B2%D0%B8.&amp;bvm=bv.119028448,d.bGg&amp;psig=AFQjCNH5vmP7zM9zldI-1y2VY-vSCOi3hQ&amp;ust=1460534001118000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hyperlink" Target="http://www.google.com.ua/url?sa=i&amp;rct=j&amp;q=&amp;esrc=s&amp;source=images&amp;cd=&amp;cad=rja&amp;uact=8&amp;ved=0ahUKEwi58oDcz4jMAhWKEiwKHZLkBwkQjRwIBw&amp;url=http://school.xvatit.com/index.php?title=%D0%9B%D0%B0%D0%B1%D0%BE%D1%80%D0%B0%D1%82%D0%BE%D1%80%D0%BD%D0%B0_%D1%80%D0%BE%D0%B1%D0%BE%D1%82%D0%B0_%E2%84%964._%D0%9F%D0%BE%D0%B2%D0%BD%D1%96_%D1%83%D1%80%D0%BE%D0%BA%D0%B8&amp;bvm=bv.119028448,d.bGg&amp;psig=AFQjCNH5vmP7zM9zldI-1y2VY-vSCOi3hQ&amp;ust=1460534001118000" TargetMode="External"/><Relationship Id="rId4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byology.ru/wp-content/uploads/2010/10/3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eg"/><Relationship Id="rId4" Type="http://schemas.openxmlformats.org/officeDocument/2006/relationships/hyperlink" Target="http://www.google.com.ua/url?sa=i&amp;rct=j&amp;q=&amp;esrc=s&amp;frm=1&amp;source=images&amp;cd=&amp;cad=rja&amp;docid=YXdB3mBQ4gKj-M&amp;tbnid=i6yanywWDo8yqM:&amp;ved=0CAUQjRw&amp;url=http://mojakulinarija.blogspot.com/2012/09/palola.html&amp;ei=ur2UUp_AG8WGtAbSx4A4&amp;psig=AFQjCNEIf-vJz9H-5LND4kueGGen86KnUQ&amp;ust=1385565972388863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google.com.ua/url?sa=i&amp;rct=j&amp;q=&amp;esrc=s&amp;source=images&amp;cd=&amp;cad=rja&amp;uact=8&amp;ved=0ahUKEwim-4S3tYbMAhWIYJoKHcu1DTEQjRwIBw&amp;url=http://www.gorod.cn.ua/news/gorod-i-region/26026-vid-jakih-hvorob-i-jak-likuyutsja-lyudi-za-dopomogoyu-pjavki.html&amp;bvm=bv.119028448,d.bGg&amp;psig=AFQjCNHDCoxCUZrRt6gvFyZxc_KW4DkZPA&amp;ust=1460458336896141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bono-esse.ru/blizzard/A/Posobie/Bio/molluski.html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www.google.com.ua/url?sa=i&amp;rct=j&amp;q=&amp;esrc=s&amp;source=images&amp;cd=&amp;cad=rja&amp;uact=8&amp;ved=0ahUKEwjQqciZ1IbMAhXoK5oKHX97BDIQjRwIBw&amp;url=http://byology.ru/?p=491&amp;psig=AFQjCNGLcqU6Ip1jjx9XXz_V1J3kdqFcTQ&amp;ust=1460466593900826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school.xvatit.com/index.php?title=%D0%A4%D0%B0%D0%B9%D0%BB:Bio8_36_1.jpg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uk.wikipedia.org/wiki/%D0%A4%D0%B0%D0%B9%D0%BB:Arthropoda.jpg" TargetMode="Externa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7.jpeg"/><Relationship Id="rId7" Type="http://schemas.openxmlformats.org/officeDocument/2006/relationships/hyperlink" Target="https://www.google.com.ua/url?sa=i&amp;rct=j&amp;q=&amp;esrc=s&amp;source=images&amp;cd=&amp;cad=rja&amp;uact=8&amp;ved=2ahUKEwiXh6WN9qrmAhUox4sKHbQwBo4QjRx6BAgBEAQ&amp;url=https://www.youtube.com/watch?v=1ZmFa4ajsmM&amp;psig=AOvVaw07lTzp3DRwoijOVKpCPa3B&amp;ust=1576061858983412" TargetMode="External"/><Relationship Id="rId12" Type="http://schemas.openxmlformats.org/officeDocument/2006/relationships/image" Target="../media/image82.jpeg"/><Relationship Id="rId2" Type="http://schemas.openxmlformats.org/officeDocument/2006/relationships/hyperlink" Target="https://www.google.com.ua/url?sa=i&amp;rct=j&amp;q=&amp;esrc=s&amp;source=images&amp;cd=&amp;ved=2ahUKEwjD3tDt9KrmAhXJk4sKHW4lDtoQjRx6BAgBEAQ&amp;url=https://dovidkam.com/zdorovia/chomu-v-kvartiri-zyavlyayutsya-mokrici-cheshujnicy-chim-voni-nebezpechni-i-yak-z-nimi-borotisya.html&amp;psig=AOvVaw2R3hd_uHCOMF8aIlWyDuUP&amp;ust=15760615242564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hyperlink" Target="http://globalscience.ru/article/read/ua21596/" TargetMode="External"/><Relationship Id="rId5" Type="http://schemas.openxmlformats.org/officeDocument/2006/relationships/image" Target="../media/image78.jpeg"/><Relationship Id="rId10" Type="http://schemas.openxmlformats.org/officeDocument/2006/relationships/image" Target="../media/image81.jpeg"/><Relationship Id="rId4" Type="http://schemas.openxmlformats.org/officeDocument/2006/relationships/hyperlink" Target="http://pitomecdoma.ru/akvariumistika/dafnija/dafnija.shtml" TargetMode="External"/><Relationship Id="rId9" Type="http://schemas.openxmlformats.org/officeDocument/2006/relationships/hyperlink" Target="https://www.mozaweb.com/uk/Extra-3D_sceni-Richkovij_rak-139761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hyperlink" Target="http://www.google.com.ua/url?sa=i&amp;rct=j&amp;q=&amp;esrc=s&amp;source=images&amp;cd=&amp;cad=rja&amp;docid=zsDlbCAx2-PRfM&amp;tbnid=HWO8P4j5MLsYHM:&amp;ved=0CAUQjRw&amp;url=http://bse.sci-lib.com/article087466.html&amp;ei=7EqoUuvqO4jWswaWz4DoBw&amp;psig=AFQjCNEtihpHxdJxTQcETT3USyVuVBWASw&amp;ust=1386847336300018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://school.xvatit.com/index.php?title=%D0%A4%D0%B0%D0%B9%D0%BB:21.07-1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hyperlink" Target="http://school.xvatit.com/index.php?title=%D0%A4%D0%B0%D0%B9%D0%BB:21.07-18.jpg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://www.google.com.ua/url?sa=i&amp;rct=j&amp;q=&amp;esrc=s&amp;source=images&amp;cd=&amp;cad=rja&amp;uact=8&amp;ved=0ahUKEwi_wfu-2obMAhWKFZoKHetwD0kQjRwIBw&amp;url=http://poradu.pp.ua/nauka/21237-metelik-pavicheve-oko-opis-foto-ckav-fakti-pro-metelikv.html&amp;psig=AFQjCNEPKso22vYMkOOu6iAgKkFv8EpqBg&amp;ust=1460468279036236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chool.xvatit.com/index.php?title=%D0%A4%D0%B0%D0%B9%D0%BB:Bio8_11_2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parusnik-club.at.ua/_si/0/63913054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arusnik-club.at.ua/_si/0/89508844.gi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parusnik-club.at.ua/_si/0/16769133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frm=1&amp;source=images&amp;cd=&amp;cad=rja&amp;docid=IA5xU6P4630Y2M&amp;tbnid=pfgeQos5Ie0QbM:&amp;ved=0CAUQjRw&amp;url=http://900igr.net/prezentatsii/biologija/Test-prostejshie/005-Ameba-obyknovennaja.html&amp;ei=wUiDUtrON8SKtAaXjYAI&amp;bvm=bv.56343320,d.Yms&amp;psig=AFQjCNHb-R0cFdxTjvGS0w5BbrvuJTuyjg&amp;ust=138442194486619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Зоологія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Одноклітинні твариноподібні організми,</a:t>
            </a:r>
          </a:p>
          <a:p>
            <a:r>
              <a:rPr lang="uk-UA" dirty="0"/>
              <a:t>Первинні багатоклітинні тварини</a:t>
            </a:r>
          </a:p>
          <a:p>
            <a:r>
              <a:rPr lang="uk-UA" dirty="0"/>
              <a:t>Підтип справжні багатоклітинні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Променяки (радіолярії)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Входять до складу планктону, мають мінеральний скелет з кремнезему.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t0.gstatic.com/images?q=tbn:ANd9GcQXDaGZ6vVQpfFHq5ipAB4AkAkzUPaohqAt8WRPMHf2UATic4G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2374900" cy="316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dic.academic.ru/pictures/enc_biology/animals/ris._1_37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852936"/>
            <a:ext cx="3821430" cy="37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Форамініфери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Входять до складу бентосу, мають зовнішній скелет у вигляді черепашок. У більшості видів черепашки вапнякові.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encrypted-tbn1.gstatic.com/images?q=tbn:ANd9GcTn4K5EoVZ0C0xF51A3NYSdT8VDj7RGu3X2yQXU1hQc9xtJA3b9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189674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zooex.baikal.ru/pictures/protozoa/Trochammina2.gif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861048"/>
            <a:ext cx="4967605" cy="163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0675"/>
            <a:ext cx="7242175" cy="11430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Паразитичні амеби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775"/>
            <a:ext cx="4038600" cy="4525963"/>
          </a:xfrm>
        </p:spPr>
        <p:txBody>
          <a:bodyPr/>
          <a:lstStyle/>
          <a:p>
            <a:r>
              <a:rPr lang="uk-UA"/>
              <a:t>Амеба дизентерійна мешкає в товстому кишечнику людини і викликає амебіаз</a:t>
            </a:r>
            <a:endParaRPr lang="ru-RU"/>
          </a:p>
        </p:txBody>
      </p:sp>
      <p:pic>
        <p:nvPicPr>
          <p:cNvPr id="5" name="Рисунок 4" descr="dizenteryyna_ameb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2852420" cy="285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omedicine.info/wp-content/uploads/2012/02/100-b-protozoa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420888"/>
            <a:ext cx="3453130" cy="37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Малярійний плазмодій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dirty="0"/>
              <a:t>Має складний життєвий цикл із чергуванням хазяїв (людини та малярійного комара) та безстатевого і статевого розмноження.</a:t>
            </a:r>
          </a:p>
          <a:p>
            <a:pPr>
              <a:lnSpc>
                <a:spcPct val="90000"/>
              </a:lnSpc>
            </a:pPr>
            <a:r>
              <a:rPr lang="uk-UA" b="1" dirty="0">
                <a:solidFill>
                  <a:srgbClr val="FF0000"/>
                </a:solidFill>
              </a:rPr>
              <a:t> Малярійний комар – остаточний хазяїн паразита</a:t>
            </a:r>
            <a:r>
              <a:rPr lang="uk-UA" dirty="0"/>
              <a:t>, саме в його тілі відбувається статеве розмноження паразита.</a:t>
            </a:r>
          </a:p>
          <a:p>
            <a:pPr>
              <a:lnSpc>
                <a:spcPct val="90000"/>
              </a:lnSpc>
            </a:pPr>
            <a:r>
              <a:rPr lang="uk-UA" dirty="0"/>
              <a:t> </a:t>
            </a:r>
            <a:r>
              <a:rPr lang="uk-UA" b="1" dirty="0">
                <a:solidFill>
                  <a:srgbClr val="FF0000"/>
                </a:solidFill>
              </a:rPr>
              <a:t>Людина – проміжний хазяїн</a:t>
            </a:r>
            <a:r>
              <a:rPr lang="uk-UA" dirty="0"/>
              <a:t>, у її організмі здійснюється безстатеве розмноження плазмодія.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Цикл розвитку малярійного плазмодія</a:t>
            </a:r>
          </a:p>
        </p:txBody>
      </p:sp>
      <p:pic>
        <p:nvPicPr>
          <p:cNvPr id="4" name="Содержимое 3" descr="http://dic.academic.ru/pictures/ntes/152-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5309" y="1609725"/>
            <a:ext cx="4742781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Інфузорія туфелька</a:t>
            </a:r>
          </a:p>
        </p:txBody>
      </p:sp>
      <p:pic>
        <p:nvPicPr>
          <p:cNvPr id="4" name="Содержимое 3" descr="http://konspekta.net/studopediainfo/baza8/5009169228883.files/image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27178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images.myshared.ru/361145/slide_12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628800"/>
            <a:ext cx="63722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124744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chemeClr val="tx1"/>
                </a:solidFill>
              </a:rPr>
              <a:t>Підцарство</a:t>
            </a:r>
            <a:r>
              <a:rPr lang="uk-UA" dirty="0">
                <a:solidFill>
                  <a:schemeClr val="tx1"/>
                </a:solidFill>
              </a:rPr>
              <a:t> первинні багатоклітинні. Тип Губки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/>
              <a:t>Загальна характеристика</a:t>
            </a:r>
          </a:p>
          <a:p>
            <a:r>
              <a:rPr lang="uk-UA" dirty="0"/>
              <a:t>До </a:t>
            </a:r>
            <a:r>
              <a:rPr lang="uk-UA" dirty="0" err="1"/>
              <a:t>підцарства</a:t>
            </a:r>
            <a:r>
              <a:rPr lang="uk-UA" dirty="0"/>
              <a:t> Первинні Багатоклітинні належать багатоклітинні гетеротрофні тварини. Первинних багатоклітинних протиставлять Справжнім багатоклітинним, від яких вони відрізняються </a:t>
            </a:r>
            <a:r>
              <a:rPr lang="uk-UA" b="1" dirty="0"/>
              <a:t>відсутністю справжніх зародкових листків, нервової та м'язової системи, а також відсутністю рота та кишечника.</a:t>
            </a:r>
          </a:p>
          <a:p>
            <a:r>
              <a:rPr lang="uk-UA" b="1" dirty="0">
                <a:solidFill>
                  <a:srgbClr val="FF0000"/>
                </a:solidFill>
              </a:rPr>
              <a:t>Тип Губки. </a:t>
            </a:r>
            <a:r>
              <a:rPr lang="uk-UA" dirty="0"/>
              <a:t>Примітивні багатоклітинні організми, </a:t>
            </a:r>
            <a:r>
              <a:rPr lang="uk-UA" b="1" dirty="0"/>
              <a:t>позбавлені диференційованих тканин та органів.</a:t>
            </a:r>
          </a:p>
          <a:p>
            <a:r>
              <a:rPr lang="uk-UA" dirty="0"/>
              <a:t>Мають мішкоподібне тіло, всередині </a:t>
            </a:r>
            <a:r>
              <a:rPr lang="uk-UA" dirty="0" err="1"/>
              <a:t>порожнина–парагастральна</a:t>
            </a:r>
            <a:r>
              <a:rPr lang="uk-UA" dirty="0"/>
              <a:t> або </a:t>
            </a:r>
            <a:r>
              <a:rPr lang="uk-UA" b="1" dirty="0" err="1">
                <a:solidFill>
                  <a:srgbClr val="FF0000"/>
                </a:solidFill>
              </a:rPr>
              <a:t>атріальна</a:t>
            </a:r>
            <a:r>
              <a:rPr lang="uk-UA" dirty="0">
                <a:solidFill>
                  <a:srgbClr val="FF0000"/>
                </a:solidFill>
              </a:rPr>
              <a:t>, </a:t>
            </a:r>
            <a:r>
              <a:rPr lang="uk-UA" dirty="0"/>
              <a:t>яка відкривається на верхівці устям.</a:t>
            </a:r>
          </a:p>
          <a:p>
            <a:endParaRPr lang="uk-UA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692696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dirty="0">
                <a:solidFill>
                  <a:schemeClr val="tx1"/>
                </a:solidFill>
              </a:rPr>
              <a:t>Тип Губки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Стінка губки складається з двох шарів — </a:t>
            </a:r>
            <a:r>
              <a:rPr lang="uk-UA" sz="2400" b="1" dirty="0" err="1">
                <a:solidFill>
                  <a:srgbClr val="FF0000"/>
                </a:solidFill>
              </a:rPr>
              <a:t>екто-</a:t>
            </a:r>
            <a:r>
              <a:rPr lang="uk-UA" sz="2400" b="1" dirty="0">
                <a:solidFill>
                  <a:srgbClr val="FF0000"/>
                </a:solidFill>
              </a:rPr>
              <a:t> й ентодерми</a:t>
            </a:r>
            <a:r>
              <a:rPr lang="uk-UA" sz="2400" dirty="0"/>
              <a:t>.</a:t>
            </a:r>
          </a:p>
          <a:p>
            <a:r>
              <a:rPr lang="uk-UA" sz="2400" dirty="0"/>
              <a:t>В ектодермі містяться плоскі епітеліально-мускульні клітини, які утворюють покривний епітелій. </a:t>
            </a:r>
          </a:p>
          <a:p>
            <a:r>
              <a:rPr lang="uk-UA" sz="2400" dirty="0"/>
              <a:t>Ентодерма складається з травних клітин, які </a:t>
            </a:r>
            <a:r>
              <a:rPr lang="uk-UA" sz="2400" b="1" dirty="0">
                <a:solidFill>
                  <a:srgbClr val="FF0000"/>
                </a:solidFill>
              </a:rPr>
              <a:t>мають джгутик</a:t>
            </a:r>
            <a:r>
              <a:rPr lang="uk-UA" sz="2400" dirty="0"/>
              <a:t> — </a:t>
            </a:r>
            <a:r>
              <a:rPr lang="uk-UA" sz="2400" b="1" dirty="0" err="1">
                <a:solidFill>
                  <a:srgbClr val="FF0000"/>
                </a:solidFill>
              </a:rPr>
              <a:t>хоаноцитів</a:t>
            </a:r>
            <a:r>
              <a:rPr lang="uk-UA" sz="2400" dirty="0"/>
              <a:t>. </a:t>
            </a:r>
          </a:p>
          <a:p>
            <a:r>
              <a:rPr lang="uk-UA" sz="2400" dirty="0"/>
              <a:t>У мезоглею занурені </a:t>
            </a:r>
            <a:r>
              <a:rPr lang="uk-UA" sz="2400" b="1" dirty="0"/>
              <a:t>опорні</a:t>
            </a:r>
            <a:r>
              <a:rPr lang="uk-UA" sz="2400" dirty="0"/>
              <a:t> клітини, що формують скелет, </a:t>
            </a:r>
            <a:r>
              <a:rPr lang="uk-UA" sz="2400" b="1" dirty="0"/>
              <a:t>амебоцити</a:t>
            </a:r>
            <a:r>
              <a:rPr lang="uk-UA" sz="2400" dirty="0"/>
              <a:t>, які мають псевдоподії,  беруть участь у травленні, </a:t>
            </a:r>
            <a:r>
              <a:rPr lang="uk-UA" sz="2400" b="1" dirty="0"/>
              <a:t>проміжні</a:t>
            </a:r>
            <a:r>
              <a:rPr lang="uk-UA" sz="2400" dirty="0"/>
              <a:t> клітини, які здатні перетворюватися на інші види та статеві клітини. </a:t>
            </a:r>
          </a:p>
          <a:p>
            <a:r>
              <a:rPr lang="uk-UA" sz="2400" dirty="0"/>
              <a:t>Стінка тіла пронизана численними наскрізними порами.</a:t>
            </a:r>
          </a:p>
          <a:p>
            <a:r>
              <a:rPr lang="uk-UA" sz="2400" b="1" dirty="0"/>
              <a:t>Скелет складається з безлічі голок (спікул). </a:t>
            </a:r>
          </a:p>
          <a:p>
            <a:r>
              <a:rPr lang="uk-UA" sz="2400" b="1" dirty="0"/>
              <a:t>Живлення, дихання та виділення у губок здійснюються за допомогою безперервного потоку води крізь тіло.</a:t>
            </a:r>
          </a:p>
          <a:p>
            <a:r>
              <a:rPr lang="uk-UA" sz="2400" b="1" dirty="0"/>
              <a:t>Розмножуються губки як статевим, так і нестатевим способом.</a:t>
            </a:r>
          </a:p>
          <a:p>
            <a:r>
              <a:rPr lang="uk-UA" sz="2400" dirty="0"/>
              <a:t>Губки поширені в прісних і солоних водах усіх кліматичних зон, представлені як поодинокими, так і колоніальними формами.</a:t>
            </a:r>
          </a:p>
          <a:p>
            <a:endParaRPr lang="uk-UA" sz="2400" b="1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/>
              <a:t> </a:t>
            </a:r>
            <a:r>
              <a:rPr lang="uk-UA" dirty="0">
                <a:solidFill>
                  <a:schemeClr val="tx1"/>
                </a:solidFill>
              </a:rPr>
              <a:t>клітини  губки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700213"/>
            <a:ext cx="1447800" cy="3943350"/>
          </a:xfrm>
        </p:spPr>
      </p:pic>
      <p:pic>
        <p:nvPicPr>
          <p:cNvPr id="16388" name="Picture 7" descr="Image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005263"/>
            <a:ext cx="42576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choanocyt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2663" y="1557338"/>
            <a:ext cx="18113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1989138"/>
            <a:ext cx="1530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sponge_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575" y="2133600"/>
            <a:ext cx="11239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Бодяга ставкова</a:t>
            </a:r>
          </a:p>
        </p:txBody>
      </p:sp>
      <p:pic>
        <p:nvPicPr>
          <p:cNvPr id="4" name="irc_mi" descr="Картинки по запросу бодяга ставкова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156648" cy="51667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Загальна характеристика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587727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400" dirty="0"/>
              <a:t>Сучасна зоологія — це ціла система наук </a:t>
            </a:r>
            <a:r>
              <a:rPr lang="uk-UA" sz="2400" dirty="0">
                <a:solidFill>
                  <a:srgbClr val="FF0000"/>
                </a:solidFill>
              </a:rPr>
              <a:t>про тварин</a:t>
            </a:r>
            <a:r>
              <a:rPr lang="uk-UA" sz="2400" dirty="0"/>
              <a:t>. Одні з них вивчають будову, розвиток тварин, спосіб життя, поширення; інші — окремі групи тварин, наприклад, тільки риб (іхтіологія) або ж тільки комах (ентомологія). </a:t>
            </a:r>
          </a:p>
          <a:p>
            <a:pPr>
              <a:lnSpc>
                <a:spcPct val="80000"/>
              </a:lnSpc>
            </a:pPr>
            <a:r>
              <a:rPr lang="uk-UA" sz="2400" dirty="0"/>
              <a:t>Класифікація тварин. Усі тварини</a:t>
            </a:r>
            <a:r>
              <a:rPr lang="en-US" sz="2400" dirty="0"/>
              <a:t> </a:t>
            </a:r>
            <a:r>
              <a:rPr lang="uk-UA" sz="2400" dirty="0"/>
              <a:t>за ознаками </a:t>
            </a:r>
            <a:r>
              <a:rPr lang="uk-UA" sz="2400" dirty="0" err="1"/>
              <a:t>близькоспорідненості</a:t>
            </a:r>
            <a:r>
              <a:rPr lang="uk-UA" sz="2400" dirty="0"/>
              <a:t> вченими об'єднані у систематичні групи. Найменша з них — </a:t>
            </a:r>
            <a:r>
              <a:rPr lang="uk-UA" sz="2400" dirty="0">
                <a:solidFill>
                  <a:srgbClr val="FF0000"/>
                </a:solidFill>
              </a:rPr>
              <a:t>вид</a:t>
            </a:r>
            <a:r>
              <a:rPr lang="uk-UA" sz="2400" dirty="0"/>
              <a:t>. </a:t>
            </a:r>
            <a:r>
              <a:rPr lang="ru-RU" sz="2400" dirty="0" err="1"/>
              <a:t>Подібні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об’єднують</a:t>
            </a:r>
            <a:r>
              <a:rPr lang="ru-RU" sz="2400" dirty="0"/>
              <a:t> у </a:t>
            </a:r>
            <a:r>
              <a:rPr lang="ru-RU" sz="2400" dirty="0">
                <a:solidFill>
                  <a:srgbClr val="FF0000"/>
                </a:solidFill>
              </a:rPr>
              <a:t>роди</a:t>
            </a:r>
            <a:r>
              <a:rPr lang="ru-RU" sz="2400" dirty="0"/>
              <a:t>, роди – в </a:t>
            </a:r>
            <a:r>
              <a:rPr lang="ru-RU" sz="2400" dirty="0" err="1">
                <a:solidFill>
                  <a:srgbClr val="FF0000"/>
                </a:solidFill>
              </a:rPr>
              <a:t>родини</a:t>
            </a:r>
            <a:r>
              <a:rPr lang="ru-RU" sz="2400" dirty="0"/>
              <a:t>, </a:t>
            </a:r>
            <a:r>
              <a:rPr lang="ru-RU" sz="2400" dirty="0" err="1"/>
              <a:t>родини</a:t>
            </a:r>
            <a:r>
              <a:rPr lang="ru-RU" sz="2400" dirty="0"/>
              <a:t> – </a:t>
            </a:r>
            <a:r>
              <a:rPr lang="ru-RU" sz="2400" dirty="0" err="1">
                <a:solidFill>
                  <a:srgbClr val="FF0000"/>
                </a:solidFill>
              </a:rPr>
              <a:t>в</a:t>
            </a:r>
            <a:r>
              <a:rPr lang="ru-RU" sz="2400" dirty="0">
                <a:solidFill>
                  <a:srgbClr val="FF0000"/>
                </a:solidFill>
              </a:rPr>
              <a:t> ряди</a:t>
            </a:r>
            <a:r>
              <a:rPr lang="ru-RU" sz="2400" dirty="0"/>
              <a:t>, ряди – </a:t>
            </a:r>
            <a:r>
              <a:rPr lang="ru-RU" sz="2400" dirty="0">
                <a:solidFill>
                  <a:srgbClr val="FF0000"/>
                </a:solidFill>
              </a:rPr>
              <a:t>в </a:t>
            </a:r>
            <a:r>
              <a:rPr lang="ru-RU" sz="2400" dirty="0" err="1">
                <a:solidFill>
                  <a:srgbClr val="FF0000"/>
                </a:solidFill>
              </a:rPr>
              <a:t>класи</a:t>
            </a:r>
            <a:r>
              <a:rPr lang="ru-RU" sz="2400" dirty="0"/>
              <a:t>, </a:t>
            </a:r>
            <a:r>
              <a:rPr lang="ru-RU" sz="2400" dirty="0" err="1"/>
              <a:t>класи</a:t>
            </a:r>
            <a:r>
              <a:rPr lang="ru-RU" sz="2400" dirty="0"/>
              <a:t> – </a:t>
            </a:r>
            <a:r>
              <a:rPr lang="ru-RU" sz="2400" dirty="0" err="1"/>
              <a:t>в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FF0000"/>
                </a:solidFill>
              </a:rPr>
              <a:t>типи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  <a:endParaRPr lang="uk-UA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8904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   На сьогодні на Землі налічується майже </a:t>
            </a:r>
            <a:r>
              <a:rPr lang="uk-UA" sz="2400" dirty="0">
                <a:solidFill>
                  <a:srgbClr val="FF0000"/>
                </a:solidFill>
              </a:rPr>
              <a:t>45</a:t>
            </a:r>
            <a:r>
              <a:rPr lang="uk-UA" sz="2400" dirty="0"/>
              <a:t> тисяч видів хребетних і </a:t>
            </a:r>
            <a:r>
              <a:rPr lang="uk-UA" sz="2400" dirty="0">
                <a:solidFill>
                  <a:srgbClr val="FF0000"/>
                </a:solidFill>
              </a:rPr>
              <a:t>5-8</a:t>
            </a:r>
            <a:r>
              <a:rPr lang="uk-UA" sz="2400" dirty="0"/>
              <a:t> мільйонів видів безхребетних тварин, із яких описано тільки 1,5 </a:t>
            </a:r>
            <a:r>
              <a:rPr lang="uk-UA" sz="2400" dirty="0" err="1"/>
              <a:t>млн</a:t>
            </a:r>
            <a:r>
              <a:rPr lang="uk-UA" sz="2400" dirty="0"/>
              <a:t> видів</a:t>
            </a:r>
            <a:r>
              <a:rPr lang="en-US" sz="2400" dirty="0"/>
              <a:t>. </a:t>
            </a:r>
            <a:r>
              <a:rPr lang="uk-UA" sz="2400" dirty="0"/>
              <a:t>Царство Тварини поділяється на </a:t>
            </a:r>
            <a:r>
              <a:rPr lang="uk-UA" sz="2400" dirty="0" err="1"/>
              <a:t>підцарства</a:t>
            </a:r>
            <a:r>
              <a:rPr lang="uk-UA" sz="2400" dirty="0"/>
              <a:t>. </a:t>
            </a:r>
          </a:p>
          <a:p>
            <a:r>
              <a:rPr lang="uk-UA" sz="2400" dirty="0" err="1">
                <a:solidFill>
                  <a:srgbClr val="FF0000"/>
                </a:solidFill>
              </a:rPr>
              <a:t>Підцарство</a:t>
            </a:r>
            <a:r>
              <a:rPr lang="uk-UA" sz="2400" dirty="0"/>
              <a:t> </a:t>
            </a:r>
            <a:r>
              <a:rPr lang="uk-UA" sz="2400" dirty="0">
                <a:solidFill>
                  <a:srgbClr val="FF0000"/>
                </a:solidFill>
              </a:rPr>
              <a:t>Первинні багатоклітинні (</a:t>
            </a:r>
            <a:r>
              <a:rPr lang="uk-UA" sz="2400" dirty="0" err="1">
                <a:solidFill>
                  <a:srgbClr val="FF0000"/>
                </a:solidFill>
              </a:rPr>
              <a:t>Prometazoa</a:t>
            </a:r>
            <a:r>
              <a:rPr lang="uk-UA" sz="2400" dirty="0">
                <a:solidFill>
                  <a:srgbClr val="FF0000"/>
                </a:solidFill>
              </a:rPr>
              <a:t>) </a:t>
            </a:r>
          </a:p>
          <a:p>
            <a:pPr lvl="1"/>
            <a:r>
              <a:rPr lang="uk-UA" sz="2400" dirty="0">
                <a:solidFill>
                  <a:srgbClr val="FF0000"/>
                </a:solidFill>
              </a:rPr>
              <a:t>Тип Губки (</a:t>
            </a:r>
            <a:r>
              <a:rPr lang="uk-UA" sz="2400" dirty="0" err="1">
                <a:solidFill>
                  <a:srgbClr val="FF0000"/>
                </a:solidFill>
              </a:rPr>
              <a:t>Porifera</a:t>
            </a:r>
            <a:r>
              <a:rPr lang="uk-UA" sz="2400" dirty="0">
                <a:solidFill>
                  <a:srgbClr val="FF0000"/>
                </a:solidFill>
              </a:rPr>
              <a:t>)</a:t>
            </a:r>
          </a:p>
          <a:p>
            <a:r>
              <a:rPr lang="uk-UA" sz="2400" dirty="0" err="1">
                <a:solidFill>
                  <a:srgbClr val="FF0000"/>
                </a:solidFill>
              </a:rPr>
              <a:t>Підцарство</a:t>
            </a:r>
            <a:r>
              <a:rPr lang="uk-UA" sz="2400" dirty="0">
                <a:solidFill>
                  <a:srgbClr val="FF0000"/>
                </a:solidFill>
              </a:rPr>
              <a:t> Справжні багатоклітинні (</a:t>
            </a:r>
            <a:r>
              <a:rPr lang="uk-UA" sz="2400" dirty="0" err="1">
                <a:solidFill>
                  <a:srgbClr val="FF0000"/>
                </a:solidFill>
              </a:rPr>
              <a:t>Eumetazoa</a:t>
            </a:r>
            <a:r>
              <a:rPr lang="uk-UA" sz="2400" dirty="0">
                <a:solidFill>
                  <a:srgbClr val="FF0000"/>
                </a:solidFill>
              </a:rPr>
              <a:t>) </a:t>
            </a:r>
          </a:p>
          <a:p>
            <a:endParaRPr lang="uk-UA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696200" cy="1248750"/>
          </a:xfrm>
        </p:spPr>
        <p:txBody>
          <a:bodyPr/>
          <a:lstStyle/>
          <a:p>
            <a:r>
              <a:rPr lang="uk-UA" u="sng" dirty="0">
                <a:solidFill>
                  <a:schemeClr val="tx1"/>
                </a:solidFill>
              </a:rPr>
              <a:t>Губки</a:t>
            </a:r>
          </a:p>
        </p:txBody>
      </p:sp>
      <p:pic>
        <p:nvPicPr>
          <p:cNvPr id="4" name="Содержимое 3" descr="Различные типы строения губо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557216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быкновенные губки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86417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быкновенные губки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8386" y="3500438"/>
            <a:ext cx="4395614" cy="290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Підтип справжні багатоклітинні тварини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Подібні клітини в тілі тварини спеціалізуються на виконанні певних функцій, об</a:t>
            </a:r>
            <a:r>
              <a:rPr lang="en-US" dirty="0"/>
              <a:t>’</a:t>
            </a:r>
            <a:r>
              <a:rPr lang="uk-UA" dirty="0" err="1"/>
              <a:t>єднуються</a:t>
            </a:r>
            <a:r>
              <a:rPr lang="uk-UA" dirty="0"/>
              <a:t> з утворенням тканин.</a:t>
            </a:r>
          </a:p>
          <a:p>
            <a:r>
              <a:rPr lang="uk-UA" dirty="0"/>
              <a:t>У тварин існують </a:t>
            </a:r>
            <a:r>
              <a:rPr lang="uk-UA" dirty="0">
                <a:solidFill>
                  <a:srgbClr val="FF0000"/>
                </a:solidFill>
              </a:rPr>
              <a:t>чотири</a:t>
            </a:r>
            <a:r>
              <a:rPr lang="uk-UA" dirty="0"/>
              <a:t> основні типи тканин: </a:t>
            </a:r>
            <a:r>
              <a:rPr lang="uk-UA" b="1" dirty="0">
                <a:solidFill>
                  <a:srgbClr val="FF0000"/>
                </a:solidFill>
              </a:rPr>
              <a:t>епітеліальна, сполучна, м</a:t>
            </a:r>
            <a:r>
              <a:rPr lang="en-US" b="1" dirty="0">
                <a:solidFill>
                  <a:srgbClr val="FF0000"/>
                </a:solidFill>
              </a:rPr>
              <a:t>’</a:t>
            </a:r>
            <a:r>
              <a:rPr lang="uk-UA" b="1" dirty="0" err="1">
                <a:solidFill>
                  <a:srgbClr val="FF0000"/>
                </a:solidFill>
              </a:rPr>
              <a:t>язова</a:t>
            </a:r>
            <a:r>
              <a:rPr lang="uk-UA" b="1" dirty="0">
                <a:solidFill>
                  <a:srgbClr val="FF0000"/>
                </a:solidFill>
              </a:rPr>
              <a:t> і нервова.</a:t>
            </a:r>
          </a:p>
          <a:p>
            <a:r>
              <a:rPr lang="uk-UA" dirty="0"/>
              <a:t>Для виконання певних функцій різні тканини об</a:t>
            </a:r>
            <a:r>
              <a:rPr lang="en-US" dirty="0"/>
              <a:t>’</a:t>
            </a:r>
            <a:r>
              <a:rPr lang="uk-UA" dirty="0" err="1"/>
              <a:t>єднуються</a:t>
            </a:r>
            <a:r>
              <a:rPr lang="uk-UA" dirty="0"/>
              <a:t> в органи, а органи – відповідно у системи органів.</a:t>
            </a:r>
          </a:p>
          <a:p>
            <a:r>
              <a:rPr lang="uk-UA" b="1" dirty="0">
                <a:solidFill>
                  <a:srgbClr val="FF0000"/>
                </a:solidFill>
              </a:rPr>
              <a:t>Поява спеціалізованих тканин, органів і систем органів характерна ознака багатоклітинних.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804704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Тип Кишковопорожнинні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/>
              <a:t>До типу  кишковопорожнинних належать двошарові тварини, </a:t>
            </a:r>
            <a:r>
              <a:rPr lang="uk-UA" b="1" dirty="0">
                <a:solidFill>
                  <a:srgbClr val="FF0000"/>
                </a:solidFill>
              </a:rPr>
              <a:t>що мають променеву  (радіальну) симетрію та одну порожнину тіла (</a:t>
            </a:r>
            <a:r>
              <a:rPr lang="uk-UA" b="1" dirty="0" err="1">
                <a:solidFill>
                  <a:srgbClr val="FF0000"/>
                </a:solidFill>
              </a:rPr>
              <a:t>гастральну</a:t>
            </a:r>
            <a:r>
              <a:rPr lang="uk-UA" b="1" dirty="0">
                <a:solidFill>
                  <a:srgbClr val="FF0000"/>
                </a:solidFill>
              </a:rPr>
              <a:t> або кишкову)</a:t>
            </a:r>
          </a:p>
          <a:p>
            <a:r>
              <a:rPr lang="uk-UA" b="1" dirty="0">
                <a:solidFill>
                  <a:srgbClr val="FF0000"/>
                </a:solidFill>
              </a:rPr>
              <a:t>Загальна характеристика</a:t>
            </a:r>
          </a:p>
          <a:p>
            <a:r>
              <a:rPr lang="uk-UA" dirty="0"/>
              <a:t>Стінка тіла складається з двох шарів клітин – зовнішнього (ектодерми) та внутрішнього (ентодерми); ці шари розділені мезоглеєю – безструктурним шаром, у якому перебувають клітини, що мігрували з інших шарів. Мезоглея може виконувати </a:t>
            </a:r>
            <a:r>
              <a:rPr lang="uk-UA" dirty="0">
                <a:solidFill>
                  <a:srgbClr val="FF0000"/>
                </a:solidFill>
              </a:rPr>
              <a:t>опорну функцію</a:t>
            </a:r>
            <a:r>
              <a:rPr lang="uk-UA" dirty="0"/>
              <a:t>.</a:t>
            </a:r>
          </a:p>
          <a:p>
            <a:r>
              <a:rPr lang="uk-UA" b="1" dirty="0">
                <a:solidFill>
                  <a:srgbClr val="FF0000"/>
                </a:solidFill>
              </a:rPr>
              <a:t>Відсутність справжніх тканин. Диференціювання тільки на клітинному рівні. У них є: </a:t>
            </a:r>
            <a:r>
              <a:rPr lang="uk-UA" b="1" dirty="0">
                <a:solidFill>
                  <a:srgbClr val="002060"/>
                </a:solidFill>
              </a:rPr>
              <a:t>епітеліально-м</a:t>
            </a:r>
            <a:r>
              <a:rPr lang="en-US" b="1" dirty="0">
                <a:solidFill>
                  <a:srgbClr val="002060"/>
                </a:solidFill>
              </a:rPr>
              <a:t>’</a:t>
            </a:r>
            <a:r>
              <a:rPr lang="uk-UA" b="1" dirty="0">
                <a:solidFill>
                  <a:srgbClr val="002060"/>
                </a:solidFill>
              </a:rPr>
              <a:t>язові, залозисті, проміжні, статеві і жалкі.</a:t>
            </a:r>
          </a:p>
          <a:p>
            <a:endParaRPr lang="uk-UA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20040"/>
            <a:ext cx="6981852" cy="68006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Тип Кишковопорожнинні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68760"/>
            <a:ext cx="8029556" cy="558924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Нервові клітини утворюють </a:t>
            </a:r>
            <a:r>
              <a:rPr lang="uk-UA" b="1" dirty="0">
                <a:solidFill>
                  <a:srgbClr val="002060"/>
                </a:solidFill>
              </a:rPr>
              <a:t>нервову систему дифузного типу</a:t>
            </a:r>
            <a:r>
              <a:rPr lang="uk-UA" dirty="0"/>
              <a:t>. Наявність нервової системи зумовлює появу </a:t>
            </a:r>
            <a:r>
              <a:rPr lang="uk-UA" b="1" dirty="0">
                <a:solidFill>
                  <a:srgbClr val="002060"/>
                </a:solidFill>
              </a:rPr>
              <a:t>рефлексів</a:t>
            </a:r>
            <a:r>
              <a:rPr lang="uk-UA" b="1" dirty="0"/>
              <a:t>.</a:t>
            </a:r>
          </a:p>
          <a:p>
            <a:r>
              <a:rPr lang="uk-UA" dirty="0"/>
              <a:t>Порожнина тіла поєднана з зовнішнім середовищем ротовим отвором.</a:t>
            </a:r>
          </a:p>
          <a:p>
            <a:r>
              <a:rPr lang="uk-UA" dirty="0"/>
              <a:t>У кишковопорожнинних спостерігаються дві основні життєві форми: </a:t>
            </a:r>
            <a:r>
              <a:rPr lang="uk-UA" b="1" dirty="0">
                <a:solidFill>
                  <a:srgbClr val="FF0000"/>
                </a:solidFill>
              </a:rPr>
              <a:t>поліпи та медузи</a:t>
            </a:r>
            <a:r>
              <a:rPr lang="uk-UA" dirty="0"/>
              <a:t>.</a:t>
            </a:r>
          </a:p>
          <a:p>
            <a:r>
              <a:rPr lang="uk-UA" dirty="0"/>
              <a:t>Розмноження статеве і нестатеве.</a:t>
            </a:r>
          </a:p>
          <a:p>
            <a:r>
              <a:rPr lang="uk-UA" dirty="0"/>
              <a:t>Відомо понад 9 тис. видів. Кишковопорожнинні – переважно морські організми, лише деякі з них живуть у прісних водоймах.</a:t>
            </a:r>
          </a:p>
          <a:p>
            <a:r>
              <a:rPr lang="uk-UA" dirty="0"/>
              <a:t>Тип кишковопорожнинних поділяється на класи</a:t>
            </a:r>
            <a:r>
              <a:rPr lang="uk-UA" b="1" dirty="0">
                <a:solidFill>
                  <a:srgbClr val="FF0000"/>
                </a:solidFill>
              </a:rPr>
              <a:t>: </a:t>
            </a:r>
            <a:r>
              <a:rPr lang="uk-UA" b="1" dirty="0" err="1">
                <a:solidFill>
                  <a:srgbClr val="FF0000"/>
                </a:solidFill>
              </a:rPr>
              <a:t>Гідрозої</a:t>
            </a:r>
            <a:r>
              <a:rPr lang="uk-UA" b="1" dirty="0">
                <a:solidFill>
                  <a:srgbClr val="FF0000"/>
                </a:solidFill>
              </a:rPr>
              <a:t>, Сцифоїдні медузи та Коралові поліпи.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Клас </a:t>
            </a:r>
            <a:r>
              <a:rPr lang="uk-UA" dirty="0" err="1">
                <a:solidFill>
                  <a:schemeClr val="tx1"/>
                </a:solidFill>
              </a:rPr>
              <a:t>Гідрозої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Загальна характеристика класу.</a:t>
            </a:r>
          </a:p>
          <a:p>
            <a:r>
              <a:rPr lang="uk-UA" dirty="0"/>
              <a:t>У життєвому циклі </a:t>
            </a:r>
            <a:r>
              <a:rPr lang="uk-UA" b="1" dirty="0">
                <a:solidFill>
                  <a:srgbClr val="FF0000"/>
                </a:solidFill>
              </a:rPr>
              <a:t>домінує поліп</a:t>
            </a:r>
            <a:r>
              <a:rPr lang="uk-UA" dirty="0"/>
              <a:t>, однак є види у яких є і </a:t>
            </a:r>
            <a:r>
              <a:rPr lang="uk-UA" dirty="0" err="1"/>
              <a:t>медузоїдне</a:t>
            </a:r>
            <a:r>
              <a:rPr lang="uk-UA" dirty="0"/>
              <a:t> покоління.</a:t>
            </a:r>
          </a:p>
          <a:p>
            <a:r>
              <a:rPr lang="uk-UA" dirty="0"/>
              <a:t>Статеві залози містяться в ектодермі.</a:t>
            </a:r>
          </a:p>
          <a:p>
            <a:r>
              <a:rPr lang="uk-UA" dirty="0"/>
              <a:t>В ектодермі є жалкі клітини.</a:t>
            </a:r>
          </a:p>
          <a:p>
            <a:r>
              <a:rPr lang="uk-UA" dirty="0"/>
              <a:t>Життєві форми. Поодинокі особини  (поліпи і медузи). Морські гідроїдні поліпи частіше живуть колоніями.</a:t>
            </a:r>
          </a:p>
          <a:p>
            <a:r>
              <a:rPr lang="uk-UA" dirty="0"/>
              <a:t>Спосіб життя – </a:t>
            </a:r>
            <a:r>
              <a:rPr lang="uk-UA" dirty="0">
                <a:solidFill>
                  <a:srgbClr val="FF0000"/>
                </a:solidFill>
              </a:rPr>
              <a:t>хижаки</a:t>
            </a:r>
            <a:r>
              <a:rPr lang="uk-UA" dirty="0"/>
              <a:t>.</a:t>
            </a:r>
          </a:p>
          <a:p>
            <a:r>
              <a:rPr lang="uk-UA" dirty="0"/>
              <a:t>Поширення: прісні водойми, моря.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Гідра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звичайна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byology.ru/wp-content/uploads/2010/09/33-300x21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857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osvita.ua/doc/images/news/272/27240/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340768"/>
            <a:ext cx="4267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upload.wikimedia.org/wikipedia/uk/d/dc/%D0%96%D0%B0%D0%BB%D0%BA%D1%96_%D0%BA%D0%BB%D1%96%D1%82%D0%B8%D0%BD%D0%B8_%D0%B3%D1%96%D0%B4%D1%80%D0%B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45024"/>
            <a:ext cx="4972050" cy="1828800"/>
          </a:xfrm>
          <a:prstGeom prst="rect">
            <a:avLst/>
          </a:prstGeom>
          <a:noFill/>
        </p:spPr>
      </p:pic>
      <p:pic>
        <p:nvPicPr>
          <p:cNvPr id="7" name="irc_mi" descr="http://byology.ru/wp-content/uploads/2010/09/42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1950" y="5286375"/>
            <a:ext cx="49720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444680" cy="105273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Нервова система та рефлекс у гідри. Розмноження гідри</a:t>
            </a:r>
          </a:p>
        </p:txBody>
      </p:sp>
      <p:pic>
        <p:nvPicPr>
          <p:cNvPr id="4" name="Содержимое 3" descr="У микроскопической пресноводной гидры нервная система равномерно распределена п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52565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subject.com.ua/textbook/biology/8klas/8klas.files/image028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421196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6200" cy="1020763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Представники </a:t>
            </a:r>
            <a:r>
              <a:rPr lang="uk-UA" dirty="0" err="1">
                <a:solidFill>
                  <a:schemeClr val="tx1"/>
                </a:solidFill>
              </a:rPr>
              <a:t>гідрозоїв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" name="irc_mi" descr="http://do.gendocs.ru/pars_docs/tw_refs/218/217110/217110_html_m6660664c.gif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50038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ydra oligactis">
            <a:hlinkClick r:id="rId4" tooltip="&quot;Hydra oligactis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420888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. 7. Жизненный цикл гидроидных: а - медуза, б - яйцо, в - планула, г - колония полипов. 1 - зонтик, 2 - ротовой хоботок с ротовым отверстием, 3 - радиальный канал, 4 - половая железа, 5 - краевые щупальца, 6 - тело полипа, 7 - ножка, 8 - ротовой конус, 9 - щупальце, 10 - гидротека, 11 - гонотека, 12 - бластостиль с развивающимися медузам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257104"/>
            <a:ext cx="3361556" cy="260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Гідроїдні медуза.">
            <a:hlinkClick r:id="rId7" tooltip="&quot;Гідроїдні медуза.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332656"/>
            <a:ext cx="26277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Клас Сцифоїдні медузи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Загальна характеристика класу</a:t>
            </a:r>
          </a:p>
          <a:p>
            <a:r>
              <a:rPr lang="uk-UA" dirty="0"/>
              <a:t>В життєвому циклі </a:t>
            </a:r>
            <a:r>
              <a:rPr lang="uk-UA" dirty="0">
                <a:solidFill>
                  <a:srgbClr val="FF0000"/>
                </a:solidFill>
              </a:rPr>
              <a:t>домінує</a:t>
            </a:r>
            <a:r>
              <a:rPr lang="uk-UA" dirty="0"/>
              <a:t> медуза.</a:t>
            </a:r>
          </a:p>
          <a:p>
            <a:r>
              <a:rPr lang="uk-UA" dirty="0"/>
              <a:t>Статеві залози розвиваються в ентодермі.</a:t>
            </a:r>
          </a:p>
          <a:p>
            <a:r>
              <a:rPr lang="uk-UA" dirty="0"/>
              <a:t>Є жалкі клітини.</a:t>
            </a:r>
          </a:p>
          <a:p>
            <a:r>
              <a:rPr lang="uk-UA" dirty="0"/>
              <a:t>Ускладнюється будова нервової системи (нервове кільце + скупчення нервових клітин) і органів чуттів (</a:t>
            </a:r>
            <a:r>
              <a:rPr lang="uk-UA" b="1" dirty="0" err="1">
                <a:solidFill>
                  <a:srgbClr val="002060"/>
                </a:solidFill>
              </a:rPr>
              <a:t>статоцисти</a:t>
            </a:r>
            <a:r>
              <a:rPr lang="uk-UA" b="1" dirty="0">
                <a:solidFill>
                  <a:srgbClr val="002060"/>
                </a:solidFill>
              </a:rPr>
              <a:t> і світлочутливі клітини утворюють </a:t>
            </a:r>
            <a:r>
              <a:rPr lang="uk-UA" b="1" dirty="0" err="1">
                <a:solidFill>
                  <a:srgbClr val="002060"/>
                </a:solidFill>
              </a:rPr>
              <a:t>ропалії</a:t>
            </a:r>
            <a:r>
              <a:rPr lang="uk-UA" dirty="0"/>
              <a:t>).</a:t>
            </a:r>
          </a:p>
          <a:p>
            <a:r>
              <a:rPr lang="uk-UA" dirty="0"/>
              <a:t>Спосіб життя. Хижаки.</a:t>
            </a:r>
          </a:p>
          <a:p>
            <a:r>
              <a:rPr lang="uk-UA" dirty="0"/>
              <a:t>Поширення. Всі сцифомедузи – мешканці моря.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44408" cy="1215008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Цикл розвитку сцифоїдних медуз</a:t>
            </a:r>
          </a:p>
        </p:txBody>
      </p:sp>
      <p:pic>
        <p:nvPicPr>
          <p:cNvPr id="4" name="Содержимое 3" descr="http://uadocs.exdat.com/pars_docs/tw_refs/304/303150/303150_html_18f9af36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619268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7516688" cy="1124744"/>
          </a:xfrm>
        </p:spPr>
        <p:txBody>
          <a:bodyPr>
            <a:normAutofit fontScale="90000"/>
          </a:bodyPr>
          <a:lstStyle/>
          <a:p>
            <a:r>
              <a:rPr lang="ru-RU" sz="4000" dirty="0" err="1">
                <a:solidFill>
                  <a:schemeClr val="tx1"/>
                </a:solidFill>
              </a:rPr>
              <a:t>Твариноподібні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одноклітинні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організми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66124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3200" b="1" dirty="0">
                <a:solidFill>
                  <a:srgbClr val="FF0000"/>
                </a:solidFill>
              </a:rPr>
              <a:t>Загальна характеристика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Одноклітинні </a:t>
            </a:r>
            <a:r>
              <a:rPr lang="uk-UA" sz="2800" dirty="0" err="1"/>
              <a:t>еукаріотичні</a:t>
            </a:r>
            <a:r>
              <a:rPr lang="uk-UA" sz="2800" dirty="0"/>
              <a:t> організми. У фізіологічному сенсі ця клітина відповідає цілому самостійному організмові.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Двома основними компонентами тіла найпростіших є </a:t>
            </a:r>
            <a:r>
              <a:rPr lang="uk-UA" sz="2800" dirty="0">
                <a:solidFill>
                  <a:srgbClr val="FF0000"/>
                </a:solidFill>
              </a:rPr>
              <a:t>цитоплазма та ядро.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У більшості ядро одне, але є і багатоядерні форми. Ядро найпростіших складається з тих самих структур, що і ядра клітин багатоклітинних організмів.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Для інфузорій і багатьох форамініфер характерна диференціація ядер на вегетативні та генеративні </a:t>
            </a:r>
          </a:p>
          <a:p>
            <a:pPr>
              <a:lnSpc>
                <a:spcPct val="80000"/>
              </a:lnSpc>
              <a:buNone/>
            </a:pPr>
            <a:r>
              <a:rPr lang="uk-UA" sz="2800" dirty="0"/>
              <a:t>( </a:t>
            </a:r>
            <a:r>
              <a:rPr lang="uk-UA" sz="2800" dirty="0" err="1"/>
              <a:t>макронуклеуси</a:t>
            </a:r>
            <a:r>
              <a:rPr lang="uk-UA" sz="2800" dirty="0"/>
              <a:t> та </a:t>
            </a:r>
            <a:r>
              <a:rPr lang="uk-UA" sz="2800" dirty="0" err="1"/>
              <a:t>мікронуклеуси</a:t>
            </a:r>
            <a:r>
              <a:rPr lang="uk-UA" sz="2800" dirty="0"/>
              <a:t>).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3712" cy="732696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Різноманіття сцифомедуз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/>
              <a:t>Ціанея</a:t>
            </a:r>
            <a:r>
              <a:rPr lang="uk-UA" dirty="0"/>
              <a:t> і </a:t>
            </a:r>
            <a:r>
              <a:rPr lang="uk-UA" dirty="0" err="1"/>
              <a:t>хрестовичок</a:t>
            </a:r>
            <a:endParaRPr lang="uk-UA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err="1"/>
              <a:t>Аурелія</a:t>
            </a:r>
            <a:r>
              <a:rPr lang="uk-UA" dirty="0"/>
              <a:t> і </a:t>
            </a:r>
            <a:r>
              <a:rPr lang="uk-UA" dirty="0" err="1"/>
              <a:t>коренерот</a:t>
            </a:r>
            <a:endParaRPr lang="uk-UA" dirty="0"/>
          </a:p>
        </p:txBody>
      </p:sp>
      <p:pic>
        <p:nvPicPr>
          <p:cNvPr id="4" name="Содержимое 3" descr="Файл:Bio8 16 6.jpg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484784"/>
            <a:ext cx="32099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irc_mi" descr="http://www.zoolog.com.ua/naiprost/med1.gif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484784"/>
            <a:ext cx="2124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Морська отруйна медуза - крестовічок (Gonionemus).">
            <a:hlinkClick r:id="rId6" tooltip="Морська отруйна медуза - крестовічок (Gonionemus).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645024"/>
            <a:ext cx="3048000" cy="2286000"/>
          </a:xfrm>
          <a:prstGeom prst="rect">
            <a:avLst/>
          </a:prstGeom>
          <a:noFill/>
        </p:spPr>
      </p:pic>
      <p:pic>
        <p:nvPicPr>
          <p:cNvPr id="6" name="Рисунок 5" descr="Доросла особина">
            <a:hlinkClick r:id="rId8" tooltip="&quot;Доросла особина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3356992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Клас коралові поліпи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Загальна характеристика</a:t>
            </a:r>
          </a:p>
          <a:p>
            <a:r>
              <a:rPr lang="uk-UA" dirty="0"/>
              <a:t>У життєвому циклі є виключно </a:t>
            </a:r>
            <a:r>
              <a:rPr lang="uk-UA" dirty="0" err="1"/>
              <a:t>поліпоїдна</a:t>
            </a:r>
            <a:r>
              <a:rPr lang="uk-UA" dirty="0"/>
              <a:t> форма.</a:t>
            </a:r>
          </a:p>
          <a:p>
            <a:r>
              <a:rPr lang="uk-UA" dirty="0"/>
              <a:t>Статеві залози розвиваються в ентодермі.</a:t>
            </a:r>
          </a:p>
          <a:p>
            <a:r>
              <a:rPr lang="uk-UA" dirty="0"/>
              <a:t>Є жалкі клітини.</a:t>
            </a:r>
          </a:p>
          <a:p>
            <a:r>
              <a:rPr lang="uk-UA" dirty="0"/>
              <a:t>Життєві форми. Поодинокі особини і колоніальні форми.</a:t>
            </a:r>
          </a:p>
          <a:p>
            <a:r>
              <a:rPr lang="uk-UA" dirty="0"/>
              <a:t>Спосіб життя. Хижаки.</a:t>
            </a:r>
          </a:p>
          <a:p>
            <a:r>
              <a:rPr lang="uk-UA" dirty="0"/>
              <a:t>Поширення. Коралові поліпи мешкають виключно в морі.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Коралові поліпи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Характерна особливість будови коралових поліпів – </a:t>
            </a:r>
            <a:r>
              <a:rPr lang="uk-UA" b="1" dirty="0"/>
              <a:t>наявність скелету (вапнякового або з рогоподібних речовини). </a:t>
            </a:r>
            <a:r>
              <a:rPr lang="uk-UA" b="1" dirty="0">
                <a:solidFill>
                  <a:srgbClr val="FF0000"/>
                </a:solidFill>
              </a:rPr>
              <a:t>Скелет може бути зовнішнім або внутрішнім</a:t>
            </a:r>
            <a:r>
              <a:rPr lang="uk-UA" b="1" dirty="0"/>
              <a:t>.</a:t>
            </a:r>
          </a:p>
          <a:p>
            <a:r>
              <a:rPr lang="uk-UA" dirty="0"/>
              <a:t>У коралових поліпів наявні </a:t>
            </a:r>
            <a:r>
              <a:rPr lang="uk-UA" b="1" dirty="0">
                <a:solidFill>
                  <a:srgbClr val="FF0000"/>
                </a:solidFill>
              </a:rPr>
              <a:t>м</a:t>
            </a:r>
            <a:r>
              <a:rPr lang="en-US" b="1" dirty="0">
                <a:solidFill>
                  <a:srgbClr val="FF0000"/>
                </a:solidFill>
              </a:rPr>
              <a:t>’</a:t>
            </a:r>
            <a:r>
              <a:rPr lang="uk-UA" b="1" dirty="0">
                <a:solidFill>
                  <a:srgbClr val="FF0000"/>
                </a:solidFill>
              </a:rPr>
              <a:t>язові клітини</a:t>
            </a:r>
            <a:r>
              <a:rPr lang="uk-UA" dirty="0"/>
              <a:t>, які дозволяють поліпові змінювати форму.</a:t>
            </a:r>
          </a:p>
          <a:p>
            <a:r>
              <a:rPr lang="uk-UA" dirty="0"/>
              <a:t>Ускладнюється будова нервової системи та </a:t>
            </a:r>
            <a:r>
              <a:rPr lang="uk-UA" dirty="0" err="1"/>
              <a:t>гастральної</a:t>
            </a:r>
            <a:r>
              <a:rPr lang="uk-UA" dirty="0"/>
              <a:t> порожнини порівняно з </a:t>
            </a:r>
            <a:r>
              <a:rPr lang="uk-UA" dirty="0" err="1"/>
              <a:t>гідрозоями</a:t>
            </a:r>
            <a:r>
              <a:rPr lang="uk-UA" dirty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Розмноження коралових поліпів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7715200" cy="504296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Серед коралових поліпів є  роздільностатеві та гермафродити. Безстатеве розмноження відбувається брунькуванням або поздовжнім поділом надвоє. Запліднення та розвиток личинки відбувається у травній порожнині. Личинки через рот потрапляють у зовнішнє середовище, де перетворюються на поліп. </a:t>
            </a:r>
            <a:r>
              <a:rPr lang="uk-UA" b="1" dirty="0">
                <a:solidFill>
                  <a:srgbClr val="FF0000"/>
                </a:solidFill>
              </a:rPr>
              <a:t>У коралових поліпів </a:t>
            </a:r>
            <a:r>
              <a:rPr lang="uk-UA" b="1" u="sng" dirty="0">
                <a:solidFill>
                  <a:srgbClr val="FF0000"/>
                </a:solidFill>
              </a:rPr>
              <a:t>відсутнє</a:t>
            </a:r>
            <a:r>
              <a:rPr lang="uk-UA" b="1" dirty="0">
                <a:solidFill>
                  <a:srgbClr val="FF0000"/>
                </a:solidFill>
              </a:rPr>
              <a:t> чергування поколінь.</a:t>
            </a:r>
          </a:p>
          <a:p>
            <a:r>
              <a:rPr lang="uk-UA" dirty="0"/>
              <a:t>Представники. </a:t>
            </a:r>
            <a:r>
              <a:rPr lang="uk-UA" b="1" i="1" dirty="0">
                <a:solidFill>
                  <a:srgbClr val="FF0000"/>
                </a:solidFill>
              </a:rPr>
              <a:t>Восьмипроменеві корали: червоний та білий корали. Шестипроменеві: актинії, </a:t>
            </a:r>
            <a:r>
              <a:rPr lang="uk-UA" b="1" i="1" dirty="0" err="1">
                <a:solidFill>
                  <a:srgbClr val="FF0000"/>
                </a:solidFill>
              </a:rPr>
              <a:t>мадрепорові</a:t>
            </a:r>
            <a:r>
              <a:rPr lang="uk-UA" b="1" i="1" dirty="0">
                <a:solidFill>
                  <a:srgbClr val="FF0000"/>
                </a:solidFill>
              </a:rPr>
              <a:t> корали.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Коралові поліпи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5867400"/>
            <a:ext cx="3510096" cy="729952"/>
          </a:xfrm>
        </p:spPr>
        <p:txBody>
          <a:bodyPr>
            <a:normAutofit/>
          </a:bodyPr>
          <a:lstStyle/>
          <a:p>
            <a:r>
              <a:rPr lang="uk-UA" dirty="0"/>
              <a:t>Шестипроменеві: актинії та </a:t>
            </a:r>
            <a:r>
              <a:rPr lang="uk-UA" dirty="0" err="1"/>
              <a:t>мадрепорові</a:t>
            </a:r>
            <a:r>
              <a:rPr lang="uk-UA" dirty="0"/>
              <a:t> корали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139952" y="5867400"/>
            <a:ext cx="3559296" cy="801960"/>
          </a:xfrm>
        </p:spPr>
        <p:txBody>
          <a:bodyPr>
            <a:normAutofit fontScale="92500"/>
          </a:bodyPr>
          <a:lstStyle/>
          <a:p>
            <a:r>
              <a:rPr lang="uk-UA" dirty="0"/>
              <a:t>Восьмипроменеві:Червоний та</a:t>
            </a:r>
          </a:p>
          <a:p>
            <a:r>
              <a:rPr lang="uk-UA" dirty="0"/>
              <a:t>Білий корали </a:t>
            </a:r>
          </a:p>
        </p:txBody>
      </p:sp>
      <p:pic>
        <p:nvPicPr>
          <p:cNvPr id="8" name="Содержимое 7" descr="Актинии Эрнста Геккеля (1904)">
            <a:hlinkClick r:id="rId2" tooltip="&quot;Актинии Эрнста Геккеля (1904)&quot;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173258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iploria labyrinthiformis">
            <a:hlinkClick r:id="rId4" tooltip="&quot;Diploria labyrinthiformis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708920"/>
            <a:ext cx="2476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s://encrypted-tbn0.gstatic.com/images?q=tbn:ANd9GcQiOQajxUW4Swu7EqZIlP059QyAMpAavHmqe7H4jcInikHyKPVf">
            <a:hlinkClick r:id="rId6"/>
          </p:cNvPr>
          <p:cNvPicPr>
            <a:picLocks noGrp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60648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museum.vn.ua/uploads/articles/180_1_max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988840"/>
            <a:ext cx="38519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www.fish2.ru/img/Soft_Coral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3933056"/>
            <a:ext cx="2414240" cy="181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Тип плоскі черви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До типу плоских червив належать </a:t>
            </a:r>
            <a:r>
              <a:rPr lang="uk-UA" sz="3600" dirty="0" err="1"/>
              <a:t>двобічно-симетричні</a:t>
            </a:r>
            <a:r>
              <a:rPr lang="uk-UA" sz="3600" dirty="0"/>
              <a:t> тварини, що розвиваються з </a:t>
            </a:r>
            <a:r>
              <a:rPr lang="uk-UA" sz="3600" dirty="0">
                <a:solidFill>
                  <a:srgbClr val="FF0000"/>
                </a:solidFill>
              </a:rPr>
              <a:t>трьох зародкових шарів</a:t>
            </a:r>
            <a:r>
              <a:rPr lang="uk-UA" sz="3600" dirty="0"/>
              <a:t>, мають тіло сплощене у спинно-черевному напрямку, </a:t>
            </a:r>
            <a:r>
              <a:rPr lang="uk-UA" sz="3600" dirty="0">
                <a:solidFill>
                  <a:srgbClr val="FF0000"/>
                </a:solidFill>
              </a:rPr>
              <a:t>порожнина тіла яких заповнена паренхімою.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Тип </a:t>
            </a:r>
            <a:r>
              <a:rPr lang="uk-UA" dirty="0" err="1">
                <a:solidFill>
                  <a:schemeClr val="tx1"/>
                </a:solidFill>
              </a:rPr>
              <a:t>первиннопорожнисті</a:t>
            </a:r>
            <a:r>
              <a:rPr lang="uk-UA" dirty="0">
                <a:solidFill>
                  <a:schemeClr val="tx1"/>
                </a:solidFill>
              </a:rPr>
              <a:t> (круглі) черви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До типу круглих червив належать тварини, що мають </a:t>
            </a:r>
            <a:r>
              <a:rPr lang="uk-UA" sz="4000" dirty="0" err="1"/>
              <a:t>нечленисте</a:t>
            </a:r>
            <a:r>
              <a:rPr lang="uk-UA" sz="4000" dirty="0"/>
              <a:t> тіло звужене до кінців і майже кругле на поперечному перерізі та </a:t>
            </a:r>
            <a:r>
              <a:rPr lang="uk-UA" sz="4000" dirty="0">
                <a:solidFill>
                  <a:srgbClr val="FF0000"/>
                </a:solidFill>
              </a:rPr>
              <a:t>первинну </a:t>
            </a:r>
            <a:r>
              <a:rPr lang="uk-UA" sz="4000" dirty="0"/>
              <a:t>порожнину тіла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Тип кільчасті черви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dirty="0"/>
              <a:t>До типу кільчастих червив належать тварини, що мають сегментоване тіло з розвиненою </a:t>
            </a:r>
            <a:r>
              <a:rPr lang="uk-UA" sz="4000" dirty="0">
                <a:solidFill>
                  <a:srgbClr val="FF0000"/>
                </a:solidFill>
              </a:rPr>
              <a:t>вторинною </a:t>
            </a:r>
            <a:r>
              <a:rPr lang="uk-UA" sz="4000" dirty="0"/>
              <a:t>порожниною</a:t>
            </a:r>
            <a:r>
              <a:rPr lang="uk-UA" dirty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Порожнини тіла у плоских, круглих та кільчастих </a:t>
            </a:r>
            <a:r>
              <a:rPr lang="uk-UA" dirty="0" err="1">
                <a:solidFill>
                  <a:schemeClr val="tx1"/>
                </a:solidFill>
              </a:rPr>
              <a:t>червів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Усложнение полости тела прослеживается у различных червей. У плоских червей полость тела заполнена паренхимой. У круглых червей образуется первичная, а у кольчатых червей - вторичная полость тела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9725"/>
            <a:ext cx="7488832" cy="498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E:\doc\Documents\PrintScreen Files\табчерви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156"/>
            <a:ext cx="9030061" cy="6480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1340768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chemeClr val="tx1"/>
                </a:solidFill>
              </a:rPr>
              <a:t>Твариноподібні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одноклітинні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отранізми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551723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uk-UA" sz="2800" dirty="0"/>
              <a:t>Цитоплазма звичайно утворює два шари: зовнішній – ектоплазму і внутрішній – ендоплазму.).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Зовнішня мембрана у багатьох одноклітинних ускладнена додатковими опорними структурами, котрі забезпечують постійну форму тіла. </a:t>
            </a:r>
            <a:r>
              <a:rPr lang="uk-UA" sz="2800" dirty="0" err="1">
                <a:solidFill>
                  <a:srgbClr val="FF0000"/>
                </a:solidFill>
              </a:rPr>
              <a:t>Пелікула</a:t>
            </a:r>
            <a:r>
              <a:rPr lang="uk-UA" sz="2800" dirty="0"/>
              <a:t> являє собою тонкий еластичний шар ектоплазми у багатьох найпростіших (джгутикових, інфузорій та ін.).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Перетравлення їжі відбувається в </a:t>
            </a:r>
            <a:r>
              <a:rPr lang="uk-UA" sz="2800" dirty="0">
                <a:solidFill>
                  <a:srgbClr val="FF0000"/>
                </a:solidFill>
              </a:rPr>
              <a:t>травних вакуолях</a:t>
            </a:r>
            <a:r>
              <a:rPr lang="uk-UA" sz="2800" dirty="0"/>
              <a:t>, які утворюються навколо поживних часточок. Деякі одноклітинні (зокрема, </a:t>
            </a:r>
            <a:r>
              <a:rPr lang="uk-UA" sz="2800" dirty="0" err="1"/>
              <a:t>евглена</a:t>
            </a:r>
            <a:r>
              <a:rPr lang="uk-UA" sz="2800" dirty="0"/>
              <a:t> зелена) здатні до фотосинтезу і живляться на світлі </a:t>
            </a:r>
            <a:r>
              <a:rPr lang="uk-UA" sz="2800" dirty="0" err="1"/>
              <a:t>автотрофно</a:t>
            </a:r>
            <a:r>
              <a:rPr lang="uk-UA" sz="2800" dirty="0"/>
              <a:t>, а в темряві переходять до гетеротрофного (сапрофітного) живлення. Це </a:t>
            </a:r>
            <a:r>
              <a:rPr lang="uk-UA" sz="2800" dirty="0" err="1"/>
              <a:t>міксотрофний</a:t>
            </a:r>
            <a:r>
              <a:rPr lang="uk-UA" sz="2800" dirty="0"/>
              <a:t> тип живлення.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E:\doc\Documents\PrintScreen Files\таб.черви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416" y="260648"/>
            <a:ext cx="912893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73269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Паразитичні представники типу плоскі черви</a:t>
            </a:r>
          </a:p>
        </p:txBody>
      </p:sp>
      <p:pic>
        <p:nvPicPr>
          <p:cNvPr id="4" name="irc_mi" descr="http://ogivotnich.ru/images/stories/tvarini/sisun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16088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pti.kiev.ua/uploads/posts/2010-01/1264945475_cikl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268760"/>
            <a:ext cx="2592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byology.ru/wp-content/uploads/2010/10/3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276872"/>
            <a:ext cx="37079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byology.ru/wp-content/uploads/2010/09/25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67250" y="692696"/>
            <a:ext cx="4476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Картинки по запросу котячий сисун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4559424"/>
            <a:ext cx="3419872" cy="22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Картинки по запросу котячий сисун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3645024"/>
            <a:ext cx="424847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9087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Паразитичні представники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типу Круглі черви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Аскарида людська</a:t>
            </a:r>
          </a:p>
          <a:p>
            <a:r>
              <a:rPr lang="uk-UA" dirty="0"/>
              <a:t>Гострик</a:t>
            </a:r>
          </a:p>
          <a:p>
            <a:r>
              <a:rPr lang="uk-UA" dirty="0"/>
              <a:t>Трихінела</a:t>
            </a:r>
          </a:p>
        </p:txBody>
      </p:sp>
      <p:pic>
        <p:nvPicPr>
          <p:cNvPr id="4" name="irc_mi" descr="http://disted.edu.vn.ua/media/images/asia/biologia_8/u_18/image00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4664"/>
            <a:ext cx="38519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utmr.org/wp-content/uploads/2014/10/menuLights3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403244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pti.kiev.ua/uploads/posts/2010-01/1264945630_krug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916832"/>
            <a:ext cx="4139952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Будова кільчастих </a:t>
            </a:r>
            <a:r>
              <a:rPr lang="uk-UA" dirty="0" err="1">
                <a:solidFill>
                  <a:schemeClr val="tx1"/>
                </a:solidFill>
              </a:rPr>
              <a:t>червів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doc\Documents\PrintScreen Files\Кільчаки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4228572" cy="4561905"/>
          </a:xfrm>
          <a:prstGeom prst="rect">
            <a:avLst/>
          </a:prstGeom>
          <a:noFill/>
        </p:spPr>
      </p:pic>
      <p:pic>
        <p:nvPicPr>
          <p:cNvPr id="5" name="irc_mi" descr="Картинки по запросу строение жабр многощетинковых червей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708920"/>
            <a:ext cx="33615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Будова </a:t>
            </a:r>
            <a:r>
              <a:rPr lang="uk-UA" dirty="0" err="1">
                <a:solidFill>
                  <a:schemeClr val="tx1"/>
                </a:solidFill>
              </a:rPr>
              <a:t>кільчаків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doc\Documents\PrintScreen Files\кільчаки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25291"/>
            <a:ext cx="5256584" cy="480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Дощовий черв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>
                <a:solidFill>
                  <a:schemeClr val="tx1"/>
                </a:solidFill>
              </a:rPr>
              <a:t>як та Трубочник – представники малощетинкових </a:t>
            </a:r>
            <a:r>
              <a:rPr lang="uk-UA" dirty="0" err="1">
                <a:solidFill>
                  <a:schemeClr val="tx1"/>
                </a:solidFill>
              </a:rPr>
              <a:t>кільчаків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Трубочни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6094" y="1844824"/>
            <a:ext cx="5037906" cy="341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school.xvatit.com/images/3/33/M89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3019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school.xvatit.com/images/4/4c/Bio8_21_1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44824"/>
            <a:ext cx="2857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11430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Багатощетинкові черви</a:t>
            </a:r>
          </a:p>
        </p:txBody>
      </p:sp>
      <p:pic>
        <p:nvPicPr>
          <p:cNvPr id="4" name="Содержимое 3" descr="http://byology.ru/wp-content/uploads/2010/10/31-300x100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2996952"/>
            <a:ext cx="47880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Тихоокеанський </a:t>
            </a:r>
            <a:r>
              <a:rPr lang="uk-UA" dirty="0" err="1"/>
              <a:t>палоло</a:t>
            </a:r>
            <a:endParaRPr lang="uk-UA" dirty="0"/>
          </a:p>
        </p:txBody>
      </p:sp>
      <p:pic>
        <p:nvPicPr>
          <p:cNvPr id="3074" name="Picture 2" descr="http://2.bp.blogspot.com/-MGiGdS41iUM/UFcTlqJw3zI/AAAAAAAARk0/3mvdbdHaQhY/s640/add_f164b5ffd85a6337634b81dc8d4d6a06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1796" y="2636912"/>
            <a:ext cx="431220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Клас п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>
                <a:solidFill>
                  <a:schemeClr val="tx1"/>
                </a:solidFill>
              </a:rPr>
              <a:t>явки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7696200" cy="5042960"/>
          </a:xfrm>
        </p:spPr>
        <p:txBody>
          <a:bodyPr>
            <a:normAutofit fontScale="92500"/>
          </a:bodyPr>
          <a:lstStyle/>
          <a:p>
            <a:r>
              <a:rPr lang="uk-UA" dirty="0"/>
              <a:t>П’ЯВКИ, або гладкі черви — клас кільчастих </a:t>
            </a:r>
            <a:r>
              <a:rPr lang="uk-UA" dirty="0" err="1"/>
              <a:t>червів</a:t>
            </a:r>
            <a:r>
              <a:rPr lang="uk-UA" dirty="0"/>
              <a:t>. У п’явок </a:t>
            </a:r>
            <a:r>
              <a:rPr lang="uk-UA" dirty="0">
                <a:solidFill>
                  <a:srgbClr val="FF0000"/>
                </a:solidFill>
              </a:rPr>
              <a:t>щетинок немає, зате є присоски</a:t>
            </a:r>
            <a:r>
              <a:rPr lang="uk-UA" dirty="0"/>
              <a:t>, які є їхньою характерною ознакою. Тіло звичайно сплощене.</a:t>
            </a:r>
          </a:p>
          <a:p>
            <a:r>
              <a:rPr lang="uk-UA" dirty="0"/>
              <a:t>У справжніх п’явок головна лопать, </a:t>
            </a:r>
            <a:r>
              <a:rPr lang="uk-UA" dirty="0" err="1"/>
              <a:t>злившися</a:t>
            </a:r>
            <a:r>
              <a:rPr lang="uk-UA" dirty="0"/>
              <a:t> з ротом, утворила так звану </a:t>
            </a:r>
            <a:r>
              <a:rPr lang="uk-UA" dirty="0" err="1">
                <a:solidFill>
                  <a:srgbClr val="FF0000"/>
                </a:solidFill>
              </a:rPr>
              <a:t>присмоктувальну</a:t>
            </a:r>
            <a:r>
              <a:rPr lang="uk-UA" dirty="0">
                <a:solidFill>
                  <a:srgbClr val="FF0000"/>
                </a:solidFill>
              </a:rPr>
              <a:t> луночку</a:t>
            </a:r>
            <a:r>
              <a:rPr lang="uk-UA" dirty="0"/>
              <a:t>; глотка здатна далеко вивертатися назовні. Медична п’явка на щелепних складках має безліч гострих зубчиків, якими тварина може прокусити шкіру. Весь кишковий канал з його відростками можна розглядати як шлунок, який при смоктанні дуже швидко наповняється кров’ю, причому об’єм п’явки відповідно збільшується.</a:t>
            </a:r>
          </a:p>
          <a:p>
            <a:endParaRPr lang="uk-UA" dirty="0"/>
          </a:p>
        </p:txBody>
      </p:sp>
      <p:pic>
        <p:nvPicPr>
          <p:cNvPr id="4" name="irc_mi" descr="http://www.gorod.cn.ua/image/news/gorod_3/gr_11.05.11_piyavk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"/>
            <a:ext cx="213742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7519736" cy="90872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Тип молюски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032448" cy="5949280"/>
          </a:xfrm>
        </p:spPr>
        <p:txBody>
          <a:bodyPr>
            <a:normAutofit fontScale="77500" lnSpcReduction="20000"/>
          </a:bodyPr>
          <a:lstStyle/>
          <a:p>
            <a:r>
              <a:rPr lang="uk-UA" sz="4000" dirty="0"/>
              <a:t>До типу молюсків належать тварини, які мають </a:t>
            </a:r>
            <a:r>
              <a:rPr lang="uk-UA" sz="4000" dirty="0" err="1"/>
              <a:t>несегментоване</a:t>
            </a:r>
            <a:r>
              <a:rPr lang="uk-UA" sz="4000" dirty="0"/>
              <a:t> тіло, вкрите шкіряною складкою </a:t>
            </a:r>
            <a:r>
              <a:rPr lang="uk-UA" sz="4000" b="1" dirty="0">
                <a:solidFill>
                  <a:srgbClr val="FF0000"/>
                </a:solidFill>
              </a:rPr>
              <a:t>мантією</a:t>
            </a:r>
            <a:r>
              <a:rPr lang="uk-UA" sz="4000" dirty="0"/>
              <a:t>, з вторинною порожниною тіла</a:t>
            </a:r>
          </a:p>
          <a:p>
            <a:r>
              <a:rPr lang="ru-RU" sz="4000" dirty="0" err="1"/>
              <a:t>Представляють</a:t>
            </a:r>
            <a:r>
              <a:rPr lang="ru-RU" sz="4000" dirty="0"/>
              <a:t> собою </a:t>
            </a:r>
            <a:r>
              <a:rPr lang="ru-RU" sz="4000" dirty="0" err="1"/>
              <a:t>велику</a:t>
            </a:r>
            <a:r>
              <a:rPr lang="ru-RU" sz="4000" dirty="0"/>
              <a:t> </a:t>
            </a:r>
            <a:r>
              <a:rPr lang="ru-RU" sz="4000" dirty="0" err="1"/>
              <a:t>групу</a:t>
            </a:r>
            <a:r>
              <a:rPr lang="ru-RU" sz="4000" dirty="0"/>
              <a:t> </a:t>
            </a:r>
            <a:r>
              <a:rPr lang="ru-RU" sz="4000" dirty="0" err="1"/>
              <a:t>тварин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включає</a:t>
            </a:r>
            <a:r>
              <a:rPr lang="ru-RU" sz="4000" dirty="0"/>
              <a:t> </a:t>
            </a:r>
            <a:r>
              <a:rPr lang="ru-RU" sz="4000" dirty="0" err="1"/>
              <a:t>близько</a:t>
            </a:r>
            <a:r>
              <a:rPr lang="ru-RU" sz="4000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130 тис. </a:t>
            </a:r>
            <a:r>
              <a:rPr lang="ru-RU" sz="4000" b="1" dirty="0" err="1">
                <a:solidFill>
                  <a:srgbClr val="FF0000"/>
                </a:solidFill>
              </a:rPr>
              <a:t>видів</a:t>
            </a:r>
            <a:r>
              <a:rPr lang="ru-RU" sz="4000" dirty="0"/>
              <a:t>. 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8" name="irc_mi" descr="http://bono-esse.ru/blizzard/img/A/Bio/bio_126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857364"/>
            <a:ext cx="52920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6688" cy="51667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Загальна характеристика типу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dirty="0"/>
              <a:t>Тришаровість: розвиток ектодерми, ентодерми та мезодерми у ембріонів.</a:t>
            </a:r>
          </a:p>
          <a:p>
            <a:r>
              <a:rPr lang="uk-UA" dirty="0"/>
              <a:t>Відсутність сегментації. Тільки у примітивних форм є деякі її ознаки.</a:t>
            </a:r>
          </a:p>
          <a:p>
            <a:r>
              <a:rPr lang="uk-UA" dirty="0"/>
              <a:t>Тіло складається з трьох відділів</a:t>
            </a:r>
            <a:r>
              <a:rPr lang="uk-UA" b="1" dirty="0">
                <a:solidFill>
                  <a:srgbClr val="FF0000"/>
                </a:solidFill>
              </a:rPr>
              <a:t>: голови, тулуба і ноги</a:t>
            </a:r>
            <a:r>
              <a:rPr lang="uk-UA" dirty="0"/>
              <a:t>. У двостулкових молюсків голова редукована.</a:t>
            </a:r>
          </a:p>
          <a:p>
            <a:pPr>
              <a:buNone/>
            </a:pPr>
            <a:r>
              <a:rPr lang="uk-UA" dirty="0"/>
              <a:t>У головоногих: велика </a:t>
            </a:r>
            <a:r>
              <a:rPr lang="uk-UA" b="1" dirty="0" err="1">
                <a:solidFill>
                  <a:srgbClr val="FF0000"/>
                </a:solidFill>
              </a:rPr>
              <a:t>голова+тулуб</a:t>
            </a:r>
            <a:r>
              <a:rPr lang="uk-UA" b="1" dirty="0">
                <a:solidFill>
                  <a:srgbClr val="FF0000"/>
                </a:solidFill>
              </a:rPr>
              <a:t> і нога, що перетворена на лійку.</a:t>
            </a:r>
          </a:p>
          <a:p>
            <a:r>
              <a:rPr lang="uk-UA" dirty="0"/>
              <a:t>Особлива складка шкіри (</a:t>
            </a:r>
            <a:r>
              <a:rPr lang="uk-UA" b="1" dirty="0">
                <a:solidFill>
                  <a:srgbClr val="FF0000"/>
                </a:solidFill>
              </a:rPr>
              <a:t>мантія</a:t>
            </a:r>
            <a:r>
              <a:rPr lang="uk-UA" dirty="0"/>
              <a:t>) виробляє черепашку, яка захищає тіло зовні. Черепашка можу бути суцільною, двостулковою, або складатись з кількох пластин. До складу черепашки входять вуглекислий кальцій та шар органічної речовини </a:t>
            </a:r>
            <a:r>
              <a:rPr lang="uk-UA" dirty="0" err="1"/>
              <a:t>конхіоліну</a:t>
            </a:r>
            <a:r>
              <a:rPr lang="uk-UA" dirty="0"/>
              <a:t>. </a:t>
            </a:r>
            <a:r>
              <a:rPr lang="uk-UA" b="1" dirty="0">
                <a:solidFill>
                  <a:srgbClr val="FF0000"/>
                </a:solidFill>
              </a:rPr>
              <a:t>Між мантією і тілом – мантійна порожнина.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4000" dirty="0" err="1">
                <a:solidFill>
                  <a:schemeClr val="tx1"/>
                </a:solidFill>
              </a:rPr>
              <a:t>Твариноподібні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одноклітинні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організми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9144000" cy="53578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800" dirty="0"/>
              <a:t>Скоротливі вакуолі видаляють із тіла надлишок води разом з продуктами розпаду, регулюють осмотичний тиск.</a:t>
            </a:r>
          </a:p>
          <a:p>
            <a:pPr>
              <a:lnSpc>
                <a:spcPct val="80000"/>
              </a:lnSpc>
            </a:pPr>
            <a:r>
              <a:rPr lang="uk-UA" sz="2800" dirty="0">
                <a:solidFill>
                  <a:srgbClr val="FF0000"/>
                </a:solidFill>
              </a:rPr>
              <a:t>Газообмін здійснюється всією поверхнею тіла.</a:t>
            </a:r>
            <a:endParaRPr lang="uk-UA" sz="2800" dirty="0"/>
          </a:p>
          <a:p>
            <a:pPr>
              <a:lnSpc>
                <a:spcPct val="80000"/>
              </a:lnSpc>
            </a:pPr>
            <a:r>
              <a:rPr lang="uk-UA" sz="2800" dirty="0"/>
              <a:t>Розмноження безстатеве і статеве. При безстатевому розмноженні поділу клітини передує мітотичний поділ ядра. При статевому розмноженні утворюються гамети.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Важлива біологічна особливість одноклітинних – здатність до </a:t>
            </a:r>
            <a:r>
              <a:rPr lang="uk-UA" sz="2800" dirty="0">
                <a:solidFill>
                  <a:srgbClr val="FF0000"/>
                </a:solidFill>
              </a:rPr>
              <a:t>інцистування. </a:t>
            </a:r>
            <a:r>
              <a:rPr lang="uk-UA" sz="2800" dirty="0"/>
              <a:t>При цьому вони вкриваються щільною оболонкою й переходять до стану спокою.</a:t>
            </a:r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Загальна характеристика типу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bg1"/>
          </a:solidFill>
        </p:spPr>
        <p:txBody>
          <a:bodyPr/>
          <a:lstStyle/>
          <a:p>
            <a:r>
              <a:rPr lang="uk-UA" dirty="0"/>
              <a:t>Травна система. Складається з трьох відділів: переднього, в якому розташований язик (</a:t>
            </a:r>
            <a:r>
              <a:rPr lang="uk-UA" dirty="0" err="1"/>
              <a:t>радула</a:t>
            </a:r>
            <a:r>
              <a:rPr lang="uk-UA" dirty="0"/>
              <a:t>), вкритий хітиновими зубчиками, і в який відкриваються протоки слинних залоз; середнього – з шлунком, з яким сполучаються протоки печінки, і заднього, що відкривається у мантійну порожнину.</a:t>
            </a:r>
          </a:p>
          <a:p>
            <a:r>
              <a:rPr lang="uk-UA" dirty="0"/>
              <a:t>Кровоносна система незамкнена. Є </a:t>
            </a:r>
            <a:r>
              <a:rPr lang="uk-UA" dirty="0">
                <a:solidFill>
                  <a:srgbClr val="FF0000"/>
                </a:solidFill>
              </a:rPr>
              <a:t>серце</a:t>
            </a:r>
            <a:r>
              <a:rPr lang="uk-UA" dirty="0"/>
              <a:t>, яке складається з шлуночка та одного чи двох передсердь.</a:t>
            </a:r>
          </a:p>
          <a:p>
            <a:r>
              <a:rPr lang="uk-UA" dirty="0"/>
              <a:t>Дихальна система. Органи дихання представлені </a:t>
            </a:r>
            <a:r>
              <a:rPr lang="uk-UA" b="1" dirty="0">
                <a:solidFill>
                  <a:srgbClr val="FF0000"/>
                </a:solidFill>
              </a:rPr>
              <a:t>зябрами або легенею</a:t>
            </a:r>
            <a:r>
              <a:rPr lang="uk-UA" dirty="0"/>
              <a:t>, утвореною частиною мантії.</a:t>
            </a:r>
          </a:p>
          <a:p>
            <a:r>
              <a:rPr lang="uk-UA" dirty="0"/>
              <a:t>Видільні органи – </a:t>
            </a:r>
            <a:r>
              <a:rPr lang="uk-UA" b="1" dirty="0">
                <a:solidFill>
                  <a:srgbClr val="FF0000"/>
                </a:solidFill>
              </a:rPr>
              <a:t>нирки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46304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Загальна характеристика типу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/>
              <a:t>Нервова система складається з кількох пар нервових вузлів, з</a:t>
            </a:r>
            <a:r>
              <a:rPr lang="en-US" dirty="0"/>
              <a:t>’</a:t>
            </a:r>
            <a:r>
              <a:rPr lang="uk-UA" dirty="0" err="1"/>
              <a:t>єднаних</a:t>
            </a:r>
            <a:r>
              <a:rPr lang="uk-UA" dirty="0"/>
              <a:t> між собою поздовжніми стовбурами</a:t>
            </a:r>
            <a:r>
              <a:rPr lang="uk-UA" b="1" dirty="0">
                <a:solidFill>
                  <a:srgbClr val="FF0000"/>
                </a:solidFill>
              </a:rPr>
              <a:t>. Це так званий розкидано-вузловий тип</a:t>
            </a:r>
            <a:r>
              <a:rPr lang="uk-UA" dirty="0"/>
              <a:t> будови нервової системи.</a:t>
            </a:r>
          </a:p>
          <a:p>
            <a:r>
              <a:rPr lang="uk-UA" dirty="0"/>
              <a:t>Органами чуття є зазвичай є дві пари щупалець: перша – органи дотику, друга – органи нюху. Із другою парою </a:t>
            </a:r>
            <a:r>
              <a:rPr lang="uk-UA" dirty="0" err="1"/>
              <a:t>пов</a:t>
            </a:r>
            <a:r>
              <a:rPr lang="en-US" dirty="0"/>
              <a:t>’</a:t>
            </a:r>
            <a:r>
              <a:rPr lang="uk-UA" dirty="0" err="1"/>
              <a:t>язані</a:t>
            </a:r>
            <a:r>
              <a:rPr lang="uk-UA" dirty="0"/>
              <a:t> очі, розміщені біля основи щупалець або на їхніх кінчиках. Крім того є орган рівноваги.</a:t>
            </a:r>
          </a:p>
          <a:p>
            <a:r>
              <a:rPr lang="uk-UA" dirty="0"/>
              <a:t>Розмноження статеве. Серед молюсків є гермафродити та роздільностатеві представники. Роздільностатевим властивий статевий диморфізм.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E:\doc\Documents\PrintScreen Files\табмол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363" y="0"/>
            <a:ext cx="8547101" cy="6931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Різноманіття слимаків</a:t>
            </a:r>
          </a:p>
        </p:txBody>
      </p:sp>
      <p:pic>
        <p:nvPicPr>
          <p:cNvPr id="4" name="Содержимое 3" descr="http://byology.ru/wp-content/uploads/2010/10/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77048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Різноманіття двостулкових</a:t>
            </a:r>
          </a:p>
        </p:txBody>
      </p:sp>
      <p:pic>
        <p:nvPicPr>
          <p:cNvPr id="4" name="irc_mi" descr="http://byology.ru/wp-content/uploads/2010/10/4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78488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Клас головоногі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/>
              <a:t>Мозок складно побудований. Є пара добре розвинених очей. Внутрішні скелетні елементи з хрящової тканини оточують мозок, органи рівноваги, підтримуючи очні западини. Мають складну поведінку.</a:t>
            </a:r>
          </a:p>
          <a:p>
            <a:r>
              <a:rPr lang="uk-UA" dirty="0"/>
              <a:t>Кровоносна система звичайно замкнена.</a:t>
            </a:r>
            <a:r>
              <a:rPr lang="ru-RU" dirty="0"/>
              <a:t> </a:t>
            </a:r>
            <a:r>
              <a:rPr lang="ru-RU" dirty="0" err="1"/>
              <a:t>Серце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2 </a:t>
            </a:r>
            <a:r>
              <a:rPr lang="ru-RU" dirty="0" err="1"/>
              <a:t>передсердя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шлуночок</a:t>
            </a:r>
            <a:r>
              <a:rPr lang="ru-RU" dirty="0"/>
              <a:t>, а в </a:t>
            </a:r>
            <a:r>
              <a:rPr lang="ru-RU" dirty="0" err="1"/>
              <a:t>наутілуса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шлуночок</a:t>
            </a:r>
            <a:r>
              <a:rPr lang="ru-RU" dirty="0"/>
              <a:t> </a:t>
            </a:r>
            <a:r>
              <a:rPr lang="ru-RU" dirty="0" err="1"/>
              <a:t>відкривається</a:t>
            </a:r>
            <a:r>
              <a:rPr lang="ru-RU" dirty="0"/>
              <a:t> 4 </a:t>
            </a:r>
            <a:r>
              <a:rPr lang="ru-RU" dirty="0" err="1"/>
              <a:t>передсердя</a:t>
            </a:r>
            <a:r>
              <a:rPr lang="ru-RU" dirty="0"/>
              <a:t>. </a:t>
            </a:r>
          </a:p>
          <a:p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пірчастими</a:t>
            </a:r>
            <a:r>
              <a:rPr lang="ru-RU" dirty="0"/>
              <a:t> </a:t>
            </a:r>
            <a:r>
              <a:rPr lang="ru-RU" dirty="0" err="1"/>
              <a:t>зябрами</a:t>
            </a:r>
            <a:r>
              <a:rPr lang="ru-RU" dirty="0"/>
              <a:t>. </a:t>
            </a:r>
            <a:r>
              <a:rPr lang="ru-RU" dirty="0" err="1"/>
              <a:t>Яких</a:t>
            </a:r>
            <a:r>
              <a:rPr lang="ru-RU" dirty="0"/>
              <a:t> у </a:t>
            </a:r>
            <a:r>
              <a:rPr lang="ru-RU" dirty="0" err="1"/>
              <a:t>більшості</a:t>
            </a:r>
            <a:r>
              <a:rPr lang="ru-RU" dirty="0"/>
              <a:t> головоногих одна пара,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наутілуса</a:t>
            </a:r>
            <a:r>
              <a:rPr lang="ru-RU" dirty="0"/>
              <a:t> - </a:t>
            </a:r>
            <a:r>
              <a:rPr lang="ru-RU" dirty="0" err="1"/>
              <a:t>дві</a:t>
            </a:r>
            <a:r>
              <a:rPr lang="ru-RU" dirty="0"/>
              <a:t>.</a:t>
            </a:r>
          </a:p>
          <a:p>
            <a:r>
              <a:rPr lang="ru-RU" dirty="0" err="1"/>
              <a:t>Головоногі</a:t>
            </a:r>
            <a:r>
              <a:rPr lang="ru-RU" dirty="0"/>
              <a:t> </a:t>
            </a:r>
            <a:r>
              <a:rPr lang="ru-RU" dirty="0" err="1"/>
              <a:t>роздільностатеві</a:t>
            </a:r>
            <a:r>
              <a:rPr lang="ru-RU" dirty="0"/>
              <a:t>. Для них </a:t>
            </a:r>
            <a:r>
              <a:rPr lang="ru-RU" dirty="0" err="1"/>
              <a:t>характерний</a:t>
            </a:r>
            <a:r>
              <a:rPr lang="ru-RU" dirty="0"/>
              <a:t> </a:t>
            </a:r>
            <a:r>
              <a:rPr lang="ru-RU" dirty="0" err="1"/>
              <a:t>прямий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0040"/>
            <a:ext cx="6940624" cy="44466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Головоногі молюски</a:t>
            </a:r>
          </a:p>
        </p:txBody>
      </p:sp>
      <p:pic>
        <p:nvPicPr>
          <p:cNvPr id="4" name="Содержимое 3" descr="Головоногі молюски.">
            <a:hlinkClick r:id="rId2" tooltip="&quot;Головоногі молюски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604867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Тип членистоногі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3977640" cy="4569371"/>
          </a:xfrm>
        </p:spPr>
        <p:txBody>
          <a:bodyPr>
            <a:normAutofit fontScale="70000" lnSpcReduction="20000"/>
          </a:bodyPr>
          <a:lstStyle/>
          <a:p>
            <a:r>
              <a:rPr lang="uk-UA" sz="4400" dirty="0"/>
              <a:t>До типу членистоногих належать тварини з </a:t>
            </a:r>
            <a:r>
              <a:rPr lang="uk-UA" sz="4400" b="1" dirty="0">
                <a:solidFill>
                  <a:srgbClr val="FF0000"/>
                </a:solidFill>
              </a:rPr>
              <a:t>неоднаковою сегментацією тіла</a:t>
            </a:r>
            <a:r>
              <a:rPr lang="uk-UA" sz="4400" dirty="0"/>
              <a:t>, членистими кінцівками та </a:t>
            </a:r>
            <a:r>
              <a:rPr lang="uk-UA" sz="4400" dirty="0">
                <a:solidFill>
                  <a:srgbClr val="FF0000"/>
                </a:solidFill>
              </a:rPr>
              <a:t>змішаною</a:t>
            </a:r>
            <a:r>
              <a:rPr lang="uk-UA" sz="4400" dirty="0"/>
              <a:t> порожниною тіла.</a:t>
            </a:r>
          </a:p>
        </p:txBody>
      </p:sp>
      <p:pic>
        <p:nvPicPr>
          <p:cNvPr id="5" name="Содержимое 4" descr="Arthropoda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44824"/>
            <a:ext cx="40324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0040"/>
            <a:ext cx="7339042" cy="53719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Тип членистоногі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143900" cy="5929330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Загальна характеристика типу</a:t>
            </a:r>
          </a:p>
          <a:p>
            <a:r>
              <a:rPr lang="uk-UA" dirty="0"/>
              <a:t>Тришаровість: розвиток ектодерми, ентодерми та мезодерми в ембріонів.</a:t>
            </a:r>
          </a:p>
          <a:p>
            <a:r>
              <a:rPr lang="uk-UA" dirty="0"/>
              <a:t>Наявність нерівнозначної </a:t>
            </a:r>
            <a:r>
              <a:rPr lang="uk-UA" b="1" dirty="0">
                <a:solidFill>
                  <a:srgbClr val="FF0000"/>
                </a:solidFill>
              </a:rPr>
              <a:t>(гетерономної) </a:t>
            </a:r>
            <a:r>
              <a:rPr lang="uk-UA" dirty="0"/>
              <a:t>сегментації тіла. Злиття сегментів у відділи тіла (</a:t>
            </a:r>
            <a:r>
              <a:rPr lang="uk-UA" dirty="0" err="1"/>
              <a:t>головогруди</a:t>
            </a:r>
            <a:r>
              <a:rPr lang="uk-UA" dirty="0"/>
              <a:t>, черевце у ракоподібних та павукоподібних, або голову, груди, черевце у комах).</a:t>
            </a:r>
          </a:p>
          <a:p>
            <a:r>
              <a:rPr lang="uk-UA" dirty="0"/>
              <a:t>Двобічна симетрія тіла.</a:t>
            </a:r>
          </a:p>
          <a:p>
            <a:r>
              <a:rPr lang="uk-UA" b="1" dirty="0">
                <a:solidFill>
                  <a:srgbClr val="FF0000"/>
                </a:solidFill>
              </a:rPr>
              <a:t>Наявність членистих кінцівок.</a:t>
            </a:r>
          </a:p>
          <a:p>
            <a:r>
              <a:rPr lang="uk-UA" b="1" dirty="0">
                <a:solidFill>
                  <a:srgbClr val="FF0000"/>
                </a:solidFill>
              </a:rPr>
              <a:t>Наявність поперечно-посмугованої мускулатури.</a:t>
            </a:r>
          </a:p>
          <a:p>
            <a:r>
              <a:rPr lang="uk-UA" b="1" dirty="0">
                <a:solidFill>
                  <a:srgbClr val="FF0000"/>
                </a:solidFill>
              </a:rPr>
              <a:t>Зовнішній хітиновий скелет.</a:t>
            </a:r>
          </a:p>
          <a:p>
            <a:r>
              <a:rPr lang="uk-UA" b="1" dirty="0">
                <a:solidFill>
                  <a:srgbClr val="FF0000"/>
                </a:solidFill>
              </a:rPr>
              <a:t>Змішана порожнина тіла.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410480" cy="60863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Тип членистоногі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Загальна характеристика типу</a:t>
            </a:r>
          </a:p>
          <a:p>
            <a:r>
              <a:rPr lang="uk-UA" dirty="0"/>
              <a:t>Наявність розвинених систем органів: травної, видільної, кровоносної, дихальної, нервової, </a:t>
            </a:r>
            <a:r>
              <a:rPr lang="uk-UA" b="1" dirty="0">
                <a:solidFill>
                  <a:srgbClr val="FF0000"/>
                </a:solidFill>
              </a:rPr>
              <a:t>ендокринної</a:t>
            </a:r>
            <a:r>
              <a:rPr lang="uk-UA" dirty="0"/>
              <a:t>, статевої.</a:t>
            </a:r>
          </a:p>
          <a:p>
            <a:r>
              <a:rPr lang="uk-UA" dirty="0"/>
              <a:t>Травна система. Кишечник складається з трьох відділів – переднього, середнього та заднього, що закінчується анальним отвором.</a:t>
            </a:r>
          </a:p>
          <a:p>
            <a:r>
              <a:rPr lang="uk-UA" dirty="0"/>
              <a:t>Кровоносна система незамкнена. Є серце, яке розташоване на </a:t>
            </a:r>
            <a:r>
              <a:rPr lang="uk-UA" dirty="0">
                <a:solidFill>
                  <a:srgbClr val="FF0000"/>
                </a:solidFill>
              </a:rPr>
              <a:t>спинному боці тіла</a:t>
            </a:r>
            <a:r>
              <a:rPr lang="uk-UA" dirty="0"/>
              <a:t>. Від серця відходять аорта та артерії, з яких гемолімфа потрапляє до синусів та лакун, а потім знову повертається до серця. </a:t>
            </a:r>
            <a:r>
              <a:rPr lang="uk-UA" b="1" dirty="0">
                <a:solidFill>
                  <a:srgbClr val="FF0000"/>
                </a:solidFill>
              </a:rPr>
              <a:t>Гемолімфа – це рідина, яка частково відповідає крові кільчастих </a:t>
            </a:r>
            <a:r>
              <a:rPr lang="uk-UA" b="1" dirty="0" err="1">
                <a:solidFill>
                  <a:srgbClr val="FF0000"/>
                </a:solidFill>
              </a:rPr>
              <a:t>червів</a:t>
            </a:r>
            <a:r>
              <a:rPr lang="uk-UA" b="1" dirty="0">
                <a:solidFill>
                  <a:srgbClr val="FF0000"/>
                </a:solidFill>
              </a:rPr>
              <a:t>, частково - </a:t>
            </a:r>
            <a:r>
              <a:rPr lang="uk-UA" b="1" dirty="0" err="1">
                <a:solidFill>
                  <a:srgbClr val="FF0000"/>
                </a:solidFill>
              </a:rPr>
              <a:t>целомічній</a:t>
            </a:r>
            <a:r>
              <a:rPr lang="uk-UA" b="1" dirty="0">
                <a:solidFill>
                  <a:srgbClr val="FF0000"/>
                </a:solidFill>
              </a:rPr>
              <a:t> рідині.</a:t>
            </a:r>
          </a:p>
          <a:p>
            <a:r>
              <a:rPr lang="uk-UA" dirty="0"/>
              <a:t>Дихальна система. Органи дихання представлені зябрами ( у водних), легенями і трахеями ( у наземних).</a:t>
            </a:r>
          </a:p>
          <a:p>
            <a:r>
              <a:rPr lang="uk-UA" dirty="0"/>
              <a:t>Видільні органи – видозмінені </a:t>
            </a:r>
            <a:r>
              <a:rPr lang="uk-UA" dirty="0" err="1"/>
              <a:t>метанефридії</a:t>
            </a:r>
            <a:r>
              <a:rPr lang="uk-UA" dirty="0"/>
              <a:t>, </a:t>
            </a:r>
            <a:r>
              <a:rPr lang="uk-UA" dirty="0" err="1"/>
              <a:t>мальпігієви</a:t>
            </a:r>
            <a:r>
              <a:rPr lang="uk-UA" dirty="0"/>
              <a:t> судини.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80470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Схема сучасної системи еукаріот</a:t>
            </a:r>
          </a:p>
        </p:txBody>
      </p:sp>
      <p:pic>
        <p:nvPicPr>
          <p:cNvPr id="4" name="Содержимое 3" descr="Схема современной системы эукарио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07236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37265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Тип</a:t>
            </a:r>
            <a:r>
              <a:rPr lang="uk-UA" dirty="0"/>
              <a:t> </a:t>
            </a:r>
            <a:r>
              <a:rPr lang="uk-UA" dirty="0">
                <a:solidFill>
                  <a:schemeClr val="tx1"/>
                </a:solidFill>
              </a:rPr>
              <a:t>членистоногі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64704"/>
            <a:ext cx="9001156" cy="609329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Загальна характеристика типу</a:t>
            </a:r>
          </a:p>
          <a:p>
            <a:r>
              <a:rPr lang="uk-UA" dirty="0"/>
              <a:t>Нервова система примітивних членистоногих подібна до нервової системи </a:t>
            </a:r>
            <a:r>
              <a:rPr lang="uk-UA" dirty="0" err="1"/>
              <a:t>кільчаків</a:t>
            </a:r>
            <a:r>
              <a:rPr lang="uk-UA" dirty="0"/>
              <a:t> і складається з парного головного мозку, навкологлоткових комісур та черевного нервового ланцюжка. У комах головний мозок більш розвинений і складається з </a:t>
            </a:r>
            <a:r>
              <a:rPr lang="uk-UA" dirty="0">
                <a:solidFill>
                  <a:srgbClr val="FF0000"/>
                </a:solidFill>
              </a:rPr>
              <a:t>трьох відділів</a:t>
            </a:r>
            <a:r>
              <a:rPr lang="uk-UA" dirty="0"/>
              <a:t>, окремі вузли черевного нервового ланцюжка зливаються у більші.</a:t>
            </a:r>
          </a:p>
          <a:p>
            <a:r>
              <a:rPr lang="uk-UA" dirty="0"/>
              <a:t>Високого рівня розвитку досягають органи чуття (зору, смаку, слуху, нюху, дотику).</a:t>
            </a:r>
          </a:p>
          <a:p>
            <a:r>
              <a:rPr lang="uk-UA" dirty="0"/>
              <a:t>Розмноження статеве. Членистоногі – роздільностатеві тварини. У членистоногих спостерігається два типи розвитку – прямий (без перетворень) і непрямий (з перетворенням).</a:t>
            </a:r>
          </a:p>
          <a:p>
            <a:r>
              <a:rPr lang="uk-UA" dirty="0"/>
              <a:t>Відомо понад 1,5 млн. видів, поширених по всій земній кулі. Різні види членистоногих живуть у морях, прісних водоймах, пересихаючих калюжах та дуплах дерев, печерах, </a:t>
            </a:r>
            <a:r>
              <a:rPr lang="uk-UA" dirty="0" err="1"/>
              <a:t>грунті</a:t>
            </a:r>
            <a:r>
              <a:rPr lang="uk-UA" dirty="0"/>
              <a:t>, на суходолі всіх кліматичних поясів.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Поширення членистоногих в природі</a:t>
            </a:r>
          </a:p>
        </p:txBody>
      </p:sp>
      <p:pic>
        <p:nvPicPr>
          <p:cNvPr id="4" name="Содержимое 3" descr="http://festival.1september.ru/articles/504463/img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74888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E:\doc\Documents\PrintScreen Files\таблчлен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50826" cy="6002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44466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Представники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dirty="0"/>
              <a:t>Ракоподібні. Різноманітність ракоподібних (</a:t>
            </a:r>
            <a:r>
              <a:rPr lang="uk-UA" dirty="0">
                <a:solidFill>
                  <a:srgbClr val="FF0000"/>
                </a:solidFill>
              </a:rPr>
              <a:t>річкові раки, краби, креветки, дафнії, циклопи, мокриці</a:t>
            </a:r>
            <a:r>
              <a:rPr lang="uk-UA" dirty="0"/>
              <a:t>).</a:t>
            </a:r>
          </a:p>
          <a:p>
            <a:r>
              <a:rPr lang="uk-UA" dirty="0"/>
              <a:t>Павукоподібні, їх різноманітність (</a:t>
            </a:r>
            <a:r>
              <a:rPr lang="uk-UA" dirty="0">
                <a:solidFill>
                  <a:srgbClr val="FF0000"/>
                </a:solidFill>
              </a:rPr>
              <a:t>павуки: павук-хрестовик, каракурт, тарантул; кліщі: коростяний </a:t>
            </a:r>
            <a:r>
              <a:rPr lang="uk-UA" dirty="0" err="1">
                <a:solidFill>
                  <a:srgbClr val="FF0000"/>
                </a:solidFill>
              </a:rPr>
              <a:t>свербун</a:t>
            </a:r>
            <a:r>
              <a:rPr lang="uk-UA" dirty="0">
                <a:solidFill>
                  <a:srgbClr val="FF0000"/>
                </a:solidFill>
              </a:rPr>
              <a:t>, собачий кліщ</a:t>
            </a:r>
            <a:r>
              <a:rPr lang="uk-UA" dirty="0"/>
              <a:t>). </a:t>
            </a:r>
          </a:p>
          <a:p>
            <a:pPr>
              <a:buNone/>
            </a:pPr>
            <a:r>
              <a:rPr lang="uk-UA" dirty="0"/>
              <a:t>    Комахи, їх різноманітність: Таргани</a:t>
            </a:r>
            <a:r>
              <a:rPr lang="uk-UA" dirty="0">
                <a:solidFill>
                  <a:srgbClr val="FF0000"/>
                </a:solidFill>
              </a:rPr>
              <a:t> (тарган рудий</a:t>
            </a:r>
            <a:r>
              <a:rPr lang="uk-UA" dirty="0"/>
              <a:t>), Прямокрилі (</a:t>
            </a:r>
            <a:r>
              <a:rPr lang="uk-UA" dirty="0">
                <a:solidFill>
                  <a:srgbClr val="FF0000"/>
                </a:solidFill>
              </a:rPr>
              <a:t>коник зелений, сарана мандрівна</a:t>
            </a:r>
            <a:r>
              <a:rPr lang="uk-UA" dirty="0"/>
              <a:t>), Твердокрилі (Жуки) (</a:t>
            </a:r>
            <a:r>
              <a:rPr lang="uk-UA" dirty="0">
                <a:solidFill>
                  <a:srgbClr val="FF0000"/>
                </a:solidFill>
              </a:rPr>
              <a:t>травневий хрущ, сонечко, жук-олень, колорадський жук</a:t>
            </a:r>
            <a:r>
              <a:rPr lang="uk-UA" dirty="0"/>
              <a:t>), Перетинчастокрилі (</a:t>
            </a:r>
            <a:r>
              <a:rPr lang="uk-UA" dirty="0">
                <a:solidFill>
                  <a:srgbClr val="FF0000"/>
                </a:solidFill>
              </a:rPr>
              <a:t>бджола медоносна, мурашки</a:t>
            </a:r>
            <a:r>
              <a:rPr lang="uk-UA" dirty="0"/>
              <a:t>), Лускокрилі (Метелики) (</a:t>
            </a:r>
            <a:r>
              <a:rPr lang="uk-UA" dirty="0">
                <a:solidFill>
                  <a:srgbClr val="FF0000"/>
                </a:solidFill>
              </a:rPr>
              <a:t>білан капустяний, шовковичний шовкопряд, махаон</a:t>
            </a:r>
            <a:r>
              <a:rPr lang="uk-UA" dirty="0"/>
              <a:t>), Двокрилі (</a:t>
            </a:r>
            <a:r>
              <a:rPr lang="uk-UA" dirty="0">
                <a:solidFill>
                  <a:srgbClr val="FF0000"/>
                </a:solidFill>
              </a:rPr>
              <a:t>муха кімнатна, малярійний комар</a:t>
            </a:r>
            <a:r>
              <a:rPr lang="uk-UA" dirty="0"/>
              <a:t>). Паразитичні та кровосисні комахи (</a:t>
            </a:r>
            <a:r>
              <a:rPr lang="uk-UA" dirty="0">
                <a:solidFill>
                  <a:srgbClr val="FF0000"/>
                </a:solidFill>
              </a:rPr>
              <a:t>блохи, воші, постільні клопи, комарі, ґедзі, оводи</a:t>
            </a:r>
            <a:r>
              <a:rPr lang="uk-UA" dirty="0"/>
              <a:t>) як переносники збудників захворювань людини.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39000" cy="11430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Ракоподібні</a:t>
            </a:r>
          </a:p>
        </p:txBody>
      </p:sp>
      <p:pic>
        <p:nvPicPr>
          <p:cNvPr id="4" name="irc_mi" descr="Картинки по запросу мокриці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015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Картинки по запросу дафнії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7736" y="0"/>
            <a:ext cx="23762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акоподібні циклопи: будова, харчування, забарвлення, розмноження, розведення, значення для людини, цікаві факти, представники, фото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484784"/>
            <a:ext cx="28438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Картинки по запросу креветки живые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212976"/>
            <a:ext cx="31984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Картинки по запросу річкові раки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4221088"/>
            <a:ext cx="33843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Картинки по запросу ракоподібні краби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2348880"/>
            <a:ext cx="26277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9248" cy="732696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Павукоподібні</a:t>
            </a:r>
          </a:p>
        </p:txBody>
      </p:sp>
      <p:pic>
        <p:nvPicPr>
          <p:cNvPr id="4" name="irc_mi" descr="http://bse.sci-lib.com/a_pictures/17/01/249686135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556792"/>
            <a:ext cx="379127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407696" y="1628800"/>
            <a:ext cx="2736304" cy="501317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uk-UA" dirty="0"/>
              <a:t>1- павук-хрестовик;</a:t>
            </a:r>
          </a:p>
          <a:p>
            <a:r>
              <a:rPr lang="uk-UA" dirty="0"/>
              <a:t>2 – коростяний </a:t>
            </a:r>
            <a:r>
              <a:rPr lang="uk-UA" dirty="0" err="1"/>
              <a:t>свербун</a:t>
            </a:r>
            <a:r>
              <a:rPr lang="uk-UA" dirty="0"/>
              <a:t>,</a:t>
            </a:r>
          </a:p>
          <a:p>
            <a:r>
              <a:rPr lang="uk-UA" dirty="0" err="1"/>
              <a:t>сінокосець</a:t>
            </a:r>
            <a:r>
              <a:rPr lang="uk-UA" dirty="0"/>
              <a:t>;</a:t>
            </a:r>
          </a:p>
          <a:p>
            <a:r>
              <a:rPr lang="uk-UA" dirty="0"/>
              <a:t>4-теліфон;</a:t>
            </a:r>
          </a:p>
          <a:p>
            <a:r>
              <a:rPr lang="uk-UA" dirty="0"/>
              <a:t>5-несправжній скорпіон;</a:t>
            </a:r>
          </a:p>
          <a:p>
            <a:r>
              <a:rPr lang="uk-UA" dirty="0"/>
              <a:t>6- </a:t>
            </a:r>
            <a:r>
              <a:rPr lang="uk-UA" dirty="0" err="1"/>
              <a:t>сольпуга</a:t>
            </a:r>
            <a:r>
              <a:rPr lang="uk-UA" dirty="0"/>
              <a:t>;</a:t>
            </a:r>
          </a:p>
          <a:p>
            <a:r>
              <a:rPr lang="uk-UA" dirty="0"/>
              <a:t>7- скорпіон</a:t>
            </a:r>
          </a:p>
        </p:txBody>
      </p:sp>
      <p:pic>
        <p:nvPicPr>
          <p:cNvPr id="6" name="Рисунок 5" descr="Результат пошуку зображень за запитом &quot;каракурт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628800"/>
            <a:ext cx="2124278" cy="126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езультат пошуку зображень за запитом &quot;тарантул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140968"/>
            <a:ext cx="273630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обачий кліщ, період його активності та небезпека для людин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869160"/>
            <a:ext cx="2556326" cy="16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44466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Клас комахи</a:t>
            </a:r>
          </a:p>
        </p:txBody>
      </p:sp>
      <p:pic>
        <p:nvPicPr>
          <p:cNvPr id="4" name="Содержимое 3" descr="Разнообразие насекомых">
            <a:hlinkClick r:id="rId2" tooltip="&quot;Разнообразие насекомых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418011" cy="477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асекомые">
            <a:hlinkClick r:id="rId4" tooltip="&quot;Насекомые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"/>
            <a:ext cx="4427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зультат пошуку зображень за запитом &quot;таргани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273824"/>
            <a:ext cx="32922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Розвиток комах</a:t>
            </a:r>
          </a:p>
        </p:txBody>
      </p:sp>
      <p:pic>
        <p:nvPicPr>
          <p:cNvPr id="1026" name="Picture 2" descr="E:\doc\Documents\PrintScreen Files\розвиток комах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580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Завдання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748464" cy="463029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uk-UA" dirty="0"/>
              <a:t>На рисунку зображено тварину класу  Комахи. Укажіть ознаки цієї тварини та назву ряду, до якого вона належить.</a:t>
            </a:r>
          </a:p>
          <a:p>
            <a:r>
              <a:rPr lang="uk-UA" i="1" dirty="0">
                <a:solidFill>
                  <a:srgbClr val="7030A0"/>
                </a:solidFill>
              </a:rPr>
              <a:t>Тип ротового апарата    </a:t>
            </a:r>
            <a:r>
              <a:rPr lang="uk-UA" i="1" dirty="0">
                <a:solidFill>
                  <a:srgbClr val="002060"/>
                </a:solidFill>
              </a:rPr>
              <a:t>Личинка </a:t>
            </a:r>
            <a:r>
              <a:rPr lang="uk-UA" i="1" dirty="0"/>
              <a:t>          </a:t>
            </a:r>
            <a:r>
              <a:rPr lang="uk-UA" i="1" dirty="0">
                <a:solidFill>
                  <a:srgbClr val="C00000"/>
                </a:solidFill>
              </a:rPr>
              <a:t>Ряд</a:t>
            </a:r>
          </a:p>
          <a:p>
            <a:pPr>
              <a:buNone/>
            </a:pPr>
            <a:r>
              <a:rPr lang="uk-UA" i="1" dirty="0">
                <a:solidFill>
                  <a:srgbClr val="7030A0"/>
                </a:solidFill>
              </a:rPr>
              <a:t>дорослої особини               </a:t>
            </a:r>
            <a:r>
              <a:rPr lang="uk-UA" i="1" dirty="0">
                <a:solidFill>
                  <a:srgbClr val="002060"/>
                </a:solidFill>
              </a:rPr>
              <a:t>цієї комахи</a:t>
            </a:r>
          </a:p>
          <a:p>
            <a:pPr marL="457200" indent="-457200">
              <a:buNone/>
            </a:pPr>
            <a:r>
              <a:rPr lang="uk-UA" sz="2400" i="1" dirty="0"/>
              <a:t>1. </a:t>
            </a:r>
            <a:r>
              <a:rPr lang="uk-UA" sz="2400" i="1" dirty="0">
                <a:solidFill>
                  <a:srgbClr val="7030A0"/>
                </a:solidFill>
              </a:rPr>
              <a:t>Сисний </a:t>
            </a:r>
            <a:r>
              <a:rPr lang="uk-UA" sz="2400" i="1" dirty="0"/>
              <a:t>                </a:t>
            </a:r>
            <a:r>
              <a:rPr lang="uk-UA" sz="2000" i="1" dirty="0">
                <a:solidFill>
                  <a:srgbClr val="002060"/>
                </a:solidFill>
              </a:rPr>
              <a:t>1.Після линяння  </a:t>
            </a:r>
            <a:r>
              <a:rPr lang="uk-UA" sz="2000" i="1" dirty="0" err="1">
                <a:solidFill>
                  <a:srgbClr val="002060"/>
                </a:solidFill>
              </a:rPr>
              <a:t>пере-</a:t>
            </a:r>
            <a:r>
              <a:rPr lang="uk-UA" sz="2000" i="1" dirty="0">
                <a:solidFill>
                  <a:srgbClr val="002060"/>
                </a:solidFill>
              </a:rPr>
              <a:t>        </a:t>
            </a:r>
            <a:r>
              <a:rPr lang="uk-UA" sz="2400" i="1" dirty="0">
                <a:solidFill>
                  <a:srgbClr val="C00000"/>
                </a:solidFill>
              </a:rPr>
              <a:t>1.Лускокрилі</a:t>
            </a:r>
          </a:p>
          <a:p>
            <a:pPr marL="457200" indent="-457200">
              <a:buNone/>
            </a:pPr>
            <a:r>
              <a:rPr lang="uk-UA" sz="2400" i="1" dirty="0"/>
              <a:t>2</a:t>
            </a:r>
            <a:r>
              <a:rPr lang="uk-UA" sz="2400" i="1" dirty="0">
                <a:solidFill>
                  <a:srgbClr val="7030A0"/>
                </a:solidFill>
              </a:rPr>
              <a:t>.Гризучий </a:t>
            </a:r>
            <a:r>
              <a:rPr lang="uk-UA" sz="2400" i="1" dirty="0"/>
              <a:t>              </a:t>
            </a:r>
            <a:r>
              <a:rPr lang="uk-UA" sz="2000" i="1" dirty="0" err="1">
                <a:solidFill>
                  <a:srgbClr val="002060"/>
                </a:solidFill>
              </a:rPr>
              <a:t>творюється</a:t>
            </a:r>
            <a:r>
              <a:rPr lang="uk-UA" sz="2000" i="1" dirty="0">
                <a:solidFill>
                  <a:srgbClr val="002060"/>
                </a:solidFill>
              </a:rPr>
              <a:t> на дорослу      </a:t>
            </a:r>
            <a:r>
              <a:rPr lang="uk-UA" sz="2000" i="1" dirty="0">
                <a:solidFill>
                  <a:srgbClr val="C00000"/>
                </a:solidFill>
              </a:rPr>
              <a:t>2. Двокрилі</a:t>
            </a:r>
          </a:p>
          <a:p>
            <a:pPr marL="457200" indent="-457200">
              <a:buNone/>
            </a:pPr>
            <a:r>
              <a:rPr lang="uk-UA" sz="2000" i="1" dirty="0"/>
              <a:t>3. </a:t>
            </a:r>
            <a:r>
              <a:rPr lang="uk-UA" sz="2000" i="1" dirty="0">
                <a:solidFill>
                  <a:srgbClr val="7030A0"/>
                </a:solidFill>
              </a:rPr>
              <a:t>Колюче-сисний</a:t>
            </a:r>
            <a:r>
              <a:rPr lang="uk-UA" sz="2000" i="1" dirty="0"/>
              <a:t>           </a:t>
            </a:r>
            <a:r>
              <a:rPr lang="uk-UA" sz="2000" i="1" dirty="0">
                <a:solidFill>
                  <a:srgbClr val="002060"/>
                </a:solidFill>
              </a:rPr>
              <a:t>2. малорухлива, паразитує  </a:t>
            </a:r>
            <a:r>
              <a:rPr lang="uk-UA" sz="2000" i="1" dirty="0">
                <a:solidFill>
                  <a:srgbClr val="C00000"/>
                </a:solidFill>
              </a:rPr>
              <a:t>3.Перетинчасто</a:t>
            </a:r>
            <a:r>
              <a:rPr lang="uk-UA" sz="2000" i="1" dirty="0"/>
              <a:t>-</a:t>
            </a:r>
          </a:p>
          <a:p>
            <a:pPr marL="457200" indent="-457200">
              <a:buNone/>
            </a:pPr>
            <a:r>
              <a:rPr lang="uk-UA" sz="2000" i="1" dirty="0">
                <a:solidFill>
                  <a:srgbClr val="002060"/>
                </a:solidFill>
              </a:rPr>
              <a:t>                                       на шкірі тварин                      </a:t>
            </a:r>
            <a:r>
              <a:rPr lang="uk-UA" sz="2000" i="1" dirty="0">
                <a:solidFill>
                  <a:srgbClr val="C00000"/>
                </a:solidFill>
              </a:rPr>
              <a:t>крилі</a:t>
            </a:r>
          </a:p>
          <a:p>
            <a:pPr marL="457200" indent="-457200">
              <a:buNone/>
            </a:pPr>
            <a:r>
              <a:rPr lang="uk-UA" sz="2000" i="1" dirty="0">
                <a:solidFill>
                  <a:srgbClr val="002060"/>
                </a:solidFill>
              </a:rPr>
              <a:t>                                       3. має гризучий ротовий</a:t>
            </a:r>
          </a:p>
          <a:p>
            <a:pPr marL="457200" indent="-457200">
              <a:buNone/>
            </a:pPr>
            <a:r>
              <a:rPr lang="uk-UA" sz="2000" i="1" dirty="0">
                <a:solidFill>
                  <a:srgbClr val="002060"/>
                </a:solidFill>
              </a:rPr>
              <a:t>                                       апарат</a:t>
            </a:r>
            <a:r>
              <a:rPr lang="uk-UA" sz="2000" i="1" dirty="0"/>
              <a:t>.</a:t>
            </a:r>
          </a:p>
          <a:p>
            <a:pPr marL="457200" indent="-457200">
              <a:buNone/>
            </a:pPr>
            <a:endParaRPr lang="uk-UA" sz="2000" i="1" dirty="0"/>
          </a:p>
          <a:p>
            <a:pPr marL="457200" indent="-457200">
              <a:buNone/>
            </a:pPr>
            <a:r>
              <a:rPr lang="uk-UA" sz="2000" i="1" dirty="0"/>
              <a:t>                                  </a:t>
            </a:r>
          </a:p>
        </p:txBody>
      </p:sp>
      <p:pic>
        <p:nvPicPr>
          <p:cNvPr id="4" name="irc_mi" descr="http://poradu.pp.ua/uploads/posts/2015-08/metelik-pavicheve-oko-opis-foto-ckav-fakti-pro-metelikv_562.jpe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205172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55172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5172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55172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Завдання</a:t>
            </a:r>
            <a:br>
              <a:rPr lang="uk-UA" dirty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47500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uk-UA" dirty="0" err="1"/>
              <a:t>Малярія-</a:t>
            </a:r>
            <a:r>
              <a:rPr lang="uk-UA" dirty="0"/>
              <a:t> тяжка хвороба. У давнину лікарі вважали, що цю хворобу спричинюють випаровування з боліт, оскільки випадки захворювання на малярію найчастіше траплялися в низинах поблизу водоймищ. Чому ж насправді малярія поширена в таких місцинах?</a:t>
            </a:r>
          </a:p>
          <a:p>
            <a:endParaRPr lang="uk-UA" dirty="0"/>
          </a:p>
          <a:p>
            <a:r>
              <a:rPr lang="uk-UA" dirty="0"/>
              <a:t>А у воді розвиваються личинки остаточного хазяїна малярійного плазмодія</a:t>
            </a:r>
          </a:p>
          <a:p>
            <a:r>
              <a:rPr lang="uk-UA" dirty="0"/>
              <a:t>Б проміжним хазяїном малярійного плазмодія є риби, яких люди вживають в їжу</a:t>
            </a:r>
          </a:p>
          <a:p>
            <a:r>
              <a:rPr lang="uk-UA" dirty="0"/>
              <a:t>В збудник малярії живе у воді й розповсюджується серед людей через забруднену воду</a:t>
            </a:r>
          </a:p>
          <a:p>
            <a:r>
              <a:rPr lang="uk-UA" dirty="0"/>
              <a:t>Г личинки малярійного плазмодія прикріплюються до водних рослин, їх поїдають корови, а люди заражуються, уживаючи яловичину.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tx1"/>
                </a:solidFill>
              </a:rPr>
              <a:t>Евглена</a:t>
            </a:r>
            <a:r>
              <a:rPr lang="uk-UA" dirty="0">
                <a:solidFill>
                  <a:schemeClr val="tx1"/>
                </a:solidFill>
              </a:rPr>
              <a:t> зелена</a:t>
            </a:r>
          </a:p>
        </p:txBody>
      </p:sp>
      <p:pic>
        <p:nvPicPr>
          <p:cNvPr id="4" name="Содержимое 3" descr="Евглена зелена(Euglena viridis), зовнішній вигляд.">
            <a:hlinkClick r:id="rId2" tooltip="&quot;Евглена зелена(Euglena viridis), зовнішній вигляд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35283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arusnik-club.at.ua/_si/0/s63913054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6540" y="188640"/>
            <a:ext cx="3807460" cy="285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doc\Documents\PrintScreen Files\евглена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882" y="3717032"/>
            <a:ext cx="4666118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Паразитичні джгутикові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/>
              <a:t>Трипанозоми –збудники сонної хвороби</a:t>
            </a:r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/>
              <a:t>Лямблії – збудники лямбліозу (хвороби шлунково-кишкового тракту)</a:t>
            </a:r>
            <a:endParaRPr lang="ru-RU"/>
          </a:p>
        </p:txBody>
      </p:sp>
      <p:pic>
        <p:nvPicPr>
          <p:cNvPr id="5" name="Рисунок 4" descr="http://parusnik-club.at.ua/_si/0/s89508844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93096"/>
            <a:ext cx="3447420" cy="234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arusnik-club.at.ua/_si/0/s16769133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3807460" cy="267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Амеба звичайна</a:t>
            </a:r>
          </a:p>
        </p:txBody>
      </p:sp>
      <p:pic>
        <p:nvPicPr>
          <p:cNvPr id="4" name="Содержимое 3" descr="http://byology.ru/wp-content/uploads/2010/09/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65527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900igr.net/datas/biologija/Test-prostejshie/0005-005-Ameba-obyknovennaja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"/>
            <a:ext cx="385192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721</TotalTime>
  <Words>2321</Words>
  <Application>Microsoft Office PowerPoint</Application>
  <PresentationFormat>Экран (4:3)</PresentationFormat>
  <Paragraphs>229</Paragraphs>
  <Slides>69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Изящная</vt:lpstr>
      <vt:lpstr>Зоологія</vt:lpstr>
      <vt:lpstr>Загальна характеристика</vt:lpstr>
      <vt:lpstr>Твариноподібні одноклітинні організми</vt:lpstr>
      <vt:lpstr>Твариноподібні одноклітинні отранізми</vt:lpstr>
      <vt:lpstr>Твариноподібні одноклітинні організми</vt:lpstr>
      <vt:lpstr>Схема сучасної системи еукаріот</vt:lpstr>
      <vt:lpstr>Евглена зелена</vt:lpstr>
      <vt:lpstr>Паразитичні джгутикові</vt:lpstr>
      <vt:lpstr>Амеба звичайна</vt:lpstr>
      <vt:lpstr>Променяки (радіолярії)</vt:lpstr>
      <vt:lpstr>Форамініфери</vt:lpstr>
      <vt:lpstr>Паразитичні амеби</vt:lpstr>
      <vt:lpstr>Малярійний плазмодій</vt:lpstr>
      <vt:lpstr>Цикл розвитку малярійного плазмодія</vt:lpstr>
      <vt:lpstr>Інфузорія туфелька</vt:lpstr>
      <vt:lpstr>Підцарство первинні багатоклітинні. Тип Губки</vt:lpstr>
      <vt:lpstr> Тип Губки</vt:lpstr>
      <vt:lpstr> клітини  губки</vt:lpstr>
      <vt:lpstr>Бодяга ставкова</vt:lpstr>
      <vt:lpstr>Губки</vt:lpstr>
      <vt:lpstr>Підтип справжні багатоклітинні тварини</vt:lpstr>
      <vt:lpstr>Тип Кишковопорожнинні</vt:lpstr>
      <vt:lpstr>Тип Кишковопорожнинні</vt:lpstr>
      <vt:lpstr>Клас Гідрозої</vt:lpstr>
      <vt:lpstr>Гідра звичайна</vt:lpstr>
      <vt:lpstr>Нервова система та рефлекс у гідри. Розмноження гідри</vt:lpstr>
      <vt:lpstr>Представники гідрозоїв</vt:lpstr>
      <vt:lpstr>Клас Сцифоїдні медузи</vt:lpstr>
      <vt:lpstr>Цикл розвитку сцифоїдних медуз</vt:lpstr>
      <vt:lpstr>Різноманіття сцифомедуз</vt:lpstr>
      <vt:lpstr>Клас коралові поліпи</vt:lpstr>
      <vt:lpstr>Коралові поліпи</vt:lpstr>
      <vt:lpstr>Розмноження коралових поліпів</vt:lpstr>
      <vt:lpstr>Коралові поліпи</vt:lpstr>
      <vt:lpstr>Тип плоскі черви</vt:lpstr>
      <vt:lpstr>Тип первиннопорожнисті (круглі) черви</vt:lpstr>
      <vt:lpstr>Тип кільчасті черви</vt:lpstr>
      <vt:lpstr>Порожнини тіла у плоских, круглих та кільчастих червів</vt:lpstr>
      <vt:lpstr>Слайд 39</vt:lpstr>
      <vt:lpstr>Слайд 40</vt:lpstr>
      <vt:lpstr>Паразитичні представники типу плоскі черви</vt:lpstr>
      <vt:lpstr>Паразитичні представники типу Круглі черви</vt:lpstr>
      <vt:lpstr>Будова кільчастих червів</vt:lpstr>
      <vt:lpstr>Будова кільчаків</vt:lpstr>
      <vt:lpstr>Дощовий черв’як та Трубочник – представники малощетинкових кільчаків</vt:lpstr>
      <vt:lpstr>Багатощетинкові черви</vt:lpstr>
      <vt:lpstr>Клас п’явки</vt:lpstr>
      <vt:lpstr>Тип молюски</vt:lpstr>
      <vt:lpstr>Загальна характеристика типу</vt:lpstr>
      <vt:lpstr>Загальна характеристика типу</vt:lpstr>
      <vt:lpstr>Загальна характеристика типу</vt:lpstr>
      <vt:lpstr>Слайд 52</vt:lpstr>
      <vt:lpstr>Різноманіття слимаків</vt:lpstr>
      <vt:lpstr>Різноманіття двостулкових</vt:lpstr>
      <vt:lpstr>Клас головоногі</vt:lpstr>
      <vt:lpstr>Головоногі молюски</vt:lpstr>
      <vt:lpstr>Тип членистоногі</vt:lpstr>
      <vt:lpstr>Тип членистоногі</vt:lpstr>
      <vt:lpstr>Тип членистоногі</vt:lpstr>
      <vt:lpstr>Тип членистоногі</vt:lpstr>
      <vt:lpstr>Поширення членистоногих в природі</vt:lpstr>
      <vt:lpstr>Слайд 62</vt:lpstr>
      <vt:lpstr>Представники</vt:lpstr>
      <vt:lpstr>Ракоподібні</vt:lpstr>
      <vt:lpstr>Павукоподібні</vt:lpstr>
      <vt:lpstr>Клас комахи</vt:lpstr>
      <vt:lpstr>Розвиток комах</vt:lpstr>
      <vt:lpstr>Завдання</vt:lpstr>
      <vt:lpstr>Завдання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Зоологія</dc:title>
  <dc:creator>C2-411-Note</dc:creator>
  <cp:lastModifiedBy>Homework</cp:lastModifiedBy>
  <cp:revision>85</cp:revision>
  <dcterms:created xsi:type="dcterms:W3CDTF">2016-04-10T15:05:57Z</dcterms:created>
  <dcterms:modified xsi:type="dcterms:W3CDTF">2022-06-23T18:46:52Z</dcterms:modified>
</cp:coreProperties>
</file>