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3"/>
  </p:notesMasterIdLst>
  <p:sldIdLst>
    <p:sldId id="256" r:id="rId2"/>
    <p:sldId id="257" r:id="rId3"/>
    <p:sldId id="259" r:id="rId4"/>
    <p:sldId id="261" r:id="rId5"/>
    <p:sldId id="265" r:id="rId6"/>
    <p:sldId id="266" r:id="rId7"/>
    <p:sldId id="267" r:id="rId8"/>
    <p:sldId id="268" r:id="rId9"/>
    <p:sldId id="270" r:id="rId10"/>
    <p:sldId id="272" r:id="rId11"/>
    <p:sldId id="273" r:id="rId12"/>
    <p:sldId id="274" r:id="rId13"/>
    <p:sldId id="275" r:id="rId14"/>
    <p:sldId id="276" r:id="rId15"/>
    <p:sldId id="278" r:id="rId16"/>
    <p:sldId id="337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92" r:id="rId28"/>
    <p:sldId id="338" r:id="rId29"/>
    <p:sldId id="290" r:id="rId30"/>
    <p:sldId id="293" r:id="rId31"/>
    <p:sldId id="291" r:id="rId32"/>
    <p:sldId id="294" r:id="rId33"/>
    <p:sldId id="295" r:id="rId34"/>
    <p:sldId id="296" r:id="rId35"/>
    <p:sldId id="297" r:id="rId36"/>
    <p:sldId id="336" r:id="rId37"/>
    <p:sldId id="298" r:id="rId38"/>
    <p:sldId id="299" r:id="rId39"/>
    <p:sldId id="301" r:id="rId40"/>
    <p:sldId id="302" r:id="rId41"/>
    <p:sldId id="303" r:id="rId42"/>
    <p:sldId id="304" r:id="rId43"/>
    <p:sldId id="306" r:id="rId44"/>
    <p:sldId id="307" r:id="rId45"/>
    <p:sldId id="308" r:id="rId46"/>
    <p:sldId id="309" r:id="rId47"/>
    <p:sldId id="310" r:id="rId48"/>
    <p:sldId id="311" r:id="rId49"/>
    <p:sldId id="339" r:id="rId50"/>
    <p:sldId id="313" r:id="rId51"/>
    <p:sldId id="314" r:id="rId52"/>
    <p:sldId id="315" r:id="rId53"/>
    <p:sldId id="316" r:id="rId54"/>
    <p:sldId id="317" r:id="rId55"/>
    <p:sldId id="318" r:id="rId56"/>
    <p:sldId id="319" r:id="rId57"/>
    <p:sldId id="320" r:id="rId58"/>
    <p:sldId id="333" r:id="rId59"/>
    <p:sldId id="340" r:id="rId60"/>
    <p:sldId id="322" r:id="rId61"/>
    <p:sldId id="323" r:id="rId62"/>
    <p:sldId id="324" r:id="rId63"/>
    <p:sldId id="325" r:id="rId64"/>
    <p:sldId id="335" r:id="rId65"/>
    <p:sldId id="326" r:id="rId66"/>
    <p:sldId id="341" r:id="rId67"/>
    <p:sldId id="327" r:id="rId68"/>
    <p:sldId id="328" r:id="rId69"/>
    <p:sldId id="329" r:id="rId70"/>
    <p:sldId id="330" r:id="rId71"/>
    <p:sldId id="342" r:id="rId7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1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F10F8-8D81-407D-BC8C-C922E0179814}" type="datetimeFigureOut">
              <a:rPr lang="uk-UA" smtClean="0"/>
              <a:pPr/>
              <a:t>23.06.2022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577F9-4FAA-4CF2-8884-A44D6E54CFD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99743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A624E4-4846-449E-AC33-9F1389A42F8D}" type="datetimeFigureOut">
              <a:rPr lang="uk-UA" smtClean="0"/>
              <a:pPr/>
              <a:t>23.06.2022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5761DC5-86D3-4BFB-9E36-19EB85E9E3E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A624E4-4846-449E-AC33-9F1389A42F8D}" type="datetimeFigureOut">
              <a:rPr lang="uk-UA" smtClean="0"/>
              <a:pPr/>
              <a:t>23.06.2022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761DC5-86D3-4BFB-9E36-19EB85E9E3E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6A624E4-4846-449E-AC33-9F1389A42F8D}" type="datetimeFigureOut">
              <a:rPr lang="uk-UA" smtClean="0"/>
              <a:pPr/>
              <a:t>23.06.2022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5761DC5-86D3-4BFB-9E36-19EB85E9E3E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A624E4-4846-449E-AC33-9F1389A42F8D}" type="datetimeFigureOut">
              <a:rPr lang="uk-UA" smtClean="0"/>
              <a:pPr/>
              <a:t>23.06.2022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761DC5-86D3-4BFB-9E36-19EB85E9E3E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A624E4-4846-449E-AC33-9F1389A42F8D}" type="datetimeFigureOut">
              <a:rPr lang="uk-UA" smtClean="0"/>
              <a:pPr/>
              <a:t>23.06.2022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5761DC5-86D3-4BFB-9E36-19EB85E9E3E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A624E4-4846-449E-AC33-9F1389A42F8D}" type="datetimeFigureOut">
              <a:rPr lang="uk-UA" smtClean="0"/>
              <a:pPr/>
              <a:t>23.06.2022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761DC5-86D3-4BFB-9E36-19EB85E9E3E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A624E4-4846-449E-AC33-9F1389A42F8D}" type="datetimeFigureOut">
              <a:rPr lang="uk-UA" smtClean="0"/>
              <a:pPr/>
              <a:t>23.06.2022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761DC5-86D3-4BFB-9E36-19EB85E9E3E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A624E4-4846-449E-AC33-9F1389A42F8D}" type="datetimeFigureOut">
              <a:rPr lang="uk-UA" smtClean="0"/>
              <a:pPr/>
              <a:t>23.06.2022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761DC5-86D3-4BFB-9E36-19EB85E9E3E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A624E4-4846-449E-AC33-9F1389A42F8D}" type="datetimeFigureOut">
              <a:rPr lang="uk-UA" smtClean="0"/>
              <a:pPr/>
              <a:t>23.06.2022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761DC5-86D3-4BFB-9E36-19EB85E9E3E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A624E4-4846-449E-AC33-9F1389A42F8D}" type="datetimeFigureOut">
              <a:rPr lang="uk-UA" smtClean="0"/>
              <a:pPr/>
              <a:t>23.06.2022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761DC5-86D3-4BFB-9E36-19EB85E9E3E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A624E4-4846-449E-AC33-9F1389A42F8D}" type="datetimeFigureOut">
              <a:rPr lang="uk-UA" smtClean="0"/>
              <a:pPr/>
              <a:t>23.06.2022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761DC5-86D3-4BFB-9E36-19EB85E9E3E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6A624E4-4846-449E-AC33-9F1389A42F8D}" type="datetimeFigureOut">
              <a:rPr lang="uk-UA" smtClean="0"/>
              <a:pPr/>
              <a:t>23.06.2022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5761DC5-86D3-4BFB-9E36-19EB85E9E3E6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.ua/url?sa=i&amp;rct=j&amp;q=&amp;esrc=s&amp;source=images&amp;cd=&amp;cad=rja&amp;docid=x9-LoeP-8dxfXM&amp;tbnid=TukTFzys6WWJNM:&amp;ved=0CAUQjRw&amp;url=http://do.gendocs.ru/docs/index-142878.html?page=17&amp;ei=y4fOUo_tH4nfswbHtIH4DQ&amp;bvm=bv.59026428,d.Yms&amp;psig=AFQjCNF04pEp_ItFdMWZb9hrR0iBdqx_MA&amp;ust=1389353258441003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hyperlink" Target="https://uk.wikipedia.org/wiki/%D0%A4%D0%B0%D0%B9%D0%BB:Lampetra_fluviatilis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hyperlink" Target="http://mirbiologii.ru/prezentaciya-na-temu-klass-kruglorotye-po-biologii-7-klassa.html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hyperlink" Target="http://uk.wikipedia.org/wiki/%D0%A4%D0%B0%D0%B9%D0%BB:Heterodontus_francisci_egg.jpg" TargetMode="External"/><Relationship Id="rId4" Type="http://schemas.openxmlformats.org/officeDocument/2006/relationships/hyperlink" Target="http://www.google.com.ua/url?sa=i&amp;rct=j&amp;q=&amp;esrc=s&amp;source=images&amp;cd=&amp;cad=rja&amp;docid=KmDrcVpcG3iBNM&amp;tbnid=UAFRtn2utSnIMM:&amp;ved=0CAUQjRw&amp;url=http://uk.wikipedia.org/wiki/%D0%A0%D0%BE%D0%B7%D0%BC%D0%BD%D0%BE%D0%B6%D0%B5%D0%BD%D0%BD%D1%8F_%D1%80%D0%B8%D0%B1&amp;ei=_ZDOUsH3FYiZtQbtj4CYDA&amp;psig=AFQjCNFD52f7Vk-_7oLTd_2pKuwZCgeMtw&amp;ust=1389355311316931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ivotnie.com/wp-content/uploads/2011/12/ship_1.jpg" TargetMode="External"/><Relationship Id="rId11" Type="http://schemas.openxmlformats.org/officeDocument/2006/relationships/image" Target="../media/image39.jpeg"/><Relationship Id="rId5" Type="http://schemas.openxmlformats.org/officeDocument/2006/relationships/image" Target="../media/image34.jpeg"/><Relationship Id="rId10" Type="http://schemas.openxmlformats.org/officeDocument/2006/relationships/image" Target="../media/image38.jpeg"/><Relationship Id="rId4" Type="http://schemas.openxmlformats.org/officeDocument/2006/relationships/image" Target="../media/image33.jpeg"/><Relationship Id="rId9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ua/url?sa=i&amp;rct=j&amp;q=&amp;esrc=s&amp;source=images&amp;cd=&amp;cad=rja&amp;docid=-8Tz-gjqFgUX0M&amp;tbnid=wQDigmW8-Le_iM:&amp;ved=0CAUQjRw&amp;url=http://www.zveryshki.ru/category/amphibious/&amp;ei=L8_XUvCGOMjLsgaWrYGIBw&amp;bvm=bv.59568121,d.Yms&amp;psig=AFQjCNFg_345XUVh1kYma8zGHXTikczb7g&amp;ust=1389961307647874" TargetMode="External"/><Relationship Id="rId3" Type="http://schemas.openxmlformats.org/officeDocument/2006/relationships/image" Target="../media/image40.jpeg"/><Relationship Id="rId7" Type="http://schemas.openxmlformats.org/officeDocument/2006/relationships/image" Target="../media/image42.jpeg"/><Relationship Id="rId2" Type="http://schemas.openxmlformats.org/officeDocument/2006/relationships/hyperlink" Target="http://www.google.com.ua/url?sa=i&amp;rct=j&amp;q=&amp;esrc=s&amp;source=images&amp;cd=&amp;cad=rja&amp;docid=dMQmEDvXfaMVoM&amp;tbnid=HijfZr7f4BKegM:&amp;ved=0CAUQjRw&amp;url=http://www.zoopicture.ru/siphonops-annulatus/&amp;ei=YdDXUqjZKc_Kswa74oHgDQ&amp;bvm=bv.59568121,d.Yms&amp;psig=AFQjCNFA1-UhEmNR_3Lpt1KjFa6JGIU-wA&amp;ust=138996158519838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.ua/url?sa=i&amp;rct=j&amp;q=&amp;esrc=s&amp;source=images&amp;cd=&amp;cad=rja&amp;docid=-8Tz-gjqFgUX0M&amp;tbnid=wQDigmW8-Le_iM:&amp;ved=0CAUQjRw&amp;url=http://you-planet.ru/?page_id=1680&amp;ei=O8_XUpbULsq1tAaJmICAAQ&amp;bvm=bv.59568121,d.Yms&amp;psig=AFQjCNFg_345XUVh1kYma8zGHXTikczb7g&amp;ust=1389961307647874" TargetMode="External"/><Relationship Id="rId11" Type="http://schemas.openxmlformats.org/officeDocument/2006/relationships/image" Target="../media/image44.jpeg"/><Relationship Id="rId5" Type="http://schemas.openxmlformats.org/officeDocument/2006/relationships/image" Target="../media/image41.jpeg"/><Relationship Id="rId10" Type="http://schemas.openxmlformats.org/officeDocument/2006/relationships/hyperlink" Target="http://www.google.com.ua/url?sa=i&amp;rct=j&amp;q=&amp;esrc=s&amp;source=images&amp;cd=&amp;cad=rja&amp;docid=46Pqx8dmWRaWFM&amp;tbnid=hJn6o_HnjR8DwM:&amp;ved=0CAUQjRw&amp;url=http://ourinterestingworld.ru/&amp;ei=AM_XUoTRCoWGtAar84DIAQ&amp;bvm=bv.59568121,d.Yms&amp;psig=AFQjCNFg_345XUVh1kYma8zGHXTikczb7g&amp;ust=1389961307647874" TargetMode="External"/><Relationship Id="rId4" Type="http://schemas.openxmlformats.org/officeDocument/2006/relationships/hyperlink" Target="http://fb.ru/article/69275/akvariumnyie-tritonyi-opisanie-i-soderjanie-amfibiy" TargetMode="External"/><Relationship Id="rId9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jpeg"/><Relationship Id="rId7" Type="http://schemas.openxmlformats.org/officeDocument/2006/relationships/image" Target="../media/image48.png"/><Relationship Id="rId2" Type="http://schemas.openxmlformats.org/officeDocument/2006/relationships/hyperlink" Target="http://www.google.com.ua/imgres?hl=uk&amp;biw=1051&amp;bih=491&amp;tbm=isch&amp;tbnid=BirYXUG9ZrL4eM:&amp;imgrefurl=http://serg-klymenko.narod.ru/Other_World/Ukraine.Karpaty_8.htm&amp;docid=WQf9cKIxdgtxTM&amp;imgurl=http://serg-klymenko.narod.ru/Other_World/Photo/Ukraine.Karpaty/IMG_7879_small.jpg&amp;w=300&amp;h=225&amp;ei=ytrXUpGgLsrAtQbEy4DQBQ&amp;zoom=1&amp;ved=0CG4QhBwwCQ&amp;iact=rc&amp;dur=791167&amp;page=2&amp;start=9&amp;ndsp=1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hyperlink" Target="http://www.google.com.ua/imgres?hl=uk&amp;biw=1051&amp;bih=491&amp;tbm=isch&amp;tbnid=uYI9nf0etIjMiM:&amp;imgrefurl=http://www.hlasek.com/triturus_alpestris_ha7142.html&amp;docid=Bhq2RvzEtsX7XM&amp;imgurl=http://www.hlasek.com/foto/triturus_alpestris_ha7142.jpg&amp;w=985&amp;h=500&amp;ei=BdvXUpbDHIXasgbj04GACw&amp;zoom=1&amp;ved=0CHQQhBwwCw&amp;iact=rc&amp;dur=899079&amp;page=2&amp;start=9&amp;ndsp=15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www.google.com.ua/url?sa=i&amp;rct=j&amp;q=&amp;esrc=s&amp;source=images&amp;cd=&amp;cad=rja&amp;docid=r9lGusm-Xj9_4M&amp;tbnid=eSGy8dP-1VrMdM:&amp;ved=0CAUQjRw&amp;url=http://ru.wikifur.com/wiki/%D0%A0%D0%B5%D0%BF%D1%82%D0%B8%D0%BB%D0%B8%D0%B8&amp;ei=0iXdUvybBIXWswbhuIDoDQ&amp;bvm=bv.59568121,d.Yms&amp;psig=AFQjCNERE7SRPiYQzPrJ-FaM_kC-vRBbYQ&amp;ust=1390311239766202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www.google.com.ua/url?sa=i&amp;rct=j&amp;q=&amp;esrc=s&amp;source=images&amp;cd=&amp;cad=rja&amp;docid=Nl-L2fSzLWBlVM&amp;tbnid=qqDIsa02-6k1jM:&amp;ved=0CAUQjRw&amp;url=http://offline.computerra.ru/2008/726/351999/&amp;ei=QNnoUqqgJoXXswb3kIG4Cw&amp;psig=AFQjCNFjW5SWikS0s_IsOro7s39FInUhBg&amp;ust=1391077858810167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http://www.google.co.in/url?sa=i&amp;rct=j&amp;q=&amp;esrc=s&amp;source=images&amp;cd=&amp;cad=rja&amp;uact=8&amp;ved=0ahUKEwiQ8rSCucfTAhXBCCwKHfXyC0QQjRwIBw&amp;url=http://animalworld.com.ua/news/Komodskij-varan-samaja-krupnaja-iz-nyne-zhivushhih-jashheric&amp;psig=AFQjCNHmDcG52EPQuowcwHmQq5hhGY4WBQ&amp;ust=1493478983146072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ua/url?sa=i&amp;source=images&amp;cd=&amp;cad=rja&amp;docid=5g2MkN3crgUYRM&amp;tbnid=lw_GXt-zR_zIHM&amp;ved=0CAgQjRw&amp;url=http://redbook-ua.org/item/coronella-austriaca-laurenti/&amp;ei=S9zoUqa8NsiqhAfU1oDwDw&amp;psig=AFQjCNHqYGiY7D-GL6uIWgXVFCELCppzUw&amp;ust=1391078860023485" TargetMode="External"/><Relationship Id="rId13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2.jpeg"/><Relationship Id="rId12" Type="http://schemas.openxmlformats.org/officeDocument/2006/relationships/hyperlink" Target="http://uk.wikipedia.org/wiki/%D0%A4%D0%B0%D0%B9%D0%BB:Vipera_ursinii_macrops.jpg" TargetMode="External"/><Relationship Id="rId2" Type="http://schemas.openxmlformats.org/officeDocument/2006/relationships/hyperlink" Target="http://www.google.com.ua/url?sa=i&amp;rct=j&amp;q=&amp;esrc=s&amp;source=images&amp;cd=&amp;cad=rja&amp;docid=g0SINGJ8eDYQOM&amp;tbnid=e8cfpxrfmsjldM:&amp;ved=0CAUQjRw&amp;url=http://zaregiony.org.ua/category/news/page/5/&amp;ei=AdvoUtOJJ8TItQagmoGwBA&amp;psig=AFQjCNGT5wiuAz6Q6aX8i-np6ZDwL4auKg&amp;ust=139107850770269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javascript:openCart('/ukr/order/index.php?tmp_id=73510');" TargetMode="External"/><Relationship Id="rId11" Type="http://schemas.openxmlformats.org/officeDocument/2006/relationships/image" Target="../media/image64.jpeg"/><Relationship Id="rId5" Type="http://schemas.openxmlformats.org/officeDocument/2006/relationships/image" Target="../media/image61.jpeg"/><Relationship Id="rId10" Type="http://schemas.openxmlformats.org/officeDocument/2006/relationships/hyperlink" Target="https://commons.wikimedia.org/wiki/File:Sheltopusik_001.jpg?uselang=ru" TargetMode="External"/><Relationship Id="rId4" Type="http://schemas.openxmlformats.org/officeDocument/2006/relationships/hyperlink" Target="http://parakalo.ru/wp-content/uploads/2011/08/leopardovyj_poloz_3.jpg" TargetMode="External"/><Relationship Id="rId9" Type="http://schemas.openxmlformats.org/officeDocument/2006/relationships/image" Target="../media/image63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hyperlink" Target="http://www.google.com.ua/url?sa=i&amp;rct=j&amp;q=&amp;esrc=s&amp;source=images&amp;cd=&amp;cad=rja&amp;docid=-7I_lFqGULPPEM&amp;tbnid=G14_xBjRCMY1jM:&amp;ved=0CAUQjRw&amp;url=http://zno.academia.in.ua/mod/book/tool/print/index.php?id=1987&amp;ei=PUfmUuW1HsbKsgbig4CADA&amp;psig=AFQjCNHZWb3ZVGG7KGfrZvWmIbe2Yv8VWQ&amp;ust=139090952320780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4%D0%B0%D0%B9%D0%BB:Corvus_frugilegus_2.jpg" TargetMode="External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.ua/url?sa=i&amp;rct=j&amp;q=&amp;esrc=s&amp;source=images&amp;cd=&amp;cad=rja&amp;uact=8&amp;ved=0ahUKEwiBgbf-j4vMAhWE_SwKHVDXBXEQjRwIBw&amp;url=http://svit-tvarin.net.ua/lancetnik.html&amp;bvm=bv.119408272,d.bGg&amp;psig=AFQjCNHmsJhHmroRRbB87shKTl4SSdSgRA&amp;ust=1460620080078213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jpeg"/><Relationship Id="rId4" Type="http://schemas.openxmlformats.org/officeDocument/2006/relationships/hyperlink" Target="http://uk.wikipedia.org/wiki/%D0%A4%D0%B0%D0%B9%D0%BB:Hedgehog-en.jpg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hyperlink" Target="http://www.google.com.ua/url?sa=i&amp;rct=j&amp;q=&amp;esrc=s&amp;source=images&amp;cd=&amp;cad=rja&amp;uact=8&amp;ved=0ahUKEwjpl_XpmsTTAhUBQJoKHa8FD74QjRwIBw&amp;url=http://www.myshared.ru/slide/1129678/&amp;psig=AFQjCNHHvdlkbV_QUJg26Kclfjeo_6YVYw&amp;ust=149336782395220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jpeg"/><Relationship Id="rId4" Type="http://schemas.openxmlformats.org/officeDocument/2006/relationships/hyperlink" Target="http://www.google.com.ua/url?sa=i&amp;rct=j&amp;q=&amp;esrc=s&amp;source=images&amp;cd=&amp;cad=rja&amp;uact=8&amp;ved=0ahUKEwjCw9GMm8TTAhVnLZoKHTW-ADcQjRwIBw&amp;url=http://byology.ru/?cat=25&amp;paged=32&amp;psig=AFQjCNHHvdlkbV_QUJg26Kclfjeo_6YVYw&amp;ust=1493367823952204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google.com.ua/url?sa=i&amp;rct=j&amp;q=&amp;esrc=s&amp;source=images&amp;cd=&amp;cad=rja&amp;docid=rBgy3Ti00nh1CM&amp;tbnid=3tg-fC8hUl2c2M:&amp;ved=0CAUQjRw&amp;url=http://bio-faq.ru/why/why076.html&amp;ei=EmXNUq6rMMKFtAbmg4DoAg&amp;psig=AFQjCNGfjCxTr00hjktzUMryFUk0GFFAqQ&amp;ust=138927864232915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byology.ru/wp-content/uploads/2011/11/Blanchon.jpg" TargetMode="External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byology.ru/wp-content/uploads/2010/11/ping.jpg" TargetMode="External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jpeg"/><Relationship Id="rId5" Type="http://schemas.openxmlformats.org/officeDocument/2006/relationships/hyperlink" Target="http://www.google.com.ua/url?sa=i&amp;rct=j&amp;q=&amp;esrc=s&amp;source=images&amp;cd=&amp;cad=rja&amp;uact=8&amp;ved=0ahUKEwjqpNiIncTTAhVhOpoKHSECCyIQjRwIBw&amp;url=http://sporuda.com/?p=2252&amp;psig=AFQjCNH1S3km2GhrYjwQoAVJ2vaanhxb9w&amp;ust=1493368425328832" TargetMode="External"/><Relationship Id="rId4" Type="http://schemas.openxmlformats.org/officeDocument/2006/relationships/image" Target="../media/image100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hyperlink" Target="http://www.google.com.ua/url?sa=i&amp;rct=j&amp;q=&amp;esrc=s&amp;source=images&amp;cd=&amp;cad=rja&amp;uact=8&amp;ved=0ahUKEwjs4rz1ncTTAhUkQZoKHe5SAekQjRwIBw&amp;url=http://svitppt.com.ua/biologiya/primati.html&amp;psig=AFQjCNFTsXJIKFMvvoBhWhDH5r38XLd93w&amp;ust=1493368636377073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ua/url?sa=i&amp;rct=j&amp;q=&amp;esrc=s&amp;source=images&amp;cd=&amp;cad=rja&amp;uact=8&amp;ved=0ahUKEwjQi8qIo8TTAhXKBZoKHWFxDusQjRwIBw&amp;url=http://fakty.ictv.ua/ua/svit/20151122-1567608/&amp;psig=AFQjCNFRHHq7EoQLAGZ3yGb0o8nZOp72gw&amp;ust=1493370037461653" TargetMode="External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.ua/url?sa=i&amp;rct=j&amp;q=&amp;esrc=s&amp;source=images&amp;cd=&amp;cad=rja&amp;docid=JAE-M4NLcSXpXM&amp;tbnid=Uyq9QFi2b-vYNM:&amp;ved=0CAUQjRw&amp;url=http://900igr.net/prezentatsii/biologija/Organy-razmnozhenija/011-Razmnozhenie-i-razvitie-lantsetnika.html&amp;ei=3WbNUsvELYjJsgbm3oHIBQ&amp;psig=AFQjCNEpeGB0X33pemwihpfD23OWCqO9Xw&amp;ust=1389279138535614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abc-24.info/uploads/posts/2011-10/1318504551_image007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www.google.com.ua/url?sa=i&amp;rct=j&amp;q=&amp;esrc=s&amp;source=images&amp;cd=&amp;cad=rja&amp;docid=czPL_T0_boTqdM&amp;tbnid=bhSwhixUeqCJZM:&amp;ved=0CAUQjRw&amp;url=http://oadk.at.ua/load/biologija/lekcii_po_biologii/ponjatie_i_ehtapy_ehmbriogeneza/56-1-0-1810&amp;ei=vWbNUua5CcjZtAaE8oGADw&amp;psig=AFQjCNEpeGB0X33pemwihpfD23OWCqO9Xw&amp;ust=138927913853561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Хордові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Хребетні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20040"/>
            <a:ext cx="7267604" cy="822944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Загальна характеристика підтипу Хребетні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uk-UA" sz="3200" dirty="0" smtClean="0"/>
              <a:t>Окрім загальних ознак хордових для хребетних характерні такі риси організації: </a:t>
            </a:r>
            <a:r>
              <a:rPr lang="uk-UA" sz="3200" b="1" dirty="0" smtClean="0">
                <a:solidFill>
                  <a:srgbClr val="FF0000"/>
                </a:solidFill>
              </a:rPr>
              <a:t>мають добре розвинені покриви тіла, опорно-рухову систему, 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r>
              <a:rPr lang="uk-UA" sz="3200" b="1" dirty="0" smtClean="0">
                <a:solidFill>
                  <a:srgbClr val="FF0000"/>
                </a:solidFill>
              </a:rPr>
              <a:t>досконалі системи зовнішнього обміну (травна, дихальна і видільна), внутрішнього обміну (кровоносна й лімфатична системи),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r>
              <a:rPr lang="uk-UA" sz="3200" b="1" dirty="0" smtClean="0">
                <a:solidFill>
                  <a:srgbClr val="FF0000"/>
                </a:solidFill>
              </a:rPr>
              <a:t> регуляторні системи (нервова й гуморальна) та репродуктивну систему.</a:t>
            </a:r>
            <a:endParaRPr lang="uk-UA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Загальна характеристика підтипу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uk-UA" sz="3200" dirty="0" smtClean="0"/>
              <a:t>Шкіра хребетних складається з </a:t>
            </a:r>
            <a:r>
              <a:rPr lang="uk-UA" sz="3200" dirty="0" smtClean="0">
                <a:solidFill>
                  <a:srgbClr val="FF0000"/>
                </a:solidFill>
              </a:rPr>
              <a:t>епідермісу та дерми</a:t>
            </a:r>
            <a:r>
              <a:rPr lang="uk-UA" sz="3200" dirty="0" smtClean="0"/>
              <a:t>. Епідерміс має </a:t>
            </a:r>
            <a:r>
              <a:rPr lang="uk-UA" sz="3200" dirty="0" err="1" smtClean="0"/>
              <a:t>ектодермальне</a:t>
            </a:r>
            <a:r>
              <a:rPr lang="uk-UA" sz="3200" dirty="0" smtClean="0"/>
              <a:t> походження, дерма – </a:t>
            </a:r>
            <a:r>
              <a:rPr lang="uk-UA" sz="3200" dirty="0" err="1" smtClean="0"/>
              <a:t>мезодермальне</a:t>
            </a:r>
            <a:r>
              <a:rPr lang="uk-UA" sz="3200" dirty="0" smtClean="0"/>
              <a:t>. </a:t>
            </a:r>
            <a:r>
              <a:rPr lang="uk-UA" sz="3200" b="1" dirty="0" smtClean="0">
                <a:solidFill>
                  <a:srgbClr val="FF0000"/>
                </a:solidFill>
              </a:rPr>
              <a:t>Похідними епідермісу є луска, пір</a:t>
            </a:r>
            <a:r>
              <a:rPr lang="en-US" sz="3200" b="1" dirty="0" smtClean="0">
                <a:solidFill>
                  <a:srgbClr val="FF0000"/>
                </a:solidFill>
              </a:rPr>
              <a:t>’</a:t>
            </a:r>
            <a:r>
              <a:rPr lang="uk-UA" sz="3200" b="1" dirty="0" smtClean="0">
                <a:solidFill>
                  <a:srgbClr val="FF0000"/>
                </a:solidFill>
              </a:rPr>
              <a:t>я, волосяний покрив.</a:t>
            </a:r>
          </a:p>
          <a:p>
            <a:r>
              <a:rPr lang="uk-UA" sz="3200" dirty="0" smtClean="0"/>
              <a:t>Скелет складається з черепа, хребта та кінцівок (парних та непарних). Череп має два відділи – вісцеральний та мозковий. </a:t>
            </a:r>
            <a:r>
              <a:rPr lang="uk-UA" sz="3200" dirty="0" smtClean="0">
                <a:solidFill>
                  <a:srgbClr val="FF0000"/>
                </a:solidFill>
              </a:rPr>
              <a:t>Хребет </a:t>
            </a:r>
            <a:r>
              <a:rPr lang="uk-UA" sz="3200" dirty="0" smtClean="0"/>
              <a:t>складається з </a:t>
            </a:r>
            <a:r>
              <a:rPr lang="uk-UA" sz="3200" dirty="0" smtClean="0">
                <a:solidFill>
                  <a:srgbClr val="FF0000"/>
                </a:solidFill>
              </a:rPr>
              <a:t>хребців</a:t>
            </a:r>
            <a:r>
              <a:rPr lang="uk-UA" sz="3200" dirty="0" smtClean="0"/>
              <a:t>, поєднаних </a:t>
            </a:r>
            <a:r>
              <a:rPr lang="uk-UA" sz="3200" dirty="0" err="1" smtClean="0"/>
              <a:t>напіврухомо</a:t>
            </a:r>
            <a:r>
              <a:rPr lang="uk-UA" sz="3200" dirty="0" smtClean="0"/>
              <a:t>, він являє собою гнучку та міцну опору для мускулатури.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7696200" cy="89438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Загальна характеристика підтипу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8143900" cy="5643578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Мускулатура хребетних поділяється на мускулатуру тіла, яка складається з поперечно-посмугованої м</a:t>
            </a:r>
            <a:r>
              <a:rPr lang="en-US" dirty="0" smtClean="0"/>
              <a:t>’</a:t>
            </a:r>
            <a:r>
              <a:rPr lang="uk-UA" dirty="0" err="1" smtClean="0"/>
              <a:t>язової</a:t>
            </a:r>
            <a:r>
              <a:rPr lang="uk-UA" dirty="0" smtClean="0"/>
              <a:t> тканини, та мускулатуру внутрішніх органів ( гладеньку й посмуговану).</a:t>
            </a:r>
          </a:p>
          <a:p>
            <a:r>
              <a:rPr lang="uk-UA" dirty="0" smtClean="0"/>
              <a:t>У складі травної системи з</a:t>
            </a:r>
            <a:r>
              <a:rPr lang="en-US" dirty="0" smtClean="0"/>
              <a:t>’</a:t>
            </a:r>
            <a:r>
              <a:rPr lang="uk-UA" dirty="0" smtClean="0"/>
              <a:t>являються </a:t>
            </a:r>
            <a:r>
              <a:rPr lang="uk-UA" dirty="0" smtClean="0">
                <a:solidFill>
                  <a:srgbClr val="FF0000"/>
                </a:solidFill>
              </a:rPr>
              <a:t>зуби та добре розвинені травні залози.</a:t>
            </a:r>
          </a:p>
          <a:p>
            <a:r>
              <a:rPr lang="uk-UA" dirty="0" smtClean="0"/>
              <a:t>Дихальна система представлена </a:t>
            </a:r>
            <a:r>
              <a:rPr lang="uk-UA" dirty="0" err="1" smtClean="0"/>
              <a:t>зябрями</a:t>
            </a:r>
            <a:r>
              <a:rPr lang="uk-UA" dirty="0" smtClean="0"/>
              <a:t> (у </a:t>
            </a:r>
            <a:r>
              <a:rPr lang="uk-UA" dirty="0" err="1" smtClean="0"/>
              <a:t>первинноводних</a:t>
            </a:r>
            <a:r>
              <a:rPr lang="uk-UA" dirty="0" smtClean="0"/>
              <a:t>) і легенями ( у наземних).</a:t>
            </a:r>
          </a:p>
          <a:p>
            <a:r>
              <a:rPr lang="uk-UA" dirty="0" smtClean="0"/>
              <a:t>Видільна система представлена тулубними (риби і амфібії) або тазовими ( рептилії, птахи, ссавці) нирками.</a:t>
            </a:r>
          </a:p>
          <a:p>
            <a:r>
              <a:rPr lang="uk-UA" dirty="0" smtClean="0"/>
              <a:t>Кровоносна система замкнена. Серце розміщене на черевному боці тіла.</a:t>
            </a:r>
          </a:p>
          <a:p>
            <a:r>
              <a:rPr lang="uk-UA" dirty="0" smtClean="0"/>
              <a:t>Лімфатична система незамкнена.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7929586" cy="751506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Загальна характеристика підтипу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24744"/>
            <a:ext cx="9001156" cy="573325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uk-UA" dirty="0" smtClean="0"/>
              <a:t>Центральна нервова система представлена головним та спинним мозком. Головний мозок у хребетних складається з 5 відділів: довгастого, заднього (до його складу входить мозочок), середнього, проміжного та переднього. Від головного мозку риб та амфібій відходить </a:t>
            </a:r>
            <a:r>
              <a:rPr lang="uk-UA" b="1" dirty="0" smtClean="0"/>
              <a:t>10 </a:t>
            </a:r>
            <a:r>
              <a:rPr lang="uk-UA" dirty="0" smtClean="0"/>
              <a:t>пар черепно-мозкових нервів, тоді як у рептилій, птахів та ссавців – </a:t>
            </a:r>
            <a:r>
              <a:rPr lang="uk-UA" b="1" dirty="0" smtClean="0"/>
              <a:t>12</a:t>
            </a:r>
            <a:r>
              <a:rPr lang="uk-UA" dirty="0" smtClean="0"/>
              <a:t> пар.</a:t>
            </a:r>
          </a:p>
          <a:p>
            <a:r>
              <a:rPr lang="uk-UA" dirty="0" smtClean="0"/>
              <a:t>У хребетних розвинені органи чуттів: зору, слуху, нюху, смаку, дотику.</a:t>
            </a:r>
          </a:p>
          <a:p>
            <a:r>
              <a:rPr lang="uk-UA" dirty="0" smtClean="0"/>
              <a:t>В регуляції обміну речовин значну роль відіграють залози внутрішньої секреції: гіпофіз, щитоподібна, надниркові, підшлункова, статеві тощо.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Загальна характеристика підтипу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7164288" cy="5357826"/>
          </a:xfrm>
        </p:spPr>
        <p:txBody>
          <a:bodyPr>
            <a:normAutofit/>
          </a:bodyPr>
          <a:lstStyle/>
          <a:p>
            <a:r>
              <a:rPr lang="uk-UA" sz="2800" dirty="0" smtClean="0"/>
              <a:t>Хребетні – роздільностатеві тварини.</a:t>
            </a:r>
          </a:p>
          <a:p>
            <a:r>
              <a:rPr lang="uk-UA" sz="2800" dirty="0" smtClean="0"/>
              <a:t>За наявністю або відсутністю зародкових оболонок хребетних ділять на нижчих і вищих. </a:t>
            </a:r>
            <a:r>
              <a:rPr lang="uk-UA" sz="2800" dirty="0" smtClean="0">
                <a:solidFill>
                  <a:srgbClr val="FF0000"/>
                </a:solidFill>
              </a:rPr>
              <a:t>Нижчі (анамнії) </a:t>
            </a:r>
            <a:r>
              <a:rPr lang="uk-UA" sz="2800" dirty="0" smtClean="0"/>
              <a:t>позбавлені зародкової оболонки амніону, розвиток їхніх зародків відбувається у водному середовищі </a:t>
            </a:r>
            <a:endParaRPr lang="en-US" sz="2800" dirty="0" smtClean="0"/>
          </a:p>
          <a:p>
            <a:pPr>
              <a:buNone/>
            </a:pPr>
            <a:r>
              <a:rPr lang="uk-UA" sz="2800" dirty="0" smtClean="0"/>
              <a:t>(риби та амфібії). </a:t>
            </a:r>
            <a:r>
              <a:rPr lang="uk-UA" sz="2800" dirty="0" smtClean="0">
                <a:solidFill>
                  <a:srgbClr val="FF0000"/>
                </a:solidFill>
              </a:rPr>
              <a:t>Вищі (амніоти) </a:t>
            </a:r>
            <a:r>
              <a:rPr lang="uk-UA" sz="2800" dirty="0" smtClean="0"/>
              <a:t>характеризуються наявністю амніону, в якому і відбувається розвиток зародку (рептилії, птахи та ссавці)</a:t>
            </a:r>
            <a:endParaRPr lang="uk-UA" sz="2800" dirty="0"/>
          </a:p>
        </p:txBody>
      </p:sp>
      <p:pic>
        <p:nvPicPr>
          <p:cNvPr id="4" name="Рисунок 3" descr="https://encrypted-tbn3.gstatic.com/images?q=tbn:ANd9GcSFNjDicCCtqahN_7K-nNqOwJ-HKOunO41pFLi32pQDSprL-LCL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692696"/>
            <a:ext cx="212372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8143900" cy="822944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Загальна характеристика підтипу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uk-UA" dirty="0" smtClean="0"/>
              <a:t>Звичайно сучасні хребетні належать до 7 класів: круглороті, хрящові риби, кісткові риби, амфібії (земноводні), рептилії (плазуни), птахи та ссавці. Хрящові та кісткові риби об</a:t>
            </a:r>
            <a:r>
              <a:rPr lang="en-US" dirty="0" smtClean="0"/>
              <a:t>’</a:t>
            </a:r>
            <a:r>
              <a:rPr lang="uk-UA" dirty="0" err="1" smtClean="0"/>
              <a:t>єднуються</a:t>
            </a:r>
            <a:r>
              <a:rPr lang="uk-UA" dirty="0" smtClean="0"/>
              <a:t> в один надклас Риби. </a:t>
            </a:r>
            <a:r>
              <a:rPr lang="uk-UA" dirty="0" smtClean="0">
                <a:solidFill>
                  <a:srgbClr val="FF0000"/>
                </a:solidFill>
              </a:rPr>
              <a:t>Круглоротих та безщелепних, протиставляють всім іншим хребетним – щелепноротим.</a:t>
            </a:r>
          </a:p>
          <a:p>
            <a:r>
              <a:rPr lang="uk-UA" dirty="0" smtClean="0"/>
              <a:t>За кількістю видів хребетні поступаються безхребетним, але вони мають різноманітніші пристосування до умов оточуючого середовища та досконаліші життєві форми</a:t>
            </a:r>
          </a:p>
          <a:p>
            <a:r>
              <a:rPr lang="uk-UA" b="1" dirty="0" smtClean="0"/>
              <a:t>Важливу роль відіграють хребетні у біосферних процесах, звичайно завершуючи трофічні ланцюги у біоценозах.</a:t>
            </a:r>
            <a:endParaRPr lang="uk-U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Круглороті. Міноги і міксини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https://upload.wikimedia.org/wikipedia/commons/thumb/3/3f/Lampetra_fluviatilis.jpg/300px-Lampetra_fluviatilis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85720" y="1571612"/>
            <a:ext cx="3521075" cy="2183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Картинки по запросу круглороті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71876"/>
            <a:ext cx="4071934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Миксины (Myxini)"/>
          <p:cNvPicPr>
            <a:picLocks noGrp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4" y="1571612"/>
            <a:ext cx="3521075" cy="2347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Миксины (Myxini)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4810" y="4000504"/>
            <a:ext cx="3571900" cy="2624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Ароморфози, завдяки яким виник підтип Хребетні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8072462" cy="5429264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Утворення головного мозку та поділення його на </a:t>
            </a:r>
            <a:r>
              <a:rPr lang="uk-UA" dirty="0" smtClean="0">
                <a:solidFill>
                  <a:srgbClr val="FF0000"/>
                </a:solidFill>
              </a:rPr>
              <a:t>5 відділів</a:t>
            </a:r>
            <a:r>
              <a:rPr lang="uk-UA" dirty="0" smtClean="0"/>
              <a:t>.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Виникнення черепа</a:t>
            </a:r>
            <a:r>
              <a:rPr lang="uk-UA" dirty="0" smtClean="0"/>
              <a:t>, який захищає головний мозок та органи чуттів.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Розвиток щелепного апарата</a:t>
            </a:r>
            <a:r>
              <a:rPr lang="uk-UA" dirty="0" smtClean="0"/>
              <a:t>, який забезпечив активне захоплення здобичі, а у вищих – її подрібнення.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Формування осьового скелета у вигляді міцного хребта</a:t>
            </a:r>
            <a:r>
              <a:rPr lang="uk-UA" dirty="0" smtClean="0"/>
              <a:t>.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Розвиток серця</a:t>
            </a:r>
            <a:r>
              <a:rPr lang="uk-UA" dirty="0" smtClean="0"/>
              <a:t>, яке забезпечувало швидкий кровообіг.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Виникнення парних кінцівок</a:t>
            </a:r>
            <a:r>
              <a:rPr lang="uk-UA" dirty="0" smtClean="0"/>
              <a:t>.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Високий рівень диференціації всіх органів</a:t>
            </a:r>
            <a:r>
              <a:rPr lang="uk-UA" dirty="0" smtClean="0"/>
              <a:t>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20040"/>
            <a:ext cx="7300664" cy="660688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Покриви тіла хребетних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1026" name="Picture 2" descr="E:\doc\Documents\PrintScreen Files\покриви тіла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520" y="1282922"/>
            <a:ext cx="8892480" cy="4008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20040"/>
            <a:ext cx="7156648" cy="660688"/>
          </a:xfrm>
        </p:spPr>
        <p:txBody>
          <a:bodyPr/>
          <a:lstStyle/>
          <a:p>
            <a:r>
              <a:rPr lang="uk-UA" dirty="0" smtClean="0"/>
              <a:t>Скелет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E:\doc\Documents\PrintScreen Files\скелет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944" y="0"/>
            <a:ext cx="951421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Визначення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3200" dirty="0" smtClean="0"/>
              <a:t>До типу хордових належать тварини, які мають єдиний план будови: </a:t>
            </a:r>
            <a:r>
              <a:rPr lang="uk-UA" sz="3200" dirty="0" smtClean="0">
                <a:solidFill>
                  <a:srgbClr val="FF0000"/>
                </a:solidFill>
              </a:rPr>
              <a:t>осьовий скелет хорду </a:t>
            </a:r>
          </a:p>
          <a:p>
            <a:pPr>
              <a:buNone/>
            </a:pPr>
            <a:r>
              <a:rPr lang="uk-UA" sz="3200" dirty="0" smtClean="0"/>
              <a:t>  (вона у хребетних заміщена на хребці), </a:t>
            </a:r>
            <a:r>
              <a:rPr lang="uk-UA" sz="3200" dirty="0" smtClean="0">
                <a:solidFill>
                  <a:srgbClr val="FF0000"/>
                </a:solidFill>
              </a:rPr>
              <a:t>над якою розміщена нервова трубка</a:t>
            </a:r>
            <a:r>
              <a:rPr lang="uk-UA" sz="3200" dirty="0" smtClean="0"/>
              <a:t> (вона у хребетних диференціюється на  спинний та головний мозок), а </a:t>
            </a:r>
            <a:r>
              <a:rPr lang="uk-UA" sz="3200" dirty="0" smtClean="0">
                <a:solidFill>
                  <a:srgbClr val="FF0000"/>
                </a:solidFill>
              </a:rPr>
              <a:t>під нею – травна система</a:t>
            </a:r>
            <a:r>
              <a:rPr lang="uk-UA" sz="3200" dirty="0" smtClean="0"/>
              <a:t>, з якою </a:t>
            </a:r>
            <a:r>
              <a:rPr lang="uk-UA" sz="3200" dirty="0" err="1" smtClean="0"/>
              <a:t>пов</a:t>
            </a:r>
            <a:r>
              <a:rPr lang="en-US" sz="3200" dirty="0" smtClean="0"/>
              <a:t>’</a:t>
            </a:r>
            <a:r>
              <a:rPr lang="uk-UA" sz="3200" dirty="0" err="1" smtClean="0"/>
              <a:t>язаний</a:t>
            </a:r>
            <a:r>
              <a:rPr lang="uk-UA" sz="3200" dirty="0" smtClean="0"/>
              <a:t> розвиток дихальної системи.</a:t>
            </a:r>
            <a:endParaRPr lang="uk-U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М</a:t>
            </a:r>
            <a:r>
              <a:rPr lang="en-US" dirty="0" smtClean="0">
                <a:solidFill>
                  <a:schemeClr val="tx1"/>
                </a:solidFill>
              </a:rPr>
              <a:t>’</a:t>
            </a:r>
            <a:r>
              <a:rPr lang="uk-UA" dirty="0" err="1" smtClean="0">
                <a:solidFill>
                  <a:schemeClr val="tx1"/>
                </a:solidFill>
              </a:rPr>
              <a:t>язова</a:t>
            </a:r>
            <a:r>
              <a:rPr lang="uk-UA" dirty="0" smtClean="0">
                <a:solidFill>
                  <a:schemeClr val="tx1"/>
                </a:solidFill>
              </a:rPr>
              <a:t> система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3074" name="Picture 2" descr="E:\doc\Documents\PrintScreen Files\м'язова система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63583"/>
            <a:ext cx="9144000" cy="41256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0040"/>
            <a:ext cx="7228656" cy="588680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Травна система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098" name="Picture 2" descr="E:\doc\Documents\PrintScreen Files\травна система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367281" cy="5877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83671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Дихальна</a:t>
            </a:r>
            <a:r>
              <a:rPr lang="uk-UA" dirty="0" smtClean="0"/>
              <a:t> </a:t>
            </a:r>
            <a:r>
              <a:rPr lang="uk-UA" dirty="0" smtClean="0">
                <a:solidFill>
                  <a:schemeClr val="tx1"/>
                </a:solidFill>
              </a:rPr>
              <a:t>і кровоносна системи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5122" name="Picture 2" descr="E:\doc\Documents\PrintScreen Files\дихальна+кров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9973"/>
            <a:ext cx="8465358" cy="59480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300664" cy="54868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Видільна та нервова система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6146" name="Picture 2" descr="E:\doc\Documents\PrintScreen Files\нервова система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63023"/>
            <a:ext cx="8964488" cy="63949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Розмноження, розвиток, поширення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7170" name="Picture 2" descr="E:\doc\Documents\PrintScreen Files\розмноження-розвиток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7551" y="980728"/>
            <a:ext cx="9281552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Яйце акули. Живородіння акули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Яйца акулы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3568" y="1412776"/>
            <a:ext cx="532859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Живорождение акул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412776"/>
            <a:ext cx="327585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data:image/jpeg;base64,/9j/4AAQSkZJRgABAQAAAQABAAD/2wCEAAkGBhQSERUUExQWFRUWFxYYGBgYGBgXHRcaFBgXFxYYGBgYHCYeFxokHBUUHy8gIycpLCwsFx4xNTAqNSYrLCkBCQoKDgwOGg8PGiwkHCQpLCwsLCwsLCwsLCwsLCwsKSwsLCwsKSwpLCwsKSwsLCwsLCwsLCwsLCksKSwsLCwsKf/AABEIAKsBJwMBIgACEQEDEQH/xAAcAAABBQEBAQAAAAAAAAAAAAAFAQIDBAYABwj/xABJEAABAgQEAwUDBwgIBgMAAAABAhEAAwQhBRIxQQZRcRMiYYGRMqGxBxQjQlKC0RUkYnK00uHwNXSSlKKzwfEWJTNEVMIXNGP/xAAZAQADAQEBAAAAAAAAAAAAAAAAAQIDBAX/xAAhEQACAgMBAAMBAQEAAAAAAAAAAQIRAxIhMSJBUWETBP/aAAwDAQACEQMRAD8AB45i88VdQPnVQEifOAAnzQABNUAAApgBoBA6pxOpCrVdVl5/OJ2n9uG42Sqqqf6zU+6fMiITSFB7jxiSQsvEZuRzV1YHP5xOc/44rYpi1SkAirqSNgJ84OPEhd/OHonJlqQuanMg3y84ZXrlqcgAZjCXATBiMfqj/wB3Vf3id+/FilxqqzB6qqsf/InfvwMny8phBN5GLGa/GuIKhKEJ+cTgDclM6YD6hTxQpcYqHUU1dRYOAqfNU/qsiBCZxLE7RNR1mVbgObtaETXC2jE6pgfnVT3iQPzmdtr9e2sPrMZqkgpVVVFjtPm/EKvAsTw5zEtfTmYYsEguXCfHnDGE6HiCpSXVV1OUuD9NNXdrMCu3WHUGLVcwlKKqo0JOaonbciV/CM/MUw8d/DzeHyZhBcPBQwl+XKp2+dVX94n/AL8E8Hxmo7RIXWTwlTl1T5qmI2uqKeE4ghJzEArD3IszMA0Vamq7TKkJAZ9Az6mAQcqMUqkrP5zP8p8w6/ei3h2NzUAqnzqo5VJdp0xiNx7WsZmhCncEgJIc8r2MEDxDNIXKOVSSXUWGw/ARNAXa3iOepS+zqKhKFPlebMcDrm+ECJeK1alMKuq/vM7b78PE9c9PZpytLfLsWdzEE2lMogm7pf1igL9PjdUnMhVXPALE5p00nyVmdPlElDxJUy1Fp8+ZlL3nzVBvvKuIC/Ou9mVeJp+KD6gyvq28DQG1p+LZspJWmbMJXr2kxamJ+yCohPlGOreJakrP51UfdnzU+4KAirUYiVADQARSeBKhl48QVX/l1X94nfvwqMeqj/3dV/eJ378UAYeDDANS8bnhs1XVP/WJ/wC/FmVxBNSQTU1JDufzicfiuM6A+sXKenHNohoDdU/yjFNs01vFaifeYnT8pKlFpfaHn3j+MYkUl3MWJU7syCExOqEegUfHpI7/AGg8z+MXZfG6T9ZZ8z+MYCZVZuY8ImoppSYjVAb9XGSRqpY8z+MdJ4xCnZavU/jGPE8OXY5ue0IqcUiwBI2AiWvwpL9Nirig7LUfMxapeJQsPnUPM/jGHoKhZOZTAbiCC56AH3iUminRtJeKuHCz6mH/AJS/TP8AaMYyXUJI7pOlwecRT54Tcg9BBTJN9QYhmmJGcnXc8jCxjeGKnNVSsoLOp3P/AOa4WNoLgHmmLzWqqqzj51U/58yKkyckjkYXG05q6qSLPVVN9v8ArTIbUUSpaihwdHO141on7OzksXJaLPbIUkAhmgWZpBZ3honGFQ6L1UQQAIoiW0TCaLM77v8A6Q1c5nB1hgOkozEJGsTUtaZKnGtxFMTL2hFTIBkpnOCG1vERhhXHJmwwGrTCyQ0NUt45MyACzLnsfL4w6nqQFOoPFIzIjVMgoAhMqCSbtm5WHmInpK8IABDvAfOYkQt4VAEEze8SLQi5xMVM0SoIhiFWqGmFyPDjJPOABgMc0WZFKDrDfmZe0FgRoRDgg7RfpcHUdbQTo8GUhQVlzAbEaxDkh0AUpG7xIkE7xqfyZmB+jaLY4U7gWCP1TqIW6FRmaTMd2iyiXo/vjSJwgISXS5LZSNof+QgoWuwcvaI2HRSpaIFJU3sxc/JFgToeXjBSURkCEoA2JfXZ4L0eEky8qlh9ttImwpmW/JCEqDrf4RYl4IFKUoTBcWEGEYUh+8sH9EfjEasOShwrNqNA7DygphaAhwcoUxUATFlJAYKHm0X5lASom595aHokIQzrBf3dXibK4V6OWCe6nMOe0SmSxCGYv1i08mWgnMnKNVBvdC/lSnaxDtZ2c9IXR8JsGwzLVS1FX2rNzQqOi5glUlc5AcAh2dr91TjWOjaDdEng3Eh/Pav+tVP+cuBxnmL/ABKfz2r/AK1U/wCcuBuWNhDxNiSRVFJBYFjFfLEuWACSdUZiVaE8ohKzCpTE0uhUfqn0MAEDxxi4cMVyPoY5OGLdiFehgtAVGjimDFPw+si9usWVYElAdSiOm43iXNIErAchWU6DQ631DWfQ+MItO7RuuF6KmXnQUklgQCzljcCJsRpZAX/01S0mwB/2iP8AVXQ3Fo89VLhhlxsMQoJILgKI+Pm0WKHCqaYQD3OZUbdIvYRh+ziSTTqOxjSz1y0rLSyQLNsSPHlBGixlCkgIkhJGvh6tCcn+DM1S4QonvAt4B4JysDGYMCptbbxo5GJGwTLBchyNuekGa7s1lLKAKgLJ1fZgN/Axm8jQamO/4RUpXJ9BF+VwAqwUWJ6RoJnDypiSApgSCLHMCNgOcV8IwWdKqXWAtJdgVMRbd4Tm6tMaotSPk5yXAcNd9orzcOlSyMw3aNMniQy0kFJB07xGV/BQjJVNEZhzTJguXOXTo8Zpt+j88L1HIkqXkCwFFyHb8YdW1coK7Ikd3Uu4L7BoG1eF0+QLBQS9u+x5PGWrUqlKORRJO4uB0/GLjFMls1R4mlyOSjdgBcepidOP08w5u1aYRuLc2jz+VTOXWSAd9XO8GcGQmXMSpZGUHZgRexD6xWiFZ6ZRUUlaQvMxYFjudyIE4rWS5RyoUVk6pJAbwDf6w3FMUTkQrMpQBcrfL90tYtAKvrgtfaJKFEAORcK5E+IjNRd9Hsq4PPFoTZUvKRu7/wAIlo+Mu0JBlKJLeL8mG3rGdxvGe1UAHCRZh3nO50hgJS12BsWAdti5jbXhKZtaTFy6syLbglv94q4tjwReVMABDkK1flvfwgOKl0kFRUA3k/KLsjCxMQsy1Se8kujK6n0td0mJpILJfy6S4M4FWoA0/wB+sMMwTnzqLAanR/GB0rAjZKxkbmMovoQd4u0dAyskxQyi4Ds5HoIKSGBZtHNSpR9pIuxJ06coikU8yYRolOloPzzL7RkJVmLXScwvq6NB1iSnpxLczUkG+WwAPj4esVsT0fwPhyRXylOcyTM5Mfo1g2846LXC/EyVV8iSlFjnG1iJUxRLj9X3x0UrGjKYlw8lVXUqmKbNU1BYcjOWQ/ujqvhWQkOFk+Y/CCuLT1CqngIUUmdOu1ge0VvAmd25cdmSl9dvWI2ZdFFeDS0AkkkbXEPOG0+VJClOdQbN7otzcIUq5QW8GMT/AJDmAAJFjsRceLQbf0KIvnEpLBCXHQQ6TiCVWYjx2hJnDs6WXCc3In8It09CtKg0oEljzHmHhWh0ygcUWLBLDxDk9PCIV40oFwz9NIJVeFTyQRLWbk2A32A5RfoeAJs/MoZEBhm7Qsz8mBgtE0CKfiEKITMZuYiljVWCthoLCLnEGApoVhHay5yil+4/c8CCdeUBE0yl3A84KV2UnSJKatVLWlaCyklx/Hw2j0jh/EU1sglSEuDlUnVjsb3uG9/KPNZlIU6jzjRfJ1XdlWJQbJn9wnkQ5ln+13fvxlmx7xtelRlXppanhZKAVIClC7pKtvBxGYr8NB+qUDnr5R7EvDbXEZ3E8CGY21+MYQyTjyQNJ+GCp8ABALk6bDaL8nBgHcZwdiVJHO2QpPvg5Jw7KW2iwZUa7N+MxboBSKDIkhKWci4zE2DNcm194kwrhdU+clOYhzcn6rb+PhGjp6XNDp2GqUCErVLP2k2PkRB6+jjNrwKJKZM05SFFIyklj3tXtoWa0YviyhqJhXMQozHJJR7J+6Qz+cQ4bVqkYhMlTFuJzd5RupYSAgkncgZfTlGrVKeM3keOVLw11TVnnWA1oSsoWVArsUFJVruQdxFyfLmnMnsZgSRrlLFm9nw3jR1tCys6R3huwPrDqDFlpmfSME3ZgdTudS2sarKn4Q4mZxvDZElMtIStUw95QmGwcfZ/nSL3Ck+nUeymSZY+sFAOSeRd9tGgJxXXdpVTDs7A8wAAG5i0D5VYUEKTqCCOoh02rNUlVHoOK0cnJkEsADTJLAIffwjPSeGELJCJwzjTMNeraxtsLrkTUJUrdIII8QLH+dolrJMkG89CFeGUG+gvBDJa4ZSi0ecTuEJ9x2ktQB9nOQPQwXkcLEyW+jzgsNQCDq9rwSx6pl00sLUcylKZKUlOjEuS38vEHBWPicTLnKAXqhWj8welotzfoKJF/wDHxTLKkl1N7Lb+B2EZ6fwnVId0MOpuRytHqKU5AolTHZ1WPLbpE4mkjvpQ5F3uB0b8IpTJr+nllHgs9TCcTLQLMA6i/i3xjW4dwtJp091SypWq3v7w0HDT9l7a0jRyX+BF4nl0WYhiSk6EMB5XeE7YrMtX0f1UIMxOuaY5v0ghQ0qFJDy0hRFxl5c3g3U0yUlLsBckmz8td4B4ljkhAUO1CV6ahg513dvCJq/Crr0mqadCVWlpZmLBLnmOkMMillylq7JItcMHL7a7xkcRqsq84UpaVh0qVzG7bJ0iGlxOXNUHWQQR9HLdlHmQLttFais1/CtVSGol5ZATMdeVRSB9RTsegPqYSI8AkqXWyimTORKSVNnRkSD2a07gEu8dFxqg6LiOFTO1m7BUyYRvqsmKasKdLMY1dYXmKsfaX8TFWYws2urxxuUkzo+NAJdLLlIUpRACUlVzska7Q6hpc6lIKgtSe8hYAByquw55TYK1ZnhOKUg0k05UnKEuP0cwcEciLEeMdMJSJc5IyqZKgOWYAsfC8KTZNDVpUlbrBI5gXfmRpFyQtDlXctu/PnBSTPlVCcyPaYZk7pLXHrvFGdgyVnui46Q/fSdqKsmoZbukJJbvKvbk+0Or8aShClZcxDhIDnMrk+lrPEyuH7OR5wJqcPAOkXRDyGU/JappMydmzkuzhvHM4JO2hEXEUYDMG/nltBKdLaIFKhybYJ2UqnD3SbQAExUuYlaLKSoKST9pJBD87gRre2DX5dXjLYkhlForGVZ9B8P45LrKdE5Ld4DMB9VQ9pJ8QYlqsOCo8g+THiUyZipKlkIX3kpYEZh7Qvo4bT7Mepox5PrzipyhdSIp/RXr8Fs46HqIEzaBoNTcTDMLP8YCT69yQTvGXxT4Dtov0MkWgkJEuxcRl5VcAWeJF4ukfWjRUZJgj5VMKQns58ssp2LbNdJ66+6CeG13ayJc3daQT+tov/EDAbi7EEzJJBLsxEDuBMVJlTJJN5asyf1V6+igT94RhnjcbX0dWN3w1tSHEDEEOytP9N4nNVtAysnMXjnj0pojxzAkrGnQxgqkFBKTqC0ejoxYKQx1T7xtGG4jA7VRG946sLfjJbNHwLijylSiXKC4/VW5HoQryaDdRh0mYrMoZFfbSEv5uCCP4RhuE6jJPbZaSnz9pPvDecbIzoyyXjy2i62j0F8dUEuVTo7y1LzhiprpyqfQAbDTwjG0WKKlLSsH2SD5bj0eNRxchUxCEi+X2QTsXdOmrt5RhlmO6GskY9R6ri+N1CMq5WVYZiFbDn4/GKfD/EtY2VciYQosF9kst5mzeMU+G8T7SmQH7yAEHm6AMp805bxrMOxSauWQCCsKCb2F7XI8oxjka+LHKC9RDR4h2+YkgqFmsee93hUcSGmGZdPNXLT7S0J0I0LXdIa5LNGZxATKCblt9pgXDEn4XHlGxwrEBOlZpffSblLsX3DGzaa84naan3xjcY68MLxnxyKlSUyz9GL90KSc2lyWJb0gRhuEVNScyUlnDqV/HWNXN4BT2ilpp1AEuEhaQlJFikDYb8r20jYYVRrTISnL2Zd8vdKQzMXB13jq2/DDwC0XDyAlInSzMV9pYcMb9B6QbpeykOE9mC98gFjoxbfSLORSk5FklgrlvoXItA5WBgF8xAvo3gdW6WidV9sNmaHD60mYnORd2AsfZO3KxjoE4RgpTUS15lt3rWYnKoObeOkdFRSQ02zDcR43ViZOPbiWlE6aEhOW4ExQTpcFgHjPp4yqQ5M0l+YF/c7NFfiPCpyaup7pZVRPIbcLmrUn3ERAikDhzcAhQGo8obSGgqrixS5EyVMQlRmBs7kEMQQ40ItGu4crO3oZbuSgFBfUhFn6R51NksHANgXJbfS20aLhDiZmkLYNZDBnG6T+lqX3jDLH48LiwgJ0yRMKkEg3uNx03g5Q8Tg62Nntv+EDcSynT/YwGnIIuP5/hGS6ujaPRZXESSGJEA8SqA5IOsZKVihFiYnmYgSNYvv2ZuKJ6mpioupilOqopzKuK1sFwuTayBdXNcxHMn3iuuY8aRjQ7JaWr7OYhYtlUD+PuePS6LFSQL2N48tyxsuF6xK5RQT35fvSdPS4jHPG1ZpD8NhNxPuvyjO4pipzZgeXuiZdRaAOIr1EZQCqLZxUm7xWViZdyYD/ADlojVPjpUTNxCWJVpKDeKvCleJdYgqLBeZBP6w7o/tBMU505xA6YeVvHlFaXFoceM9XnzWinUTHEV6bEO1lImfaSCf1hY+8GI1zo86Ma4dDKlVPKbg+BjP4vUuqDFap3jN16rx24kYyGyK1SCCk3BBHUXEehy6sEA2ILHq9xp1jzF42OB12eQnmjuH7unuaF/0Q4mVB/QYqu8PHbwjL8RUKHTMTbM+YclDX1jQidATHJndbYmMsVqRUvCDhKsCVrQfrAEdUu/mx90a2mrilTOyVhlfj6x5pKqChaVDVKgfLcejxtvnINwbEOPPSLzw+Vr7FB8oscQU83IolPaF3KwzhNrkaqDAX2t4w35OKqf8AOOzQoZCCpT7bAh93IDdIlk40pIse8m3Ubj0hOE8XkyasKCMiT7Rc5QdQcp0Y31bwhxnJqmiHFI9TkUig2bKrRirW3O2vnCTaLOw9k6slj5XTeKhxwzJalSE9soFglshP6uYb6g6GMzjnFZp5ye1mnOAM1OLpTmPeKpiBctYB7WJ1joWMx2NsgSxYhzyb3PoD+MCsYxaalKvmyUFV0ju5yFixcuACLWYxhE/KYqZ3Z6AE3ZSAXDeyNX6npHL47kZezV2yiCFBckCWxZu9mU61WF2EWo0S7YZ4V4wq/nsunqLFZWGCEj2Za13YWHdjoDcHV06ZX0/dQJZXOUxAKw8qZ9c95RdnhYbKj4Px7HkGfPBVKSBOWjMAVKBQtQIIKSHt7oBzatHaOFBRP1kgjwdyBFbHqKYmoqXlsFVNQQXId50wpLb2V74FTQcvmzPEUihKggFSQXZ7ubsYoieQXBYg2I2aJEAvaIqmTl6GKGa/CsfE1ISo/SNcfabcHS+rQQTMB1jz9CyhlAsdQeTRpsOxhM0AO0xrjm24Oni0c88ddRadlzEqH6yYEGraDqKoGx/npAnEsO+sjeFF/TE0VlVLxVmTYgMxjDVLjdIkUrjkqhkK8MB+aLGHVxlTEqfr4g6j+eUVM0c8Jq+DTNkqufQ+MUKxbh+UD8Lr2CgpjYAO7gO5b0HvixMU4jBQ1ZTdgydMvEYnw6pF4rCOhIgnXNtFaYqHtDVCGAd4VxOypJP6SP8A2HrfzMGJs2MVTVPZrStOoPu0I9CY0syqBDjQ3HnHLkx/K0ap8OqpsA8QU8Xp0+B1ReNYKiGyk8F+HahlKS+ofzGvuPugSReJKacULChsfUbxpKNqhJ0zVmrbeBmKVGYQydPipMW8ZRhXSmylNEGsDrHQZZN03T+r/A/GBCzDKeblWCCxG8ayjsqEnRqVzdyW8vSCPCVMJ1SjKAMhzruAGGjElrqbyBjPqqwoH+WaB8nFVyyoIUUvq27Oz+Fz6xnGASZ6JxTxaZCgijCpRY51sO8WAdBSpjpqR0jC1k6ZMJUtalqJLkubkk6+sVpuITJjFRdg2gDeSQBDTNV/LRuZJDg77xKgFrRAqaQHJaGCuPM31hFHovyeDtauTMUoAgrGR7ECUsOkP46eEdGc+TiofFKUX9qb+zzo6AEqG8UYy9VUpCS4qJwJUoqfLNWLchaw2gFNrFGLHEX/AN2r/rVT/nLgeqBIBTNVzMKZh5v1iNoaQYYzleEWsMS81F2YhX9kgt1OnmYq5YTIRcQmgNhMmPEaavYwFocV+qvyMW5s6MNSrHYjRg95MCQYupqzFWovcRpHghhXCBcQ5oUGLoCXNHBcRx0Ai1T1RQoKSSPwOsXZla5dgH5e+BQMSS17Qmhk85YMVyYUqhusAjs0ITDVwmaGA1Ri/R1Zy5d0/CBzvEiFZS8JqxhFaw2pfpbyL36MPPaCbeG9pDVLhJCIimGmHqMRmKAuSpzpHMW/CGLXEMtV46YqCgGTJm0RROmjcO8QlEMVkkue0MENIhQIBk0uaoaKI6FoeqoUdVGK+aOzwxHLMNeOJjngA1HyYn/mtL1m/s86Oib5KaJa8TkKSklMvtCs7JCpM1IfzUBHQmFgziRJTW1WYEPU1DOGd5y2bnrF7CeC585lKHZyzupwpvBLfGNpjfFUlNRNSQMyZswdCFkQEq+OFF0y0t+k7+jiMtpPxFUhZXybJY5ppPQDyteB2J8Gy5Q/64cG6VM/+H8IqzMdmqtmVc3dRb0EUps0nUwLb7YEIpUCxV5xeohTIBzpUv7zCB82XEJEV6CL9SmnUpxKUkckrJ+IhFyJZScilAj6q75uihp5xRUTDCsiHQDu0iPPCKVCQwEVCPCGOSIYhyTHEw5AaLiKuWAxlAnm8AikDCvEy5oIYIA5XNoiaABc0I8KOkd2CuUIY0mGGJDTq5PDg4sw9IAIIcYnRPbVIPlFiTVpDkoSX8B+EAimhUPeCMmqku6pIPRSkj0eC1NVUZT3qZvHOsu3hALYyioaBB2eqmJ7sphyzqf42hsujpyCCJgOrpUFN4EKF4LGA1GEeNHN4WQoZpdQk6MkoJLnUFQVY/dgfXcOzpTujMkfWT3gX00uPMQwBvakbwzNCqG28dAA1ocBHRzwAc0KlDwgVCPAAplxxlw0qhyVmGBvvkexwyK1MjK4nlV+RRKUr/0joFfJsp8Vpes39nnQsJiRRx4/nlV/Wqn/AD5kUwqCvEGHqNVVEFx85qD6zl2tAhVOsbGEUSS5sPUqKolnx9DD1J6wgOXcxy/CIsvWFCoYEsqVreIijvQzt/GEM3x98AFtKRyEOTNTuhukVQpJs8WuzEIC7h9GmaoJALksLge8+XrBf/hLKgqmJVLLPlVlJN2sxY7X8YzRF43PB1V29NNlrzEIAIdQ0VqQ+wI12iJNro0r4CpHDUqY7TgG2Ukh7P5cosUvAgXcLDcwl29SIfj8rsj3JxUMvs29ogpfu2cDezsLQLo8WmSLoJy2srVhc9DYwJ2D/ho5Pyay8hJnEEfojwsb26w6X8n4CbuT4ltOWUEeN40MjjNCkh0swTdJBTdL3Vq/OL9HiEuYsFSgkGw72+3UX90ZSm0+lxjasw8/gPKxCgQQDzYnQFoG1nDypZCcqlKPJLDw7xs8ekiup85QFAEO5KbHch2ud4UzZJsJiD0Ls58Bbn4Q92TR5bUcOrCQrIoBRs3eIa5BYe+JJlGvKEKu2gKQTtpvePSpVMlQJRMSoX0UB1F4kGGJSksQDvdIHU7g7wbsql+HlAwXMW+bqP3ik/6jflF2i4MSsHMiYlTullJNtwQU+949GpaNGay5YKg750nM3LmAN4lFTJkrT3u1L6SyCd3Jys3TeL3ZnqYau+TgSwkpmFThy6MrFz3Xe+mtooK4MmjRm6tHqWLV2ZgMjAfaIIDkm13J12fnGVxTGVoHaJVLUgKykJSpZNiX9pgHa3iYP9I3wNJL0yKuDJ32SYjVwZUAPl94/wBY0KcTqpoUvKpsrhISUggbKa77ggvaKtDjU+atEtKU5UrupT3Kk5e8vVhqx3hbspIBnhKpZ+zO9nSD11aIpsuagZZiVDk4s/8APKNJU1c5KlZkFwB3QC1n7z8i+vMDa4jmVM2YntTOOcMCgIdhqcoCuzbS5OvKKUuCcembFChQZaVF7pUksQdORzDwgdiGDGWkLSoLQdwGy6MCHu76jltG7nUiZsoiUgFeYEE90gNcKZnfUa6QGStQUUrkpmI0UlYLtqCk7XYgw1PliqnRjWhpjY8Y8Gy6eUmfTrUqWCkTErupBWWSxAYh7F94x5EVGSkrQNNcY0xzQrQkUI54R4VSYRoANT8mZ/5rS9Zv7POjob8mP9K0vWb+zzo6EwNFjklqmf3SHnTrgEu8xRgd+TCXL5eWYEfwj02pp0ibMUBfOu/mYqTZSSmYSASnM1tGAaMWOzz78jl7g+Bykv1YRXnYcR9V9CNyfSPRJU4pKiCxBLfCJpaRnTYXD6c9bxSE5HmUrBStylBPOxZ/KLVNwopZIEtT+durx6NJkJC7ADpbcX6+MTS6JCXypAcOWDOSpnPM9YGwTMJJ+T8v3ghL8gFm4dusWVcBCWPo5jKPNAyuBf8ASjcyUjI7B/4CLEmQkzMrWv8AB4Vj6eSTJ80LEupoyALKKZcwBvthRBBG7RJiHDclBCwZnZEp78rLNRf2iVAMgJF2JvtePVJCO55jc8oq0csKkOQHUSDYBw5F28IYWeap4MlzArsKpKsofv2d9GIAcdAYvyOCamTTTFJmSSSGWhClFWU3Vl7ve00izxXJElUhMoCWkomOEd0FzuB+sfWMvV1ixOCgtQOYaKI5cjDp1YbI5OErl9/MEs5yrUASQwJyakjkzxTxOtK1uEhIHQX1Jt10h1dNK1ZlnMogEk6kgC5O58YHj2xAMnkVakGxNzdN26kaGNjRVSpkrPLRkSls4U1iG70sG4F222jDqN/T4xrOF5QMxAIcKsQdCCC9vIRnl8s1xq3QcRVqXlKB2inuCClLHnu+m+0Q1FLPkzkzZgFnIJByAKB7uua17vZoIYLPI7dNsst8gYFmIba/nAnHMXmrOVSypNyxALEJNxa3lDirRhJ1IsL4wMuYXKFBrZQXJ3F1EAHVzD1YvmV2iZSiop6gg9LE9eVox0tbqzHUj46wQqAwYWCVgBrNrC0S8L2bDNHjIcBCkIfUd83A0yC4GoPSCFJiGRK0qlpnCYT7LuLi7KDDwI8LvGMr5YEwqAAU6r+cHuG8SmKXlKnAKQAw0KQW0hrGhSm6CWOV6gM+RPZkBJSHzJDlTMD7Lk3IisrE5M+WT7CkpYpCmCgkMykuGV6+MUeMpp7VSXOXIks+5Ub9bQLpaJC5s0KDgIUdTqEi+sNJUSaIVa50oS5WZk2UWBIYPlGU6W3F4dh1OqVLUkBipTlRDl9soscwY2vEfCKAlSAkMFEBTbgBxfXWNXOkjOC1/ZfwL/gLwOPBbJOjP1+CT1hOTKFJcKXe4swLDW1z6G8BVTZtIe72bn2yQwfcHvXF3fm1hGxweYfWYoGwuAkkOYynE/ercp0Yj3rGuv1U+kEVYNhTh7Gu0XmRLUTlKVd25VmGS4tYEu2w8IsT6D6RPbdwkBRTbKo3IA5kMWF2DRTwSoUhfZpLI+jUw5t6xp+JT9GFOc3ZTS7/AGczekTkVIvG7ZieMOJJSZEymURNMxIAyN3SCCla3NiFJBADx5xDUqLOS5NyTdydSTubxwjWEFFUglJv06OhAY4mLJOaEhy9ojBhgan5Mf6Wpes79nnQkd8mH9LUvWd+zzo6JYz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59832" y="-243408"/>
            <a:ext cx="4248472" cy="246779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8" name="Picture 4" descr="http://upload.wikimedia.org/wikipedia/uk/0/01/Heterodontus_francisci_egg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704206"/>
            <a:ext cx="3707904" cy="2153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20675"/>
            <a:ext cx="7448550" cy="587375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Різноманітність акул. Скати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img198"/>
          <p:cNvPicPr>
            <a:picLocks noGrp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341438"/>
            <a:ext cx="4067175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инки по запросу скат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908720"/>
            <a:ext cx="23397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артинки по запросу скати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276872"/>
            <a:ext cx="35337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Розмноження та розвиток окуня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http://byology.ru/wp-content/uploads/2010/10/21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842493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20040"/>
            <a:ext cx="7372672" cy="372656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Різноманітність риб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5763040"/>
          </a:xfrm>
        </p:spPr>
        <p:txBody>
          <a:bodyPr/>
          <a:lstStyle/>
          <a:p>
            <a:r>
              <a:rPr lang="uk-UA" dirty="0" smtClean="0"/>
              <a:t>Хрящові риби (</a:t>
            </a:r>
            <a:r>
              <a:rPr lang="uk-UA" b="1" dirty="0" smtClean="0"/>
              <a:t>акули і скати</a:t>
            </a:r>
            <a:r>
              <a:rPr lang="uk-UA" dirty="0" smtClean="0"/>
              <a:t>), </a:t>
            </a:r>
          </a:p>
          <a:p>
            <a:r>
              <a:rPr lang="uk-UA" dirty="0" smtClean="0"/>
              <a:t>Кісткові риби (</a:t>
            </a:r>
            <a:r>
              <a:rPr lang="uk-UA" dirty="0" err="1" smtClean="0"/>
              <a:t>Осетроподібні</a:t>
            </a:r>
            <a:r>
              <a:rPr lang="uk-UA" dirty="0" smtClean="0"/>
              <a:t> (</a:t>
            </a:r>
            <a:r>
              <a:rPr lang="uk-UA" b="1" dirty="0" smtClean="0"/>
              <a:t>осетер</a:t>
            </a:r>
            <a:r>
              <a:rPr lang="uk-UA" dirty="0" smtClean="0"/>
              <a:t>), </a:t>
            </a:r>
          </a:p>
          <a:p>
            <a:r>
              <a:rPr lang="uk-UA" dirty="0" err="1" smtClean="0"/>
              <a:t>Оселедцеподібні</a:t>
            </a:r>
            <a:r>
              <a:rPr lang="uk-UA" dirty="0" smtClean="0"/>
              <a:t> (</a:t>
            </a:r>
            <a:r>
              <a:rPr lang="uk-UA" b="1" dirty="0" smtClean="0"/>
              <a:t>оселедець</a:t>
            </a:r>
            <a:r>
              <a:rPr lang="uk-UA" dirty="0" smtClean="0"/>
              <a:t>), </a:t>
            </a:r>
          </a:p>
          <a:p>
            <a:r>
              <a:rPr lang="uk-UA" dirty="0" err="1" smtClean="0"/>
              <a:t>Лососеподібні</a:t>
            </a:r>
            <a:r>
              <a:rPr lang="uk-UA" dirty="0" smtClean="0"/>
              <a:t> (</a:t>
            </a:r>
            <a:r>
              <a:rPr lang="uk-UA" b="1" dirty="0" smtClean="0"/>
              <a:t>горбуша)</a:t>
            </a:r>
            <a:r>
              <a:rPr lang="uk-UA" dirty="0" smtClean="0"/>
              <a:t>,</a:t>
            </a:r>
          </a:p>
          <a:p>
            <a:r>
              <a:rPr lang="uk-UA" dirty="0" smtClean="0"/>
              <a:t> </a:t>
            </a:r>
          </a:p>
          <a:p>
            <a:r>
              <a:rPr lang="uk-UA" dirty="0" err="1" smtClean="0"/>
              <a:t>Окунеподібні</a:t>
            </a:r>
            <a:r>
              <a:rPr lang="uk-UA" dirty="0" smtClean="0"/>
              <a:t> (</a:t>
            </a:r>
            <a:r>
              <a:rPr lang="uk-UA" b="1" dirty="0" smtClean="0"/>
              <a:t>судак, окунь</a:t>
            </a:r>
            <a:r>
              <a:rPr lang="uk-UA" dirty="0" smtClean="0"/>
              <a:t>),</a:t>
            </a:r>
          </a:p>
          <a:p>
            <a:endParaRPr lang="uk-UA" dirty="0" smtClean="0"/>
          </a:p>
          <a:p>
            <a:r>
              <a:rPr lang="uk-UA" dirty="0" smtClean="0"/>
              <a:t> </a:t>
            </a:r>
          </a:p>
          <a:p>
            <a:endParaRPr lang="uk-UA" dirty="0" smtClean="0"/>
          </a:p>
          <a:p>
            <a:r>
              <a:rPr lang="uk-UA" dirty="0" smtClean="0"/>
              <a:t>Коропоподібні (</a:t>
            </a:r>
            <a:r>
              <a:rPr lang="uk-UA" b="1" dirty="0" smtClean="0"/>
              <a:t>плітка, лящ, карась, короп</a:t>
            </a:r>
            <a:r>
              <a:rPr lang="uk-UA" dirty="0" smtClean="0"/>
              <a:t>).  </a:t>
            </a:r>
          </a:p>
          <a:p>
            <a:endParaRPr lang="uk-UA" dirty="0"/>
          </a:p>
        </p:txBody>
      </p:sp>
      <p:pic>
        <p:nvPicPr>
          <p:cNvPr id="4" name="Рисунок 3" descr="Картинки по запросу оселедець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700808"/>
            <a:ext cx="219573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и по запросу горбуш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708920"/>
            <a:ext cx="255577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инки по запросу судак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0835" y="3501008"/>
            <a:ext cx="2503165" cy="7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www.mirrybolova.com.ua/media/blog/cache/1/post_image/600x400/8b51ad07c985d292f1a3dce5e77c26f7/mageit_blog_post/5_57_26032011013443_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4221088"/>
            <a:ext cx="233975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рыба шип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5165" y="836712"/>
            <a:ext cx="226883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артинки по запросу плітка риба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5707757"/>
            <a:ext cx="2427163" cy="115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Лящ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87824" y="5643562"/>
            <a:ext cx="2193032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Карась золотий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92080" y="5801569"/>
            <a:ext cx="1690514" cy="105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Картинки по запросу короп риба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64288" y="5589240"/>
            <a:ext cx="1979712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038600" y="908720"/>
            <a:ext cx="5105400" cy="2868613"/>
          </a:xfrm>
        </p:spPr>
        <p:txBody>
          <a:bodyPr>
            <a:normAutofit/>
          </a:bodyPr>
          <a:lstStyle/>
          <a:p>
            <a:r>
              <a:rPr lang="uk-UA" sz="4400" dirty="0" smtClean="0">
                <a:solidFill>
                  <a:schemeClr val="tx1"/>
                </a:solidFill>
              </a:rPr>
              <a:t>Клас земноводні</a:t>
            </a:r>
            <a:endParaRPr lang="uk-UA" sz="4400" dirty="0">
              <a:solidFill>
                <a:schemeClr val="tx1"/>
              </a:solidFill>
            </a:endParaRPr>
          </a:p>
        </p:txBody>
      </p:sp>
      <p:pic>
        <p:nvPicPr>
          <p:cNvPr id="4" name="irc_mi" descr="http://www.zoopicture.ru/assets/2012/02/siphonops-annulatus-01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245893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encrypted-tbn2.gstatic.com/images?q=tbn:ANd9GcRlNBi5qutZzNEQaUCU529zbz8P2QFybVjj5Y8hB8j49THaAeWvXQ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04664"/>
            <a:ext cx="31051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rc_mi" descr="http://you-planet.ru/wp-content/uploads/2012/04/ozernaya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420888"/>
            <a:ext cx="270430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rc_mi" descr="http://www.zveryshki.ru/uploads/posts/2008-01/thumbs/1200855480_nepodgl.jpg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680620"/>
            <a:ext cx="2630066" cy="217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rc_mi" descr="http://ourinterestingworld.ru/wp-content/uploads/2012/01/%D0%B7%D0%B5%D0%BC%D0%BD%D0%BE%D0%B2%D0%BE%D0%B4%D0%BD%D0%BE%D0%B5.jpg">
            <a:hlinkClick r:id="rId10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27984" y="4293096"/>
            <a:ext cx="288032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20040"/>
            <a:ext cx="7516688" cy="660688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Загальна характеристика типу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uk-UA" sz="2400" dirty="0" smtClean="0"/>
              <a:t>Тришаровість: розвиток ектодерми, ентодерми та мезодерми у ембріонів.</a:t>
            </a:r>
          </a:p>
          <a:p>
            <a:r>
              <a:rPr lang="uk-UA" sz="2400" dirty="0" smtClean="0">
                <a:solidFill>
                  <a:srgbClr val="FF0000"/>
                </a:solidFill>
              </a:rPr>
              <a:t>Для плану будови є типовим наявність хорди як постійної або ембріонально-личинкової структури внутрішнього скелету.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r>
              <a:rPr lang="uk-UA" sz="2400" dirty="0" smtClean="0"/>
              <a:t>Над хордою розвивається нервова система у вигляді нервової трубки.</a:t>
            </a:r>
          </a:p>
          <a:p>
            <a:r>
              <a:rPr lang="uk-UA" sz="2400" dirty="0" smtClean="0"/>
              <a:t>Травна система закладається під хордою. Парні зяброві щілини в стінці глотки зберігаються протягом життя, у наземних хребетних (з легеневим диханням) тільки на ранніх стадіях онтогенезу</a:t>
            </a:r>
            <a:r>
              <a:rPr lang="uk-UA" sz="2000" dirty="0" smtClean="0"/>
              <a:t>.</a:t>
            </a:r>
            <a:endParaRPr lang="uk-UA" sz="2000" dirty="0"/>
          </a:p>
        </p:txBody>
      </p:sp>
      <p:pic>
        <p:nvPicPr>
          <p:cNvPr id="4" name="Рисунок 3" descr="Схема будови хордових тварин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852936"/>
            <a:ext cx="489654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Земноводні Червоної книги України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Тритон карпатський</a:t>
            </a:r>
          </a:p>
          <a:p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Тритон гірський</a:t>
            </a:r>
          </a:p>
          <a:p>
            <a:r>
              <a:rPr lang="uk-UA" dirty="0" smtClean="0"/>
              <a:t>Ропуха очеретяна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Жаба прудка</a:t>
            </a:r>
          </a:p>
          <a:p>
            <a:r>
              <a:rPr lang="uk-UA" dirty="0" smtClean="0"/>
              <a:t>Саламандра плямиста</a:t>
            </a:r>
            <a:endParaRPr lang="uk-UA" dirty="0"/>
          </a:p>
        </p:txBody>
      </p:sp>
      <p:pic>
        <p:nvPicPr>
          <p:cNvPr id="4" name="Рисунок 3" descr="https://encrypted-tbn0.gstatic.com/images?q=tbn:ANd9GcTEcAn3lj-YsB2ne6s4N8Ldb9vpn4TlaRNwKSlj0cuKMkfpBPuurA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764704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encrypted-tbn1.gstatic.com/images?q=tbn:ANd9GcQMJh0_apGs2_mNWuhmif4SbwAu0P1z8_BG8FfrcptvZYcF_rHc5Q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25" y="2420888"/>
            <a:ext cx="30003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doc\Documents\PrintScreen Files\жаба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3356992"/>
            <a:ext cx="1819043" cy="1224136"/>
          </a:xfrm>
          <a:prstGeom prst="rect">
            <a:avLst/>
          </a:prstGeom>
          <a:noFill/>
        </p:spPr>
      </p:pic>
      <p:pic>
        <p:nvPicPr>
          <p:cNvPr id="1028" name="Picture 4" descr="E:\doc\Documents\PrintScreen Files\жаба2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15522" y="4077072"/>
            <a:ext cx="2228478" cy="1593878"/>
          </a:xfrm>
          <a:prstGeom prst="rect">
            <a:avLst/>
          </a:prstGeom>
          <a:noFill/>
        </p:spPr>
      </p:pic>
      <p:pic>
        <p:nvPicPr>
          <p:cNvPr id="1029" name="Picture 5" descr="E:\doc\Documents\PrintScreen Files\саламендра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5219700"/>
            <a:ext cx="2124075" cy="1638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Розвиток </a:t>
            </a:r>
            <a:r>
              <a:rPr lang="uk-UA" i="1" dirty="0" smtClean="0">
                <a:solidFill>
                  <a:schemeClr val="tx1"/>
                </a:solidFill>
              </a:rPr>
              <a:t>жаби озерної</a:t>
            </a:r>
            <a:endParaRPr lang="uk-UA" i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http://works.tarefer.ru/10/100233/pics/image01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7056783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203849" y="2133600"/>
            <a:ext cx="5940152" cy="4031704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Клас рептилії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" name="irc_mi" descr="http://ru.wikifur.com/w/images/thumb/6/67/Reptiles.jpg/300px-Reptiles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439248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Будова серця крокодила 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6" name="irc_mi" descr="http://old.computerra.ru/upload/upload/726-30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556792"/>
            <a:ext cx="403244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http://image.slidesharecdn.com/1-130216123019-phpapp01/95/slide-3-638.jpg?cb=136103953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http://image.slidesharecdn.com/1-130216123019-phpapp01/95/slide-4-638.jpg?cb=136103953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8964488" cy="5930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uk-UA" dirty="0" err="1" smtClean="0">
                <a:solidFill>
                  <a:schemeClr val="tx1"/>
                </a:solidFill>
              </a:rPr>
              <a:t>Комодський</a:t>
            </a:r>
            <a:r>
              <a:rPr lang="uk-UA" dirty="0" smtClean="0">
                <a:solidFill>
                  <a:schemeClr val="tx1"/>
                </a:solidFill>
              </a:rPr>
              <a:t> варан – найбільша ящірка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" name="irc_mi" descr="Результат пошуку зображень за запитом &quot;ящеры комодо&quot;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507" y="1609725"/>
            <a:ext cx="6790386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Змії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Відрізняються від інших рептилій тим, що їхній скелет складається з багатьох хребців (250-450) і </a:t>
            </a:r>
            <a:r>
              <a:rPr lang="uk-UA" dirty="0" smtClean="0">
                <a:solidFill>
                  <a:srgbClr val="FF0000"/>
                </a:solidFill>
              </a:rPr>
              <a:t>не розчленований на відділи</a:t>
            </a:r>
            <a:r>
              <a:rPr lang="uk-UA" dirty="0" smtClean="0"/>
              <a:t>, майже кожний хребець несе пару ребер. </a:t>
            </a:r>
            <a:r>
              <a:rPr lang="uk-UA" dirty="0" smtClean="0">
                <a:solidFill>
                  <a:srgbClr val="FF0000"/>
                </a:solidFill>
              </a:rPr>
              <a:t>Пояси кінцівок відсутні ( у деяких зберігаються рудименти таза та </a:t>
            </a:r>
            <a:r>
              <a:rPr lang="uk-UA" dirty="0" err="1" smtClean="0">
                <a:solidFill>
                  <a:srgbClr val="FF0000"/>
                </a:solidFill>
              </a:rPr>
              <a:t>кігтеподібні</a:t>
            </a:r>
            <a:r>
              <a:rPr lang="uk-UA" dirty="0" smtClean="0">
                <a:solidFill>
                  <a:srgbClr val="FF0000"/>
                </a:solidFill>
              </a:rPr>
              <a:t> залишки задніх ніг). Грудної клітки немає. </a:t>
            </a:r>
            <a:r>
              <a:rPr lang="uk-UA" dirty="0" smtClean="0"/>
              <a:t>Очі вкриті прозорими зрослими повіками. Кістки вісцеральної частини черепа з</a:t>
            </a:r>
            <a:r>
              <a:rPr lang="en-US" dirty="0" smtClean="0"/>
              <a:t>’</a:t>
            </a:r>
            <a:r>
              <a:rPr lang="uk-UA" dirty="0" err="1" smtClean="0"/>
              <a:t>єднані</a:t>
            </a:r>
            <a:r>
              <a:rPr lang="uk-UA" dirty="0" smtClean="0"/>
              <a:t> </a:t>
            </a:r>
            <a:r>
              <a:rPr lang="uk-UA" dirty="0" err="1" smtClean="0"/>
              <a:t>рухомо</a:t>
            </a:r>
            <a:r>
              <a:rPr lang="uk-UA" dirty="0" smtClean="0"/>
              <a:t>, права і ліва частини нижньої щелепи з</a:t>
            </a:r>
            <a:r>
              <a:rPr lang="en-US" dirty="0" smtClean="0"/>
              <a:t>’</a:t>
            </a:r>
            <a:r>
              <a:rPr lang="uk-UA" dirty="0" err="1" smtClean="0"/>
              <a:t>єднані</a:t>
            </a:r>
            <a:r>
              <a:rPr lang="uk-UA" dirty="0" smtClean="0"/>
              <a:t> дуже розтяжними еластичними </a:t>
            </a:r>
            <a:r>
              <a:rPr lang="uk-UA" dirty="0" err="1" smtClean="0"/>
              <a:t>зв</a:t>
            </a:r>
            <a:r>
              <a:rPr lang="en-US" dirty="0" smtClean="0"/>
              <a:t>’</a:t>
            </a:r>
            <a:r>
              <a:rPr lang="uk-UA" dirty="0" err="1" smtClean="0"/>
              <a:t>язками</a:t>
            </a:r>
            <a:r>
              <a:rPr lang="uk-UA" dirty="0" smtClean="0"/>
              <a:t>, так само як і нижня щелепа з черепом. Тому змія може проковтнути велику здобич, навіть товщу за власну голову. Зуби тонкі, гострі й загнуті назад, вони служать для укусу, захоплення здобичі й проштовхування її в стравохід.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20040"/>
            <a:ext cx="7267604" cy="608630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Змії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8215338" cy="5455628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Внутрішні органи асиметричні. </a:t>
            </a:r>
            <a:r>
              <a:rPr lang="uk-UA" dirty="0" smtClean="0">
                <a:solidFill>
                  <a:srgbClr val="FF0000"/>
                </a:solidFill>
              </a:rPr>
              <a:t>Легеня одна, сечового міхура немає.</a:t>
            </a:r>
            <a:r>
              <a:rPr lang="uk-UA" dirty="0" smtClean="0"/>
              <a:t> В отруйних змій є трубчасті або борозенчасті зуби, по яких у тіло жертви стікає отрута, яку виробляють змінені слинні залози. Відомо близько </a:t>
            </a:r>
            <a:r>
              <a:rPr lang="uk-UA" dirty="0" smtClean="0">
                <a:solidFill>
                  <a:srgbClr val="FF0000"/>
                </a:solidFill>
              </a:rPr>
              <a:t>450</a:t>
            </a:r>
            <a:r>
              <a:rPr lang="uk-UA" dirty="0" smtClean="0"/>
              <a:t> видів отруйних для людини змій. Укус її іноді буває смертельним для людини. </a:t>
            </a:r>
            <a:r>
              <a:rPr lang="uk-UA" b="1" dirty="0" smtClean="0">
                <a:solidFill>
                  <a:srgbClr val="FF0000"/>
                </a:solidFill>
              </a:rPr>
              <a:t>Отруту змій (кобри, гюрзи, гадюки) використовують для виготовлення  сироваток проти </a:t>
            </a:r>
            <a:r>
              <a:rPr lang="uk-UA" b="1" dirty="0" err="1" smtClean="0">
                <a:solidFill>
                  <a:srgbClr val="FF0000"/>
                </a:solidFill>
              </a:rPr>
              <a:t>отрут</a:t>
            </a:r>
            <a:r>
              <a:rPr lang="uk-UA" b="1" dirty="0" smtClean="0">
                <a:solidFill>
                  <a:srgbClr val="FF0000"/>
                </a:solidFill>
              </a:rPr>
              <a:t> змій та препаратів для лікування радикуліту, ревматизму, гемофілії, епілепсії. Лікарські препарати з основою компонентів </a:t>
            </a:r>
            <a:r>
              <a:rPr lang="uk-UA" b="1" dirty="0" err="1" smtClean="0">
                <a:solidFill>
                  <a:srgbClr val="FF0000"/>
                </a:solidFill>
              </a:rPr>
              <a:t>отрут</a:t>
            </a:r>
            <a:r>
              <a:rPr lang="uk-UA" b="1" dirty="0" smtClean="0">
                <a:solidFill>
                  <a:srgbClr val="FF0000"/>
                </a:solidFill>
              </a:rPr>
              <a:t> деяких змій (гримуча змія, кобра) мають протипухлинну дію.</a:t>
            </a:r>
          </a:p>
          <a:p>
            <a:r>
              <a:rPr lang="uk-UA" dirty="0" smtClean="0"/>
              <a:t>Понад </a:t>
            </a:r>
            <a:r>
              <a:rPr lang="uk-UA" dirty="0" smtClean="0">
                <a:solidFill>
                  <a:srgbClr val="FF0000"/>
                </a:solidFill>
              </a:rPr>
              <a:t>2</a:t>
            </a:r>
            <a:r>
              <a:rPr lang="uk-UA" dirty="0" smtClean="0"/>
              <a:t> тис. видів змій неотруйні. Багато з них живляться гризунами, чим приносять велику користь господарству людини. З неотруйних змій у нас трапляються вужі, мідянки, полози, степовий удав.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http://image.slidesharecdn.com/1-130216123019-phpapp01/95/slide-22-638.jpg?cb=136103953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20040"/>
            <a:ext cx="7516688" cy="73269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Загальна характеристика типу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258984"/>
          </a:xfrm>
          <a:solidFill>
            <a:schemeClr val="bg1"/>
          </a:solidFill>
        </p:spPr>
        <p:txBody>
          <a:bodyPr/>
          <a:lstStyle/>
          <a:p>
            <a:r>
              <a:rPr lang="uk-UA" dirty="0" smtClean="0"/>
              <a:t>Відомо близько 40 тис. видів, поширених по всій земній кулі. Живуть у морях, прісних водоймах та на суходолі.</a:t>
            </a:r>
          </a:p>
        </p:txBody>
      </p:sp>
      <p:pic>
        <p:nvPicPr>
          <p:cNvPr id="4" name="Рисунок 3" descr="Картинки по запросу класифікація хордових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060848"/>
            <a:ext cx="6120765" cy="4572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http://image.slidesharecdn.com/1-130216123019-phpapp01/95/slide-26-638.jpg?cb=136103953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http://image.slidesharecdn.com/1-130216123019-phpapp01/95/slide-27-638.jpg?cb=136103953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964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20040"/>
            <a:ext cx="7339042" cy="680068"/>
          </a:xfrm>
        </p:spPr>
        <p:txBody>
          <a:bodyPr/>
          <a:lstStyle/>
          <a:p>
            <a:r>
              <a:rPr lang="uk-UA" dirty="0" smtClean="0"/>
              <a:t>Черепахи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8929718" cy="5500726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/>
              <a:t>Характерна риса будови черепах наявність кістково-рогового або кістково-шкірястого панцера, який складається зі спинного (</a:t>
            </a:r>
            <a:r>
              <a:rPr lang="uk-UA" dirty="0" err="1" smtClean="0"/>
              <a:t>карапакс</a:t>
            </a:r>
            <a:r>
              <a:rPr lang="uk-UA" dirty="0" smtClean="0"/>
              <a:t>) та черевного (пластрон) щитів. У багатьох черепах під панцер можуть втягуватись голова, кінцівки, хвіст. Добре розвинений зір та нюх, гірше – слух. Щелепи без зубів, вкриті роговими пластинками у формі дзьоба. Шийний та хвостовий відділи хребта рухомі, інші зростаються з </a:t>
            </a:r>
            <a:r>
              <a:rPr lang="uk-UA" dirty="0" err="1" smtClean="0"/>
              <a:t>карапаксом</a:t>
            </a:r>
            <a:r>
              <a:rPr lang="uk-UA" dirty="0" smtClean="0"/>
              <a:t>. </a:t>
            </a:r>
            <a:r>
              <a:rPr lang="uk-UA" b="1" dirty="0" smtClean="0">
                <a:solidFill>
                  <a:srgbClr val="FF0000"/>
                </a:solidFill>
              </a:rPr>
              <a:t>Грудна клітка у них нерухома, тому в акті дихання беруть участь кінцівки – при втягуванні їх повітря виходить з легень, при витягуванні – надходить до них. Легені у черепах мають губчасту структуру. У черепах є зачатки діафрагми.</a:t>
            </a:r>
            <a:endParaRPr lang="uk-U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http://image.slidesharecdn.com/1-130216123019-phpapp01/95/slide-34-638.jpg?cb=136103953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До червоної книги </a:t>
            </a:r>
            <a:r>
              <a:rPr lang="uk-UA" dirty="0" err="1" smtClean="0"/>
              <a:t>україни</a:t>
            </a:r>
            <a:r>
              <a:rPr lang="uk-UA" dirty="0" smtClean="0"/>
              <a:t> занесені: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i="1" dirty="0" smtClean="0"/>
              <a:t>Гекон кримський.</a:t>
            </a:r>
          </a:p>
          <a:p>
            <a:r>
              <a:rPr lang="uk-UA" i="1" dirty="0" smtClean="0"/>
              <a:t>Жовтопузик безногий.</a:t>
            </a:r>
          </a:p>
          <a:p>
            <a:r>
              <a:rPr lang="uk-UA" i="1" dirty="0" smtClean="0"/>
              <a:t>Полоз леопардовий.</a:t>
            </a:r>
          </a:p>
          <a:p>
            <a:r>
              <a:rPr lang="uk-UA" i="1" dirty="0" smtClean="0"/>
              <a:t>Полоз лісовий.</a:t>
            </a:r>
          </a:p>
          <a:p>
            <a:r>
              <a:rPr lang="uk-UA" i="1" dirty="0" smtClean="0">
                <a:solidFill>
                  <a:srgbClr val="FF0000"/>
                </a:solidFill>
              </a:rPr>
              <a:t>Гадюка степова</a:t>
            </a:r>
            <a:r>
              <a:rPr lang="uk-UA" i="1" dirty="0" smtClean="0"/>
              <a:t>.</a:t>
            </a:r>
          </a:p>
          <a:p>
            <a:r>
              <a:rPr lang="uk-UA" i="1" dirty="0" smtClean="0"/>
              <a:t>Мідянка.</a:t>
            </a:r>
            <a:endParaRPr lang="uk-UA" i="1" dirty="0"/>
          </a:p>
        </p:txBody>
      </p:sp>
      <p:sp>
        <p:nvSpPr>
          <p:cNvPr id="2050" name="AutoShape 2" descr="data:image/jpeg;base64,/9j/4AAQSkZJRgABAQAAAQABAAD/2wCEAAkGBhQSERUTExMWFRQVFhcYFxgYFxkXHBkaHRgVFRcUFhgYHSYeGBojGRUXHy8gIycpLCwtFR4xNTAqNSYtLCkBCQoKDgwOGg8PGiwkHyQsLCwsLCwsLCwpLCwsLCwsLCwsLCwpLCwsLCwsKSksLCwsLCksLCwsLCwsLCwsLCwsLP/AABEIALcBEwMBIgACEQEDEQH/xAAbAAACAwEBAQAAAAAAAAAAAAAEBQACAwEGB//EADkQAAECBQIEAwYFBAMAAwAAAAECEQADEiExBEEFIlFhE3GBBjJCkaHwFLHB0eEjUmLxBxVyQ5LC/8QAFwEBAQEBAAAAAAAAAAAAAAAAAQACA//EAB4RAQEBAQEAAwEBAQAAAAAAAAABESExAkFhcRJR/9oADAMBAAIRAxEAPwBlI0KJebmNpk8tawjnhsbxoUlVhtHF1CmZGh0uC7RE6TmucbQSqQMk26Rkuy9IhN89410CyCWxG0sJKCxgMEoxiJGGuU6b7xlozSbYjIamu0MNNSq0OhsnUBRvHdRqAmwjsxISLQHMO+YdTitUWjOSsmLggpvaLBICbRnUqpbG8DzliBDPUmZfBje6zBpGyyGsIGnKa5N4LkMzQJM04KmMQU0uo8QkG0WRpVIUeaoHbpHDpQFilTdYYLCWYG8FpAaqkMSbQIrWpCXAiupkLPvD+Yz02hdaQfd3EWoy0/EAqW4GIw1PFwBi/eKzeHIqFJUlPTrHV8DStQdbpEWrAM0VJqBGcRimYXAJxDTU+zY/+JRT1B3hNN4HNlKJexhtSuq1S6uVLh+Y9oMlTQoNcHYwNpZJ6Q10kihlEX7xlBlaYkYJItjMBarRlNlIYtHsZGpB2gTjGi8VO4IwRCnjJnDqjS7PtD7R8P8ADSN+sYjh9CwZm2IaTNQCkYA6w4ifU8UpmCWlLl89IA4jImuaXLnAMOOLeDKZQJKlb/tA+nLhxuxeD5WCSheB6CalRrD9ng/icxEspN3O3eMNShRmJUlRtm+Y2mLdIqAJy52jOtYXTNMpRqw+14kL9d7T0TFJ6ftEhwbHqVrpN7mBJmuIUaLxaYorJFnMEaDSJQWOY6JTRJKwX3jaZo1HlG0bzJlKgAMwVKNBfrAgWmkFA5jeKahTX3xDYSQu7RybogQXEVUKZcv4knzgrTaggx2TohftF5elYEmAixMKhGYmi4gDhnFDMWpISWTZzBRlMXOTCyrN7GLLR3YCNFBNN2aB5mulgWvB4WU4OIL0clgH9YDRxiWVe7aLajiRI5Aw7wIROlBIKkmA9VNdm96O18uSSYog5JYkWitUjiZRyq3lGUl0r3hppuGlfNexhjL0KU3UBAQVKlDrHEpCbAOTG01RdxZI+USWzuWzYxkryNEDzKt2i34Qbt2gj8QMC5N4qFk5DMY2yqiUC7bRlqOHVDvBDirvFlzNsQoDM4YlsXEZ61J8Ni3n+sHrmDe0ArRkEuCPtogB0uqA8huINl69LdYXp4eSl0ikAm0EJ0xZJfGf4jFbiallAlYYCAJ+kdLEOCbQ0VUsn4U+hjMJYkKS7tSRue3SLoITKmGY1I8MYe58xGyEEhQApKb4sYa6hqQlXKofFh4VHULUvlxj5QoOqZUebD8oGQe5jadLCnBsSwBf6ExglAQsmYsF1OnqNrmNBp3JVXWT7qbfnAlxwKWLEJ+TxIDXpVPcgHpUq3a1okWnDQ6RmUBGsue9yI21yiwAjml0wIAMdGXVySQ8H6YApDxdMoegik+elIgIgkAWiqVuMwH+IDPtHn+J8WUpVKXAECerkIAeMOIcSSi2fKPMS9esMKjG8mRMUSol4eo3nLErnTYKuRC1fEVrVaDdakGUCqxaMdJMlhIscZIjOnFJCwzKLneBOKKIl0oclWG2hqjgtRtvcwx0uiDMwt84fRyFnD+EISlKpjktgQxlplKUzM2xgkaSrbEbo0IBra7RWKB/wqWJaKjhEtRqUk1ef6QfJldrxeenlLCJK6em6QRbIis/T75hQuWpKqnIJ+xDiQpkpqNyLxasL5s3xEGjlUguR5bERPCSUBeEs5faMOJ1OVy7NYnv36iFC5xIEpyp7s9ic2gnUfaWUVBUyltk+XWLJqpJVjaA5XtAGoSCVptTt8xtGqeGVAqmrIB+BKrNDqwXLCgQWi86QkkEg1COKmJCUgdGF4omcS7G4GDEGzDeF86SaityB9I04brKw6xQXIZXUdDvBeo04Wgh/JokF0qDUS9iB3847rEjoRGsiWEdSreAJutHiFIIN2LZHYxmtKamYwSJYFN3z8gd4idYpCXXLYYQElyX69IL8DmCiQC2X23tiFWr42j3AQVblBcb2JZhiEB9XOmKHLZ8lnIHkbZhZqeM+GKNzYKG/cd/3jLV8SURyqLE8gA97Yu92c5xGXDJExU4iakgy8L/ALj/AI26QERp9IXC1sqp+U7DYnqYK02jBmGlJKgGfA62a0GZ6O9i7k23JFo7J1ZlbC+9vpAlJvs2oklxfuf3iRhM1U5y1w5/+RA+kSHVjz6faKfOUKJbDvHruHlRlgL96Bk6VMtwBeNEzFAiOnIOprNZNDpT84U6kzSQSeUZh7+FKrksWjkvhJpYmM1Euo4gyGKmSI5pZdqsg4hrP9lkrSUk2MaS+CqQlnsBaIls7SqKgAI21M1SBTjyhmOHk3TnrCP2jkqSlkElZjN+X/DIx1PGkugEu6gD2j2GklppHLnEeG9nvZdXMqYHUzpHeGfCuPz0r/DzJZSsOQTggd+sUv8A0X8evKgjPyEaSJ4Nu8BaCeJt3BUPeD3HaOytSEzSDjyu8dOMj/BWnBtG9AZ7xpJbMSZJBYnYwFjL1IJAveNJuLFoznzWD5A6Rlp9SSCaLEsG27mBAzqyVFKTUzebYi5UGc43u2II0+iCCaQ9QJc2yesIOO6hKaUKPMpTNtg3gTut1yimlBtU7k57HomFyWnTAmV7yfeULhG3qW2jKZJQoGWS6VWVdtw1xguI9HwmRLSgolJCAlts/uYb+GBdPohLTSnrcnJOST84iNWQtm6XhgJNu5w8YK0xUsBr2v0jBEzE2e3YmA1TlAkE5xvb03hrPKEgVsR3/mPPy9ShClEzTMck002GbA2A/iNMm0iWCxVi9y1oMIYZ/nuY81N44pSVgClO1QKh6ABsbAwF482akqUslIsEva/UC1v0iL0uu1qEXUcZpvfoYUHiyCakIoG6yQ2wYj4mO8J0MSxLJOXYJ27G7lvWMNQjw0pV4iL+536XJvb1PpAm/EdStS2WpRGf7QA+/QG1u0CpKpwEuVSl9rAkNZhv2Ha8OOEezyp6AZhWlFyXdKl+irpFt7mHitFKQAUS01JSwpADNteJFf8A1JlS1GWK8ZIfbcbOTZ4FmpYCYsli1g4u2LG47docajTTFSjSulSgOUpFurvktAOl0jopW9TZBKnN3uMY3xFU5JlJKLFQJYhywzfN/SOmQhwVBR2NOb/p1jMSnc2cJFL3PVzuILXIISSo3IHl3ECYTZRqNMpDPbf1eOQKOKkWSk0iws3aOxNYYgJNxeAZ9awQLEYMNNOwsYtORblh1BdAZgSAu56wUdVSTF9JIUEl7wAoBUxThotGCBq1FQYsDDHVITTzGAEzdgLCLnmN4V46iY9ki0dVpHyA8FIYJaOI987BoZIzruhkhiTYxXiegTMQQXBOCLH5xuMgRVPMsjoIrNRbpNFRNSsbWUxyNieph6oCZZge8LdTMT4zCxCRV3O0NUhXh4CT26RTxXrUyms33+8cWkMQYrpiQklRf7/KMtROYOxsfsxWwyCFJCU3xC/VzWNafdGW/PvaNNXqTLkqWp6QR5kEgfrAKkpWy1OKXY3H03BaM6cGyCJjkFQDeTdoX8W4ImbJU3KsGpCnyobEnY4iL9oJKU0gErLHlDv3Js2N+kItd7RXVWKUlgQ4IYmzlTJBPS57QshdHq0qBsLuRdmIDMfJj6iGfDtcBdJCkBnvZv3hOdfLUk+EpBSc0/xcmwy0ee1E1lFaFTUqJpJlgucJCVqJJVdmBs+BDsD6bP48hJDIqAFwWSQfW8LNL7VoM1UqlEpaiSkFdZWNyDgM8J+HaWcZf9UubEVBNQt8SgM7wu4nopc2ZKlrU4ruwKUsGd5mx2sz3vaD7J3q5qlrNRUb2IUd8AXYDe0CLYn37HL2YFwHGTd87iDdS1RCSkAhs2sD02hbppycDzJ3Jd+Yn/J+nQxWGCEqUtNMs1JDEk3tb3Bm4KtjHE61SQZQSxO+Gy+MYe/UQs1PHkSlMPeNmckvgMkcxxht4voNPqp5cDwEKLFRDTD0Al4DuRfG0HhCa/ihC5aJYTTdJFitZO0sPcApAqt3aHuj0JkpGo1SSp/dSkOBkhxuR5sDjrB8v2aTIXSg8ykgqmLSVkqd3L3OMWG7Qz1usSxRNIWkMLpDFSSDUNgH63tFYfjnrTQ8WE3AJBDg9R5wSoByAMbj+YTaLQmWl0qUUuSWIGEswDME2Fg2I2XPSWFbHJIO2RbN+vaKTnV8s3hmJbXFtmz8oCcBLWASoi/R7Y3do0lcTlFFZUkBsXB3G+T27wpkcRk6pazKFYlWcKIDqwwFjZ7XN4cZHjVlBZKSu3lfLgnOYwm6utypQCWYpCTY7VHfN7RTW6c0lXhJdKTSKmA7k02c9I8pP9rwhakTUplLFyCuxChZQUAXcflCD3TcGFI/qD0Ib63iQg0aJk5AmJnqSlTkJFLAORZ0vHY57G3rkr6x0ra8DrnxlUpUDX10wTxExVMtRLxXSSt2vBktJvCzXBKtF5ZD22jOYm8baRASIdZSYq4G7wdLAv1jOVKBJJ2imtURzJ+XWN7g9amYSSwxuY202mpdW6vyhVrNWaPdUUM5Ui5SfKFkr2hWrkCwtIfmw/7NB74jsaCqeFuQ1yNn2L9W27w1TqASwe33+seQ/wC0mJVMNqOVndwrBbZjGun40sKJSghLisg9Wc/lDJw69ilbgOGeJNAJA+/KFus15MspQaZqgQioGxIcGFEnis2Sj+skGd/jg2PMcC7C1sviDNi3pzxzXokyyFAv0syt2c4EeQ4nxFRSQOXsSWBa6bX+TmFvEPah9S01NKLkqd2xSSR7ich22tGf/dJmTClKlEkOOUh0t8L4Dn1J6RDQsjXzJNQMoLKySVVFJyWqDEM2wPV47oEK1LzVABCCQGe6rClIyQDk29cwXN0/KQCzDe4SwJD9T/iO0ZcH4ilEvwylYao+Iz1Opypkjl95x0Y9IP6h+k0oDpIACcAkEt1KUsE3gSWkmeFoQlSUuypkxZcsA6EDlSWe99sPG5CSkrFQQbmzFX/pw5sL+UEIvTSHIzfa7E+rfWNSBhr+IEAqmUJTe983tft/Lwl4nxmUhQUqmcVBwAoLywuAyQeXe8ell+ysviE5lrKZWnASoJN1KVzZuzJp+cOuCewGm0qVUp8RRL1qAKgNkpIwO+8F+XeNyceEVwHiM9KZsqWiUlTBKCWUE7LU6X29OkHaP/jPUzCfxeqIQTZEpn63sBiwzaPpISEJA6Dd+uLl4W6viS6iJYUliCFEeh5Sb7XZozpeemeykjSBPgSgVgHnUSSt8g7vbZgHgiTO8JiJQFLWK8hi1y7tm/UXg2fLXMmc452pFGBuQdn6vA6dCqWSpSKwdgfk7eeYv1Cp2sWlRWmWS6b4A6n1xvC2XrZaxXMJKsgMXfvZgcZveHWkk0oCCsqUAxc5363Gzknu8Z/9UgWCQncs4L7VEZtFoAabXf0yikgMRYiwODSWIMKNZIdYUuZRSAOX+mVYeoHlZtg+bXhprODSkqMxVXNSGrISSHZmZiT9fOF823L416mQWTWP8SGNRZsRrd4szog6SXPRSsf0wo0yxWlSi9qwPhPQu7g9oMmJElHhypKUBw9AYi1iAE82Dfbfss0qZ1RAJcK5isHzKgxbLMCRE4pqJ9ZUFJSEkAkm5AH08rfrFsHRUtMxFlrBCiCyksU+61RCiCq+1g7xueES5pC1ykFSXHMgLIy6gTsQMQulImr5goscnDNez5d+kMdUolLgVUjHdtibPBsSqdBKblWQNqXA9ALRIUzNdrCXRI5Tjb/9DeJCtNhoj0eGeikBKWteMZcxs2G0EFKSLmKWTxWW+tZoYYvAszVi7RcqcAP6xPwzpG14z2tcikq+RBElD3jaXI5b43EUE0NyhrQ/5xnddAZ40TKqR9IxKgN3gqTns2O8Z9MK/wAOq4qKbs4hNruGTZK1LPhqQoWKQQtSvhtg3j02rkAFzkwIJXiEF7I329fJswTZ4vXgOJ8N4tSVhCW6IpJHobx6HQSleAFOQ4CSl2ctzFvO0elmapMpNSlVObAXuxIx2GY82NSlykF13VSDdnyegvHX4fo+X4ZcU4imhKCvnNiQaS45qQRh2hXq9QSkEsHGXdxnftuYUcX0EqaouHPcW2GN73794C4DpQrUKSpRJliqkqJJILCpnSkB8d4P4v601OjCiSKQQ5KmIvYO+6rHd2jD2f18uWuZ4roStmWoFze6Qz0ocg+vrHpfw7qCgL2FnpHpgnF4Xarh0qWQpbAFQKjdRWprAsfdGSezRQUZq5wHVkhwkdBlRJxbrF/BTSFAe+xJcOQwLApPeKa/Vy0oKiU0tdRIL2+I7f8AkPCLhhma5fhaMBMsEeJOKQG8mAcgYA/mHJO1Tr0iJ5wBy+7UGz0PoPS0YamYmQlU03SkO3cMyQTlyQw7xWRw/wAEqkJmBSZKme5JUQFEqa7uX3zHZmg8TUadUxQMiWupabupXw7F26W3h3mmR6L2c4CRpQJjiZNPiL6VK5mI7Bh5CPTaPTUISnp2t5RU6hHv1AhI+UUk61K0eIlYIL3JYWsfLEcpyt1uuQFZaA9VpXDAAnIBOz5G8Aazic1S0Up/pKLGlQCgHABLg2Pbyik3h5JUqpaCzJomKchhcu4F3zCDROkAemz4LO21n+8wJxOWqykmm6SSQ9nukg4cQPw6VPCgPG8aWbutrWcUrlgPtkX2MMZ0hZypPlSSPmT+kSCTJQ94AdycAfpGKZ39gKwN3SB5Pu3YQSvh9R52UP7WYeoJNUbeB1t9tAi5VStmHQKdz3taM16bCqQCH2AbYt0tDNUnpjc/eYpM0xzVEi+lxuD0eMFl7+95l+0GztHi+NsP5xxMhOAAIOotVNRLeZNmBKbJFRZjsAOsHS0IKAU3SoWIuCDuYx1vDELTStIUl8G47RqlQQkJSAAAwSMADbtaHRgSZoUJLBAbsG74iQb4j3Y/P+IkRB8yXJDjZ47LnsHCPrHJ2uBTypJ6xzRJqDkZ2jWLXPxpKsNBiFG/SMp/hgXI/wDPfu0W00mulSgCm+9u3n/EEirs3iISQgAklm6X7nMWliqxNPUb+Txv+BFSVVe7t/cNnOzRcoANsLIjWayEHDUglQYfX594wXMocqWUKAukWJH9zb5hpqpyJaFFwAkEt1Owc9cR8sTq61rEwCvJVuoKuX63wHtaDOm16bX+0KlcqCNwbgqe1iXYFrtCtPHJ6Zdz4gF/i/Kwz+fpCXTS7k2YWS4a+XHUgsHjX8NWSipkjLE+ZHnfHeNf5jO09la5S5aVqcFQBpBw/TANiDiPO8WkBCwalIqbCiDlyo4dWWv8I2EMOFLmeIpIJMoBnZPKcgYD2t2e8NJ0hIYzQKlkDlvYHJs9IDExZ1NpRFHIkpSUpLn3w7WUSS1rbwB+AlS1V8wYlwkhILu9V3Nz12vDObqXWUoIISLnISTjzLOW/iAtXqwyQ45S5Urf/wBHD/T5Rr/M9A1Wt5ggtUrZ8WOCLE5jz/G/aBKF+D4RmTSKQkAi5wCRdT2sOkTS8flTZ9AU6/hpLh90gmyj+0em4VNomlSkJFQSC4c2dTg5Ae1ug6QfRwk0PsbMnkTuITAgbSf8TglrA9s+Ue04dMkacy5MpIEpXKKQwfv3N38jC7UaZM6YAlSkBDWKiQpmc81wW8384BRNmS9YStJMtiEsHSMMQ2FZf/0Y4y7XWzIQe3ns5q9PqV6uTUuUtQJpBLbFK0/ELZgXgftZKWQZhMuYC4wEmwDYvZ7G4fNo+lzJ61IUgqowErJfupkvdri/R4T+0XsXptSkl0omMGmJAF3bntzZP8RrWcDytUZi05pZV3BsU0uljkOGObRJ2uSgp06HmTeVQUokBDOfEUfhFjZr94rwb2b/AAyPDE5K1BRJLEOLMMnEaTZpCir+m7pGblN0qINspaz7mNWc1Q54LpAtAWZhmTGdRVZrkcifhTjze5LWZaYrE5SQwFCSQXO6hh7H76QsStctKkCitaRSVWBIIAB+b4bMM+CoV4YCyPEYBRAp2J/NRxa9ozDTNCWc+XoNgO0cZv8AcDy5oAAd9suSRbO8bBYiCxTFCm8SKTLgsW7s8SWAjOm7g2I2i+3f7IjMKvkfk3XzgKnh9/1jJcnp99o3rf0P1jDxQokAG1iWI9b5iTGamA1hv9wzMo9HEYrlPbBjNiL/AAPL79YkFK0QP+47BhALKUAgbn6Rj+IIZKQTVlthFdRMTLS5t5xroFguxBNnPneOk6wO0WkRkAWt6xNRqikpCcb4t+0B8UK3SEJ5L1FKqWGwbcxoalFLJBDEkhVyRYBt42FEcUIWEqFNQsVYJBIIB75g+UsKBCS5BGP16WgLXcJJKaGSAzPsd2794amQySARcMRjIZx+8RfP+LcaXNWwU8tL0sLEl2fr99YRzwkzkEpsCHbcliG6hxd+0ZiTWpSKkpUhRTSSQoAOPd9I31/DlqQ1SSR7qdywdirB8ja0UZsaarTJUaZd1JLKAUA1iOYs4t27NG8zTlKacK6hslr4LYz+UKeGCaGK1FAS6SWSkkFw1N6gLP5Bni0/i60rAQszZiuUJHMSTYFilk3bofOGqH2jeWlKEgIUxJ+JKWDku2zCKSNNqeIFQkTaJaAypyksD0RKbN7k+UF8F9itRPIOrX4cskEyUlytrhCymyU55RHsV8TTLYSpZpo/tpRymkAEWSbfK94zrePL6P8A4zKZTK1U3xCdlJSm42DEm7dLQtT7IqVSk1KKupBDDJy52+cer1mkNImEGqUpSpYSoJJBZk9Ox7Qx4VNE1NSkBJSwIqSpRLX5hs5Zn22jPp8eL1f/AB9pvBEuTUjU1JKVuSWe6lfCBZ7XHSNdOmcU+HPChNSSlQ2JDMpBGQQxtD7Wq1CJswSyFAk0lTkAEOQ+AAO0LfBmFSgFgkc6iFUpSmySlDuVKcWJYflD8aKe6XhipiKkqqDlKkk7gn3vz7v3hhwzhwkrKaQxBU4ADkkO/wA485wrS6qSQqWtK6nUZRZGcGsWULNduxj0Wn4r4qFBlS1A0kFJBSSLEVWPni27hzIbaOnadExnAIGOxFnHeFOv0apcos80gmxYEuTYFIGHa8H6SeoOhaCChhXZl2uoAYc7RaelZs/vFgWwGcnHpfrCHiZ2iUlRejxLTJoqJJDkeEgDFjbyOYS6/g4XNQUy5iSEqmLmh3pbkAJswIApLjrHqp8ipKnWBOJSogNYjKFEG/Lf1PWA/Z7jIagkqWJhsdrumkjbPe0SY6Hi0xJA1LUl0pWwY7MoBwgnYYJFjdoa6TXJRJLIU5FLkMpNIa5DUj9GjDVTJc4FKgog1BQdncAB3sR2MCfg/wAOG8RZl2BrLsbsAbkJbDvj0jLRxptUpJBCMD4iz+Ru2frDeRqqwabEM4N2JDtaxtHkZnEqypRBKUqGSBZrkG2w3hjwLUivlIUkgY64t699sRRX8enlrcDq144pV8eZf694yTMLsU7Zs3kzv/uIZob7/WFlqRvGc7UBJAJDmwuznoBvEE0tfGf4jHUMpi1xjFrG/a35xFZCyoG/39iOWcZJ8zFZFgE2MWUrvf6wJWTOe7FN9xEmKY4z2iqlEPu3b77xUzC9oE7SDEjoXEiTyWq4ela0zlqqBuEOWcYvh+0O+HySkY976HDQs4VwdKUpTLTSBzB3t6n3icv2EOVLNTC1+me8dcYWRLsQbwLNnJlpqwAWHKzZcjsY7qeIiSnLqIdvXMa6TSFcsKmWWq6g7jtbGItOMtOFVCxIzew9YdqlAlJUHKXY9Hgbwww+/SOy9ckK8NSk1s4S926t6xIs417B6TVmuZLImYrSaSfPY+ohRL/4g0gU5XOUcN4gA6/2vHrtHMChYv5/zC/USKiZiVELAUEqc2BN7YOICVTf+MNClimUolxmYr1JY9Ltv2hrw72bkaZJEiUlJVks5LdSb+kF8M4glQoqqI3OXZ/yMEJT7yFlyq4Zxa1xfrFiJ9JxBwpXigyw4NILuMtuwcfOCNUUIUkKTW7XzcOEqyAGCycXbtFEMhZklApIJqBZuxFrlyXEAzgylLVdFNpdXvLBIS63ZCWAfa93gQtM1HiKSHtdi4ABBe5sf5gOXoAZ5nVLakJowmpyCtv7v9v0D0esTNAU6QRSgoSrkBPKAkn3nx5w0QoAK5WYtdugNII2DtfF+kXi9CzJy0JUUClSiSEzFE3q5lBiRi9j8RuIwEgSpRJSEmaWUWuScurDMThsmDCwQSRQXYUjmLHIa7H8sxYpKsgLCksQom4ObjGwt+kGnF16v+lLlINK1IZHxAGnLNcAjf8AWGKEqCUeKVVBjUl6agCVKbZORe3rCyVNlJlAzEpSdy9g5IAfIuR847rkKWEqRMXyC4cBySC3X4fkcxqCmOvmJRSorDsaEJISV4YOosQxx3jfRy6WWoEKmAuHcJdilN99rNg9o874pJSV0VuXKgDSCUhJJ2sXAHTbf08+UhTJJFQDp7Naod+Zn7xIPP0KJiClSaSoKNSbkWIqDjLdoQ6zRytKGCSEhPiKb4mDEgAfMQ91fGRLmJlkEFTBCjYTCzqSlnLpDHAjfUaWo1JIcBg9xn84LFHktLqU6iSJiUKABLEhjY3djju+8ZT+IgFCV3RMZITcnLPYvcnOWveCp7+MUr5VZD8opDm+xGcQs0mkTUqXKetVyGVfqxbvmM61gmRTKQpIV4iQfiuWOAHdx0Ec4brAtIAlU5YJUQR/bhmJJ+2guRpVkqlzEqIYNkWwXJtYX68sMeHSpKFKRKRzpA5mUzEunmUwfdos2rcguTPZgxLixy1g4J/3F508WcgviF5UqYSmbLoqFLBT93cYjqdOkhxhBpQz4tkHd3hogpGuBDP5bE3Y5jQTw5ThTP6DLdf5jzcjiM1anVLASgMkFqgXZ3glWsJ89i9wNyCp2NvK0Sx6JBtFSqAzxFICWJLsABc+vSNQtiQ/3uIkss5OP1jJS+YB3t93jpnNY3/OMQ5U4dmYs3mBBao1VOSCz/nHYwM0C0SAuCawIvjs/RhEmLAc2cgfqwjBdKgL+sdKCzNd+U+XXpHZyV0klj4kw1cvKM0ww0iyQKhc48tnjyetTMSVPMUDZrv/APX6WhxwbjlaEhdlYL2L3u3Qs7xjY2fLlAhyLiBRoUlYm0ALakqIFTdHglK3FlZ3zFlDv8o1g1WUgDAySTiMJqgSzgPj0yI2Wre5tYWhfp55UVFQSllNY4wRV0NxbvEg/wD16xNCkLZPxJIuTsQoG1nDeUPpZ+f6HZ/SFepn0gU8yiQzHO+WO0BcOk6jx5qlLIlg8qAoHDsndnBexfHW1h10rMzVrSUnkBUlYqAILBiMKIZr92hovh6aAsglQekP1cEdA4sYH0WrUpj2UdiCDs7PZtu7xAELqc8pIYvgh2by+UWBRGhAT4YSnmcAAEd2fru7/k8DarhZkpC610pATTVUkgln5uashg9WTDhE0BiouwIHnYA4yX+pi2jkNLILqcXr3LuT9foIrDpbLm0poAqqd7MnBexBDEnD3fdokqWhDy03FIYMOVizpIv73wkWpwYOmaRYcJ5hchyxBZgHgHWaEFKkuxPKq5S7i1JF+mP4i8XoTX8N8MlSl1y5iklQKRQmxU56OpIfa8CzpgChQtRWpBCHSVBkqY1CzObeltoOE9ICkqcpUsICCVHJCE+8Oa7OQ49ItrtGugliuYlJ5EvUUuQGH1B6wL+k3AfadMyaZakrBKh/VdkmmwRjlJdXnYMMR7FGodLuxuCxfsyVEBuuNoSaxaZEpKSr+oql3VzAAZPq1v2gjhUtaqvdCSkJZrg3ckuzNgd4RgtEkqCUrClUBiFGpTke+Vhrt0gjQICUAITSL26OXJL7veIVFmfbyDtt+8UUhSkMrCjcA0sGZwdz+8US8yQVMosSkFuvp5xJkoEC7Hqfy8oFVLUkpDkJTv71SWLpIyDbMbpNjnmu2GsLdvLzgws5M9ImKkgsqmq9RcEkPUe+z2i2sflGSSA21r1ehAiwUwDs+7dTGVVyS+NzjMSB38U1GwNu+NjYAVRlr9apBDEgZYcxf9mOIJmywmq4DkF/v7vAMwBaqUvSoG52IDv2jNMjGTqFzPErKFJdkikhSex6xro6LgCq5BJH0H0xGSNMq9JDYBF36nzjXSaMpUxVc3PbyP8AqBM9dqPBTyClw4fAy7d4nDtfMZpqiQASMWHycwdPQKfdK3szX+7xnNmhx53a3ofvaNbxnOia0u7v5/lECwN/UnrjzhHxPUg9WfZ8Y9f4jBWsUEgdVPbYbG+Noy09E5/xiQtl60gB0h/MxIsTeSAfOMpy1HBskEv+kSJHWuZdI0fjlMwGyVGx3br2d7Q603DkIWD8Sk3f8h0F45EjGN6ZqmBPYYDRuhbh9okSNxmgphPiG9qXOetm26wBqtYidKqv4ZvZ0mzj7tEiRTqWnyyiWwJNQZzkMwDMGtElTFSwfiIApRa7DLsySSW/3EiQpDMEqWFXQljypAZIAchLDa8A6jizpQUhzVvawBLhhcu2YkSMfK41IccO1MucCqkpKSH7nu2RDgEAMMbbRyJDPFXQYymrTSx/J93/ADiRI1OivO8U4eqVNGoC3lFIqSpyBa1IG2PnmGCNPLUPxDurwnSs1DlIJDj7MSJAfoq1uhUlCkk1LU6ipQBUgG6QlVyQCGIs4V2hrwaeEoKMEBLbuC7E9C4MSJBPV9DJs5wCASFFlXAYX5j12sOsZKXMpXYIKbJUTUCGHMQN827RIkN9H0E0Ou8YVoWVNyl+UWNyE4BPXtF5gHKk2Uk8tyx6Et2EciRVM16xIFRJKQCFWubgAu+O3eIpJWxc7BuwbPoIkSObSmo0wUN0hH1a8CydWPE5bJLlurNEiQfRjddBNI5b7fxFTqi5Sm7Adu1zEiRTxVro1KqCibOP2iuvmutSsDNvqfOJEjX1jP3rz+r1gISUk8ygB9X/ANxVOpTMcJN0m+R2fvHYkWLQs7VEKIeOxIkWLX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0" y="-1714500"/>
            <a:ext cx="5372100" cy="3581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" name="Рисунок 4" descr="http://zaregiony.org.ua/wp-content/uploads/2012/01/gekko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Леопардовый полоз - один из видов неопасных неядовитых змей, распространенных на Крите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2636912"/>
            <a:ext cx="1905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photo.ukrinform.ua/JPEG/thumbnail/2005/10/75003_200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4221088"/>
            <a:ext cx="19050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t2.gstatic.com/images?q=tbn:ANd9GcQD0AnHgbV96Bp7oTGtUr_ohDN5WNonpt-0KgGKQaLERH9jHR7W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9992" y="5199112"/>
            <a:ext cx="2666628" cy="16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Sheltopusik 001.jpg">
            <a:hlinkClick r:id="rId10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36096" y="1196752"/>
            <a:ext cx="1828557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Степова гадюка">
            <a:hlinkClick r:id="rId12" tooltip="&quot;Степова гадюка&quot;"/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71600" y="4581128"/>
            <a:ext cx="244221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http://image.slidesharecdn.com/random-120310153428-phpapp02/95/slide-7-728.jpg?cb=1331415619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8460432" cy="6267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irc_mi" descr="http://zno.academia.in.ua/materialy/biology/lekcion/l15-43/5--4--8.files/image003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195736" y="1628800"/>
            <a:ext cx="29146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2" descr="http://image.slidesharecdn.com/random-120310153428-phpapp02/95/slide-8-728.jpg?cb=13314156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8005" y="0"/>
            <a:ext cx="9192005" cy="6894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Кочові птахи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http://kremgory.at.ua/News1/shpak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25622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orvus frugilegus 2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348880"/>
            <a:ext cx="25717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http://image.slidesharecdn.com/random-120310153428-phpapp02/95/slide-9-728.jpg?cb=1331415619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4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20040"/>
            <a:ext cx="7444680" cy="372656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Різноманітність птахів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61902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uk-UA" dirty="0" err="1" smtClean="0"/>
              <a:t>Безкілеві</a:t>
            </a:r>
            <a:r>
              <a:rPr lang="uk-UA" dirty="0" smtClean="0"/>
              <a:t> (</a:t>
            </a:r>
            <a:r>
              <a:rPr lang="uk-UA" b="1" dirty="0" smtClean="0"/>
              <a:t>страуси, ківі</a:t>
            </a:r>
            <a:r>
              <a:rPr lang="uk-UA" dirty="0" smtClean="0"/>
              <a:t>), </a:t>
            </a:r>
          </a:p>
          <a:p>
            <a:r>
              <a:rPr lang="uk-UA" dirty="0" err="1" smtClean="0"/>
              <a:t>Кілегруді</a:t>
            </a:r>
            <a:r>
              <a:rPr lang="uk-UA" dirty="0" smtClean="0"/>
              <a:t> </a:t>
            </a:r>
          </a:p>
          <a:p>
            <a:r>
              <a:rPr lang="uk-UA" dirty="0" smtClean="0"/>
              <a:t>(</a:t>
            </a:r>
            <a:r>
              <a:rPr lang="uk-UA" dirty="0" err="1" smtClean="0"/>
              <a:t>Пінгвіноподібні</a:t>
            </a:r>
            <a:r>
              <a:rPr lang="uk-UA" dirty="0" smtClean="0"/>
              <a:t> </a:t>
            </a:r>
            <a:r>
              <a:rPr lang="uk-UA" b="1" dirty="0" smtClean="0"/>
              <a:t>(імператорський пінгвін</a:t>
            </a:r>
            <a:r>
              <a:rPr lang="uk-UA" dirty="0" smtClean="0"/>
              <a:t>), </a:t>
            </a:r>
          </a:p>
          <a:p>
            <a:r>
              <a:rPr lang="uk-UA" dirty="0" err="1" smtClean="0"/>
              <a:t>Дятлоподібні</a:t>
            </a:r>
            <a:r>
              <a:rPr lang="uk-UA" dirty="0" smtClean="0"/>
              <a:t>, (</a:t>
            </a:r>
            <a:r>
              <a:rPr lang="uk-UA" b="1" dirty="0" smtClean="0"/>
              <a:t>великий строкатий дятел</a:t>
            </a:r>
            <a:r>
              <a:rPr lang="uk-UA" dirty="0" smtClean="0"/>
              <a:t>), Куроподібні (</a:t>
            </a:r>
            <a:r>
              <a:rPr lang="uk-UA" b="1" dirty="0" smtClean="0"/>
              <a:t>перепел, рябчик, фазан, банківські кури)</a:t>
            </a:r>
            <a:r>
              <a:rPr lang="uk-UA" dirty="0" smtClean="0"/>
              <a:t>,</a:t>
            </a:r>
          </a:p>
          <a:p>
            <a:r>
              <a:rPr lang="uk-UA" dirty="0" smtClean="0"/>
              <a:t> Гусеподібні (</a:t>
            </a:r>
            <a:r>
              <a:rPr lang="uk-UA" b="1" dirty="0" smtClean="0"/>
              <a:t>лебідь-шипун, качка-крижень, гуска сіра</a:t>
            </a:r>
            <a:r>
              <a:rPr lang="uk-UA" dirty="0" smtClean="0"/>
              <a:t>),</a:t>
            </a:r>
          </a:p>
          <a:p>
            <a:r>
              <a:rPr lang="uk-UA" dirty="0" err="1" smtClean="0"/>
              <a:t>Соколоподібні</a:t>
            </a:r>
            <a:r>
              <a:rPr lang="uk-UA" dirty="0" smtClean="0"/>
              <a:t> (</a:t>
            </a:r>
            <a:r>
              <a:rPr lang="uk-UA" b="1" dirty="0" smtClean="0"/>
              <a:t>яструб великий, беркут</a:t>
            </a:r>
            <a:r>
              <a:rPr lang="uk-UA" dirty="0" smtClean="0"/>
              <a:t>), Совоподібні (</a:t>
            </a:r>
            <a:r>
              <a:rPr lang="uk-UA" b="1" dirty="0" smtClean="0"/>
              <a:t>сова вухата</a:t>
            </a:r>
            <a:r>
              <a:rPr lang="uk-UA" dirty="0" smtClean="0"/>
              <a:t>), </a:t>
            </a:r>
          </a:p>
          <a:p>
            <a:r>
              <a:rPr lang="uk-UA" dirty="0" smtClean="0"/>
              <a:t>Лелекоподібні (</a:t>
            </a:r>
            <a:r>
              <a:rPr lang="uk-UA" b="1" dirty="0" smtClean="0"/>
              <a:t>лелека білий, чапля сіра</a:t>
            </a:r>
            <a:r>
              <a:rPr lang="uk-UA" dirty="0" smtClean="0"/>
              <a:t>), </a:t>
            </a:r>
            <a:r>
              <a:rPr lang="uk-UA" dirty="0" err="1" smtClean="0"/>
              <a:t>Журавлеподібні</a:t>
            </a:r>
            <a:r>
              <a:rPr lang="uk-UA" dirty="0" smtClean="0"/>
              <a:t> </a:t>
            </a:r>
          </a:p>
          <a:p>
            <a:r>
              <a:rPr lang="uk-UA" dirty="0" smtClean="0"/>
              <a:t>(</a:t>
            </a:r>
            <a:r>
              <a:rPr lang="uk-UA" b="1" dirty="0" smtClean="0"/>
              <a:t>журавель сірий</a:t>
            </a:r>
            <a:r>
              <a:rPr lang="uk-UA" dirty="0" smtClean="0"/>
              <a:t>), Горобцеподібні (</a:t>
            </a:r>
            <a:r>
              <a:rPr lang="uk-UA" b="1" dirty="0" smtClean="0"/>
              <a:t>грак, ворона сіра, сорока, ластівка міська, синиця велика).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7516688" cy="1124744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Підтип </a:t>
            </a:r>
            <a:r>
              <a:rPr lang="uk-UA" dirty="0" err="1" smtClean="0">
                <a:solidFill>
                  <a:schemeClr val="tx1"/>
                </a:solidFill>
              </a:rPr>
              <a:t>головохордові</a:t>
            </a:r>
            <a:r>
              <a:rPr lang="uk-UA" dirty="0" smtClean="0">
                <a:solidFill>
                  <a:schemeClr val="tx1"/>
                </a:solidFill>
              </a:rPr>
              <a:t>. Клас безчерепні. Ланцетник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25898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uk-UA" sz="2800" dirty="0" smtClean="0"/>
              <a:t>Вперше ланцетник був описаний П.С. </a:t>
            </a:r>
            <a:r>
              <a:rPr lang="uk-UA" sz="2800" dirty="0" err="1" smtClean="0"/>
              <a:t>Палласом</a:t>
            </a:r>
            <a:r>
              <a:rPr lang="uk-UA" sz="2800" dirty="0" smtClean="0"/>
              <a:t> в 1774 р. Пізніше О.О. Ковалевський встановив, що ланцетник – хордова тварина і займає проміжне положення між безхребетними і хребетними тваринами.</a:t>
            </a:r>
          </a:p>
          <a:p>
            <a:r>
              <a:rPr lang="uk-UA" sz="2800" dirty="0" smtClean="0"/>
              <a:t>Черепа немає</a:t>
            </a:r>
          </a:p>
          <a:p>
            <a:r>
              <a:rPr lang="uk-UA" sz="2800" dirty="0" smtClean="0"/>
              <a:t>Тіло сегментоване, включаючи мускулатуру і деякі внутрішні органи (видільна система, статеві залози).</a:t>
            </a:r>
          </a:p>
          <a:p>
            <a:r>
              <a:rPr lang="uk-UA" sz="2800" dirty="0" smtClean="0"/>
              <a:t>Органи чуттів примітивні ( є чутливі клітини в шкірі та вздовж нервової трубки).</a:t>
            </a:r>
          </a:p>
          <a:p>
            <a:r>
              <a:rPr lang="uk-UA" sz="2800" dirty="0" smtClean="0"/>
              <a:t>Серця немає є пульсуюча черевна судина.</a:t>
            </a:r>
            <a:endParaRPr lang="uk-UA" sz="2800" dirty="0"/>
          </a:p>
        </p:txBody>
      </p:sp>
      <p:pic>
        <p:nvPicPr>
          <p:cNvPr id="4" name="irc_mi" descr="http://svit-tvarin.net.ua/uploads/1339522334_lanzentik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0"/>
            <a:ext cx="1763688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Клас </a:t>
            </a:r>
            <a:r>
              <a:rPr lang="uk-UA" dirty="0" smtClean="0">
                <a:solidFill>
                  <a:schemeClr val="tx1"/>
                </a:solidFill>
              </a:rPr>
              <a:t>Ссавці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http://dok.znaimo.com.ua/pars_docs/refs/7/6291/img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Розміри ссавців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http://dok.znaimo.com.ua/pars_docs/refs/7/6291/img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Яйцекладні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http://www.kiev.convdocs.org/tw_files2/urls_118/34/d-33643/7z-docs/1_html_27e22d19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564904"/>
            <a:ext cx="476250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Вилікувати рак допоможе людству качконіс. Так вважає новозеландський вчений Нейл Джеммель, професор університету Отаго, що брав участь у міжнародному проекті з розшифрування генома цього загадкового ссавця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54868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>
                <a:solidFill>
                  <a:schemeClr val="tx1"/>
                </a:solidFill>
              </a:rPr>
              <a:t>інфраклас</a:t>
            </a:r>
            <a:r>
              <a:rPr lang="uk-UA" dirty="0" smtClean="0">
                <a:solidFill>
                  <a:schemeClr val="tx1"/>
                </a:solidFill>
              </a:rPr>
              <a:t> сумчасті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Спосіб життя</a:t>
            </a:r>
          </a:p>
          <a:p>
            <a:r>
              <a:rPr lang="uk-UA" dirty="0" smtClean="0"/>
              <a:t>Існують комахоїдні (сумчасті миші, кроти), хижі (сумчасті вовки, куниця), рослиноїдні (</a:t>
            </a:r>
            <a:r>
              <a:rPr lang="uk-UA" dirty="0" smtClean="0">
                <a:solidFill>
                  <a:srgbClr val="FF0000"/>
                </a:solidFill>
              </a:rPr>
              <a:t>кенгуру</a:t>
            </a:r>
            <a:r>
              <a:rPr lang="uk-UA" dirty="0" smtClean="0"/>
              <a:t>, сумчастий ведмідь </a:t>
            </a:r>
            <a:r>
              <a:rPr lang="uk-UA" dirty="0" err="1" smtClean="0">
                <a:solidFill>
                  <a:srgbClr val="FF0000"/>
                </a:solidFill>
              </a:rPr>
              <a:t>коала</a:t>
            </a:r>
            <a:r>
              <a:rPr lang="uk-UA" dirty="0" smtClean="0"/>
              <a:t>)</a:t>
            </a:r>
            <a:endParaRPr lang="uk-UA" dirty="0"/>
          </a:p>
        </p:txBody>
      </p:sp>
      <p:pic>
        <p:nvPicPr>
          <p:cNvPr id="4" name="Рисунок 3" descr="http://vseslova.com.ua/images/bse/0010/103596/4_bi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717033"/>
            <a:ext cx="180444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http://vseslova.com.ua/images/bse/0010/103596/1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861048"/>
            <a:ext cx="1840003" cy="2160240"/>
          </a:xfrm>
          <a:prstGeom prst="rect">
            <a:avLst/>
          </a:prstGeom>
          <a:noFill/>
        </p:spPr>
      </p:pic>
      <p:pic>
        <p:nvPicPr>
          <p:cNvPr id="19460" name="Picture 4" descr="http://vseslova.com.ua/images/bse/0010/103596/5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717032"/>
            <a:ext cx="2319721" cy="1728192"/>
          </a:xfrm>
          <a:prstGeom prst="rect">
            <a:avLst/>
          </a:prstGeom>
          <a:noFill/>
        </p:spPr>
      </p:pic>
      <p:pic>
        <p:nvPicPr>
          <p:cNvPr id="19462" name="Picture 6" descr="http://vseslova.com.ua/images/bse/0010/103596/8_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149080"/>
            <a:ext cx="1849674" cy="1909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5614998" cy="1034436"/>
          </a:xfrm>
        </p:spPr>
        <p:txBody>
          <a:bodyPr>
            <a:normAutofit fontScale="90000"/>
          </a:bodyPr>
          <a:lstStyle/>
          <a:p>
            <a:r>
              <a:rPr lang="uk-UA" dirty="0" err="1" smtClean="0">
                <a:solidFill>
                  <a:schemeClr val="tx1"/>
                </a:solidFill>
              </a:rPr>
              <a:t>Інфраклас</a:t>
            </a:r>
            <a:r>
              <a:rPr lang="uk-UA" dirty="0" smtClean="0">
                <a:solidFill>
                  <a:schemeClr val="tx1"/>
                </a:solidFill>
              </a:rPr>
              <a:t> плацентарні Ряд Комахоїдні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http://byology.ru/wp-content/uploads/2010/11/11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5552640" cy="223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pti.kiev.ua/uploads/posts/2010-04/1271584873_kro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780928"/>
            <a:ext cx="43434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Їжак європейський (Erinaceus europaeus)">
            <a:hlinkClick r:id="rId4" tooltip="&quot;Їжак європейський (Erinaceus europaeus)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4221088"/>
            <a:ext cx="24574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Ряд рукокрилі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Крилани: летюча собака.</a:t>
            </a:r>
          </a:p>
          <a:p>
            <a:r>
              <a:rPr lang="uk-UA" dirty="0" smtClean="0"/>
              <a:t>Кажани: вухань, </a:t>
            </a:r>
            <a:r>
              <a:rPr lang="uk-UA" dirty="0" smtClean="0">
                <a:solidFill>
                  <a:srgbClr val="FF0000"/>
                </a:solidFill>
              </a:rPr>
              <a:t>вечірниця руда</a:t>
            </a:r>
            <a:r>
              <a:rPr lang="uk-UA" dirty="0" smtClean="0"/>
              <a:t>, підковоноси, </a:t>
            </a:r>
            <a:r>
              <a:rPr lang="uk-UA" dirty="0" smtClean="0">
                <a:solidFill>
                  <a:srgbClr val="FF0000"/>
                </a:solidFill>
              </a:rPr>
              <a:t>нетопирі</a:t>
            </a:r>
            <a:r>
              <a:rPr lang="uk-UA" dirty="0" smtClean="0"/>
              <a:t>, нічниця.</a:t>
            </a:r>
            <a:endParaRPr lang="uk-UA" dirty="0"/>
          </a:p>
        </p:txBody>
      </p:sp>
      <p:pic>
        <p:nvPicPr>
          <p:cNvPr id="4" name="Рисунок 3" descr="http://byology.ru/wp-content/uploads/2010/11/1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4944"/>
            <a:ext cx="5688632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и по запросу нетопир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556792"/>
            <a:ext cx="327585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Ряд гризуни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Представники:</a:t>
            </a:r>
            <a:r>
              <a:rPr lang="uk-UA" b="1" dirty="0" smtClean="0">
                <a:solidFill>
                  <a:srgbClr val="FF0000"/>
                </a:solidFill>
              </a:rPr>
              <a:t>бабак, білка, бобер, миша хатня, хом`як, пацюк, нутрія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byology.ru/wp-content/uploads/2010/11/2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08920"/>
            <a:ext cx="3600400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http://byology.ru/wp-content/uploads/2010/11/1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924944"/>
            <a:ext cx="3826785" cy="1353448"/>
          </a:xfrm>
          <a:prstGeom prst="rect">
            <a:avLst/>
          </a:prstGeom>
          <a:noFill/>
        </p:spPr>
      </p:pic>
      <p:pic>
        <p:nvPicPr>
          <p:cNvPr id="12292" name="Picture 4" descr="http://funny-rodi.at.ua/1173908073_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365104"/>
            <a:ext cx="1347611" cy="1909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Ряд зайцеподібні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Мають дві пари верхніх різців, одна з яких розташована позаду іншої. Шлунок складний забудовою, утворений з двох функціональних відділів ( у першому відбувається обробка їжі ферментами мікроорганізмів, у другому діють ферменти шлункового соку.</a:t>
            </a:r>
          </a:p>
          <a:p>
            <a:r>
              <a:rPr lang="uk-UA" dirty="0" smtClean="0"/>
              <a:t>Представники: зайці, кролі.</a:t>
            </a:r>
            <a:endParaRPr lang="uk-UA" dirty="0"/>
          </a:p>
        </p:txBody>
      </p:sp>
      <p:pic>
        <p:nvPicPr>
          <p:cNvPr id="4" name="Рисунок 3" descr="http://byology.ru/wp-content/uploads/2010/11/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5198403"/>
            <a:ext cx="4608597" cy="165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Картинки по запросу хижі зуби">
            <a:hlinkClick r:id="rId2"/>
          </p:cNvPr>
          <p:cNvPicPr>
            <a:picLocks noGrp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72375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Похожее изображение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86608"/>
            <a:ext cx="5334947" cy="2171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20040"/>
            <a:ext cx="6868616" cy="51667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Ряд хижі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40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uk-UA" sz="2400" b="1" dirty="0" smtClean="0"/>
              <a:t>Вовк, собака, лисиця, тигр, лев, рись, кіт свійський; білий ведмідь, бурий ведмідь; куниця лісова, соболь</a:t>
            </a:r>
            <a:r>
              <a:rPr lang="uk-UA" sz="2400" dirty="0" smtClean="0"/>
              <a:t>. </a:t>
            </a:r>
            <a:endParaRPr lang="uk-UA" sz="2400" dirty="0"/>
          </a:p>
        </p:txBody>
      </p:sp>
      <p:pic>
        <p:nvPicPr>
          <p:cNvPr id="4" name="Рисунок 3" descr="http://byology.ru/wp-content/uploads/2010/11/7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2916366" cy="185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http://byology.ru/wp-content/uploads/2010/11/117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4437112"/>
            <a:ext cx="4256116" cy="160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byology.ru/wp-content/uploads/2010/11/5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348880"/>
            <a:ext cx="2808397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В теплій шубі зиму всю &#10;Лапу смачно я смокчу. &#10;Сплю під пісню хуртовини &#10;Аж до весняної днини. &#10;Полюбляю їсти мед, &#10;Звуся,...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2636912"/>
            <a:ext cx="2246387" cy="1777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Картинки по запросу ведмідь білий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4437112"/>
            <a:ext cx="18002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7696200" cy="588680"/>
          </a:xfrm>
        </p:spPr>
        <p:txBody>
          <a:bodyPr/>
          <a:lstStyle/>
          <a:p>
            <a:r>
              <a:rPr lang="uk-UA" dirty="0" smtClean="0"/>
              <a:t>Будова ланцетника</a:t>
            </a:r>
            <a:endParaRPr lang="uk-UA" dirty="0"/>
          </a:p>
        </p:txBody>
      </p:sp>
      <p:pic>
        <p:nvPicPr>
          <p:cNvPr id="5" name="irc_mi" descr="http://bio-faq.ru/why/why076pic5.pn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05064"/>
            <a:ext cx="4743450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Картинки по запросу будова ланцетника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0"/>
            <a:ext cx="723900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7239000" cy="1143000"/>
          </a:xfrm>
        </p:spPr>
        <p:txBody>
          <a:bodyPr/>
          <a:lstStyle/>
          <a:p>
            <a:r>
              <a:rPr lang="uk-UA" dirty="0" err="1" smtClean="0">
                <a:solidFill>
                  <a:schemeClr val="tx1"/>
                </a:solidFill>
              </a:rPr>
              <a:t>Інфраряд</a:t>
            </a:r>
            <a:r>
              <a:rPr lang="uk-UA" dirty="0" smtClean="0">
                <a:solidFill>
                  <a:schemeClr val="tx1"/>
                </a:solidFill>
              </a:rPr>
              <a:t> Ластоногі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http://byology.ru/wp-content/uploads/2010/11/savzi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669674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byology.ru/wp-content/uploads/2011/11/Blanchon-300x263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4149080"/>
            <a:ext cx="28575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Ряд (</a:t>
            </a:r>
            <a:r>
              <a:rPr lang="uk-UA" dirty="0" err="1" smtClean="0">
                <a:solidFill>
                  <a:schemeClr val="tx1"/>
                </a:solidFill>
              </a:rPr>
              <a:t>інфраряд</a:t>
            </a:r>
            <a:r>
              <a:rPr lang="uk-UA" dirty="0" smtClean="0">
                <a:solidFill>
                  <a:schemeClr val="tx1"/>
                </a:solidFill>
              </a:rPr>
              <a:t>) </a:t>
            </a:r>
            <a:r>
              <a:rPr lang="uk-UA" dirty="0" smtClean="0">
                <a:solidFill>
                  <a:schemeClr val="tx1"/>
                </a:solidFill>
              </a:rPr>
              <a:t>китоподібні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Розрізнять підряди вусатих ( або беззубих) і зубатих китоподібних. Вусаті ( синій кит, гренландський кит, сірий кит).</a:t>
            </a:r>
          </a:p>
          <a:p>
            <a:r>
              <a:rPr lang="uk-UA" dirty="0" smtClean="0"/>
              <a:t>Зубаті (кашалоти</a:t>
            </a:r>
            <a:r>
              <a:rPr lang="uk-UA" smtClean="0"/>
              <a:t>, дельфіни).</a:t>
            </a:r>
            <a:endParaRPr lang="uk-UA"/>
          </a:p>
        </p:txBody>
      </p:sp>
      <p:pic>
        <p:nvPicPr>
          <p:cNvPr id="4" name="Рисунок 3" descr="http://byology.ru/wp-content/uploads/2010/11/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645024"/>
            <a:ext cx="468052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Парнокопитні Жуйні та нежуйні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http://byology.ru/wp-content/uploads/2010/11/olen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20" y="1500174"/>
            <a:ext cx="3217025" cy="484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byology.ru/wp-content/uploads/2010/11/ping-300x218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1214422"/>
            <a:ext cx="307181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rc_mi" descr="Картинки по запросу шлунок жуйних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4000504"/>
            <a:ext cx="32956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>
                <a:solidFill>
                  <a:schemeClr val="tx1"/>
                </a:solidFill>
              </a:rPr>
              <a:t>непарнокопитні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http://byology.ru/wp-content/uploads/2010/11/34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45683" y="1600200"/>
            <a:ext cx="314410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139952" y="1412776"/>
            <a:ext cx="4464496" cy="4713387"/>
          </a:xfrm>
          <a:solidFill>
            <a:schemeClr val="bg1"/>
          </a:solidFill>
        </p:spPr>
        <p:txBody>
          <a:bodyPr/>
          <a:lstStyle/>
          <a:p>
            <a:r>
              <a:rPr lang="uk-UA" b="1" dirty="0" smtClean="0"/>
              <a:t>Свійський кінь, </a:t>
            </a:r>
            <a:r>
              <a:rPr lang="uk-UA" b="1" dirty="0" err="1" smtClean="0"/>
              <a:t>кінь</a:t>
            </a:r>
            <a:r>
              <a:rPr lang="uk-UA" b="1" dirty="0" smtClean="0"/>
              <a:t> Пржевальського, зебра, кулан, носоріг.</a:t>
            </a:r>
            <a:endParaRPr lang="uk-UA" dirty="0"/>
          </a:p>
        </p:txBody>
      </p:sp>
      <p:pic>
        <p:nvPicPr>
          <p:cNvPr id="6" name="Рисунок 5" descr="Картинки по запросу кінь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005064"/>
            <a:ext cx="3492430" cy="2398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irc_mi" descr="Похожее изображение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Примати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http://byology.ru/wp-content/uploads/2010/11/11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745232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Картинки по запросу мавпи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0"/>
            <a:ext cx="2285996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Примати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Лемури</a:t>
            </a:r>
            <a:r>
              <a:rPr lang="uk-UA" b="1" dirty="0" smtClean="0"/>
              <a:t>, мартишки, </a:t>
            </a:r>
            <a:r>
              <a:rPr lang="uk-UA" b="1" dirty="0" smtClean="0">
                <a:solidFill>
                  <a:srgbClr val="FF0000"/>
                </a:solidFill>
              </a:rPr>
              <a:t>макаки,</a:t>
            </a:r>
            <a:r>
              <a:rPr lang="uk-UA" b="1" dirty="0" smtClean="0"/>
              <a:t> павіани, </a:t>
            </a:r>
            <a:r>
              <a:rPr lang="uk-UA" b="1" dirty="0" err="1" smtClean="0"/>
              <a:t>орангутан</a:t>
            </a:r>
            <a:r>
              <a:rPr lang="uk-UA" b="1" dirty="0" smtClean="0"/>
              <a:t>, шимпанзе, горила).</a:t>
            </a:r>
            <a:endParaRPr lang="uk-UA" dirty="0" smtClean="0"/>
          </a:p>
          <a:p>
            <a:endParaRPr lang="uk-UA" dirty="0"/>
          </a:p>
        </p:txBody>
      </p:sp>
      <p:pic>
        <p:nvPicPr>
          <p:cNvPr id="4" name="Рисунок 3" descr="Картинки по запросу лемуры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12976"/>
            <a:ext cx="396052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Японские макаки (Macaca fuscata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564904"/>
            <a:ext cx="223224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Завдання 1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Пінгвін, ківі, нанду належать до класу</a:t>
            </a:r>
          </a:p>
          <a:p>
            <a:r>
              <a:rPr lang="uk-UA" dirty="0" smtClean="0"/>
              <a:t>А Земноводні</a:t>
            </a:r>
          </a:p>
          <a:p>
            <a:r>
              <a:rPr lang="uk-UA" dirty="0" smtClean="0"/>
              <a:t>Б Плазуни</a:t>
            </a:r>
          </a:p>
          <a:p>
            <a:r>
              <a:rPr lang="uk-UA" dirty="0" smtClean="0"/>
              <a:t>В Птахи</a:t>
            </a:r>
          </a:p>
          <a:p>
            <a:r>
              <a:rPr lang="uk-UA" dirty="0" smtClean="0"/>
              <a:t>Г Ссавці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Завдання 2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Ссавці відрізняються від інших хордових тварин наявністю</a:t>
            </a:r>
          </a:p>
          <a:p>
            <a:r>
              <a:rPr lang="uk-UA" dirty="0" smtClean="0"/>
              <a:t>А чотирикамерного серця</a:t>
            </a:r>
          </a:p>
          <a:p>
            <a:r>
              <a:rPr lang="uk-UA" dirty="0" smtClean="0"/>
              <a:t>Б діафрагми</a:t>
            </a:r>
          </a:p>
          <a:p>
            <a:r>
              <a:rPr lang="uk-UA" dirty="0" smtClean="0"/>
              <a:t>В шкірних залоз</a:t>
            </a:r>
          </a:p>
          <a:p>
            <a:r>
              <a:rPr lang="uk-UA" dirty="0" smtClean="0"/>
              <a:t>Г грудної клітки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Завдання 3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Хрящові риби на відміну від кісткових, характеризуються наявністю</a:t>
            </a:r>
          </a:p>
          <a:p>
            <a:r>
              <a:rPr lang="uk-UA" dirty="0" smtClean="0"/>
              <a:t>А плавального міхура</a:t>
            </a:r>
          </a:p>
          <a:p>
            <a:r>
              <a:rPr lang="uk-UA" dirty="0" smtClean="0"/>
              <a:t>Б парних нирок</a:t>
            </a:r>
          </a:p>
          <a:p>
            <a:r>
              <a:rPr lang="uk-UA" dirty="0" smtClean="0"/>
              <a:t>В зябрових кришок</a:t>
            </a:r>
          </a:p>
          <a:p>
            <a:r>
              <a:rPr lang="uk-UA" smtClean="0"/>
              <a:t>Г клоаки</a:t>
            </a: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Розмноження та розвиток ланцетника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" name="irc_mi" descr="http://900igr.net/datas/biologija/Organy-razmnozhenija/0011-011-Razmnozhenie-i-razvitie-lantsetnika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Завдання 4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Для птахів характерне подвійне дихання, яке відрізняється від механізму дихання ссавців. Наявність яких структур птахів зумовлює цю різницю?</a:t>
            </a:r>
          </a:p>
          <a:p>
            <a:r>
              <a:rPr lang="uk-UA" dirty="0" smtClean="0"/>
              <a:t>А трахей</a:t>
            </a:r>
          </a:p>
          <a:p>
            <a:r>
              <a:rPr lang="uk-UA" dirty="0" smtClean="0"/>
              <a:t>Б легень</a:t>
            </a:r>
          </a:p>
          <a:p>
            <a:r>
              <a:rPr lang="uk-UA" dirty="0" smtClean="0"/>
              <a:t>В повітряних мішків</a:t>
            </a:r>
          </a:p>
          <a:p>
            <a:r>
              <a:rPr lang="uk-UA" dirty="0" smtClean="0"/>
              <a:t>Г двох бронхів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Завдання </a:t>
            </a:r>
            <a:r>
              <a:rPr lang="uk-UA" dirty="0" smtClean="0">
                <a:solidFill>
                  <a:schemeClr val="tx1"/>
                </a:solidFill>
              </a:rPr>
              <a:t>5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Прочитайте текст: «</a:t>
            </a:r>
            <a:r>
              <a:rPr lang="uk-UA" i="1" dirty="0" smtClean="0"/>
              <a:t>Жаба трав’яна має голу (1) зі шкірними залозами, які виділяють (2). Шкіра відіграє значну роль у (З)»</a:t>
            </a:r>
            <a:r>
              <a:rPr lang="uk-UA" dirty="0" smtClean="0"/>
              <a:t>. Замість цифр потрібно вписати слова, наведені в рядку. Укажіть правильний варіант.</a:t>
            </a:r>
          </a:p>
          <a:p>
            <a:r>
              <a:rPr lang="uk-UA" b="1" dirty="0" smtClean="0"/>
              <a:t>А</a:t>
            </a:r>
            <a:r>
              <a:rPr lang="uk-UA" dirty="0" smtClean="0"/>
              <a:t>1 - вологу шкіру, 2 - піт, З - живленні</a:t>
            </a:r>
          </a:p>
          <a:p>
            <a:r>
              <a:rPr lang="uk-UA" b="1" dirty="0" smtClean="0"/>
              <a:t>Б</a:t>
            </a:r>
            <a:r>
              <a:rPr lang="uk-UA" dirty="0" smtClean="0"/>
              <a:t>1 - суху шкіру, 2 - жир, З - живленні</a:t>
            </a:r>
          </a:p>
          <a:p>
            <a:r>
              <a:rPr lang="uk-UA" b="1" dirty="0" smtClean="0"/>
              <a:t>В</a:t>
            </a:r>
            <a:r>
              <a:rPr lang="uk-UA" dirty="0" smtClean="0"/>
              <a:t>1 - вологу шкіру, 2 - слиз, З - диханні</a:t>
            </a:r>
          </a:p>
          <a:p>
            <a:r>
              <a:rPr lang="uk-UA" b="1" dirty="0" smtClean="0"/>
              <a:t>Г</a:t>
            </a:r>
            <a:r>
              <a:rPr lang="uk-UA" dirty="0" smtClean="0"/>
              <a:t>1 - шкіру, 2 - піт і жир, З - диханні</a:t>
            </a:r>
          </a:p>
          <a:p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7516688" cy="908720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Розвиток ланцетника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Александр Онуфриевич Ковалевский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648072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Личинка ланцетника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5301208"/>
            <a:ext cx="396044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О.О. Ковалевський 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Александр Онуфриевич Ковалевский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88840"/>
            <a:ext cx="3810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oadk.at.ua/_ld/18/04859886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1628800"/>
            <a:ext cx="31908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657</TotalTime>
  <Words>1773</Words>
  <Application>Microsoft Office PowerPoint</Application>
  <PresentationFormat>Экран (4:3)</PresentationFormat>
  <Paragraphs>179</Paragraphs>
  <Slides>71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71</vt:i4>
      </vt:variant>
    </vt:vector>
  </HeadingPairs>
  <TitlesOfParts>
    <vt:vector size="72" baseType="lpstr">
      <vt:lpstr>Изящная</vt:lpstr>
      <vt:lpstr>Хордові</vt:lpstr>
      <vt:lpstr>Визначення</vt:lpstr>
      <vt:lpstr>Загальна характеристика типу</vt:lpstr>
      <vt:lpstr>Загальна характеристика типу</vt:lpstr>
      <vt:lpstr>Підтип головохордові. Клас безчерепні. Ланцетник</vt:lpstr>
      <vt:lpstr>Будова ланцетника</vt:lpstr>
      <vt:lpstr>Розмноження та розвиток ланцетника</vt:lpstr>
      <vt:lpstr>Розвиток ланцетника</vt:lpstr>
      <vt:lpstr>О.О. Ковалевський </vt:lpstr>
      <vt:lpstr>Загальна характеристика підтипу Хребетні</vt:lpstr>
      <vt:lpstr>Загальна характеристика підтипу</vt:lpstr>
      <vt:lpstr>Загальна характеристика підтипу</vt:lpstr>
      <vt:lpstr>Загальна характеристика підтипу</vt:lpstr>
      <vt:lpstr>Загальна характеристика підтипу</vt:lpstr>
      <vt:lpstr>Загальна характеристика підтипу</vt:lpstr>
      <vt:lpstr>Круглороті. Міноги і міксини</vt:lpstr>
      <vt:lpstr>Ароморфози, завдяки яким виник підтип Хребетні</vt:lpstr>
      <vt:lpstr>Покриви тіла хребетних</vt:lpstr>
      <vt:lpstr>Скелет</vt:lpstr>
      <vt:lpstr>М’язова система</vt:lpstr>
      <vt:lpstr>Травна система</vt:lpstr>
      <vt:lpstr>Дихальна і кровоносна системи</vt:lpstr>
      <vt:lpstr>Видільна та нервова система</vt:lpstr>
      <vt:lpstr>Розмноження, розвиток, поширення</vt:lpstr>
      <vt:lpstr>Яйце акули. Живородіння акули</vt:lpstr>
      <vt:lpstr>Різноманітність акул. Скати</vt:lpstr>
      <vt:lpstr>Розмноження та розвиток окуня</vt:lpstr>
      <vt:lpstr>Різноманітність риб</vt:lpstr>
      <vt:lpstr>Клас земноводні</vt:lpstr>
      <vt:lpstr>Земноводні Червоної книги України</vt:lpstr>
      <vt:lpstr>Розвиток жаби озерної</vt:lpstr>
      <vt:lpstr>Клас рептилії</vt:lpstr>
      <vt:lpstr>Будова серця крокодила </vt:lpstr>
      <vt:lpstr>Слайд 34</vt:lpstr>
      <vt:lpstr>Слайд 35</vt:lpstr>
      <vt:lpstr>Комодський варан – найбільша ящірка</vt:lpstr>
      <vt:lpstr>Змії</vt:lpstr>
      <vt:lpstr>Змії</vt:lpstr>
      <vt:lpstr>Слайд 39</vt:lpstr>
      <vt:lpstr>Слайд 40</vt:lpstr>
      <vt:lpstr>Слайд 41</vt:lpstr>
      <vt:lpstr>Черепахи</vt:lpstr>
      <vt:lpstr>Слайд 43</vt:lpstr>
      <vt:lpstr>До червоної книги україни занесені:</vt:lpstr>
      <vt:lpstr>Слайд 45</vt:lpstr>
      <vt:lpstr>Слайд 46</vt:lpstr>
      <vt:lpstr>Кочові птахи</vt:lpstr>
      <vt:lpstr>Слайд 48</vt:lpstr>
      <vt:lpstr>Різноманітність птахів</vt:lpstr>
      <vt:lpstr>Клас Ссавці</vt:lpstr>
      <vt:lpstr>Розміри ссавців</vt:lpstr>
      <vt:lpstr>Яйцекладні</vt:lpstr>
      <vt:lpstr>інфраклас сумчасті</vt:lpstr>
      <vt:lpstr>Інфраклас плацентарні Ряд Комахоїдні</vt:lpstr>
      <vt:lpstr>Ряд рукокрилі</vt:lpstr>
      <vt:lpstr>Ряд гризуни</vt:lpstr>
      <vt:lpstr>Ряд зайцеподібні</vt:lpstr>
      <vt:lpstr>Слайд 58</vt:lpstr>
      <vt:lpstr>Ряд хижі</vt:lpstr>
      <vt:lpstr>Інфраряд Ластоногі</vt:lpstr>
      <vt:lpstr>Ряд (інфраряд) китоподібні</vt:lpstr>
      <vt:lpstr>Парнокопитні Жуйні та нежуйні</vt:lpstr>
      <vt:lpstr>непарнокопитні</vt:lpstr>
      <vt:lpstr>Слайд 64</vt:lpstr>
      <vt:lpstr>Примати</vt:lpstr>
      <vt:lpstr>Примати</vt:lpstr>
      <vt:lpstr>Завдання 1</vt:lpstr>
      <vt:lpstr>Завдання 2</vt:lpstr>
      <vt:lpstr>Завдання 3</vt:lpstr>
      <vt:lpstr>Завдання 4</vt:lpstr>
      <vt:lpstr>Завдання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Хордові</dc:title>
  <dc:creator>C2-411-Note</dc:creator>
  <cp:lastModifiedBy>Homework</cp:lastModifiedBy>
  <cp:revision>69</cp:revision>
  <dcterms:created xsi:type="dcterms:W3CDTF">2016-04-13T07:37:12Z</dcterms:created>
  <dcterms:modified xsi:type="dcterms:W3CDTF">2022-06-23T19:01:27Z</dcterms:modified>
</cp:coreProperties>
</file>