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7" r:id="rId9"/>
    <p:sldId id="308" r:id="rId10"/>
    <p:sldId id="264" r:id="rId11"/>
    <p:sldId id="309" r:id="rId12"/>
    <p:sldId id="266" r:id="rId13"/>
    <p:sldId id="310" r:id="rId14"/>
    <p:sldId id="265" r:id="rId15"/>
    <p:sldId id="311" r:id="rId16"/>
    <p:sldId id="268" r:id="rId17"/>
    <p:sldId id="269" r:id="rId18"/>
    <p:sldId id="270" r:id="rId19"/>
    <p:sldId id="271" r:id="rId20"/>
    <p:sldId id="272" r:id="rId21"/>
    <p:sldId id="319" r:id="rId22"/>
    <p:sldId id="273" r:id="rId23"/>
    <p:sldId id="278" r:id="rId24"/>
    <p:sldId id="281" r:id="rId25"/>
    <p:sldId id="279" r:id="rId26"/>
    <p:sldId id="275" r:id="rId27"/>
    <p:sldId id="305" r:id="rId28"/>
    <p:sldId id="306" r:id="rId29"/>
    <p:sldId id="280" r:id="rId30"/>
    <p:sldId id="283" r:id="rId31"/>
    <p:sldId id="284" r:id="rId32"/>
    <p:sldId id="287" r:id="rId33"/>
    <p:sldId id="286" r:id="rId34"/>
    <p:sldId id="289" r:id="rId35"/>
    <p:sldId id="312" r:id="rId36"/>
    <p:sldId id="292" r:id="rId37"/>
    <p:sldId id="293" r:id="rId38"/>
    <p:sldId id="294" r:id="rId39"/>
    <p:sldId id="296" r:id="rId40"/>
    <p:sldId id="295" r:id="rId41"/>
    <p:sldId id="297" r:id="rId42"/>
    <p:sldId id="320" r:id="rId43"/>
    <p:sldId id="321" r:id="rId44"/>
    <p:sldId id="302" r:id="rId45"/>
    <p:sldId id="303" r:id="rId46"/>
    <p:sldId id="300" r:id="rId47"/>
    <p:sldId id="30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285" r:id="rId56"/>
    <p:sldId id="329" r:id="rId57"/>
    <p:sldId id="330" r:id="rId58"/>
    <p:sldId id="267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276" r:id="rId71"/>
    <p:sldId id="342" r:id="rId72"/>
    <p:sldId id="343" r:id="rId73"/>
    <p:sldId id="277" r:id="rId74"/>
    <p:sldId id="344" r:id="rId75"/>
    <p:sldId id="345" r:id="rId76"/>
    <p:sldId id="346" r:id="rId77"/>
    <p:sldId id="282" r:id="rId78"/>
    <p:sldId id="347" r:id="rId7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77" d="100"/>
          <a:sy n="77" d="100"/>
        </p:scale>
        <p:origin x="2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DA7B8-8D48-4E47-8C19-F65AEAC03025}" type="datetimeFigureOut">
              <a:rPr lang="uk-UA" smtClean="0"/>
              <a:pPr/>
              <a:t>30.06.2022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99D2-0D76-47AD-8438-48E7272463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854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2576F-CEFA-4F52-B81D-2C547F1C53DC}" type="slidenum">
              <a:rPr lang="uk-UA" smtClean="0"/>
              <a:pPr/>
              <a:t>69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30.06.2022</a:t>
            </a:fld>
            <a:endParaRPr lang="uk-UA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CEC-571A-4F49-AB0C-B3696BC515EF}" type="datetimeFigureOut">
              <a:rPr lang="uk-UA" smtClean="0"/>
              <a:pPr/>
              <a:t>30.06.2022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A9680CEC-571A-4F49-AB0C-B3696BC515EF}" type="datetimeFigureOut">
              <a:rPr lang="uk-UA" smtClean="0"/>
              <a:pPr/>
              <a:t>30.06.2022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CEC-571A-4F49-AB0C-B3696BC515EF}" type="datetimeFigureOut">
              <a:rPr lang="uk-UA" smtClean="0"/>
              <a:pPr/>
              <a:t>30.06.2022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30.06.2022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CEC-571A-4F49-AB0C-B3696BC515EF}" type="datetimeFigureOut">
              <a:rPr lang="uk-UA" smtClean="0"/>
              <a:pPr/>
              <a:t>30.06.2022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CEC-571A-4F49-AB0C-B3696BC515EF}" type="datetimeFigureOut">
              <a:rPr lang="uk-UA" smtClean="0"/>
              <a:pPr/>
              <a:t>30.06.2022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CEC-571A-4F49-AB0C-B3696BC515EF}" type="datetimeFigureOut">
              <a:rPr lang="uk-UA" smtClean="0"/>
              <a:pPr/>
              <a:t>30.06.2022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30.06.2022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CEC-571A-4F49-AB0C-B3696BC515EF}" type="datetimeFigureOut">
              <a:rPr lang="uk-UA" smtClean="0"/>
              <a:pPr/>
              <a:t>30.06.2022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0CEC-571A-4F49-AB0C-B3696BC515EF}" type="datetimeFigureOut">
              <a:rPr lang="uk-UA" smtClean="0"/>
              <a:pPr/>
              <a:t>30.06.2022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30.06.2022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ua/url?sa=i&amp;url=https://ukr.media/world/368994/&amp;psig=AOvVaw2T-Ww1PKrCkqpIwS1w8fBc&amp;ust=1588493840079000&amp;source=images&amp;cd=vfe&amp;ved=0CAIQjRxqFwoTCIiNnOjelOkCFQAAAAAdAAAAABAV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com.ua/url?sa=i&amp;url=https://naurok.com.ua/prezentaciya-genetika-spadkovist-ta-minlivist-metodi-genetichnih-doslidzhen-zakonomirnosti-spadkovosti-139230.html&amp;psig=AOvVaw36jeo7SCXLYGUcK2tYMjg_&amp;ust=1588493711592000&amp;source=images&amp;cd=vfe&amp;ved=0CAIQjRxqFwoTCNCvk63elOkC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ua/url?sa=i&amp;url=http://lit30.at.ua/index/rudi/0-408&amp;psig=AOvVaw2T-Ww1PKrCkqpIwS1w8fBc&amp;ust=1588493840079000&amp;source=images&amp;cd=vfe&amp;ved=0CAIQjRxqFwoTCIiNnOjelOkCFQAAAAAdAAAAABAP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google.com.ua/url?sa=i&amp;url=https://dutuna.in.ua/bliznyuki-i-dvijnyata-yaka-mizh-nimi-riznicya/&amp;psig=AOvVaw2T-Ww1PKrCkqpIwS1w8fBc&amp;ust=1588493840079000&amp;source=images&amp;cd=vfe&amp;ved=0CAIQjRxqFwoTCIiNnOjelOkCFQAAAAAdAAAAABAJ" TargetMode="External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.ua/url?sa=i&amp;rct=j&amp;q=&amp;esrc=s&amp;source=images&amp;cd=&amp;cad=rja&amp;uact=8&amp;ved=0ahUKEwisqdKviMDLAhWIHpoKHTgFBb4QjRwIBw&amp;url=http://intranet.tdmu.edu.ua/data/kafedra/internal/med_biologia/classes_stud/uk/med/biol/ptn/%D0%93%D0%B5%D0%BD%D0%B5%D1%82%D0%B8%D0%BA%D0%B0/3_%D0%BA%D1%83%D1%80%D1%81/%D0%A2%D0%B5%D0%BC%D0%B0%2009.htm&amp;bvm=bv.116636494,d.bGs&amp;psig=AFQjCNEqiphQzvk7XWAsMObTeKVaMlKH0w&amp;ust=145804101480077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.ua/url?sa=i&amp;url=http://elibrary.kubg.edu.ua/id/eprint/11798/1/%D0%9F%D0%A0%D0%90%D0%9A%D0%A2%D0%98%D0%9A%D0%A3%D0%9C_%D0%9F%D0%A1%D0%98%D0%A5%D0%9E%D0%93%D0%95%D0%9D_2015.pdf&amp;psig=AOvVaw1BBTZh5p0ZwqAQ0fLqO_LK&amp;ust=1588494555904000&amp;source=images&amp;cd=vfe&amp;ved=0CAIQjRxqFwoTCIDMzsPhlOkCFQAAAAAdAAAAABAD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ua/url?sa=i&amp;url=https://ru.wikipedia.org/wiki/%D0%94%D0%B5%D1%80%D0%BC%D0%B0%D1%82%D0%BE%D0%B3%D0%BB%D0%B8%D1%84%D0%B8%D0%BA%D0%B0&amp;psig=AOvVaw1W6ZZyuXzuzcDLjGa1gCwS&amp;ust=1588495469279000&amp;source=images&amp;cd=vfe&amp;ved=0CAIQjRxqFwoTCIiikYHllOkCFQAAAAAdAAAAABA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.ua/url?sa=i&amp;url=https://scorcher.ru/art_them/31/zakony-mendelya-kratko-i-ponyatno.htm&amp;psig=AOvVaw3XqEVJZ2t5HdGYjetPIZM2&amp;ust=1588496017016000&amp;source=images&amp;cd=vfe&amp;ved=0CAIQjRxqFwoTCKCy8YLnlOkCFQAAAAAdAAAAABAP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.ua/url?sa=i&amp;rct=j&amp;q=&amp;esrc=s&amp;source=images&amp;cd=&amp;cad=rja&amp;uact=8&amp;ved=0ahUKEwjZqpiljMDLAhXFNJoKHVWLDdcQjRwIBw&amp;url=http://narodna-osvita.com.ua/631-formalna-genetika-zakonomrnost-spadkuvannya-oznak.html&amp;bvm=bv.116636494,d.bGs&amp;psig=AFQjCNGgmbpNLuHzqtnsATQ7uiP_eNhKEA&amp;ust=1458042004167737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ua/url?sa=i&amp;rct=j&amp;q=&amp;esrc=s&amp;source=images&amp;cd=&amp;cad=rja&amp;uact=8&amp;ved=0ahUKEwjZqpiljMDLAhXFNJoKHVWLDdcQjRwIBw&amp;url=http://shkola.ua/ru/book/read/43/page192&amp;bvm=bv.116636494,d.bGs&amp;psig=AFQjCNGgmbpNLuHzqtnsATQ7uiP_eNhKEA&amp;ust=145804200416773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ua/url?sa=i&amp;rct=j&amp;q=&amp;esrc=s&amp;source=images&amp;cd=&amp;cad=rja&amp;uact=8&amp;ved=0ahUKEwjO9qr7hsXLAhWsNJoKHRT5D-0QjRwIBw&amp;url=http://nataliyaborisova.blogspot.com/2013/09/blog-post_22.html&amp;bvm=bv.116954456,d.bGs&amp;psig=AFQjCNETVvPrglaO7MOBnrSWmYD-5oi6Vw&amp;ust=145821144423108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.ua/url?sa=i&amp;url=https://en.ppt-online.org/80039&amp;psig=AOvVaw1qAvKMJrjxBuYAlprDMJMn&amp;ust=1584526667262000&amp;source=images&amp;cd=vfe&amp;ved=0CAIQjRxqFwoTCLjN9P2joegCFQAAAAAdAAAAABAD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.ua/url?sa=i&amp;url=https://present5.com/vzayemodiya-geniv-plan-prichini-vidxilennya-pri-rozshheplenni-vid/&amp;psig=AOvVaw0ZiP0l-Qk1ek-ivYmqwrm8&amp;ust=1584526797975000&amp;source=images&amp;cd=vfe&amp;ved=0CAIQjRxqFwoTCLjY3bukoegCFQAAAAAdAAAAABAJ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.ua/url?sa=i&amp;url=https://ppt-online.org/303545&amp;psig=AOvVaw0ZiP0l-Qk1ek-ivYmqwrm8&amp;ust=1584526797975000&amp;source=images&amp;cd=vfe&amp;ved=0CAIQjRxqFwoTCLjY3bukoegCFQAAAAAdAAAAABAO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ua/url?sa=i&amp;rct=j&amp;q=&amp;esrc=s&amp;source=images&amp;cd=&amp;cad=rja&amp;uact=8&amp;ved=0ahUKEwjn8eDph8XLAhUJM5oKHUTmDIcQjRwIBw&amp;url=http://www.biorepet-ufa.ru/osnovy-genetiki/vzaimodejstvie-neallelnyx-genov.html&amp;bvm=bv.116954456,d.bGs&amp;psig=AFQjCNF6w4ANnFWcFKDJc8FgJoyqmbp7pQ&amp;ust=14582127070482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.ua/url?sa=i&amp;rct=j&amp;q=&amp;esrc=s&amp;source=images&amp;cd=&amp;cad=rja&amp;uact=8&amp;ved=0ahUKEwipneT_h8XLAhXmd5oKHeeXCQQQjRwIBw&amp;url=http://www.biorepet-ufa.ru/reshenie-geneticheskix-zadach/komplementarnoe-dejstvie-genov.html&amp;bvm=bv.116954456,d.bGs&amp;psig=AFQjCNF6w4ANnFWcFKDJc8FgJoyqmbp7pQ&amp;ust=145821270704826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ua/url?sa=i&amp;rct=j&amp;q=&amp;esrc=s&amp;source=images&amp;cd=&amp;cad=rja&amp;uact=8&amp;ved=0ahUKEwiroJGUicXLAhWPa5oKHTJDBiUQjRwIBw&amp;url=http://svitppt.com.ua/biologiya/organizmoviy-riven-organizacii-genetichnoi-informacii-vzaemodiya-geniv.html&amp;bvm=bv.116954456,d.bGs&amp;psig=AFQjCNFlfUXr-fQVx4gN_jBjrSdyZ4gr9Q&amp;ust=145821306370796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ua/url?sa=i&amp;rct=j&amp;q=&amp;esrc=s&amp;source=images&amp;cd=&amp;cad=rja&amp;uact=8&amp;ved=0ahUKEwjV9YSAkMXLAhWlA5oKHTQWAk4QjRwIBw&amp;url=http://svitppt.com.ua/biologiya/vzaemodiya-geniv.html&amp;bvm=bv.116954456,d.bGs&amp;psig=AFQjCNHXDmeAvt1CVgmVUIp9K8oeLLXwHw&amp;ust=1458214842709922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.ua/url?sa=i&amp;url=https://school.home-task.com/geni-autosom-statevix-xromosom/&amp;psig=AOvVaw10dtkMv0tC1_2epYXNNRG9&amp;ust=1588497462266000&amp;source=images&amp;cd=vfe&amp;ved=0CAIQjRxqFwoTCNi896rslOkCFQAAAAAdAAAAABAD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ua/url?sa=i&amp;rct=j&amp;q=&amp;esrc=s&amp;source=images&amp;cd=&amp;cad=rja&amp;uact=8&amp;ved=0ahUKEwjWh5bIlsXLAhUMLZoKHfhBAkIQjRwIBw&amp;url=http://svitppt.com.ua/medicina/uspadkuvannya-stati-ta-oznak-zcheplenih-zi-stattyu.html&amp;bvm=bv.116954456,d.bGs&amp;psig=AFQjCNF5_L2rtuVSGxZftrj2WbpWiz1uuw&amp;ust=145821651209070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m.ua/url?sa=i&amp;rct=j&amp;q=&amp;esrc=s&amp;source=images&amp;cd=&amp;cad=rja&amp;uact=8&amp;ved=0ahUKEwjK4pi5mcXLAhXpPZoKHXSlCRgQjRwIBw&amp;url=http://www.wikiwand.com/uk/%D0%97%D1%87%D0%B5%D0%BF%D0%BB%D0%B5%D0%BD%D0%B5_%D0%B7%D1%96_%D1%81%D1%82%D0%B0%D1%82%D1%82%D1%8E_%D1%83%D1%81%D0%BF%D0%B0%D0%B4%D0%BA%D1%83%D0%B2%D0%B0%D0%BD%D0%BD%D1%8F&amp;bvm=bv.116954456,d.bGs&amp;psig=AFQjCNHL9jhQtHtWnMfrgEMttoPUAUCf6w&amp;ust=145821740256089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google.com.ua/url?sa=i&amp;rct=j&amp;q=&amp;esrc=s&amp;source=images&amp;cd=&amp;cad=rja&amp;uact=8&amp;ved=0ahUKEwjK4pi5mcXLAhXpPZoKHXSlCRgQjRwIBw&amp;url=https://uk.wikipedia.org/wiki/%D0%97%D1%87%D0%B5%D0%BF%D0%BB%D0%B5%D0%BD%D0%B5_%D0%B7%D1%96_%D1%81%D1%82%D0%B0%D1%82%D1%82%D1%8E_%D1%83%D1%81%D0%BF%D0%B0%D0%B4%D0%BA%D1%83%D0%B2%D0%B0%D0%BD%D0%BD%D1%8F&amp;bvm=bv.116954456,d.bGs&amp;psig=AFQjCNHL9jhQtHtWnMfrgEMttoPUAUCf6w&amp;ust=1458217402560893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google.com.ua/url?sa=i&amp;rct=j&amp;q=&amp;esrc=s&amp;source=images&amp;cd=&amp;cad=rja&amp;uact=8&amp;ved=0ahUKEwirsrqfydHLAhVKCpoKHUiQAqwQjRwIBw&amp;url=http://narodna-osvita.com.ua/631-formalna-genetika-zakonomrnost-spadkuvannya-oznak.html&amp;bvm=bv.117218890,d.bGs&amp;psig=AFQjCNHO-9MHzZeh4KbfgtY0hipmZ3hSww&amp;ust=1458642498331373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google.com.ua/url?sa=i&amp;url=http://blog.rudnyi.ru/ru/2016/12/august-weismann-i-myshinnye-khvostiki.html&amp;psig=AOvVaw1QE-l1YwOukNMoDVXDwg-t&amp;ust=1588506361151000&amp;source=images&amp;cd=vfe&amp;ved=0CAIQjRxqFwoTCODis7-NlekCFQAAAAAdAAAAABA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s://www.google.com.ua/url?sa=i&amp;url=https://uk.wikipedia.org/wiki/%D0%90%D0%B2%D0%B3%D1%83%D1%81%D1%82_%D0%92%D0%B5%D0%B9%D1%81%D0%BC%D0%B0%D0%BD&amp;psig=AOvVaw1QE-l1YwOukNMoDVXDwg-t&amp;ust=1588506361151000&amp;source=images&amp;cd=vfe&amp;ved=0CAIQjRxqFwoTCODis7-NlekCFQAAAAAdAAAAABAO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google.com.ua/url?sa=i&amp;url=https://mozok.click/1520-formi-mnlivost-modifkacyna-mnlivst-nasldok-vzayemodyi-genotipu-ta-umov-dovkllya.html&amp;psig=AOvVaw0sGc_cDy_aJZg_H2zcvaJS&amp;ust=1588505567416000&amp;source=images&amp;cd=vfe&amp;ved=0CAIQjRxqFwoTCIjm88iKlekCFQAAAAAdAAAAABA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s://www.google.com.ua/url?sa=i&amp;url=https://history.vn.ua/pidruchniki/ostapchenko-biology-9-class-2017/35.php&amp;psig=AOvVaw0QhZzEtdAsTAfgegMsD_bi&amp;ust=1588505736999000&amp;source=images&amp;cd=vfe&amp;ved=0CAIQjRxqFwoTCMC9hquLlekCFQAAAAAdAAAAABAD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google.com.ua/url?sa=i&amp;url=https://naurok.com.ua/prezentaci-mezhi-modifikaciyno-minlivosti-4120.html&amp;psig=AOvVaw0M_6LjZ7isfde0EjVzYbFo&amp;ust=1588505885809000&amp;source=images&amp;cd=vfe&amp;ved=0CAIQjRxqFwoTCLiYn9qLlekCFQAAAAAdAAAAABAD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svitppt.com.ua/biologiya/modifikaciyna-minlivist.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.ua/url?sa=i&amp;rct=j&amp;q=&amp;esrc=s&amp;source=images&amp;cd=&amp;cad=rja&amp;uact=8&amp;ved=0ahUKEwjIqtPg8tPLAhVM1iwKHfcqDOQQjRwIBw&amp;url=http://www.slideshare.net/VeraTaran/ss-15750362&amp;psig=AFQjCNFdZzAanKfvFKVpSpDeNyP7n9IxQQ&amp;ust=1458722449698037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.ua/url?sa=i&amp;rct=j&amp;q=&amp;esrc=s&amp;source=images&amp;cd=&amp;cad=rja&amp;uact=8&amp;ved=0ahUKEwjmh9Ci-o_RAhVDjCwKHU-KCxMQjRwIBw&amp;url=http://www.myshared.ru/slide/284474/&amp;psig=AFQjCNHCEfZB-RvauEcUtBfe16_RYKhQqw&amp;ust=1482775845691071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.ua/url?sa=i&amp;rct=j&amp;q=&amp;esrc=s&amp;source=images&amp;cd=&amp;cad=rja&amp;uact=8&amp;ved=&amp;url=http://www.slideshare.net/daria25049/ss-9910016&amp;psig=AFQjCNE2koH9hhY7z1OlGAI-T0MNpx0LMQ&amp;ust=1458499497541766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.ua/url?sa=i&amp;rct=j&amp;q=&amp;esrc=s&amp;source=images&amp;cd=&amp;cad=rja&amp;uact=8&amp;ved=0ahUKEwiv7YSLu9HLAhXnIJoKHeK_BZ8QjRwIBw&amp;url=http://svitppt.com.ua/biologiya/minlivist-u-lyudini-yak-vlastivist-zhittya-i-genetichne-yavische0.html&amp;bvm=bv.117218890,d.bGs&amp;psig=AFQjCNFEWywfkYJ2nA_nI-D2lF4zBd_HIA&amp;ust=1458638791093490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com.ua/url?sa=i&amp;rct=j&amp;q=&amp;esrc=s&amp;source=images&amp;cd=&amp;cad=rja&amp;uact=8&amp;ved=0ahUKEwjNyN-FvtHLAhWDbZoKHSK0CKcQjRwIBw&amp;url=http://svitppt.com.ua/medicina/zmenshennya-golovnogo-mozku.html&amp;bvm=bv.117218890,d.bGs&amp;psig=AFQjCNEGp7xDz59zB5vUZTpeaj5oJDdU2A&amp;ust=1458639553917171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com.ua/url?sa=i&amp;rct=j&amp;q=&amp;esrc=s&amp;source=images&amp;cd=&amp;cad=rja&amp;uact=8&amp;ved=0ahUKEwjNyN-FvtHLAhWDbZoKHSK0CKcQjRwIBw&amp;url=http://svitppt.com.ua/medicina/zmenshennya-golovnogo-mozku.html&amp;bvm=bv.117218890,d.bGs&amp;psig=AFQjCNEGp7xDz59zB5vUZTpeaj5oJDdU2A&amp;ust=145863955391717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google.com.ua/url?sa=i&amp;url=https://naurok.com.ua/prezentaciya-zanyattya-na-temu-vidi-mutaciy-mutageni-12482.html&amp;psig=AOvVaw0ZbeZDN3jzpV-bi-h-NuLS&amp;ust=1588581357071000&amp;source=images&amp;cd=vfe&amp;ved=0CAIQjRxqFwoTCID08O6kl-kCFQAAAAAdAAAAABBn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.ua/url?sa=i&amp;rct=j&amp;q=&amp;esrc=s&amp;source=images&amp;cd=&amp;cad=rja&amp;uact=8&amp;ved=0ahUKEwjNyN-FvtHLAhWDbZoKHSK0CKcQjRwIBw&amp;url=http://svitppt.com.ua/biologiya/mutacii1.html&amp;bvm=bv.117218890,d.bGs&amp;psig=AFQjCNEGp7xDz59zB5vUZTpeaj5oJDdU2A&amp;ust=1458639553917171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google.com.ua/url?sa=i&amp;url=https://naurok.com.ua/prezentaciya-zanyattya-na-temu-vidi-mutaciy-mutageni-12482.html&amp;psig=AOvVaw0ZbeZDN3jzpV-bi-h-NuLS&amp;ust=1588581357071000&amp;source=images&amp;cd=vfe&amp;ved=0CAIQjRxqFwoTCID08O6kl-kCFQAAAAAdAAAAABAD" TargetMode="Externa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google.com.ua/url?sa=i&amp;url=https://ru.wikipedia.org/wiki/%D0%9F%D0%BB%D0%BE%D0%B8%D0%B4%D0%BD%D0%BE%D1%81%D1%82%D1%8C&amp;psig=AOvVaw2s5Smw_T-IIYO18jBQx9fe&amp;ust=1584698615526000&amp;source=images&amp;cd=vfe&amp;ved=0CAIQjRxqFwoTCMi2jcOkpugCFQAAAAAdAAAAABAj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hyperlink" Target="https://www.google.com.ua/url?sa=i&amp;url=http://beaplanet.ru/selekcyya_roslin/metodi_selekcy_roslin/polyplodyya.html&amp;psig=AOvVaw2s5Smw_T-IIYO18jBQx9fe&amp;ust=1584698615526000&amp;source=images&amp;cd=vfe&amp;ved=0CAIQjRxqFwoTCMi2jcOkpugCFQAAAAAdAAAAABA-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hyperlink" Target="http://www.google.com.ua/url?sa=i&amp;rct=j&amp;q=&amp;esrc=s&amp;source=images&amp;cd=&amp;cad=rja&amp;uact=8&amp;ved=0ahUKEwiSu4fGwNHLAhUjLZoKHT5OBqwQjRwIBw&amp;url=http://school-collection.lyceum62.ru/ecor/storage/autoindex/a6a71f00-9303-a4a8-0566-3322524ab991/00149191382495527/00149191382495527.htm&amp;bvm=bv.117218890,d.bGs&amp;psig=AFQjCNGJDpt5UxP1UB-XpMQfGSFfB-kYWw&amp;ust=145864005741574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ua/url?sa=i&amp;rct=j&amp;q=&amp;esrc=s&amp;source=images&amp;cd=&amp;cad=rja&amp;uact=8&amp;ved=0ahUKEwiBqe3qh8DLAhVDEJoKHUV-DrUQjRwIBw&amp;url=http://subject.com.ua/biology/medical/83.html&amp;psig=AFQjCNEb-N7tuEr4TYfhjuoz7kBTj1bOwg&amp;ust=1458040915945345" TargetMode="Externa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.ua/url?sa=i&amp;rct=j&amp;q=&amp;esrc=s&amp;source=images&amp;cd=&amp;cad=rja&amp;uact=8&amp;ved=0ahUKEwj5iuiGwtHLAhVMOpoKHaE3BKkQjRwIBw&amp;url=http://medic.social/gennyie-bolezni-nasledstvennyie/gennyie-mutatsii26225.html&amp;bvm=bv.117218890,d.bGs&amp;psig=AFQjCNFHgxG-3zF4h2zXR42qQN6GZMKbAg&amp;ust=1458640660931901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.ua/url?sa=i&amp;rct=j&amp;q=&amp;esrc=s&amp;source=images&amp;cd=&amp;cad=rja&amp;uact=8&amp;ved=0ahUKEwj0z5mowdHLAhUKJ5oKHTaNBbEQjRwIBw&amp;url=http://dovidka.biz.ua/shho-take-mutatsiyi/&amp;bvm=bv.117218890,d.bGs&amp;psig=AFQjCNGGbwnoYiqMNwYluvg0n1AKXFqneg&amp;ust=1458640462826796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hyperlink" Target="http://www.google.com.ua/url?sa=i&amp;rct=j&amp;q=&amp;esrc=s&amp;source=images&amp;cd=&amp;cad=rja&amp;uact=8&amp;ved=0ahUKEwiTkdjnwdHLAhVyb5oKHdEDAqgQjRwIBw&amp;url=http://intranet.tdmu.edu.ua/data/kafedra/internal/med_biologia/classes_stud/uk/med/biol/ptn/%D0%93%D0%B5%D0%BD%D0%B5%D1%82%D0%B8%D0%BA%D0%B0/3_%D0%BA%D1%83%D1%80%D1%81/%D0%A2%D0%B5%D0%BC%D0%B0%2010.htm&amp;bvm=bv.117218890,d.bGs&amp;psig=AFQjCNF8GATTcLK7k2cfEsm51u9RXuz5hQ&amp;ust=1458640580980839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gle.com.ua/url?sa=i&amp;rct=j&amp;q=&amp;esrc=s&amp;source=images&amp;cd=&amp;cad=rja&amp;uact=8&amp;ved=0ahUKEwj5iuiGwtHLAhVMOpoKHaE3BKkQjRwIBw&amp;url=http://svitppt.com.ua/biologiya/mutacii-vidi-mutaciy.html&amp;bvm=bv.117218890,d.bGs&amp;psig=AFQjCNFHgxG-3zF4h2zXR42qQN6GZMKbAg&amp;ust=1458640660931901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1.jpeg"/><Relationship Id="rId2" Type="http://schemas.openxmlformats.org/officeDocument/2006/relationships/hyperlink" Target="http://www.google.com.ua/url?sa=i&amp;rct=j&amp;q=&amp;esrc=s&amp;source=images&amp;cd=&amp;cad=rja&amp;uact=8&amp;ved=0ahUKEwiOxtGRw9HLAhXFC5oKHdEzCrEQjRwIBw&amp;url=http://meduniver.com/Medical/genetika/mozaicizm.html&amp;bvm=bv.117218890,d.bGs&amp;psig=AFQjCNHpc_1JxQBrvtD7gBYjsxtGehP_gA&amp;ust=145864087502364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m.ua/url?sa=i&amp;rct=j&amp;q=&amp;esrc=s&amp;source=images&amp;cd=&amp;cad=rja&amp;uact=8&amp;ved=0ahUKEwi-maSw-4_RAhWJjSwKHTpQCZEQjRwIBw&amp;url=https://www.kinopoisk.ru/picture/1209475/&amp;bvm=bv.142059868,d.bGg&amp;psig=AFQjCNEGeJYmOGcJERWWMayliZnLka_FbA&amp;ust=1482776580558870" TargetMode="External"/><Relationship Id="rId5" Type="http://schemas.openxmlformats.org/officeDocument/2006/relationships/image" Target="../media/image60.jpeg"/><Relationship Id="rId4" Type="http://schemas.openxmlformats.org/officeDocument/2006/relationships/hyperlink" Target="http://www.google.com.ua/url?sa=i&amp;rct=j&amp;q=&amp;esrc=s&amp;source=images&amp;cd=&amp;cad=rja&amp;uact=8&amp;ved=0ahUKEwi4zY22w9HLAhWhZpoKHfUKAZ8QjRwIBw&amp;url=http://vk.com/id174949548&amp;bvm=bv.117218890,d.bGs&amp;psig=AFQjCNHpc_1JxQBrvtD7gBYjsxtGehP_gA&amp;ust=1458640875023646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com.ua/url?sa=i&amp;rct=j&amp;q=&amp;esrc=s&amp;source=images&amp;cd=&amp;cad=rja&amp;uact=8&amp;ved=0ahUKEwi-pvLZxNHLAhXrKJoKHb5nCp0QjRwIBw&amp;url=http://orenda.pl.ua/read/vavilov_mikola_ivanovich&amp;bvm=bv.117218890,d.bGs&amp;psig=AFQjCNFmuMRnlAYMLdcWNUiujNNBv8qPfw&amp;ust=1458641346477445" TargetMode="Externa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hyperlink" Target="https://www.google.com.ua/url?sa=i&amp;url=https://uk.wikipedia.org/wiki/%D0%9A%D0%B0%D1%80%D1%96%D0%BE%D1%82%D0%B8%D0%BF&amp;psig=AOvVaw0ByfsslT4WpInBc9-UmoFi&amp;ust=1588493476393000&amp;source=images&amp;cd=vfe&amp;ved=0CAIQjRxqFwoTCIjN8LrdlOkC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ua/url?sa=i&amp;url=https://history.vn.ua/pidruchniki/sobol-biology-and-ecology-10-class-2018-standard-level/43.php&amp;psig=AOvVaw0ByfsslT4WpInBc9-UmoFi&amp;ust=1588493476393000&amp;source=images&amp;cd=vfe&amp;ved=0CAIQjRxqFwoTCIjN8LrdlOkCFQAAAAAdAAAAABAV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com.ua/url?sa=i&amp;url=https://pidruchniki.com/69176/meditsina/analiz_kariotipu&amp;psig=AOvVaw0ByfsslT4WpInBc9-UmoFi&amp;ust=1588493476393000&amp;source=images&amp;cd=vfe&amp;ved=0CAIQjRxqFwoTCIjN8LrdlOkCFQAAAAAdAAAAAB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Загальна біологія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7826" cy="1689336"/>
          </a:xfrm>
        </p:spPr>
        <p:txBody>
          <a:bodyPr>
            <a:normAutofit/>
          </a:bodyPr>
          <a:lstStyle/>
          <a:p>
            <a:r>
              <a:rPr lang="uk-UA" dirty="0"/>
              <a:t>Основи генетики</a:t>
            </a:r>
            <a:br>
              <a:rPr lang="uk-UA" dirty="0"/>
            </a:br>
            <a:r>
              <a:rPr lang="uk-UA" dirty="0"/>
              <a:t>Закономірності </a:t>
            </a:r>
            <a:br>
              <a:rPr lang="uk-UA" dirty="0"/>
            </a:br>
            <a:r>
              <a:rPr lang="uk-UA" dirty="0"/>
              <a:t>спадковості</a:t>
            </a:r>
          </a:p>
          <a:p>
            <a:r>
              <a:rPr lang="uk-UA" dirty="0"/>
              <a:t>та мінливості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732696"/>
          </a:xfrm>
        </p:spPr>
        <p:txBody>
          <a:bodyPr/>
          <a:lstStyle/>
          <a:p>
            <a:r>
              <a:rPr lang="uk-UA" dirty="0" err="1">
                <a:solidFill>
                  <a:schemeClr val="tx1"/>
                </a:solidFill>
              </a:rPr>
              <a:t>Близнюковий</a:t>
            </a:r>
            <a:r>
              <a:rPr lang="uk-UA" dirty="0">
                <a:solidFill>
                  <a:schemeClr val="tx1"/>
                </a:solidFill>
              </a:rPr>
              <a:t> метод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100392" cy="566124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Полягає у вивченні розвитку ознак у близнят. </a:t>
            </a:r>
            <a:r>
              <a:rPr lang="uk-UA" dirty="0" err="1"/>
              <a:t>Різнояйцеві</a:t>
            </a:r>
            <a:r>
              <a:rPr lang="uk-UA" dirty="0"/>
              <a:t> близнята розвиваються з різних яйцеклітин і відрізняються за </a:t>
            </a:r>
            <a:r>
              <a:rPr lang="uk-UA" b="1" dirty="0"/>
              <a:t>генотипом</a:t>
            </a:r>
            <a:r>
              <a:rPr lang="uk-UA" dirty="0"/>
              <a:t>. </a:t>
            </a:r>
            <a:r>
              <a:rPr lang="uk-UA" b="1" dirty="0">
                <a:solidFill>
                  <a:srgbClr val="FF0000"/>
                </a:solidFill>
              </a:rPr>
              <a:t>Якщо вони розвиваються в однакових умовах то відмінності між ними зумовлені генотипом</a:t>
            </a:r>
            <a:r>
              <a:rPr lang="uk-UA" b="1" dirty="0"/>
              <a:t>.</a:t>
            </a:r>
          </a:p>
          <a:p>
            <a:r>
              <a:rPr lang="uk-UA" dirty="0" err="1"/>
              <a:t>Однояйцеві</a:t>
            </a:r>
            <a:r>
              <a:rPr lang="uk-UA" dirty="0"/>
              <a:t> близнята розвиваються з однієї зиготи, мають одну стать і дуже схожі. Відмінності між ними зумовлені </a:t>
            </a:r>
            <a:r>
              <a:rPr lang="uk-UA" b="1" dirty="0">
                <a:solidFill>
                  <a:srgbClr val="FF0000"/>
                </a:solidFill>
              </a:rPr>
              <a:t>факторами середовища. </a:t>
            </a:r>
          </a:p>
          <a:p>
            <a:r>
              <a:rPr lang="uk-UA" b="1" dirty="0">
                <a:solidFill>
                  <a:srgbClr val="FF0000"/>
                </a:solidFill>
              </a:rPr>
              <a:t>Цей метод дає змогу встановлювати роль спадковості та мінливості у розвитку деяких ознак. Насамперед це стосується ознак, які визначаються декількома генами (полігенні ознаки)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solidFill>
                  <a:schemeClr val="tx1"/>
                </a:solidFill>
              </a:rPr>
              <a:t>Дизиготні</a:t>
            </a:r>
            <a:r>
              <a:rPr lang="uk-UA" dirty="0">
                <a:solidFill>
                  <a:schemeClr val="tx1"/>
                </a:solidFill>
              </a:rPr>
              <a:t> і </a:t>
            </a:r>
            <a:r>
              <a:rPr lang="uk-UA" dirty="0" err="1">
                <a:solidFill>
                  <a:schemeClr val="tx1"/>
                </a:solidFill>
              </a:rPr>
              <a:t>монозиготні</a:t>
            </a:r>
            <a:r>
              <a:rPr lang="uk-UA" dirty="0">
                <a:solidFill>
                  <a:schemeClr val="tx1"/>
                </a:solidFill>
              </a:rPr>
              <a:t> близнюки</a:t>
            </a:r>
          </a:p>
        </p:txBody>
      </p:sp>
      <p:pic>
        <p:nvPicPr>
          <p:cNvPr id="4" name="Содержимое 3" descr="Презентація &quot;Генетика. Спадковість та мінливість. Методи ...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лизнюки і двійнята – яка між ними різниця? – ДИТЯЧИЙ ЛІКАР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0"/>
            <a:ext cx="58681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НВК №30 м. Кременчук - руді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0788" y="1196752"/>
            <a:ext cx="28832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атьки були приголомшені народженням близнюків з різним кольором ...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077073"/>
            <a:ext cx="28438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intranet.tdmu.edu.ua/data/kafedra/internal/med_biologia/classes_stud/uk/med/biol/ptn/%D0%93%D0%B5%D0%BD%D0%B5%D1%82%D0%B8%D0%BA%D0%B0/3_%D0%BA%D1%83%D1%80%D1%81/%D0%A2%D0%B5%D0%BC%D0%B0%2009.files/image040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Визначення внеску спадковості і впливу оточуючого середовища на розвиток ознаки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78808" y="1484784"/>
            <a:ext cx="4965192" cy="4641379"/>
          </a:xfrm>
          <a:solidFill>
            <a:schemeClr val="bg1"/>
          </a:solidFill>
        </p:spPr>
        <p:txBody>
          <a:bodyPr/>
          <a:lstStyle/>
          <a:p>
            <a:r>
              <a:rPr lang="uk-UA" dirty="0"/>
              <a:t>К – </a:t>
            </a:r>
            <a:r>
              <a:rPr lang="uk-UA" dirty="0" err="1"/>
              <a:t>конкордантність</a:t>
            </a:r>
            <a:r>
              <a:rPr lang="uk-UA" dirty="0"/>
              <a:t> – </a:t>
            </a:r>
            <a:r>
              <a:rPr lang="uk-UA" dirty="0" err="1"/>
              <a:t>співпадання</a:t>
            </a:r>
            <a:r>
              <a:rPr lang="uk-UA" dirty="0"/>
              <a:t> розвитку ознаки у близнюків</a:t>
            </a:r>
          </a:p>
          <a:p>
            <a:r>
              <a:rPr lang="uk-UA" dirty="0"/>
              <a:t>МБ – </a:t>
            </a:r>
            <a:r>
              <a:rPr lang="uk-UA" dirty="0" err="1"/>
              <a:t>монозиготні</a:t>
            </a:r>
            <a:r>
              <a:rPr lang="uk-UA" dirty="0"/>
              <a:t> близнюки</a:t>
            </a:r>
          </a:p>
          <a:p>
            <a:r>
              <a:rPr lang="uk-UA" dirty="0"/>
              <a:t>ДБ – </a:t>
            </a:r>
            <a:r>
              <a:rPr lang="uk-UA" dirty="0" err="1"/>
              <a:t>дизиготні</a:t>
            </a:r>
            <a:r>
              <a:rPr lang="uk-UA" dirty="0"/>
              <a:t> близнюки</a:t>
            </a:r>
          </a:p>
          <a:p>
            <a:r>
              <a:rPr lang="uk-UA" dirty="0"/>
              <a:t>Н – спадковість</a:t>
            </a:r>
          </a:p>
          <a:p>
            <a:r>
              <a:rPr lang="uk-UA" dirty="0"/>
              <a:t>С – вплив середовища</a:t>
            </a:r>
          </a:p>
        </p:txBody>
      </p:sp>
      <p:pic>
        <p:nvPicPr>
          <p:cNvPr id="5" name="Рисунок 4" descr="ПРАКТИЧНІ ЗАНЯТТЯ Під час практичного заняття студенти детально анал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060848"/>
            <a:ext cx="3923927" cy="256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0040"/>
            <a:ext cx="7588696" cy="732696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Біохімічні методи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7696200" cy="5330992"/>
          </a:xfrm>
        </p:spPr>
        <p:txBody>
          <a:bodyPr>
            <a:normAutofit/>
          </a:bodyPr>
          <a:lstStyle/>
          <a:p>
            <a:r>
              <a:rPr lang="uk-UA" sz="3200" dirty="0"/>
              <a:t>Використовують для діагностики спадкових хвороб </a:t>
            </a:r>
            <a:r>
              <a:rPr lang="uk-UA" sz="3200" dirty="0" err="1"/>
              <a:t>пов</a:t>
            </a:r>
            <a:r>
              <a:rPr lang="en-US" sz="3200" dirty="0"/>
              <a:t>’</a:t>
            </a:r>
            <a:r>
              <a:rPr lang="uk-UA" sz="3200" dirty="0" err="1"/>
              <a:t>язаних</a:t>
            </a:r>
            <a:r>
              <a:rPr lang="uk-UA" sz="3200" dirty="0"/>
              <a:t> із порушенням обміну речовин. За їх допомогою виявляють білки, а також проміжні продукти обміну речовин, невластиві організмові, що свідчить про наявність змінених (мутантних) генів.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66068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Метод дерматогліфіки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sz="2400" b="1" dirty="0"/>
              <a:t>Дерматогліфіка</a:t>
            </a:r>
            <a:r>
              <a:rPr lang="uk-UA" sz="2400" dirty="0"/>
              <a:t>  — розділ морфології людини, який вивчає шкірний рельєф долонних і підошовних поверхонь, де шкіра вкрита численними папілярними лініями, що утворюють певні візерунки. Дані дерматогліфіки використовуються в криміналістиці (дактилоскопія), судовій, клінічній медицині, </a:t>
            </a:r>
            <a:r>
              <a:rPr lang="uk-UA" sz="2400" dirty="0">
                <a:solidFill>
                  <a:srgbClr val="FF0000"/>
                </a:solidFill>
              </a:rPr>
              <a:t>медичній генетиці. </a:t>
            </a:r>
          </a:p>
          <a:p>
            <a:r>
              <a:rPr lang="uk-UA" sz="2400" dirty="0"/>
              <a:t>Дерматогліфіка поділяється на: </a:t>
            </a:r>
          </a:p>
          <a:p>
            <a:r>
              <a:rPr lang="uk-UA" sz="2400" dirty="0"/>
              <a:t>дактилоскопію — вивчення малюнка пальців;</a:t>
            </a:r>
          </a:p>
          <a:p>
            <a:r>
              <a:rPr lang="uk-UA" sz="2400" dirty="0" err="1"/>
              <a:t>пальмоскопію</a:t>
            </a:r>
            <a:r>
              <a:rPr lang="uk-UA" sz="2400" dirty="0"/>
              <a:t> — вивчення особливостей будови долонь;</a:t>
            </a:r>
          </a:p>
          <a:p>
            <a:r>
              <a:rPr lang="uk-UA" sz="2400" dirty="0" err="1"/>
              <a:t>плантоскопію</a:t>
            </a:r>
            <a:r>
              <a:rPr lang="uk-UA" sz="2400" dirty="0"/>
              <a:t> — вивчення особливостей будови підошов.</a:t>
            </a:r>
          </a:p>
          <a:p>
            <a:pPr>
              <a:buNone/>
            </a:pPr>
            <a:r>
              <a:rPr lang="uk-UA" dirty="0"/>
              <a:t>  Дослідження показали, що при хворобі </a:t>
            </a:r>
            <a:r>
              <a:rPr lang="uk-UA" dirty="0" err="1"/>
              <a:t>Дауна</a:t>
            </a:r>
            <a:r>
              <a:rPr lang="uk-UA" dirty="0"/>
              <a:t>, синдромах </a:t>
            </a:r>
            <a:r>
              <a:rPr lang="uk-UA" dirty="0" err="1"/>
              <a:t>Клайнфельтера</a:t>
            </a:r>
            <a:r>
              <a:rPr lang="uk-UA" dirty="0"/>
              <a:t>, </a:t>
            </a:r>
            <a:r>
              <a:rPr lang="uk-UA" dirty="0" err="1"/>
              <a:t>Шерешевського</a:t>
            </a:r>
            <a:r>
              <a:rPr lang="uk-UA" dirty="0"/>
              <a:t> — </a:t>
            </a:r>
            <a:r>
              <a:rPr lang="uk-UA" dirty="0" err="1"/>
              <a:t>Тернера</a:t>
            </a:r>
            <a:r>
              <a:rPr lang="uk-UA" dirty="0"/>
              <a:t> відбуваються </a:t>
            </a:r>
            <a:r>
              <a:rPr lang="uk-UA" dirty="0" err="1"/>
              <a:t>специфічн</a:t>
            </a:r>
            <a:r>
              <a:rPr lang="uk-UA" dirty="0"/>
              <a:t> і зміни  тільки візерунків пальців і долонь.</a:t>
            </a:r>
          </a:p>
          <a:p>
            <a:endParaRPr lang="uk-UA" dirty="0"/>
          </a:p>
          <a:p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Содержимое 3" descr="Дерматоглифика — Википедия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Дерматоглифика — Википедия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181281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Закономірності спадковості, встановлені Г.Менделем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Альтернативні ознаки</a:t>
            </a:r>
          </a:p>
        </p:txBody>
      </p:sp>
      <p:pic>
        <p:nvPicPr>
          <p:cNvPr id="4" name="Содержимое 3" descr="https://upload.wikimedia.org/wikipedia/commons/thumb/e/ea/Mendel_seven_characters.svg/592px-Mendel_seven_characters.sv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81369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42175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Закон одноманітності гібридів першого покоління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484784"/>
            <a:ext cx="4572000" cy="5184576"/>
          </a:xfrm>
        </p:spPr>
        <p:txBody>
          <a:bodyPr>
            <a:normAutofit/>
          </a:bodyPr>
          <a:lstStyle/>
          <a:p>
            <a:r>
              <a:rPr lang="uk-UA" sz="2800" dirty="0"/>
              <a:t>При </a:t>
            </a:r>
            <a:r>
              <a:rPr lang="uk-UA" sz="2800" dirty="0" err="1"/>
              <a:t>моногібридному</a:t>
            </a:r>
            <a:r>
              <a:rPr lang="uk-UA" sz="2800" dirty="0"/>
              <a:t> схрещуванні  гомозиготних особин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п</a:t>
            </a:r>
            <a:r>
              <a:rPr lang="uk-UA" sz="2800" b="1" dirty="0" err="1">
                <a:solidFill>
                  <a:srgbClr val="FF0000"/>
                </a:solidFill>
              </a:rPr>
              <a:t>ершому</a:t>
            </a:r>
            <a:r>
              <a:rPr lang="uk-UA" sz="2800" b="1" dirty="0">
                <a:solidFill>
                  <a:srgbClr val="FF0000"/>
                </a:solidFill>
              </a:rPr>
              <a:t> поколінні спостерігається одноманітність гібридів  як за  фенотипом, так і за генотипом.</a:t>
            </a:r>
          </a:p>
        </p:txBody>
      </p:sp>
      <p:pic>
        <p:nvPicPr>
          <p:cNvPr id="5" name="Рисунок 4" descr="Законы Менделя кратко и понятно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6440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Закон розщеплення</a:t>
            </a:r>
          </a:p>
        </p:txBody>
      </p:sp>
      <p:pic>
        <p:nvPicPr>
          <p:cNvPr id="5" name="irc_mi" descr="http://narodna-osvita.com.ua/uploads/genetyka/genetyka-50.pn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772816"/>
            <a:ext cx="5868144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580112" y="1628800"/>
            <a:ext cx="3563888" cy="456937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dirty="0"/>
              <a:t>При </a:t>
            </a:r>
            <a:r>
              <a:rPr lang="uk-UA" dirty="0" err="1"/>
              <a:t>моногібридному</a:t>
            </a:r>
            <a:r>
              <a:rPr lang="uk-UA" dirty="0"/>
              <a:t> схрещуванні гібридів першого покоління у другому поколінні спостерігається </a:t>
            </a:r>
            <a:r>
              <a:rPr lang="uk-UA" dirty="0">
                <a:solidFill>
                  <a:srgbClr val="FF0000"/>
                </a:solidFill>
              </a:rPr>
              <a:t>розщеплення за фенотипом 3:1, а за генотипом 1:2:1. </a:t>
            </a:r>
          </a:p>
        </p:txBody>
      </p:sp>
      <p:pic>
        <p:nvPicPr>
          <p:cNvPr id="6" name="irc_mi" descr="http://narodna-osvita.com.ua/uploads/genetyka/genetyka-50.png">
            <a:hlinkClick r:id="rId2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" y="1988840"/>
            <a:ext cx="5643736" cy="303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Закон незалежного успадкування і комбінування ознак</a:t>
            </a:r>
          </a:p>
        </p:txBody>
      </p:sp>
      <p:pic>
        <p:nvPicPr>
          <p:cNvPr id="6" name="irc_mi" descr="http://shkola.ua/web/uploads/book/43/images/DGDSNNgh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4969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Генетика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Наука про закономірності спадковості та мінливості.</a:t>
            </a:r>
          </a:p>
          <a:p>
            <a:r>
              <a:rPr lang="uk-UA" b="1" dirty="0">
                <a:solidFill>
                  <a:srgbClr val="FF0000"/>
                </a:solidFill>
              </a:rPr>
              <a:t>Спадковість</a:t>
            </a:r>
            <a:r>
              <a:rPr lang="uk-UA" dirty="0"/>
              <a:t> – здатність організмів формувати під час онтогенезу ознаки батьків і більш віддалених предків.</a:t>
            </a:r>
          </a:p>
          <a:p>
            <a:r>
              <a:rPr lang="uk-UA" b="1" dirty="0">
                <a:solidFill>
                  <a:srgbClr val="FF0000"/>
                </a:solidFill>
              </a:rPr>
              <a:t>Мінливість</a:t>
            </a:r>
            <a:r>
              <a:rPr lang="uk-UA" dirty="0"/>
              <a:t> – здатність організмів формувати унікальний фенотип під час реалізації генетичної інформації в конкретних умовах навколишнього середовища.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Закон чистоти гамет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/>
              <a:t>Гамета </a:t>
            </a:r>
            <a:r>
              <a:rPr lang="uk-UA" sz="3600" b="1" dirty="0" err="1"/>
              <a:t>“чиста”</a:t>
            </a:r>
            <a:r>
              <a:rPr lang="uk-UA" sz="3600" b="1" dirty="0"/>
              <a:t> тому, що вона несе лише один з пари </a:t>
            </a:r>
            <a:r>
              <a:rPr lang="uk-UA" sz="3600" b="1" dirty="0" err="1"/>
              <a:t>алельних</a:t>
            </a:r>
            <a:r>
              <a:rPr lang="uk-UA" sz="3600" b="1" dirty="0"/>
              <a:t> генів.</a:t>
            </a:r>
          </a:p>
          <a:p>
            <a:r>
              <a:rPr lang="uk-UA" sz="3600" b="1" dirty="0"/>
              <a:t>Молекулярно-генетичною основою цього закону є поведінка хромосом під час </a:t>
            </a:r>
            <a:r>
              <a:rPr lang="uk-UA" sz="3600" b="1" dirty="0" err="1"/>
              <a:t>мейотичного</a:t>
            </a:r>
            <a:r>
              <a:rPr lang="uk-UA" sz="3600" b="1" dirty="0"/>
              <a:t> поділу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tx1"/>
                </a:solidFill>
              </a:rPr>
              <a:t>Аналізуюче</a:t>
            </a:r>
            <a:r>
              <a:rPr lang="uk-UA" dirty="0">
                <a:solidFill>
                  <a:schemeClr val="tx1"/>
                </a:solidFill>
              </a:rPr>
              <a:t> схрещування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7571184" cy="4826936"/>
          </a:xfrm>
        </p:spPr>
        <p:txBody>
          <a:bodyPr/>
          <a:lstStyle/>
          <a:p>
            <a:r>
              <a:rPr lang="uk-UA" dirty="0"/>
              <a:t>За умови повного домінування </a:t>
            </a:r>
            <a:r>
              <a:rPr lang="uk-UA" dirty="0" err="1"/>
              <a:t>гомозигота</a:t>
            </a:r>
            <a:r>
              <a:rPr lang="uk-UA" dirty="0"/>
              <a:t>  за домінантним геном і гетерозигота </a:t>
            </a:r>
            <a:r>
              <a:rPr lang="uk-UA" b="1" dirty="0">
                <a:solidFill>
                  <a:srgbClr val="FF0000"/>
                </a:solidFill>
              </a:rPr>
              <a:t>мають однаковий фенотип.  </a:t>
            </a:r>
            <a:r>
              <a:rPr lang="uk-UA" dirty="0"/>
              <a:t>Для встановлення генотипу проводять </a:t>
            </a:r>
            <a:r>
              <a:rPr lang="uk-UA" dirty="0" err="1"/>
              <a:t>аналізуюче</a:t>
            </a:r>
            <a:r>
              <a:rPr lang="uk-UA" dirty="0"/>
              <a:t> схрещування: схрещують особину з невстановленим генотипом  (</a:t>
            </a:r>
            <a:r>
              <a:rPr lang="uk-UA" dirty="0">
                <a:solidFill>
                  <a:srgbClr val="FF0000"/>
                </a:solidFill>
              </a:rPr>
              <a:t>А ?)</a:t>
            </a:r>
            <a:r>
              <a:rPr lang="uk-UA" dirty="0"/>
              <a:t>з особиною генотип якої відомий </a:t>
            </a:r>
            <a:r>
              <a:rPr lang="uk-UA" dirty="0">
                <a:solidFill>
                  <a:srgbClr val="FF0000"/>
                </a:solidFill>
              </a:rPr>
              <a:t>(</a:t>
            </a:r>
            <a:r>
              <a:rPr lang="uk-UA" dirty="0" err="1">
                <a:solidFill>
                  <a:srgbClr val="FF0000"/>
                </a:solidFill>
              </a:rPr>
              <a:t>аа</a:t>
            </a:r>
            <a:r>
              <a:rPr lang="uk-UA" dirty="0"/>
              <a:t>). Залежно від прояву ознаки в нащадків (100%) або розщеплення 50% на 50% можна зробити висновок: у першому випадку особина була гомозиготною –АА, у другому випадку – гетерозиготою - </a:t>
            </a:r>
            <a:r>
              <a:rPr lang="uk-UA" dirty="0" err="1"/>
              <a:t>Аа</a:t>
            </a:r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Відхилення від закономірностей, встановлених  г. Менделем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7696200" cy="4970952"/>
          </a:xfrm>
        </p:spPr>
        <p:txBody>
          <a:bodyPr>
            <a:normAutofit fontScale="92500"/>
          </a:bodyPr>
          <a:lstStyle/>
          <a:p>
            <a:r>
              <a:rPr lang="uk-UA" sz="3200" b="1" dirty="0"/>
              <a:t>Закономірності мають статистичний характер. Проявляються за умови великої кількості особин в потомстві і можуть порушуватись за умови малої кількості особин у потомстві.</a:t>
            </a:r>
          </a:p>
          <a:p>
            <a:r>
              <a:rPr lang="uk-UA" sz="3200" b="1" dirty="0"/>
              <a:t>Закономірності можуть порушуватись за умови неоднакової життєздатності гамет.</a:t>
            </a:r>
          </a:p>
          <a:p>
            <a:r>
              <a:rPr lang="uk-UA" sz="3200" b="1" dirty="0"/>
              <a:t>За умови летальності генів.</a:t>
            </a:r>
          </a:p>
          <a:p>
            <a:r>
              <a:rPr lang="uk-UA" sz="3200" b="1" dirty="0"/>
              <a:t>За умови взаємодії генів.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E:\doc\Documents\PrintScreen Files\взаємодія генів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3" y="0"/>
            <a:ext cx="9119968" cy="633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dok.znaimo.com.ua/pars_docs/refs/4/3850/img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6409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Картинки по запросу &quot;наддомінування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Множинні алелі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4000" dirty="0"/>
              <a:t>Якщо в популяції за формування певної ознаки відповідає понад 2 </a:t>
            </a:r>
            <a:r>
              <a:rPr lang="uk-UA" sz="4000" dirty="0" err="1"/>
              <a:t>алельних</a:t>
            </a:r>
            <a:r>
              <a:rPr lang="uk-UA" sz="4000" dirty="0"/>
              <a:t> гена, то має місце </a:t>
            </a:r>
            <a:r>
              <a:rPr lang="uk-UA" sz="4000" b="1" dirty="0">
                <a:solidFill>
                  <a:srgbClr val="FF0000"/>
                </a:solidFill>
              </a:rPr>
              <a:t>явище множинних алелей.</a:t>
            </a:r>
          </a:p>
          <a:p>
            <a:r>
              <a:rPr lang="uk-UA" sz="4000" b="1" dirty="0">
                <a:solidFill>
                  <a:srgbClr val="FF0000"/>
                </a:solidFill>
              </a:rPr>
              <a:t>Прикладом множинних алелей є гени (</a:t>
            </a:r>
            <a:r>
              <a:rPr lang="en-US" sz="3200" b="1" dirty="0"/>
              <a:t>I</a:t>
            </a:r>
            <a:r>
              <a:rPr lang="en-US" sz="3200" b="1" baseline="30000" dirty="0"/>
              <a:t>A</a:t>
            </a:r>
            <a:r>
              <a:rPr lang="en-US" sz="3200" b="1" dirty="0"/>
              <a:t>, I</a:t>
            </a:r>
            <a:r>
              <a:rPr lang="en-US" sz="3200" b="1" baseline="30000" dirty="0"/>
              <a:t>B</a:t>
            </a:r>
            <a:r>
              <a:rPr lang="en-US" sz="3200" b="1" dirty="0"/>
              <a:t>,</a:t>
            </a:r>
            <a:r>
              <a:rPr lang="uk-UA" sz="3200" b="1" dirty="0"/>
              <a:t> І</a:t>
            </a:r>
            <a:r>
              <a:rPr lang="uk-UA" sz="3200" b="1" baseline="30000" dirty="0"/>
              <a:t>0</a:t>
            </a:r>
            <a:r>
              <a:rPr lang="uk-UA" sz="3200" b="1" dirty="0"/>
              <a:t> </a:t>
            </a:r>
            <a:r>
              <a:rPr lang="uk-UA" sz="3200" dirty="0">
                <a:solidFill>
                  <a:srgbClr val="FF0000"/>
                </a:solidFill>
              </a:rPr>
              <a:t>)</a:t>
            </a:r>
            <a:r>
              <a:rPr lang="uk-UA" sz="4000" b="1" dirty="0">
                <a:solidFill>
                  <a:srgbClr val="FF0000"/>
                </a:solidFill>
              </a:rPr>
              <a:t>, що визначають успадкування груп крові </a:t>
            </a:r>
            <a:r>
              <a:rPr lang="uk-UA" sz="4000" b="1" dirty="0" err="1">
                <a:solidFill>
                  <a:srgbClr val="FF0000"/>
                </a:solidFill>
              </a:rPr>
              <a:t>утварин</a:t>
            </a:r>
            <a:r>
              <a:rPr lang="uk-UA" sz="4000" b="1" dirty="0">
                <a:solidFill>
                  <a:srgbClr val="FF0000"/>
                </a:solidFill>
              </a:rPr>
              <a:t> і людини за системою АВО.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Картинки по запросу &quot;кодомінування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Картинки по запросу &quot;кодомінування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Взаємодія між </a:t>
            </a:r>
            <a:r>
              <a:rPr lang="uk-UA" sz="2800" dirty="0" err="1">
                <a:solidFill>
                  <a:schemeClr val="tx1"/>
                </a:solidFill>
              </a:rPr>
              <a:t>неалельними</a:t>
            </a:r>
            <a:r>
              <a:rPr lang="uk-UA" sz="2800" dirty="0">
                <a:solidFill>
                  <a:schemeClr val="tx1"/>
                </a:solidFill>
              </a:rPr>
              <a:t> генами. Комплементарна взаємодія.</a:t>
            </a:r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dirty="0">
                <a:solidFill>
                  <a:schemeClr val="tx1"/>
                </a:solidFill>
              </a:rPr>
              <a:t>Новоутворення при схрещуваннях</a:t>
            </a:r>
          </a:p>
        </p:txBody>
      </p:sp>
      <p:pic>
        <p:nvPicPr>
          <p:cNvPr id="4" name="irc_mi" descr="http://www.biorepet-ufa.ru/wp-content/uploads/2011/11/%D0%9A%D0%BE%D0%BC%D0%BF%D0%BB%D0%B5%D0%BC%D0%B5%D0%BD%D1%82%D0%B0%D1%80%D0%BD%D0%BE%D0%B5-%D0%B2%D0%B7%D0%B0%D0%B8%D0%BC%D0%BE%D0%B4%D0%B5%D0%B9%D1%81%D1%82%D0%B2%D0%B8%D0%B51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34198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biorepet-ufa.ru/wp-content/uploads/2012/01/%D0%9D%D0%B0%D1%81%D0%BB%D0%B5%D0%B4%D0%BE%D0%B2%D0%B0%D0%BD%D0%B8%D0%B5-%D0%BE%D0%BA%D1%80%D0%B0%D1%81%D0%BA%D0%B8-%D1%83-%D0%BD%D0%BE%D1%80%D0%BA%D0%B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772816"/>
            <a:ext cx="47160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biorepet-ufa.ru/wp-content/uploads/2011/11/%D0%9A%D0%BE%D0%BC%D0%BF%D0%BB%D0%B5%D0%BC%D0%B5%D0%BD%D1%82%D0%B0%D1%80%D0%BD%D0%BE%D0%B5-%D0%B2%D0%B7%D0%B0%D0%B8%D0%BC%D0%BE%D0%B4%D0%B5%D0%B9%D1%81%D1%82%D0%B2%D0%B8%D0%B511.jpg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3559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66068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Основні терміни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та поняття генетики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820472" cy="580526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Генотип –</a:t>
            </a:r>
            <a:r>
              <a:rPr lang="uk-UA" dirty="0"/>
              <a:t> система генів організму, які реалізуються у фенотипі.</a:t>
            </a:r>
          </a:p>
          <a:p>
            <a:r>
              <a:rPr lang="uk-UA" b="1" dirty="0">
                <a:solidFill>
                  <a:srgbClr val="FF0000"/>
                </a:solidFill>
              </a:rPr>
              <a:t>Фенотип</a:t>
            </a:r>
            <a:r>
              <a:rPr lang="uk-UA" dirty="0"/>
              <a:t> – система зовнішніх і внутрішніх ознак організму, що формуються в результаті взаємодії генотипу і умов середовища середовища.</a:t>
            </a:r>
          </a:p>
          <a:p>
            <a:r>
              <a:rPr lang="uk-UA" b="1" dirty="0">
                <a:solidFill>
                  <a:srgbClr val="FF0000"/>
                </a:solidFill>
              </a:rPr>
              <a:t>Алель </a:t>
            </a:r>
            <a:r>
              <a:rPr lang="uk-UA" dirty="0"/>
              <a:t>– альтернативний стан гена, що є причиною варіації прояву однієї і тієї самої ознаки.</a:t>
            </a:r>
          </a:p>
          <a:p>
            <a:r>
              <a:rPr lang="uk-UA" b="1" dirty="0">
                <a:solidFill>
                  <a:srgbClr val="FF0000"/>
                </a:solidFill>
              </a:rPr>
              <a:t>Алельні гени </a:t>
            </a:r>
            <a:r>
              <a:rPr lang="uk-UA" dirty="0"/>
              <a:t>– </a:t>
            </a:r>
            <a:r>
              <a:rPr lang="uk-UA" dirty="0" err="1"/>
              <a:t>гени</a:t>
            </a:r>
            <a:r>
              <a:rPr lang="uk-UA" dirty="0"/>
              <a:t>, що впливають на розвиток однієї ознаки.</a:t>
            </a:r>
          </a:p>
          <a:p>
            <a:r>
              <a:rPr lang="uk-UA" b="1" dirty="0" err="1">
                <a:solidFill>
                  <a:srgbClr val="FF0000"/>
                </a:solidFill>
              </a:rPr>
              <a:t>Алельні</a:t>
            </a:r>
            <a:r>
              <a:rPr lang="uk-UA" b="1" dirty="0">
                <a:solidFill>
                  <a:srgbClr val="FF0000"/>
                </a:solidFill>
              </a:rPr>
              <a:t> гени </a:t>
            </a:r>
            <a:r>
              <a:rPr lang="uk-UA" dirty="0"/>
              <a:t>містяться в однакових локусах гомологічних хромосом.</a:t>
            </a:r>
          </a:p>
          <a:p>
            <a:r>
              <a:rPr lang="uk-UA" b="1" dirty="0">
                <a:solidFill>
                  <a:srgbClr val="FF0000"/>
                </a:solidFill>
              </a:rPr>
              <a:t>Гомологічні хромосоми мають однакову форму і розміри і мають в ідентичних локусах </a:t>
            </a:r>
            <a:r>
              <a:rPr lang="uk-UA" b="1" dirty="0" err="1">
                <a:solidFill>
                  <a:srgbClr val="FF0000"/>
                </a:solidFill>
              </a:rPr>
              <a:t>алельні</a:t>
            </a:r>
            <a:r>
              <a:rPr lang="uk-UA" b="1" dirty="0">
                <a:solidFill>
                  <a:srgbClr val="FF0000"/>
                </a:solidFill>
              </a:rPr>
              <a:t> гени.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://medbiol.ru/medbiol/genetic_sk/images/ris09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344816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Взаємодія між </a:t>
            </a:r>
            <a:r>
              <a:rPr lang="uk-UA" dirty="0" err="1">
                <a:solidFill>
                  <a:schemeClr val="tx1"/>
                </a:solidFill>
              </a:rPr>
              <a:t>неалельними</a:t>
            </a:r>
            <a:r>
              <a:rPr lang="uk-UA" dirty="0">
                <a:solidFill>
                  <a:schemeClr val="tx1"/>
                </a:solidFill>
              </a:rPr>
              <a:t> генами. Епістаз</a:t>
            </a:r>
          </a:p>
        </p:txBody>
      </p:sp>
      <p:pic>
        <p:nvPicPr>
          <p:cNvPr id="4" name="irc_mi" descr="http://svitppt.com.ua/images/6/5476/770/img2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35292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876712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Полімерія</a:t>
            </a:r>
          </a:p>
        </p:txBody>
      </p:sp>
      <p:pic>
        <p:nvPicPr>
          <p:cNvPr id="4" name="Содержимое 3" descr="http://bio.1september.ru/2009/10/9_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41682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Плейотропія</a:t>
            </a:r>
          </a:p>
        </p:txBody>
      </p:sp>
      <p:pic>
        <p:nvPicPr>
          <p:cNvPr id="4" name="irc_mi" descr="http://svitppt.com.ua/images/6/5346/770/img2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51667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Типи визначення статі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</a:t>
            </a:r>
            <a:r>
              <a:rPr lang="ru-RU" b="1" dirty="0" err="1">
                <a:solidFill>
                  <a:srgbClr val="FF0000"/>
                </a:solidFill>
              </a:rPr>
              <a:t>рогамний</a:t>
            </a:r>
            <a:r>
              <a:rPr lang="ru-RU" b="1" dirty="0">
                <a:solidFill>
                  <a:srgbClr val="FF0000"/>
                </a:solidFill>
              </a:rPr>
              <a:t> тип </a:t>
            </a:r>
            <a:r>
              <a:rPr lang="ru-RU" dirty="0"/>
              <a:t>– стать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до </a:t>
            </a:r>
            <a:r>
              <a:rPr lang="ru-RU" dirty="0" err="1"/>
              <a:t>запліднення</a:t>
            </a:r>
            <a:r>
              <a:rPr lang="ru-RU" dirty="0"/>
              <a:t> (у </a:t>
            </a:r>
            <a:r>
              <a:rPr lang="ru-RU" dirty="0" err="1"/>
              <a:t>дафній</a:t>
            </a:r>
            <a:r>
              <a:rPr lang="ru-RU" dirty="0"/>
              <a:t> за </a:t>
            </a:r>
            <a:r>
              <a:rPr lang="ru-RU" dirty="0" err="1"/>
              <a:t>оптимальних</a:t>
            </a:r>
            <a:r>
              <a:rPr lang="ru-RU" dirty="0"/>
              <a:t> умов у </a:t>
            </a:r>
            <a:r>
              <a:rPr lang="ru-RU" dirty="0" err="1"/>
              <a:t>водоймі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самки, а при </a:t>
            </a:r>
            <a:r>
              <a:rPr lang="ru-RU" dirty="0" err="1"/>
              <a:t>низькій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 – </a:t>
            </a:r>
            <a:r>
              <a:rPr lang="ru-RU" dirty="0" err="1"/>
              <a:t>самці</a:t>
            </a:r>
            <a:r>
              <a:rPr lang="ru-RU" dirty="0"/>
              <a:t>); </a:t>
            </a:r>
            <a:endParaRPr lang="uk-UA" dirty="0"/>
          </a:p>
          <a:p>
            <a:r>
              <a:rPr lang="ru-RU" b="1" dirty="0" err="1">
                <a:solidFill>
                  <a:srgbClr val="FF0000"/>
                </a:solidFill>
              </a:rPr>
              <a:t>Сингамний</a:t>
            </a:r>
            <a:r>
              <a:rPr lang="ru-RU" b="1" dirty="0">
                <a:solidFill>
                  <a:srgbClr val="FF0000"/>
                </a:solidFill>
              </a:rPr>
              <a:t> тип </a:t>
            </a:r>
            <a:r>
              <a:rPr lang="ru-RU" dirty="0"/>
              <a:t>– стать </a:t>
            </a:r>
            <a:r>
              <a:rPr lang="ru-RU" dirty="0" err="1"/>
              <a:t>визначається</a:t>
            </a:r>
            <a:r>
              <a:rPr lang="ru-RU" dirty="0"/>
              <a:t> в момент </a:t>
            </a:r>
            <a:r>
              <a:rPr lang="ru-RU" dirty="0" err="1"/>
              <a:t>запліднення</a:t>
            </a:r>
            <a:r>
              <a:rPr lang="ru-RU" dirty="0"/>
              <a:t> (у </a:t>
            </a:r>
            <a:r>
              <a:rPr lang="ru-RU" dirty="0" err="1"/>
              <a:t>людини</a:t>
            </a:r>
            <a:r>
              <a:rPr lang="ru-RU" dirty="0"/>
              <a:t> при </a:t>
            </a:r>
            <a:r>
              <a:rPr lang="ru-RU" dirty="0" err="1"/>
              <a:t>поєднанні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Х-хромосом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жіночий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, а X- та </a:t>
            </a:r>
            <a:r>
              <a:rPr lang="ru-RU" dirty="0" err="1"/>
              <a:t>Y-хромосоми</a:t>
            </a:r>
            <a:r>
              <a:rPr lang="ru-RU" dirty="0"/>
              <a:t> – </a:t>
            </a:r>
            <a:r>
              <a:rPr lang="ru-RU" dirty="0" err="1"/>
              <a:t>чоловічий</a:t>
            </a:r>
            <a:r>
              <a:rPr lang="ru-RU" dirty="0"/>
              <a:t>);</a:t>
            </a:r>
            <a:endParaRPr lang="uk-UA" dirty="0"/>
          </a:p>
          <a:p>
            <a:r>
              <a:rPr lang="uk-UA" b="1" dirty="0"/>
              <a:t> </a:t>
            </a:r>
            <a:r>
              <a:rPr lang="uk-UA" b="1" dirty="0" err="1">
                <a:solidFill>
                  <a:srgbClr val="FF0000"/>
                </a:solidFill>
              </a:rPr>
              <a:t>Епігамний</a:t>
            </a:r>
            <a:r>
              <a:rPr lang="uk-UA" b="1" dirty="0">
                <a:solidFill>
                  <a:srgbClr val="FF0000"/>
                </a:solidFill>
              </a:rPr>
              <a:t> тип</a:t>
            </a:r>
            <a:r>
              <a:rPr lang="uk-UA" b="1" dirty="0"/>
              <a:t> </a:t>
            </a:r>
            <a:r>
              <a:rPr lang="uk-UA" dirty="0"/>
              <a:t>– стать визначається після запліднення і формується під впливом умов довкілля (типовим прикладом є морський черв’як </a:t>
            </a:r>
            <a:r>
              <a:rPr lang="uk-UA" dirty="0" err="1"/>
              <a:t>Bonellia</a:t>
            </a:r>
            <a:r>
              <a:rPr lang="en-US" dirty="0"/>
              <a:t> </a:t>
            </a:r>
            <a:r>
              <a:rPr lang="en-US" dirty="0" err="1"/>
              <a:t>viridis</a:t>
            </a:r>
            <a:r>
              <a:rPr lang="uk-UA" dirty="0"/>
              <a:t>, самка якого відкладає запліднені яйця у воду, де з них розвиваються личинки. </a:t>
            </a:r>
            <a:r>
              <a:rPr lang="ru-RU" dirty="0" err="1"/>
              <a:t>Якщо</a:t>
            </a:r>
            <a:r>
              <a:rPr lang="ru-RU" dirty="0"/>
              <a:t> личинка </a:t>
            </a:r>
            <a:r>
              <a:rPr lang="ru-RU" dirty="0" err="1"/>
              <a:t>потрапляє</a:t>
            </a:r>
            <a:r>
              <a:rPr lang="ru-RU" dirty="0"/>
              <a:t> на хоботок самки, то з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великих </a:t>
            </a:r>
            <a:r>
              <a:rPr lang="ru-RU" dirty="0" err="1"/>
              <a:t>розмірів</a:t>
            </a:r>
            <a:r>
              <a:rPr lang="ru-RU" dirty="0"/>
              <a:t> самка.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516672"/>
          </a:xfrm>
        </p:spPr>
        <p:txBody>
          <a:bodyPr>
            <a:normAutofit fontScale="90000"/>
          </a:bodyPr>
          <a:lstStyle/>
          <a:p>
            <a:r>
              <a:rPr lang="uk-UA" dirty="0"/>
              <a:t>Стать як спадкова ознака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1.Х</a:t>
            </a:r>
            <a:r>
              <a:rPr lang="en-US" sz="2800" b="1" dirty="0">
                <a:solidFill>
                  <a:srgbClr val="FF0000"/>
                </a:solidFill>
              </a:rPr>
              <a:t>Y –</a:t>
            </a:r>
            <a:r>
              <a:rPr lang="uk-UA" sz="2800" b="1" dirty="0">
                <a:solidFill>
                  <a:srgbClr val="FF0000"/>
                </a:solidFill>
              </a:rPr>
              <a:t>тип</a:t>
            </a:r>
            <a:r>
              <a:rPr lang="uk-UA" sz="2800" b="1" dirty="0"/>
              <a:t>. </a:t>
            </a:r>
            <a:r>
              <a:rPr lang="ru-RU" sz="2800" b="1" dirty="0"/>
              <a:t> </a:t>
            </a:r>
            <a:r>
              <a:rPr lang="ru-RU" sz="2800" b="1" dirty="0" err="1"/>
              <a:t>Гетерогаметна</a:t>
            </a:r>
            <a:r>
              <a:rPr lang="ru-RU" sz="2800" b="1" dirty="0"/>
              <a:t> </a:t>
            </a:r>
            <a:r>
              <a:rPr lang="ru-RU" sz="2800" b="1" dirty="0" err="1"/>
              <a:t>чоловіча</a:t>
            </a:r>
            <a:r>
              <a:rPr lang="ru-RU" sz="2800" b="1" dirty="0"/>
              <a:t> стать </a:t>
            </a:r>
            <a:r>
              <a:rPr lang="ru-RU" sz="2800" b="1" dirty="0">
                <a:solidFill>
                  <a:srgbClr val="FF0000"/>
                </a:solidFill>
              </a:rPr>
              <a:t>–</a:t>
            </a:r>
            <a:r>
              <a:rPr lang="en-US" sz="2800" b="1" dirty="0">
                <a:solidFill>
                  <a:srgbClr val="FF0000"/>
                </a:solidFill>
              </a:rPr>
              <a:t>XY</a:t>
            </a:r>
            <a:r>
              <a:rPr lang="en-US" sz="2800" b="1" dirty="0"/>
              <a:t>, </a:t>
            </a:r>
            <a:r>
              <a:rPr lang="uk-UA" sz="2800" b="1" dirty="0" err="1"/>
              <a:t>гомогаметна</a:t>
            </a:r>
            <a:r>
              <a:rPr lang="uk-UA" sz="2800" b="1" dirty="0"/>
              <a:t> – </a:t>
            </a:r>
            <a:r>
              <a:rPr lang="uk-UA" sz="2800" b="1" dirty="0" err="1"/>
              <a:t>жіноча-</a:t>
            </a:r>
            <a:r>
              <a:rPr lang="uk-UA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XX.</a:t>
            </a:r>
            <a:r>
              <a:rPr lang="en-US" sz="2800" b="1" dirty="0"/>
              <a:t> </a:t>
            </a:r>
          </a:p>
          <a:p>
            <a:r>
              <a:rPr lang="en-US" sz="2800" b="1" dirty="0"/>
              <a:t>2. </a:t>
            </a:r>
            <a:r>
              <a:rPr lang="en-US" sz="2800" b="1" dirty="0">
                <a:solidFill>
                  <a:srgbClr val="FF0000"/>
                </a:solidFill>
              </a:rPr>
              <a:t>X0 – </a:t>
            </a:r>
            <a:r>
              <a:rPr lang="uk-UA" sz="2800" b="1" dirty="0">
                <a:solidFill>
                  <a:srgbClr val="FF0000"/>
                </a:solidFill>
              </a:rPr>
              <a:t>тип </a:t>
            </a:r>
            <a:r>
              <a:rPr lang="uk-UA" sz="2800" b="1" dirty="0"/>
              <a:t>.</a:t>
            </a:r>
            <a:r>
              <a:rPr lang="ru-RU" sz="2800" b="1" dirty="0" err="1"/>
              <a:t>Жіноча</a:t>
            </a:r>
            <a:r>
              <a:rPr lang="ru-RU" sz="2800" b="1" dirty="0"/>
              <a:t> стать </a:t>
            </a:r>
            <a:r>
              <a:rPr lang="ru-RU" sz="2800" b="1" dirty="0" err="1"/>
              <a:t>має</a:t>
            </a:r>
            <a:r>
              <a:rPr lang="ru-RU" sz="2800" b="1" dirty="0"/>
              <a:t> </a:t>
            </a:r>
            <a:r>
              <a:rPr lang="ru-RU" sz="2800" b="1" dirty="0" err="1"/>
              <a:t>дві</a:t>
            </a:r>
            <a:r>
              <a:rPr lang="ru-RU" sz="2800" b="1" dirty="0"/>
              <a:t>  </a:t>
            </a:r>
            <a:r>
              <a:rPr lang="ru-RU" sz="2800" b="1" dirty="0" err="1"/>
              <a:t>Х-хромосоми</a:t>
            </a:r>
            <a:r>
              <a:rPr lang="ru-RU" sz="2800" b="1" dirty="0"/>
              <a:t>, а </a:t>
            </a:r>
            <a:r>
              <a:rPr lang="ru-RU" sz="2800" b="1" dirty="0" err="1"/>
              <a:t>чоловіча</a:t>
            </a:r>
            <a:r>
              <a:rPr lang="ru-RU" sz="2800" b="1" dirty="0"/>
              <a:t> </a:t>
            </a:r>
            <a:r>
              <a:rPr lang="ru-RU" sz="2800" b="1" dirty="0" err="1"/>
              <a:t>тільки</a:t>
            </a:r>
            <a:r>
              <a:rPr lang="ru-RU" sz="2800" b="1" dirty="0"/>
              <a:t> одну Х-хромосому. Х0-тип </a:t>
            </a:r>
            <a:r>
              <a:rPr lang="ru-RU" sz="2800" b="1" dirty="0" err="1"/>
              <a:t>трапляється</a:t>
            </a:r>
            <a:r>
              <a:rPr lang="ru-RU" sz="2800" b="1" dirty="0"/>
              <a:t> </a:t>
            </a:r>
            <a:r>
              <a:rPr lang="ru-RU" sz="2800" b="1" dirty="0" err="1"/>
              <a:t>серед</a:t>
            </a:r>
            <a:r>
              <a:rPr lang="ru-RU" sz="2800" b="1" dirty="0"/>
              <a:t> комах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ссавців</a:t>
            </a:r>
            <a:r>
              <a:rPr lang="ru-RU" sz="2800" b="1" dirty="0"/>
              <a:t>.</a:t>
            </a:r>
          </a:p>
          <a:p>
            <a:r>
              <a:rPr lang="ru-RU" sz="2800" b="1" dirty="0"/>
              <a:t>3. </a:t>
            </a:r>
            <a:r>
              <a:rPr lang="ru-RU" sz="2800" b="1" dirty="0">
                <a:solidFill>
                  <a:srgbClr val="FF0000"/>
                </a:solidFill>
              </a:rPr>
              <a:t>ZW</a:t>
            </a:r>
            <a:r>
              <a:rPr lang="uk-UA" sz="2800" b="1" dirty="0"/>
              <a:t>-тип. Жіноча стать має одну жіночу статеву хромосому </a:t>
            </a:r>
            <a:r>
              <a:rPr lang="ru-RU" sz="2800" b="1" dirty="0"/>
              <a:t>W</a:t>
            </a:r>
            <a:r>
              <a:rPr lang="uk-UA" sz="2800" b="1" dirty="0"/>
              <a:t> і другу, відмінну від неї за формою і величиною, статеву хромосому </a:t>
            </a:r>
            <a:r>
              <a:rPr lang="ru-RU" sz="2800" b="1" dirty="0"/>
              <a:t>Z</a:t>
            </a:r>
            <a:r>
              <a:rPr lang="uk-UA" sz="2800" b="1" dirty="0"/>
              <a:t>. Тут жіноча стать є </a:t>
            </a:r>
            <a:r>
              <a:rPr lang="uk-UA" sz="2800" b="1" dirty="0" err="1"/>
              <a:t>гетерогаметною</a:t>
            </a:r>
            <a:r>
              <a:rPr lang="uk-UA" sz="2800" b="1" dirty="0"/>
              <a:t>, а чоловіча стать має дві однакових статевих хромосоми </a:t>
            </a:r>
            <a:r>
              <a:rPr lang="ru-RU" sz="2800" b="1" dirty="0"/>
              <a:t>Z</a:t>
            </a:r>
            <a:r>
              <a:rPr lang="uk-UA" sz="2800" b="1" dirty="0"/>
              <a:t> і </a:t>
            </a:r>
            <a:r>
              <a:rPr lang="uk-UA" sz="2800" b="1" dirty="0" err="1"/>
              <a:t>гомогаметна</a:t>
            </a:r>
            <a:r>
              <a:rPr lang="uk-UA" sz="2800" b="1" dirty="0"/>
              <a:t>. </a:t>
            </a:r>
            <a:r>
              <a:rPr lang="ru-RU" sz="2800" b="1" dirty="0"/>
              <a:t>ZW-тип </a:t>
            </a:r>
            <a:r>
              <a:rPr lang="ru-RU" sz="2800" b="1" dirty="0" err="1"/>
              <a:t>притаманний</a:t>
            </a:r>
            <a:r>
              <a:rPr lang="ru-RU" sz="2800" b="1" dirty="0"/>
              <a:t> </a:t>
            </a:r>
            <a:r>
              <a:rPr lang="ru-RU" sz="2800" b="1" dirty="0" err="1"/>
              <a:t>деяким</a:t>
            </a:r>
            <a:r>
              <a:rPr lang="ru-RU" sz="2800" b="1" dirty="0"/>
              <a:t> </a:t>
            </a:r>
            <a:r>
              <a:rPr lang="ru-RU" sz="2800" b="1" dirty="0" err="1"/>
              <a:t>рибам</a:t>
            </a:r>
            <a:r>
              <a:rPr lang="ru-RU" sz="2800" b="1" dirty="0"/>
              <a:t>, </a:t>
            </a:r>
            <a:r>
              <a:rPr lang="ru-RU" sz="2800" b="1" dirty="0" err="1"/>
              <a:t>метеликам</a:t>
            </a:r>
            <a:r>
              <a:rPr lang="ru-RU" sz="2800" b="1" dirty="0"/>
              <a:t>, птахам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дуже</a:t>
            </a:r>
            <a:r>
              <a:rPr lang="ru-RU" sz="2800" b="1" dirty="0"/>
              <a:t> </a:t>
            </a:r>
            <a:r>
              <a:rPr lang="ru-RU" sz="2800" b="1" dirty="0" err="1"/>
              <a:t>рідко</a:t>
            </a:r>
            <a:r>
              <a:rPr lang="ru-RU" sz="2800" b="1" dirty="0"/>
              <a:t> </a:t>
            </a:r>
            <a:r>
              <a:rPr lang="ru-RU" sz="2800" b="1" dirty="0" err="1"/>
              <a:t>трапляється</a:t>
            </a:r>
            <a:r>
              <a:rPr lang="ru-RU" sz="2800" b="1" dirty="0"/>
              <a:t> </a:t>
            </a:r>
            <a:r>
              <a:rPr lang="ru-RU" sz="2800" b="1" dirty="0" err="1"/>
              <a:t>серед</a:t>
            </a:r>
            <a:r>
              <a:rPr lang="ru-RU" sz="2800" b="1" dirty="0"/>
              <a:t> </a:t>
            </a:r>
            <a:r>
              <a:rPr lang="ru-RU" sz="2800" b="1" dirty="0" err="1"/>
              <a:t>рослин</a:t>
            </a:r>
            <a:r>
              <a:rPr lang="ru-RU" sz="2800" b="1" dirty="0"/>
              <a:t>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Z0-</a:t>
            </a:r>
            <a:r>
              <a:rPr lang="ru-RU" sz="2800" b="1" dirty="0">
                <a:solidFill>
                  <a:srgbClr val="FF0000"/>
                </a:solidFill>
              </a:rPr>
              <a:t>тип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– </a:t>
            </a:r>
            <a:r>
              <a:rPr lang="ru-RU" sz="2800" b="1" dirty="0" err="1"/>
              <a:t>жіноча</a:t>
            </a:r>
            <a:r>
              <a:rPr lang="ru-RU" sz="2800" b="1" dirty="0"/>
              <a:t> стать </a:t>
            </a:r>
            <a:r>
              <a:rPr lang="ru-RU" sz="2800" b="1" dirty="0" err="1"/>
              <a:t>має</a:t>
            </a:r>
            <a:r>
              <a:rPr lang="ru-RU" sz="2800" b="1" dirty="0"/>
              <a:t> </a:t>
            </a:r>
            <a:r>
              <a:rPr lang="ru-RU" sz="2800" b="1" dirty="0" err="1"/>
              <a:t>тільки</a:t>
            </a:r>
            <a:r>
              <a:rPr lang="ru-RU" sz="2800" b="1" dirty="0"/>
              <a:t> одну</a:t>
            </a:r>
            <a:r>
              <a:rPr lang="en-US" sz="2800" b="1" dirty="0"/>
              <a:t> Z-</a:t>
            </a:r>
            <a:r>
              <a:rPr lang="ru-RU" sz="2800" b="1" dirty="0"/>
              <a:t>хромосому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гетерогаметна</a:t>
            </a:r>
            <a:r>
              <a:rPr lang="en-US" sz="2800" b="1" dirty="0"/>
              <a:t>, </a:t>
            </a:r>
            <a:r>
              <a:rPr lang="ru-RU" sz="2800" b="1" dirty="0"/>
              <a:t>а </a:t>
            </a:r>
            <a:r>
              <a:rPr lang="ru-RU" sz="2800" b="1" dirty="0" err="1"/>
              <a:t>чоловіча</a:t>
            </a:r>
            <a:r>
              <a:rPr lang="en-US" sz="2800" b="1" dirty="0"/>
              <a:t> – </a:t>
            </a:r>
            <a:r>
              <a:rPr lang="ru-RU" sz="2800" b="1" dirty="0" err="1"/>
              <a:t>дві</a:t>
            </a:r>
            <a:r>
              <a:rPr lang="en-US" sz="2800" b="1" dirty="0"/>
              <a:t> Z-</a:t>
            </a:r>
            <a:r>
              <a:rPr lang="ru-RU" sz="2800" b="1" dirty="0" err="1"/>
              <a:t>хромосоми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гомогаметна</a:t>
            </a:r>
            <a:r>
              <a:rPr lang="en-US" sz="2800" b="1" dirty="0"/>
              <a:t>. </a:t>
            </a:r>
            <a:r>
              <a:rPr lang="ru-RU" sz="2800" b="1" dirty="0"/>
              <a:t>Цей тип </a:t>
            </a:r>
            <a:r>
              <a:rPr lang="ru-RU" sz="2800" b="1" dirty="0" err="1"/>
              <a:t>відомий</a:t>
            </a:r>
            <a:r>
              <a:rPr lang="ru-RU" sz="2800" b="1" dirty="0"/>
              <a:t> </a:t>
            </a:r>
            <a:r>
              <a:rPr lang="ru-RU" sz="2800" b="1" dirty="0" err="1"/>
              <a:t>тільки</a:t>
            </a:r>
            <a:r>
              <a:rPr lang="ru-RU" sz="2800" b="1" dirty="0"/>
              <a:t> в одного </a:t>
            </a:r>
            <a:r>
              <a:rPr lang="ru-RU" sz="2800" b="1" dirty="0" err="1"/>
              <a:t>з</a:t>
            </a:r>
            <a:r>
              <a:rPr lang="ru-RU" sz="2800" b="1" dirty="0"/>
              <a:t> </a:t>
            </a:r>
            <a:r>
              <a:rPr lang="ru-RU" sz="2800" b="1" dirty="0" err="1"/>
              <a:t>видів</a:t>
            </a:r>
            <a:r>
              <a:rPr lang="ru-RU" sz="2800" b="1" dirty="0"/>
              <a:t> </a:t>
            </a:r>
            <a:r>
              <a:rPr lang="ru-RU" sz="2800" b="1" dirty="0" err="1"/>
              <a:t>ящірки</a:t>
            </a:r>
            <a:r>
              <a:rPr lang="ru-RU" sz="2800" b="1" dirty="0"/>
              <a:t>.</a:t>
            </a:r>
            <a:endParaRPr lang="uk-UA" sz="2800" b="1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Хромосомне визначення статі</a:t>
            </a:r>
          </a:p>
        </p:txBody>
      </p:sp>
      <p:pic>
        <p:nvPicPr>
          <p:cNvPr id="6" name="Содержимое 5" descr="Гени аутосом, статевих хромосом | Довідник з біології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87129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732696"/>
          </a:xfrm>
        </p:spPr>
        <p:txBody>
          <a:bodyPr>
            <a:normAutofit fontScale="90000"/>
          </a:bodyPr>
          <a:lstStyle/>
          <a:p>
            <a:r>
              <a:rPr lang="uk-UA" dirty="0"/>
              <a:t>Ознаки, зчеплені зі статтю</a:t>
            </a:r>
          </a:p>
        </p:txBody>
      </p:sp>
      <p:pic>
        <p:nvPicPr>
          <p:cNvPr id="4" name="irc_mi" descr="http://svitppt.com.ua/images/10/9111/770/img2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76328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8868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Колір очей у дрозофіли</a:t>
            </a:r>
          </a:p>
        </p:txBody>
      </p:sp>
      <p:pic>
        <p:nvPicPr>
          <p:cNvPr id="2050" name="Picture 2" descr="E:\doc\Documents\PrintScreen Files\дрозофіли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5"/>
            <a:ext cx="6808241" cy="5733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Успадкування гіпоплазії емалі зубів</a:t>
            </a:r>
          </a:p>
        </p:txBody>
      </p:sp>
      <p:pic>
        <p:nvPicPr>
          <p:cNvPr id="4" name="irc_mi" descr="http://upload.wikimedia.org/wikipedia/commons/thumb/d/de/X_dominant_affected_father_uk.svg/520px-X_dominant_affected_father_uk.sv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583264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Основні терміни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err="1">
                <a:solidFill>
                  <a:srgbClr val="FF0000"/>
                </a:solidFill>
              </a:rPr>
              <a:t>Гомозигота</a:t>
            </a:r>
            <a:r>
              <a:rPr lang="uk-UA" dirty="0"/>
              <a:t> – диплоїдний організм (зигота), що має в ідентичних локусах гомологічних хромосом однакові алелі </a:t>
            </a:r>
            <a:r>
              <a:rPr lang="uk-UA" dirty="0">
                <a:solidFill>
                  <a:srgbClr val="FF0000"/>
                </a:solidFill>
              </a:rPr>
              <a:t>(АА, </a:t>
            </a:r>
            <a:r>
              <a:rPr lang="uk-UA" dirty="0" err="1">
                <a:solidFill>
                  <a:srgbClr val="FF0000"/>
                </a:solidFill>
              </a:rPr>
              <a:t>аа</a:t>
            </a:r>
            <a:r>
              <a:rPr lang="uk-UA" dirty="0">
                <a:solidFill>
                  <a:srgbClr val="FF0000"/>
                </a:solidFill>
              </a:rPr>
              <a:t>).</a:t>
            </a:r>
          </a:p>
          <a:p>
            <a:r>
              <a:rPr lang="uk-UA" b="1" dirty="0">
                <a:solidFill>
                  <a:srgbClr val="FF0000"/>
                </a:solidFill>
              </a:rPr>
              <a:t>Гетерозигота</a:t>
            </a:r>
            <a:r>
              <a:rPr lang="uk-UA" dirty="0"/>
              <a:t> – диплоїдний організм (зигота), що має в ідентичних локусах гомологічних хромосом різні </a:t>
            </a:r>
            <a:r>
              <a:rPr lang="uk-UA" dirty="0" err="1"/>
              <a:t>алельні</a:t>
            </a:r>
            <a:r>
              <a:rPr lang="uk-UA" dirty="0"/>
              <a:t> гени </a:t>
            </a:r>
            <a:r>
              <a:rPr lang="uk-UA" dirty="0">
                <a:solidFill>
                  <a:srgbClr val="FF0000"/>
                </a:solidFill>
              </a:rPr>
              <a:t>(</a:t>
            </a:r>
            <a:r>
              <a:rPr lang="uk-UA" dirty="0" err="1">
                <a:solidFill>
                  <a:srgbClr val="FF0000"/>
                </a:solidFill>
              </a:rPr>
              <a:t>Аа</a:t>
            </a:r>
            <a:r>
              <a:rPr lang="uk-UA" dirty="0">
                <a:solidFill>
                  <a:srgbClr val="FF0000"/>
                </a:solidFill>
              </a:rPr>
              <a:t>).</a:t>
            </a:r>
          </a:p>
          <a:p>
            <a:r>
              <a:rPr lang="uk-UA" b="1" dirty="0" err="1">
                <a:solidFill>
                  <a:srgbClr val="FF0000"/>
                </a:solidFill>
              </a:rPr>
              <a:t>Гемізигота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/>
              <a:t>– зигота, у якій певний ген </a:t>
            </a:r>
            <a:r>
              <a:rPr lang="uk-UA" dirty="0" err="1"/>
              <a:t>пре-</a:t>
            </a:r>
            <a:r>
              <a:rPr lang="uk-UA" dirty="0"/>
              <a:t> </a:t>
            </a:r>
            <a:r>
              <a:rPr lang="uk-UA" dirty="0" err="1"/>
              <a:t>дставлений</a:t>
            </a:r>
            <a:r>
              <a:rPr lang="uk-UA" dirty="0"/>
              <a:t> тільки одним </a:t>
            </a:r>
            <a:r>
              <a:rPr lang="uk-UA" dirty="0" err="1"/>
              <a:t>алелем</a:t>
            </a:r>
            <a:r>
              <a:rPr lang="uk-UA" dirty="0"/>
              <a:t>. </a:t>
            </a:r>
            <a:r>
              <a:rPr lang="uk-UA" b="1" dirty="0" err="1">
                <a:solidFill>
                  <a:srgbClr val="FF0000"/>
                </a:solidFill>
              </a:rPr>
              <a:t>Гемізиготи</a:t>
            </a:r>
            <a:r>
              <a:rPr lang="uk-UA" b="1" dirty="0">
                <a:solidFill>
                  <a:srgbClr val="FF0000"/>
                </a:solidFill>
              </a:rPr>
              <a:t> виявляються в </a:t>
            </a:r>
            <a:r>
              <a:rPr lang="uk-UA" b="1" dirty="0" err="1">
                <a:solidFill>
                  <a:srgbClr val="FF0000"/>
                </a:solidFill>
              </a:rPr>
              <a:t>гетерогаметних</a:t>
            </a:r>
            <a:r>
              <a:rPr lang="uk-UA" b="1" dirty="0">
                <a:solidFill>
                  <a:srgbClr val="FF0000"/>
                </a:solidFill>
              </a:rPr>
              <a:t> організмів.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Успадкування гемофілії, дальтонізму</a:t>
            </a:r>
          </a:p>
        </p:txBody>
      </p:sp>
      <p:pic>
        <p:nvPicPr>
          <p:cNvPr id="6" name="irc_mi" descr="https://upload.wikimedia.org/wikipedia/commons/thumb/6/66/X_recessive_carrier_mother_uk.svg/2000px-X_recessive_carrier_mother_uk.svg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518457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940624" cy="692696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Зчеплене успадкування</a:t>
            </a:r>
          </a:p>
        </p:txBody>
      </p:sp>
      <p:pic>
        <p:nvPicPr>
          <p:cNvPr id="4098" name="Picture 2" descr="E:\doc\Documents\PrintScreen Files\зчеплене успадк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20195"/>
            <a:ext cx="7945801" cy="6037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tx1"/>
                </a:solidFill>
              </a:rPr>
              <a:t>Аналізуюче</a:t>
            </a:r>
            <a:r>
              <a:rPr lang="uk-UA" dirty="0">
                <a:solidFill>
                  <a:schemeClr val="tx1"/>
                </a:solidFill>
              </a:rPr>
              <a:t> схрещування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Для встановлення локалізації </a:t>
            </a:r>
            <a:r>
              <a:rPr lang="uk-UA" dirty="0" err="1"/>
              <a:t>неалельних</a:t>
            </a:r>
            <a:r>
              <a:rPr lang="uk-UA" dirty="0"/>
              <a:t> генів в одній групі зчеплення (хромосомі) або в різних хромосомах проводиться </a:t>
            </a:r>
            <a:r>
              <a:rPr lang="uk-UA" dirty="0" err="1"/>
              <a:t>аналізуюче</a:t>
            </a:r>
            <a:r>
              <a:rPr lang="uk-UA" dirty="0"/>
              <a:t> схрещування. Перший крок - схрещують </a:t>
            </a:r>
            <a:r>
              <a:rPr lang="uk-UA" dirty="0" err="1"/>
              <a:t>гомозиготу</a:t>
            </a:r>
            <a:r>
              <a:rPr lang="uk-UA" dirty="0"/>
              <a:t> за двома домінантними генами з </a:t>
            </a:r>
            <a:r>
              <a:rPr lang="uk-UA" dirty="0" err="1"/>
              <a:t>гомозиготою</a:t>
            </a:r>
            <a:r>
              <a:rPr lang="uk-UA" dirty="0"/>
              <a:t> за двома рецесивними і одержують </a:t>
            </a:r>
            <a:r>
              <a:rPr lang="uk-UA" dirty="0" err="1"/>
              <a:t>дигетерозиготу</a:t>
            </a:r>
            <a:r>
              <a:rPr lang="uk-UA" dirty="0"/>
              <a:t>. Другий крок – схрещують </a:t>
            </a:r>
            <a:r>
              <a:rPr lang="uk-UA" dirty="0" err="1"/>
              <a:t>дигетерозиготу</a:t>
            </a:r>
            <a:r>
              <a:rPr lang="uk-UA" dirty="0"/>
              <a:t> з </a:t>
            </a:r>
            <a:r>
              <a:rPr lang="uk-UA" dirty="0" err="1"/>
              <a:t>гомозиготою</a:t>
            </a:r>
            <a:r>
              <a:rPr lang="uk-UA" dirty="0"/>
              <a:t> за двома рецесивними генами. Аналіз кількісного розщеплення особин у потомстві дозволяє визначити локалізацію генів у групі або групах зчеплення.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660688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chemeClr val="tx1"/>
                </a:solidFill>
              </a:rPr>
              <a:t>Аналізуюче</a:t>
            </a:r>
            <a:r>
              <a:rPr lang="uk-UA" dirty="0">
                <a:solidFill>
                  <a:schemeClr val="tx1"/>
                </a:solidFill>
              </a:rPr>
              <a:t> схрещування (продовження)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7500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/>
              <a:t>Якщо за умови такого схрещування в потомстві спостерігається розщеплення: 1:1:1:1, то висновок  - гени містяться </a:t>
            </a:r>
            <a:r>
              <a:rPr lang="uk-UA" dirty="0">
                <a:solidFill>
                  <a:srgbClr val="FF0000"/>
                </a:solidFill>
              </a:rPr>
              <a:t>у різних групах зчеплення</a:t>
            </a:r>
            <a:r>
              <a:rPr lang="uk-UA" dirty="0"/>
              <a:t>.</a:t>
            </a:r>
          </a:p>
          <a:p>
            <a:r>
              <a:rPr lang="uk-UA" dirty="0"/>
              <a:t>Якщо за умови такого схрещування спостерігається розщеплення 1:1 (50% на 50%), то гени, які визначають ознаки, містяться в одній групі зчеплення. Крім того можна зазначити, що ці гени </a:t>
            </a:r>
            <a:r>
              <a:rPr lang="uk-UA" dirty="0">
                <a:solidFill>
                  <a:srgbClr val="FF0000"/>
                </a:solidFill>
              </a:rPr>
              <a:t>тісно зчеплені.</a:t>
            </a:r>
          </a:p>
          <a:p>
            <a:r>
              <a:rPr lang="uk-UA" dirty="0"/>
              <a:t>Якщо ж у спостерігається наявність 4 фенотипічних класів потомків, але кількісне розщеплення відхиляється від 1:1:1:1, можна зробити висновок, що гени містяться в </a:t>
            </a:r>
            <a:r>
              <a:rPr lang="uk-UA" dirty="0">
                <a:solidFill>
                  <a:srgbClr val="FF0000"/>
                </a:solidFill>
              </a:rPr>
              <a:t>одній групі зчеплення</a:t>
            </a:r>
            <a:r>
              <a:rPr lang="uk-UA" dirty="0"/>
              <a:t>, </a:t>
            </a:r>
            <a:r>
              <a:rPr lang="uk-UA" dirty="0">
                <a:solidFill>
                  <a:srgbClr val="FF0000"/>
                </a:solidFill>
              </a:rPr>
              <a:t>але між ними може відбуватись кросинговер</a:t>
            </a:r>
            <a:r>
              <a:rPr lang="uk-UA" dirty="0"/>
              <a:t>. Тому ці гени є не тісно зчеплені.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980728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Основні положення хромосомної теорії спадковості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244408" cy="5805264"/>
          </a:xfrm>
        </p:spPr>
        <p:txBody>
          <a:bodyPr>
            <a:normAutofit/>
          </a:bodyPr>
          <a:lstStyle/>
          <a:p>
            <a:r>
              <a:rPr lang="uk-UA" sz="3200" b="1" dirty="0"/>
              <a:t>1. Гени містяться в хромосомах. Хромосома – група зчеплення генів.</a:t>
            </a:r>
          </a:p>
          <a:p>
            <a:r>
              <a:rPr lang="uk-UA" sz="3200" b="1" dirty="0"/>
              <a:t>2. Гени розташовані в хромосомі лінійно.</a:t>
            </a:r>
          </a:p>
          <a:p>
            <a:r>
              <a:rPr lang="uk-UA" sz="3200" b="1" dirty="0"/>
              <a:t>3. Зчеплення генів може порушуватись в результаті кросинговеру.</a:t>
            </a:r>
          </a:p>
          <a:p>
            <a:r>
              <a:rPr lang="uk-UA" sz="3200" b="1" dirty="0"/>
              <a:t>4. Частота кросинговеру знаходиться у прямій пропорційній залежності від відстані між генами.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Як визначити частоту кросинговеру?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412776"/>
            <a:ext cx="7444680" cy="5042960"/>
          </a:xfrm>
        </p:spPr>
        <p:txBody>
          <a:bodyPr/>
          <a:lstStyle/>
          <a:p>
            <a:r>
              <a:rPr lang="uk-UA" dirty="0"/>
              <a:t>Частота кросинговеру визначається відношенням кількості </a:t>
            </a:r>
            <a:r>
              <a:rPr lang="uk-UA" dirty="0" err="1"/>
              <a:t>кросоверних</a:t>
            </a:r>
            <a:r>
              <a:rPr lang="uk-UA" dirty="0"/>
              <a:t> особин до загальної кількості особин в потомстві і помноженому на 100%.</a:t>
            </a:r>
          </a:p>
        </p:txBody>
      </p:sp>
      <p:pic>
        <p:nvPicPr>
          <p:cNvPr id="6" name="irc_mi" descr="http://narodna-osvita.com.ua/uploads/genetyka/genetyka-77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576064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Цитоплазматична спадковість або </a:t>
            </a:r>
            <a:r>
              <a:rPr lang="uk-UA" sz="3200" dirty="0" err="1">
                <a:solidFill>
                  <a:schemeClr val="tx1"/>
                </a:solidFill>
              </a:rPr>
              <a:t>позахромосомне</a:t>
            </a:r>
            <a:r>
              <a:rPr lang="uk-UA" sz="3200" dirty="0">
                <a:solidFill>
                  <a:schemeClr val="tx1"/>
                </a:solidFill>
              </a:rPr>
              <a:t> успадкування</a:t>
            </a:r>
          </a:p>
        </p:txBody>
      </p:sp>
      <p:pic>
        <p:nvPicPr>
          <p:cNvPr id="4" name="Содержимое 3" descr="Наследственность цитоплазматическая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Генетика хлоропластів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Строкатість листя спостерігається у ротиків, нічної красуні, інших рослин. Ознака строкатості передається лише по материнській лінії, через пластиди. Є сорти кукурудзи з чоловічою стерильністю, яка передається винятково через цитоплазму жіночих статевих клітин.</a:t>
            </a:r>
          </a:p>
          <a:p>
            <a:r>
              <a:rPr lang="uk-UA" b="1" dirty="0">
                <a:solidFill>
                  <a:srgbClr val="FF0000"/>
                </a:solidFill>
              </a:rPr>
              <a:t>Цитоплазматична спадковість </a:t>
            </a:r>
            <a:r>
              <a:rPr lang="uk-UA" b="1" dirty="0" err="1">
                <a:solidFill>
                  <a:srgbClr val="FF0000"/>
                </a:solidFill>
              </a:rPr>
              <a:t>пов</a:t>
            </a:r>
            <a:r>
              <a:rPr lang="en-US" b="1" dirty="0">
                <a:solidFill>
                  <a:srgbClr val="FF0000"/>
                </a:solidFill>
              </a:rPr>
              <a:t>’</a:t>
            </a:r>
            <a:r>
              <a:rPr lang="uk-UA" b="1" dirty="0" err="1">
                <a:solidFill>
                  <a:srgbClr val="FF0000"/>
                </a:solidFill>
              </a:rPr>
              <a:t>язана</a:t>
            </a:r>
            <a:r>
              <a:rPr lang="uk-UA" b="1" dirty="0">
                <a:solidFill>
                  <a:srgbClr val="FF0000"/>
                </a:solidFill>
              </a:rPr>
              <a:t> з</a:t>
            </a:r>
          </a:p>
          <a:p>
            <a:pPr>
              <a:buNone/>
            </a:pPr>
            <a:r>
              <a:rPr lang="uk-UA" b="1" dirty="0">
                <a:solidFill>
                  <a:srgbClr val="FF0000"/>
                </a:solidFill>
              </a:rPr>
              <a:t>   успадкуванням ознак, які зумовлюють гени мітохондрій і пластид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1C75EC91-80ED-4E70-BF4A-730E45CC24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9725"/>
            <a:ext cx="7239000" cy="4846638"/>
          </a:xfrm>
        </p:spPr>
        <p:txBody>
          <a:bodyPr/>
          <a:lstStyle/>
          <a:p>
            <a:endParaRPr lang="uk-UA" dirty="0"/>
          </a:p>
          <a:p>
            <a:endParaRPr lang="ru-RU" dirty="0"/>
          </a:p>
          <a:p>
            <a:pPr marL="0" indent="0">
              <a:buNone/>
            </a:pPr>
            <a:r>
              <a:rPr lang="ru-RU" sz="6000" dirty="0" err="1"/>
              <a:t>Закономірності</a:t>
            </a:r>
            <a:r>
              <a:rPr lang="ru-RU" sz="6000" dirty="0"/>
              <a:t> </a:t>
            </a:r>
            <a:r>
              <a:rPr lang="ru-RU" sz="6000" dirty="0" err="1"/>
              <a:t>мінливості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803155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7084640" cy="66068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Мінливість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172400" cy="5733256"/>
          </a:xfrm>
        </p:spPr>
        <p:txBody>
          <a:bodyPr/>
          <a:lstStyle/>
          <a:p>
            <a:r>
              <a:rPr lang="uk-UA" sz="3200" b="1" dirty="0">
                <a:solidFill>
                  <a:srgbClr val="0070C0"/>
                </a:solidFill>
              </a:rPr>
              <a:t>Спадкова</a:t>
            </a:r>
            <a:r>
              <a:rPr lang="uk-UA" sz="3200" b="1" dirty="0"/>
              <a:t> і </a:t>
            </a:r>
            <a:r>
              <a:rPr lang="uk-UA" sz="3200" b="1" dirty="0" err="1">
                <a:solidFill>
                  <a:srgbClr val="FF0000"/>
                </a:solidFill>
              </a:rPr>
              <a:t>неспадкова</a:t>
            </a:r>
            <a:r>
              <a:rPr lang="uk-UA" sz="3200" b="1" dirty="0"/>
              <a:t>.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Спадкова</a:t>
            </a:r>
            <a:r>
              <a:rPr lang="uk-UA" sz="3200" b="1" dirty="0"/>
              <a:t> </a:t>
            </a:r>
            <a:r>
              <a:rPr lang="uk-UA" sz="3200" b="1" dirty="0" err="1">
                <a:solidFill>
                  <a:srgbClr val="7030A0"/>
                </a:solidFill>
              </a:rPr>
              <a:t>комбінативна</a:t>
            </a:r>
            <a:r>
              <a:rPr lang="uk-UA" sz="3200" b="1" dirty="0">
                <a:solidFill>
                  <a:srgbClr val="7030A0"/>
                </a:solidFill>
              </a:rPr>
              <a:t> і мутаційна</a:t>
            </a:r>
          </a:p>
          <a:p>
            <a:r>
              <a:rPr lang="uk-UA" sz="3200" b="1" dirty="0" err="1">
                <a:solidFill>
                  <a:srgbClr val="FF0000"/>
                </a:solidFill>
              </a:rPr>
              <a:t>Неспадкова</a:t>
            </a:r>
            <a:r>
              <a:rPr lang="uk-UA" sz="3200" b="1" dirty="0"/>
              <a:t> </a:t>
            </a:r>
            <a:r>
              <a:rPr lang="uk-UA" sz="3200" b="1" dirty="0">
                <a:solidFill>
                  <a:srgbClr val="C00000"/>
                </a:solidFill>
              </a:rPr>
              <a:t>модифікаційна, морфози.</a:t>
            </a:r>
          </a:p>
          <a:p>
            <a:r>
              <a:rPr lang="uk-UA" sz="3200" b="1" dirty="0"/>
              <a:t>Онтогенетична мінливість </a:t>
            </a:r>
            <a:r>
              <a:rPr lang="uk-UA" sz="3200" dirty="0"/>
              <a:t>частково результат спадкової мінливості, частково – </a:t>
            </a:r>
            <a:r>
              <a:rPr lang="uk-UA" sz="3200" dirty="0" err="1"/>
              <a:t>неспадкової</a:t>
            </a:r>
            <a:r>
              <a:rPr lang="uk-UA" sz="3200" dirty="0"/>
              <a:t>. </a:t>
            </a:r>
          </a:p>
          <a:p>
            <a:r>
              <a:rPr lang="uk-UA" sz="3200" b="1" dirty="0"/>
              <a:t>Онтогенетична мінливість – це результат реалізації норми реакції організму в часі, під час його індивідуального розвитку</a:t>
            </a:r>
            <a:r>
              <a:rPr lang="uk-UA" b="1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Основні терміни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Рецесивність</a:t>
            </a:r>
            <a:r>
              <a:rPr lang="uk-UA" dirty="0"/>
              <a:t> – здатність гена виявлятися в фенотипі лише в гомозиготному або в </a:t>
            </a:r>
            <a:r>
              <a:rPr lang="uk-UA" dirty="0" err="1"/>
              <a:t>гемізиготному</a:t>
            </a:r>
            <a:r>
              <a:rPr lang="uk-UA" dirty="0"/>
              <a:t> стані.</a:t>
            </a:r>
          </a:p>
          <a:p>
            <a:r>
              <a:rPr lang="uk-UA" b="1" dirty="0">
                <a:solidFill>
                  <a:srgbClr val="FF0000"/>
                </a:solidFill>
              </a:rPr>
              <a:t>Домінантність </a:t>
            </a:r>
            <a:r>
              <a:rPr lang="uk-UA" dirty="0"/>
              <a:t>– здатність гена виявлятися як у гомозиготному, так і в гетерозиготному стані. Тобто всі гібриди подібні за певною ознакою лише на одного з батьків. </a:t>
            </a:r>
          </a:p>
          <a:p>
            <a:r>
              <a:rPr lang="uk-UA" b="1" dirty="0">
                <a:solidFill>
                  <a:srgbClr val="FF0000"/>
                </a:solidFill>
              </a:rPr>
              <a:t>Гібрид</a:t>
            </a:r>
            <a:r>
              <a:rPr lang="uk-UA" dirty="0"/>
              <a:t> – особина, що виникла в результаті статевого розмноження; </a:t>
            </a:r>
            <a:r>
              <a:rPr lang="uk-UA" dirty="0" err="1"/>
              <a:t>гено-</a:t>
            </a:r>
            <a:r>
              <a:rPr lang="uk-UA" dirty="0"/>
              <a:t> і фенотип гібридів відомі, а схрещування їх контрольоване.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7516688" cy="266288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Набуті протягом життя організму ознаки не успадковуються. Досліди А.</a:t>
            </a:r>
            <a:r>
              <a:rPr lang="uk-UA" sz="2800" dirty="0" err="1">
                <a:solidFill>
                  <a:schemeClr val="tx1"/>
                </a:solidFill>
              </a:rPr>
              <a:t>Вейсмана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Август Вейсман и мышиные хвостики | blog.rudnyi.ru/ru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59401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вгуст Вейсман — Вікіпедія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916832"/>
            <a:ext cx="30598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solidFill>
                  <a:schemeClr val="tx1"/>
                </a:solidFill>
              </a:rPr>
              <a:t>Неспадкова</a:t>
            </a:r>
            <a:r>
              <a:rPr lang="uk-UA" dirty="0">
                <a:solidFill>
                  <a:schemeClr val="tx1"/>
                </a:solidFill>
              </a:rPr>
              <a:t> (модифікаційна) мінливість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7239000" cy="4846320"/>
          </a:xfrm>
        </p:spPr>
        <p:txBody>
          <a:bodyPr/>
          <a:lstStyle/>
          <a:p>
            <a:r>
              <a:rPr lang="uk-UA" dirty="0"/>
              <a:t>Характеризується зміною фенотипу під дією умов навколишнього середовища. </a:t>
            </a:r>
            <a:r>
              <a:rPr lang="uk-UA" dirty="0">
                <a:solidFill>
                  <a:srgbClr val="FF0000"/>
                </a:solidFill>
              </a:rPr>
              <a:t>Зміни носять адаптивний характер</a:t>
            </a:r>
            <a:r>
              <a:rPr lang="uk-UA" dirty="0"/>
              <a:t>.</a:t>
            </a:r>
          </a:p>
        </p:txBody>
      </p:sp>
      <p:pic>
        <p:nvPicPr>
          <p:cNvPr id="1026" name="Picture 2" descr="Форми мінливості. Модифікаційна мінливість - наслідок взаємодії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71799"/>
            <a:ext cx="2638425" cy="3886201"/>
          </a:xfrm>
          <a:prstGeom prst="rect">
            <a:avLst/>
          </a:prstGeom>
          <a:noFill/>
        </p:spPr>
      </p:pic>
      <p:pic>
        <p:nvPicPr>
          <p:cNvPr id="1030" name="Picture 6" descr="Форми мінливості. Модифікаційна мінливість – наслідок взаємодії ..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068960"/>
            <a:ext cx="4477061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66068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Модифікації – </a:t>
            </a:r>
            <a:r>
              <a:rPr lang="uk-UA" dirty="0" err="1">
                <a:solidFill>
                  <a:schemeClr val="tx1"/>
                </a:solidFill>
              </a:rPr>
              <a:t>неспадкові</a:t>
            </a:r>
            <a:r>
              <a:rPr lang="uk-UA" dirty="0">
                <a:solidFill>
                  <a:schemeClr val="tx1"/>
                </a:solidFill>
              </a:rPr>
              <a:t> зміни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/>
              <a:t>Модифікації – зміни організму в межах норми реакції.</a:t>
            </a:r>
          </a:p>
          <a:p>
            <a:r>
              <a:rPr lang="uk-UA" b="1" dirty="0">
                <a:solidFill>
                  <a:srgbClr val="FF0000"/>
                </a:solidFill>
              </a:rPr>
              <a:t>Норма реакції – межі модифікаційної мінливості ознаки, що спостерігаються у даного </a:t>
            </a:r>
            <a:r>
              <a:rPr lang="uk-UA" sz="3200" b="1" dirty="0">
                <a:solidFill>
                  <a:srgbClr val="FF0000"/>
                </a:solidFill>
              </a:rPr>
              <a:t>індивіда</a:t>
            </a:r>
            <a:r>
              <a:rPr lang="uk-UA" b="1" dirty="0">
                <a:solidFill>
                  <a:srgbClr val="FF0000"/>
                </a:solidFill>
              </a:rPr>
              <a:t> і визначаються його </a:t>
            </a:r>
            <a:r>
              <a:rPr lang="uk-UA" sz="3200" b="1" dirty="0">
                <a:solidFill>
                  <a:srgbClr val="FF0000"/>
                </a:solidFill>
              </a:rPr>
              <a:t>генотипом</a:t>
            </a:r>
            <a:r>
              <a:rPr lang="uk-UA" b="1" dirty="0">
                <a:solidFill>
                  <a:srgbClr val="FF0000"/>
                </a:solidFill>
              </a:rPr>
              <a:t>.</a:t>
            </a:r>
          </a:p>
          <a:p>
            <a:r>
              <a:rPr lang="uk-UA" b="1" dirty="0">
                <a:solidFill>
                  <a:srgbClr val="FF0000"/>
                </a:solidFill>
              </a:rPr>
              <a:t>Ознаки можуть мати </a:t>
            </a:r>
            <a:r>
              <a:rPr lang="uk-UA" b="1" dirty="0"/>
              <a:t>широку і вузьку </a:t>
            </a:r>
            <a:r>
              <a:rPr lang="uk-UA" b="1" dirty="0">
                <a:solidFill>
                  <a:srgbClr val="FF0000"/>
                </a:solidFill>
              </a:rPr>
              <a:t>норму реакції.</a:t>
            </a:r>
          </a:p>
          <a:p>
            <a:r>
              <a:rPr lang="uk-UA" sz="2800" b="1" dirty="0">
                <a:solidFill>
                  <a:srgbClr val="FF0000"/>
                </a:solidFill>
              </a:rPr>
              <a:t>У людини до ознак, що мають широку норму реакції відносять: </a:t>
            </a:r>
            <a:r>
              <a:rPr lang="uk-UA" sz="2800" b="1" dirty="0">
                <a:solidFill>
                  <a:srgbClr val="002060"/>
                </a:solidFill>
              </a:rPr>
              <a:t>пігментацію шкіри, кількість формених елементів крові</a:t>
            </a:r>
            <a:r>
              <a:rPr lang="uk-UA" sz="2800" b="1" dirty="0">
                <a:solidFill>
                  <a:srgbClr val="FF0000"/>
                </a:solidFill>
              </a:rPr>
              <a:t>. Вузьку норму реакції мають </a:t>
            </a:r>
            <a:r>
              <a:rPr lang="uk-UA" sz="2800" b="1" dirty="0">
                <a:solidFill>
                  <a:srgbClr val="002060"/>
                </a:solidFill>
              </a:rPr>
              <a:t>показники кислотно-лужної рівноваги внутрішнього середовища. </a:t>
            </a:r>
            <a:r>
              <a:rPr lang="uk-UA" sz="2800" b="1" dirty="0">
                <a:solidFill>
                  <a:srgbClr val="FF0000"/>
                </a:solidFill>
              </a:rPr>
              <a:t>Так </a:t>
            </a:r>
            <a:r>
              <a:rPr lang="uk-UA" sz="2800" b="1" dirty="0" err="1">
                <a:solidFill>
                  <a:srgbClr val="FF0000"/>
                </a:solidFill>
              </a:rPr>
              <a:t>рН</a:t>
            </a:r>
            <a:r>
              <a:rPr lang="uk-UA" sz="2800" b="1" dirty="0">
                <a:solidFill>
                  <a:srgbClr val="FF0000"/>
                </a:solidFill>
              </a:rPr>
              <a:t> плазми крові коливається в межах – 7, 35 – 7,4.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резентаці &quot;Межі модифікаційної мінливості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44/43795/770/img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6409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image.slidesharecdn.com/1-121224093133-phpapp02/95/-5-638.jpg?cb=135634155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9248" cy="66068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Морфози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5148064" cy="518457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При інтенсивній дії багатьох агентів спостерігаються </a:t>
            </a:r>
            <a:r>
              <a:rPr lang="uk-UA" dirty="0" err="1"/>
              <a:t>неспадкові</a:t>
            </a:r>
            <a:r>
              <a:rPr lang="uk-UA" dirty="0"/>
              <a:t> зміни, </a:t>
            </a:r>
            <a:r>
              <a:rPr lang="uk-UA" b="1" dirty="0"/>
              <a:t>випадкові</a:t>
            </a:r>
            <a:r>
              <a:rPr lang="uk-UA" dirty="0"/>
              <a:t> за проявом. Такі зміни називають </a:t>
            </a:r>
            <a:r>
              <a:rPr lang="uk-UA" b="1" dirty="0">
                <a:solidFill>
                  <a:srgbClr val="FF0000"/>
                </a:solidFill>
              </a:rPr>
              <a:t>морфозами.</a:t>
            </a:r>
          </a:p>
          <a:p>
            <a:r>
              <a:rPr lang="uk-UA" b="1" dirty="0">
                <a:solidFill>
                  <a:srgbClr val="C00000"/>
                </a:solidFill>
              </a:rPr>
              <a:t>Вони можуть нагадувати </a:t>
            </a:r>
            <a:r>
              <a:rPr lang="uk-UA" b="1" dirty="0" err="1">
                <a:solidFill>
                  <a:srgbClr val="C00000"/>
                </a:solidFill>
              </a:rPr>
              <a:t>фенотиповий</a:t>
            </a:r>
            <a:r>
              <a:rPr lang="uk-UA" b="1" dirty="0">
                <a:solidFill>
                  <a:srgbClr val="C00000"/>
                </a:solidFill>
              </a:rPr>
              <a:t> прояв відомих мутацій. Тоді їх називають </a:t>
            </a:r>
            <a:r>
              <a:rPr lang="uk-UA" b="1" dirty="0" err="1">
                <a:solidFill>
                  <a:srgbClr val="C00000"/>
                </a:solidFill>
              </a:rPr>
              <a:t>фенокопіями</a:t>
            </a:r>
            <a:r>
              <a:rPr lang="uk-UA" b="1" dirty="0">
                <a:solidFill>
                  <a:srgbClr val="C00000"/>
                </a:solidFill>
              </a:rPr>
              <a:t>.</a:t>
            </a:r>
          </a:p>
          <a:p>
            <a:r>
              <a:rPr lang="uk-UA" dirty="0"/>
              <a:t>У людини прикладами є вроджені вади розвитку, які не спричинені змінами генетичного матеріалу (вовча паща, недорозвиненість кінцівок тощо)</a:t>
            </a:r>
          </a:p>
        </p:txBody>
      </p:sp>
      <p:pic>
        <p:nvPicPr>
          <p:cNvPr id="5" name="irc_mi" descr="Результат пошуку зображень за запитом &quot;фенокопии&quot;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2492896"/>
            <a:ext cx="406794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irc_mi" descr="http://image.slidesharecdn.com/random-111027115016-phpapp01/95/-13-728.jpg?cb=131971628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9087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Спадкова мінливість. </a:t>
            </a:r>
            <a:r>
              <a:rPr lang="uk-UA" dirty="0" err="1">
                <a:solidFill>
                  <a:schemeClr val="tx1"/>
                </a:solidFill>
              </a:rPr>
              <a:t>Комбінативна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irc_mi" descr="http://svitppt.com.ua/images/23/22711/770/img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41682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Спадкова мінливість. Мутаційна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/>
              <a:t>Мутацією називають </a:t>
            </a:r>
            <a:r>
              <a:rPr lang="uk-UA" sz="3600" b="1" dirty="0"/>
              <a:t>раптову, невизначену, стійку, незворотну зміну </a:t>
            </a:r>
            <a:r>
              <a:rPr lang="uk-UA" sz="3600" dirty="0"/>
              <a:t>структури генотипу.</a:t>
            </a:r>
          </a:p>
          <a:p>
            <a:r>
              <a:rPr lang="uk-UA" sz="3600" b="1" dirty="0">
                <a:solidFill>
                  <a:srgbClr val="FF0000"/>
                </a:solidFill>
              </a:rPr>
              <a:t>Мутації - раптові зміни генетичного матеріалу, що успадковуються.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Методи генетичних досліджень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Гібридологічний метод</a:t>
            </a:r>
            <a:r>
              <a:rPr lang="uk-UA" dirty="0"/>
              <a:t> дає змогу вивчати закономірності мінливості та прояву ознак потомків, отриманих за певних схрещувань. </a:t>
            </a:r>
            <a:r>
              <a:rPr lang="uk-UA" b="1" dirty="0">
                <a:solidFill>
                  <a:srgbClr val="FF0000"/>
                </a:solidFill>
              </a:rPr>
              <a:t>Основні закономірності успадкування Г.Мендель відкрив саме цим методом.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/>
              <a:t>При використанні цього методу враховують не весь комплекс ознак у батьків і гібридів, аналізують спадковість за окремими ознаками та їхніми проявами та проводять кількісний облік успадкування кожного стану ознаки.</a:t>
            </a:r>
          </a:p>
          <a:p>
            <a:r>
              <a:rPr lang="uk-UA" b="1" dirty="0">
                <a:solidFill>
                  <a:srgbClr val="FF0000"/>
                </a:solidFill>
              </a:rPr>
              <a:t>Гібридологічний метод є перспективним </a:t>
            </a:r>
            <a:r>
              <a:rPr lang="uk-UA" dirty="0"/>
              <a:t>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73269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Класифікація мутацій</a:t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7516688" cy="5763040"/>
          </a:xfrm>
        </p:spPr>
        <p:txBody>
          <a:bodyPr/>
          <a:lstStyle/>
          <a:p>
            <a:r>
              <a:rPr lang="uk-UA" b="1" dirty="0"/>
              <a:t>За характером зміни геному:</a:t>
            </a:r>
          </a:p>
          <a:p>
            <a:r>
              <a:rPr lang="uk-UA" dirty="0">
                <a:solidFill>
                  <a:srgbClr val="FF0000"/>
                </a:solidFill>
              </a:rPr>
              <a:t>1. </a:t>
            </a:r>
            <a:r>
              <a:rPr lang="uk-UA" dirty="0" err="1">
                <a:solidFill>
                  <a:srgbClr val="FF0000"/>
                </a:solidFill>
              </a:rPr>
              <a:t>Геномні</a:t>
            </a:r>
            <a:r>
              <a:rPr lang="uk-UA" dirty="0">
                <a:solidFill>
                  <a:srgbClr val="FF0000"/>
                </a:solidFill>
              </a:rPr>
              <a:t> мутації – зміна кількості хромосом</a:t>
            </a:r>
          </a:p>
          <a:p>
            <a:r>
              <a:rPr lang="uk-UA" dirty="0">
                <a:solidFill>
                  <a:srgbClr val="FF0000"/>
                </a:solidFill>
              </a:rPr>
              <a:t>2. Хромосомні мутації або перебудови – зміни структури хромосом</a:t>
            </a:r>
          </a:p>
          <a:p>
            <a:r>
              <a:rPr lang="uk-UA" dirty="0">
                <a:solidFill>
                  <a:srgbClr val="FF0000"/>
                </a:solidFill>
              </a:rPr>
              <a:t>3. Генні мутації – зміни на рівні ДНК</a:t>
            </a:r>
          </a:p>
          <a:p>
            <a:r>
              <a:rPr lang="uk-UA" b="1" dirty="0"/>
              <a:t>За проявом у гетерозиготі:</a:t>
            </a:r>
          </a:p>
          <a:p>
            <a:r>
              <a:rPr lang="uk-UA" dirty="0">
                <a:solidFill>
                  <a:srgbClr val="FF0000"/>
                </a:solidFill>
              </a:rPr>
              <a:t>1. Домінантні мутації</a:t>
            </a:r>
          </a:p>
          <a:p>
            <a:r>
              <a:rPr lang="uk-UA" dirty="0">
                <a:solidFill>
                  <a:srgbClr val="FF0000"/>
                </a:solidFill>
              </a:rPr>
              <a:t>2. Рецесивні мутації</a:t>
            </a:r>
          </a:p>
          <a:p>
            <a:r>
              <a:rPr lang="uk-UA" b="1" dirty="0"/>
              <a:t>За відхиленням від норми:</a:t>
            </a:r>
          </a:p>
          <a:p>
            <a:r>
              <a:rPr lang="uk-UA" dirty="0">
                <a:solidFill>
                  <a:srgbClr val="FF0000"/>
                </a:solidFill>
              </a:rPr>
              <a:t>1. Прямі мутації</a:t>
            </a:r>
          </a:p>
          <a:p>
            <a:r>
              <a:rPr lang="uk-UA" dirty="0">
                <a:solidFill>
                  <a:srgbClr val="FF0000"/>
                </a:solidFill>
              </a:rPr>
              <a:t>2. Реверсії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16672"/>
          </a:xfrm>
        </p:spPr>
        <p:txBody>
          <a:bodyPr>
            <a:normAutofit fontScale="90000"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Класифікація мутацій (продовження)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136904" cy="6021288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Залежно від причини, що викликала мутацію:</a:t>
            </a:r>
          </a:p>
          <a:p>
            <a:r>
              <a:rPr lang="uk-UA" dirty="0">
                <a:solidFill>
                  <a:srgbClr val="FF0000"/>
                </a:solidFill>
              </a:rPr>
              <a:t>1. Спонтанні</a:t>
            </a:r>
          </a:p>
          <a:p>
            <a:r>
              <a:rPr lang="uk-UA" dirty="0">
                <a:solidFill>
                  <a:srgbClr val="FF0000"/>
                </a:solidFill>
              </a:rPr>
              <a:t>2. Індуковані</a:t>
            </a:r>
          </a:p>
          <a:p>
            <a:r>
              <a:rPr lang="uk-UA" b="1" dirty="0"/>
              <a:t>За локалізацією в клітині:</a:t>
            </a:r>
          </a:p>
          <a:p>
            <a:r>
              <a:rPr lang="uk-UA" dirty="0">
                <a:solidFill>
                  <a:srgbClr val="FF0000"/>
                </a:solidFill>
              </a:rPr>
              <a:t>1. Ядерні</a:t>
            </a:r>
          </a:p>
          <a:p>
            <a:r>
              <a:rPr lang="uk-UA" dirty="0">
                <a:solidFill>
                  <a:srgbClr val="FF0000"/>
                </a:solidFill>
              </a:rPr>
              <a:t>2. Цитоплазматичні</a:t>
            </a:r>
          </a:p>
          <a:p>
            <a:r>
              <a:rPr lang="uk-UA" b="1" dirty="0"/>
              <a:t>По відношенню до можливості успадкування:</a:t>
            </a:r>
          </a:p>
          <a:p>
            <a:r>
              <a:rPr lang="uk-UA" dirty="0">
                <a:solidFill>
                  <a:srgbClr val="FF0000"/>
                </a:solidFill>
              </a:rPr>
              <a:t>1. Генеративні</a:t>
            </a:r>
          </a:p>
          <a:p>
            <a:r>
              <a:rPr lang="uk-UA" dirty="0">
                <a:solidFill>
                  <a:srgbClr val="FF0000"/>
                </a:solidFill>
              </a:rPr>
              <a:t>2. Соматичні</a:t>
            </a:r>
          </a:p>
          <a:p>
            <a:r>
              <a:rPr lang="uk-UA" b="1" dirty="0"/>
              <a:t>За адаптивним значенням:</a:t>
            </a:r>
          </a:p>
          <a:p>
            <a:r>
              <a:rPr lang="uk-UA" dirty="0">
                <a:solidFill>
                  <a:srgbClr val="FF0000"/>
                </a:solidFill>
              </a:rPr>
              <a:t>1. Корисні</a:t>
            </a:r>
          </a:p>
          <a:p>
            <a:r>
              <a:rPr lang="uk-UA" dirty="0">
                <a:solidFill>
                  <a:srgbClr val="FF0000"/>
                </a:solidFill>
              </a:rPr>
              <a:t>2. Нейтральні</a:t>
            </a:r>
          </a:p>
          <a:p>
            <a:r>
              <a:rPr lang="uk-UA" dirty="0">
                <a:solidFill>
                  <a:srgbClr val="FF0000"/>
                </a:solidFill>
              </a:rPr>
              <a:t>3. Шкідливі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Мутагени</a:t>
            </a:r>
          </a:p>
        </p:txBody>
      </p:sp>
      <p:pic>
        <p:nvPicPr>
          <p:cNvPr id="4" name="irc_mi" descr="http://svitppt.com.ua/images/7/6410/770/img1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7/6410/770/img1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73269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Проблеми генетичної безпеки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064896" cy="573325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Фактори забруднення антропогенного походження:</a:t>
            </a:r>
          </a:p>
          <a:p>
            <a:r>
              <a:rPr lang="uk-UA" dirty="0"/>
              <a:t>1. </a:t>
            </a:r>
            <a:r>
              <a:rPr lang="uk-UA" b="1" dirty="0">
                <a:solidFill>
                  <a:srgbClr val="FF0000"/>
                </a:solidFill>
              </a:rPr>
              <a:t>Пестициди</a:t>
            </a:r>
            <a:r>
              <a:rPr lang="uk-UA" b="1" dirty="0"/>
              <a:t>.</a:t>
            </a:r>
          </a:p>
          <a:p>
            <a:r>
              <a:rPr lang="uk-UA" dirty="0"/>
              <a:t>2. Важкі метали.</a:t>
            </a:r>
          </a:p>
          <a:p>
            <a:r>
              <a:rPr lang="uk-UA" dirty="0"/>
              <a:t>3. Вуглекислий газ.</a:t>
            </a:r>
          </a:p>
          <a:p>
            <a:r>
              <a:rPr lang="uk-UA" dirty="0"/>
              <a:t>4. </a:t>
            </a:r>
            <a:r>
              <a:rPr lang="uk-UA" dirty="0" err="1"/>
              <a:t>Діоксид</a:t>
            </a:r>
            <a:r>
              <a:rPr lang="uk-UA" dirty="0"/>
              <a:t> сірки та продукти її окиснення.</a:t>
            </a:r>
          </a:p>
          <a:p>
            <a:r>
              <a:rPr lang="uk-UA" dirty="0"/>
              <a:t>5. Розливи нафти.</a:t>
            </a:r>
          </a:p>
          <a:p>
            <a:r>
              <a:rPr lang="uk-UA" dirty="0"/>
              <a:t>6. Стічні води промислових об</a:t>
            </a:r>
            <a:r>
              <a:rPr lang="en-US" dirty="0"/>
              <a:t>’</a:t>
            </a:r>
            <a:r>
              <a:rPr lang="uk-UA" dirty="0" err="1"/>
              <a:t>єктів</a:t>
            </a:r>
            <a:r>
              <a:rPr lang="uk-UA" dirty="0"/>
              <a:t>.</a:t>
            </a:r>
          </a:p>
          <a:p>
            <a:r>
              <a:rPr lang="uk-UA" dirty="0"/>
              <a:t>7. Тверді відходи.</a:t>
            </a:r>
          </a:p>
          <a:p>
            <a:r>
              <a:rPr lang="uk-UA" dirty="0"/>
              <a:t>8. Хімічні добрива.</a:t>
            </a:r>
          </a:p>
          <a:p>
            <a:r>
              <a:rPr lang="uk-UA" dirty="0"/>
              <a:t>9. Органічні відходи.</a:t>
            </a:r>
          </a:p>
          <a:p>
            <a:r>
              <a:rPr lang="uk-UA" dirty="0"/>
              <a:t>10. Оксиди нітрогену.</a:t>
            </a:r>
          </a:p>
          <a:p>
            <a:r>
              <a:rPr lang="uk-UA" dirty="0"/>
              <a:t>11. Радіоактивні відходи.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резентація заняття на тему &quot;Види мутацій. Мутагени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25/24225/960/img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9736" cy="660688"/>
          </a:xfrm>
        </p:spPr>
        <p:txBody>
          <a:bodyPr/>
          <a:lstStyle/>
          <a:p>
            <a:r>
              <a:rPr lang="uk-UA" dirty="0" err="1">
                <a:solidFill>
                  <a:schemeClr val="tx1"/>
                </a:solidFill>
              </a:rPr>
              <a:t>Геномні</a:t>
            </a:r>
            <a:r>
              <a:rPr lang="uk-UA" dirty="0">
                <a:solidFill>
                  <a:schemeClr val="tx1"/>
                </a:solidFill>
              </a:rPr>
              <a:t> мутації. </a:t>
            </a:r>
            <a:r>
              <a:rPr lang="uk-UA" dirty="0" err="1">
                <a:solidFill>
                  <a:schemeClr val="tx1"/>
                </a:solidFill>
              </a:rPr>
              <a:t>Гаплоїдія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3798128" cy="5073427"/>
          </a:xfrm>
        </p:spPr>
        <p:txBody>
          <a:bodyPr>
            <a:normAutofit fontScale="77500" lnSpcReduction="20000"/>
          </a:bodyPr>
          <a:lstStyle/>
          <a:p>
            <a:r>
              <a:rPr lang="uk-UA" dirty="0" err="1"/>
              <a:t>Гаплоїдію</a:t>
            </a:r>
            <a:r>
              <a:rPr lang="uk-UA" dirty="0"/>
              <a:t> як аномальний стан геному, при якому </a:t>
            </a:r>
            <a:r>
              <a:rPr lang="uk-UA" dirty="0" err="1"/>
              <a:t>гаплоїдними</a:t>
            </a:r>
            <a:r>
              <a:rPr lang="uk-UA" dirty="0"/>
              <a:t> є організми, які в нормі мають  подвійний набір хромосом, слід розглядати окремо. </a:t>
            </a:r>
          </a:p>
          <a:p>
            <a:r>
              <a:rPr lang="uk-UA" dirty="0" err="1"/>
              <a:t>Гаплоїдія</a:t>
            </a:r>
            <a:r>
              <a:rPr lang="uk-UA" dirty="0"/>
              <a:t> на стадії спорофіту описана для деяких квіткових рослин: томата, тютюну, льону, дурману, деяких злаків. Зазвичай гаплоїди менші за диплоїди.</a:t>
            </a:r>
          </a:p>
        </p:txBody>
      </p:sp>
      <p:pic>
        <p:nvPicPr>
          <p:cNvPr id="7" name="Содержимое 6" descr="Презентація заняття на тему &quot;Види мутацій. Мутагени&quot;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47160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1063" cy="587375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Типи поліплоїдії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908050"/>
            <a:ext cx="6516688" cy="56896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uk-UA" dirty="0"/>
              <a:t>Автополіплоїдії – парне </a:t>
            </a:r>
            <a:r>
              <a:rPr lang="uk-UA" dirty="0" err="1"/>
              <a:t>гаплоїдному</a:t>
            </a:r>
            <a:r>
              <a:rPr lang="uk-UA" dirty="0"/>
              <a:t> числу збільшення кількості хромосом в межах одного виду. Може виникати  внаслідок нерозходження хромосом під час мітотичного або </a:t>
            </a:r>
            <a:r>
              <a:rPr lang="uk-UA" dirty="0" err="1"/>
              <a:t>мейотичного</a:t>
            </a:r>
            <a:r>
              <a:rPr lang="uk-UA" dirty="0"/>
              <a:t> поділів. Прикладом можуть бути сорти гречки, жита, цукрового буряка.</a:t>
            </a:r>
          </a:p>
          <a:p>
            <a:r>
              <a:rPr lang="uk-UA" dirty="0" err="1"/>
              <a:t>Алоплоїдія</a:t>
            </a:r>
            <a:r>
              <a:rPr lang="uk-UA" dirty="0"/>
              <a:t> – збільшення числа хромосом за рахунок об</a:t>
            </a:r>
            <a:r>
              <a:rPr lang="en-US" dirty="0"/>
              <a:t>’</a:t>
            </a:r>
            <a:r>
              <a:rPr lang="uk-UA" dirty="0"/>
              <a:t>єднання геномів різних видів після утворення міжвидових гібридів. Прикладом є алича – гібрид терену і дикої сливи.</a:t>
            </a:r>
          </a:p>
          <a:p>
            <a:r>
              <a:rPr lang="uk-UA" sz="3000" b="1" dirty="0"/>
              <a:t>Серед рослин </a:t>
            </a:r>
            <a:r>
              <a:rPr lang="uk-UA" sz="3000" b="1" dirty="0" err="1"/>
              <a:t>поліплоїдні</a:t>
            </a:r>
            <a:r>
              <a:rPr lang="uk-UA" sz="3000" b="1" dirty="0"/>
              <a:t> форми  характеризується більш інтенсивним  ростом, розмірами і витривалістю</a:t>
            </a:r>
            <a:r>
              <a:rPr lang="uk-UA" dirty="0"/>
              <a:t>.</a:t>
            </a:r>
          </a:p>
        </p:txBody>
      </p:sp>
      <p:pic>
        <p:nvPicPr>
          <p:cNvPr id="4" name="Рисунок 3" descr="Картинки по запросу &quot;автополіплоїдія&quot;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836712"/>
            <a:ext cx="249746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&quot;автополіплоїдія&quot;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564904"/>
            <a:ext cx="2123728" cy="31683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solidFill>
                  <a:schemeClr val="tx1"/>
                </a:solidFill>
              </a:rPr>
              <a:t>Алополіплоїди</a:t>
            </a:r>
            <a:r>
              <a:rPr lang="uk-UA" dirty="0">
                <a:solidFill>
                  <a:schemeClr val="tx1"/>
                </a:solidFill>
              </a:rPr>
              <a:t>. Штучний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 err="1">
                <a:solidFill>
                  <a:schemeClr val="tx1"/>
                </a:solidFill>
              </a:rPr>
              <a:t>алопполіплоїд</a:t>
            </a:r>
            <a:r>
              <a:rPr lang="uk-UA" dirty="0">
                <a:solidFill>
                  <a:schemeClr val="tx1"/>
                </a:solidFill>
              </a:rPr>
              <a:t> гібриду редьки і капусти </a:t>
            </a:r>
          </a:p>
        </p:txBody>
      </p:sp>
      <p:pic>
        <p:nvPicPr>
          <p:cNvPr id="6" name="Содержимое 5" descr="http://school-collection.lyceum62.ru/ecor/storage/autoindex/a6a71f00-9303-a4a8-0566-3322524ab991/00149191382495527/7370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19573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err="1">
                <a:latin typeface="Arial" charset="0"/>
                <a:cs typeface="Arial" charset="0"/>
              </a:rPr>
              <a:t>Карпеченко</a:t>
            </a:r>
            <a:br>
              <a:rPr lang="uk-UA" dirty="0">
                <a:latin typeface="Arial" charset="0"/>
                <a:cs typeface="Arial" charset="0"/>
              </a:rPr>
            </a:br>
            <a:r>
              <a:rPr lang="uk-UA" dirty="0">
                <a:latin typeface="Arial" charset="0"/>
                <a:cs typeface="Arial" charset="0"/>
              </a:rPr>
              <a:t>(1899–1941)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24328" y="3212977"/>
            <a:ext cx="16196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err="1">
                <a:solidFill>
                  <a:prstClr val="black"/>
                </a:solidFill>
                <a:latin typeface="Arial" charset="0"/>
                <a:cs typeface="Arial" charset="0"/>
              </a:rPr>
              <a:t>Карпеченко</a:t>
            </a:r>
            <a:br>
              <a:rPr lang="uk-UA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uk-UA" dirty="0">
                <a:solidFill>
                  <a:prstClr val="black"/>
                </a:solidFill>
                <a:latin typeface="Arial" charset="0"/>
                <a:cs typeface="Arial" charset="0"/>
              </a:rPr>
              <a:t>(1899–1941</a:t>
            </a:r>
            <a:endParaRPr lang="uk-UA" dirty="0"/>
          </a:p>
        </p:txBody>
      </p:sp>
      <p:pic>
        <p:nvPicPr>
          <p:cNvPr id="10" name="irc_mi" descr="http://school-collection.lyceum62.ru/ecor/storage/autoindex/a6a71f00-9303-a4a8-0566-3322524ab991/00149191382495527/73707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72816"/>
            <a:ext cx="684076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Генеалогічний метод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716016" cy="5157192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Полягає у вивченні родоводів організмів, що має змогу простежити характер успадкування різних станів  певних ознак у ряді поколінь </a:t>
            </a:r>
            <a:r>
              <a:rPr lang="uk-UA" b="1" dirty="0"/>
              <a:t>Застосовують у медичній генетиці.</a:t>
            </a:r>
            <a:r>
              <a:rPr lang="uk-UA" dirty="0"/>
              <a:t> На основі встановлення характеру успадкування ознаки можна прогнозувати прояв її в майбутніх потомків.</a:t>
            </a:r>
          </a:p>
          <a:p>
            <a:r>
              <a:rPr lang="uk-UA" b="1" dirty="0">
                <a:solidFill>
                  <a:srgbClr val="FF0000"/>
                </a:solidFill>
              </a:rPr>
              <a:t>Генеалогічний метод є ретроспективний</a:t>
            </a:r>
            <a:r>
              <a:rPr lang="uk-UA" dirty="0"/>
              <a:t>.</a:t>
            </a:r>
          </a:p>
        </p:txBody>
      </p:sp>
      <p:pic>
        <p:nvPicPr>
          <p:cNvPr id="5" name="irc_mi" descr="http://subject.com.ua/biology/medical/medical.files/image136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572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588680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chemeClr val="tx1"/>
                </a:solidFill>
              </a:rPr>
              <a:t>Гетероплоїдія</a:t>
            </a:r>
            <a:r>
              <a:rPr lang="uk-UA" dirty="0">
                <a:solidFill>
                  <a:schemeClr val="tx1"/>
                </a:solidFill>
              </a:rPr>
              <a:t> (анеуплоїдія)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uk-UA" dirty="0"/>
              <a:t>Анеуплоїдія виникає внаслідок змін кількості хромосом, що не парні </a:t>
            </a:r>
            <a:r>
              <a:rPr lang="uk-UA" dirty="0" err="1"/>
              <a:t>гаплоїдному</a:t>
            </a:r>
            <a:r>
              <a:rPr lang="uk-UA" dirty="0"/>
              <a:t> наборові. Внаслідок порушення розходження хромосом під час мейозу можуть виникати статеві клітини з зайвими хромосомами, і тоді при наступному об</a:t>
            </a:r>
            <a:r>
              <a:rPr lang="en-US" dirty="0"/>
              <a:t>’</a:t>
            </a:r>
            <a:r>
              <a:rPr lang="uk-UA" dirty="0"/>
              <a:t>єднанні з нормальними </a:t>
            </a:r>
            <a:r>
              <a:rPr lang="uk-UA" dirty="0" err="1"/>
              <a:t>гаплоїдними</a:t>
            </a:r>
            <a:r>
              <a:rPr lang="uk-UA" dirty="0"/>
              <a:t> гаметами, вони утворюють зиготи 2</a:t>
            </a:r>
            <a:r>
              <a:rPr lang="en-US" dirty="0"/>
              <a:t>n + 1</a:t>
            </a:r>
            <a:r>
              <a:rPr lang="uk-UA" dirty="0"/>
              <a:t> (</a:t>
            </a:r>
            <a:r>
              <a:rPr lang="uk-UA" dirty="0" err="1"/>
              <a:t>трисомики</a:t>
            </a:r>
            <a:r>
              <a:rPr lang="uk-UA" dirty="0"/>
              <a:t>).</a:t>
            </a:r>
          </a:p>
          <a:p>
            <a:r>
              <a:rPr lang="uk-UA" dirty="0"/>
              <a:t>Часто, насамперед у тварин і людини, зайва хромосома обумовлює депресію розвитку і летальність. </a:t>
            </a:r>
          </a:p>
          <a:p>
            <a:r>
              <a:rPr lang="uk-UA" dirty="0"/>
              <a:t>У людини </a:t>
            </a:r>
            <a:r>
              <a:rPr lang="uk-UA" dirty="0" err="1"/>
              <a:t>трисомія</a:t>
            </a:r>
            <a:r>
              <a:rPr lang="uk-UA" dirty="0"/>
              <a:t> по 21 хромосомі супроводжується розвитком синдрому </a:t>
            </a:r>
            <a:r>
              <a:rPr lang="uk-UA" dirty="0" err="1"/>
              <a:t>Дауна</a:t>
            </a:r>
            <a:r>
              <a:rPr lang="uk-UA" dirty="0"/>
              <a:t>, </a:t>
            </a:r>
            <a:r>
              <a:rPr lang="uk-UA" dirty="0" err="1"/>
              <a:t>трисомія</a:t>
            </a:r>
            <a:r>
              <a:rPr lang="uk-UA" dirty="0"/>
              <a:t> по 13 – синдром </a:t>
            </a:r>
            <a:r>
              <a:rPr lang="uk-UA" dirty="0" err="1"/>
              <a:t>Патау</a:t>
            </a:r>
            <a:r>
              <a:rPr lang="uk-UA" dirty="0"/>
              <a:t>, </a:t>
            </a:r>
            <a:r>
              <a:rPr lang="uk-UA" dirty="0" err="1"/>
              <a:t>трисомія</a:t>
            </a:r>
            <a:r>
              <a:rPr lang="uk-UA" dirty="0"/>
              <a:t> по 18 – синдром </a:t>
            </a:r>
            <a:r>
              <a:rPr lang="uk-UA" dirty="0" err="1"/>
              <a:t>Едвардса</a:t>
            </a:r>
            <a:r>
              <a:rPr lang="uk-UA" dirty="0"/>
              <a:t>. Виявляються не лише </a:t>
            </a:r>
            <a:r>
              <a:rPr lang="uk-UA" dirty="0" err="1"/>
              <a:t>анеупроїдії</a:t>
            </a:r>
            <a:r>
              <a:rPr lang="uk-UA" dirty="0"/>
              <a:t> по </a:t>
            </a:r>
            <a:r>
              <a:rPr lang="uk-UA" dirty="0" err="1"/>
              <a:t>аутосомах</a:t>
            </a:r>
            <a:r>
              <a:rPr lang="uk-UA" dirty="0"/>
              <a:t>, а й по статевих хромосомах. Так, синдром </a:t>
            </a:r>
            <a:r>
              <a:rPr lang="uk-UA" dirty="0" err="1"/>
              <a:t>Тернера</a:t>
            </a:r>
            <a:r>
              <a:rPr lang="uk-UA" dirty="0"/>
              <a:t> розвивається при </a:t>
            </a:r>
            <a:r>
              <a:rPr lang="uk-UA" dirty="0" err="1"/>
              <a:t>моносомії</a:t>
            </a:r>
            <a:r>
              <a:rPr lang="uk-UA" dirty="0"/>
              <a:t> Х. Синдром </a:t>
            </a:r>
            <a:r>
              <a:rPr lang="uk-UA" dirty="0" err="1"/>
              <a:t>Клайнфельтера</a:t>
            </a:r>
            <a:r>
              <a:rPr lang="uk-UA" dirty="0"/>
              <a:t> розвивається у людини з каріотипом 47,ХХ</a:t>
            </a:r>
            <a:r>
              <a:rPr lang="en-US" dirty="0"/>
              <a:t>Y.</a:t>
            </a:r>
            <a:endParaRPr lang="uk-UA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732696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Механізми анеуплоїдії</a:t>
            </a:r>
          </a:p>
        </p:txBody>
      </p:sp>
      <p:pic>
        <p:nvPicPr>
          <p:cNvPr id="4" name="irc_mi" descr="http://medic.social/files/uch_group35/uch_pgroup46/uch_uch470/image/1156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73448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Хромосомні аберації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608512" cy="4641379"/>
          </a:xfrm>
        </p:spPr>
        <p:txBody>
          <a:bodyPr/>
          <a:lstStyle/>
          <a:p>
            <a:pPr>
              <a:buNone/>
            </a:pPr>
            <a:r>
              <a:rPr lang="uk-UA" b="1" dirty="0" err="1">
                <a:solidFill>
                  <a:srgbClr val="FF0000"/>
                </a:solidFill>
              </a:rPr>
              <a:t>Внутрішньохромосомні</a:t>
            </a:r>
            <a:endParaRPr lang="uk-UA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5400" dirty="0" err="1"/>
              <a:t>Делеції</a:t>
            </a:r>
            <a:endParaRPr lang="uk-UA" sz="5400" dirty="0"/>
          </a:p>
          <a:p>
            <a:pPr>
              <a:buNone/>
            </a:pPr>
            <a:r>
              <a:rPr lang="uk-UA" sz="5400" dirty="0"/>
              <a:t>Дуплікації</a:t>
            </a:r>
          </a:p>
          <a:p>
            <a:pPr>
              <a:buNone/>
            </a:pPr>
            <a:r>
              <a:rPr lang="uk-UA" sz="5400" dirty="0"/>
              <a:t>Інверсії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788024" cy="4569371"/>
          </a:xfrm>
          <a:solidFill>
            <a:schemeClr val="bg1"/>
          </a:solidFill>
        </p:spPr>
        <p:txBody>
          <a:bodyPr/>
          <a:lstStyle/>
          <a:p>
            <a:r>
              <a:rPr lang="uk-UA" b="1" dirty="0" err="1">
                <a:solidFill>
                  <a:srgbClr val="FF0000"/>
                </a:solidFill>
              </a:rPr>
              <a:t>Міжхромосомні</a:t>
            </a:r>
            <a:endParaRPr lang="uk-UA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5400" dirty="0"/>
              <a:t> </a:t>
            </a:r>
            <a:r>
              <a:rPr lang="uk-UA" sz="5400" dirty="0" err="1"/>
              <a:t>Транслокації</a:t>
            </a:r>
            <a:endParaRPr lang="uk-UA" sz="54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dovidka.biz.ua/wp-content/uploads/2014/11/hromosomni-mutatsiyi-300x22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intranet.tdmu.edu.ua/data/kafedra/internal/med_biologia/classes_stud/uk/med/biol/ptn/%D0%93%D0%B5%D0%BD%D0%B5%D1%82%D0%B8%D0%BA%D0%B0/3_%D0%BA%D1%83%D1%80%D1%81/%D0%A2%D0%B5%D0%BC%D0%B0%2010.files/image050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60/59199/770/img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9736" cy="66068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Соматичні  мутації. </a:t>
            </a:r>
            <a:r>
              <a:rPr lang="uk-UA" dirty="0" err="1">
                <a:solidFill>
                  <a:schemeClr val="tx1"/>
                </a:solidFill>
              </a:rPr>
              <a:t>Мозаїцизм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irc_mi" descr="http://meduniver.com/Medical/genetika/Img/140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268761"/>
            <a:ext cx="3960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cs622120.vk.me/v622120112/292b4/ZSrXq0wlTTE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1792" y="1484784"/>
            <a:ext cx="1872208" cy="285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Результат пошуку зображень за запитом &quot;джейн сеймур&quot;">
            <a:hlinkClick r:id="rId6"/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844824"/>
            <a:ext cx="21407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Закон гомологічних рядів спадкової мінливості організмів. М.І. </a:t>
            </a:r>
            <a:r>
              <a:rPr lang="uk-UA" sz="3200" dirty="0" err="1">
                <a:solidFill>
                  <a:schemeClr val="tx1"/>
                </a:solidFill>
              </a:rPr>
              <a:t>ВавИлов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556792"/>
            <a:ext cx="5148064" cy="4569371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Генетично близькі види і роди (</a:t>
            </a:r>
            <a:r>
              <a:rPr lang="uk-UA" dirty="0" err="1"/>
              <a:t>пов</a:t>
            </a:r>
            <a:r>
              <a:rPr lang="en-US" dirty="0"/>
              <a:t>’</a:t>
            </a:r>
            <a:r>
              <a:rPr lang="uk-UA" dirty="0" err="1"/>
              <a:t>язані</a:t>
            </a:r>
            <a:r>
              <a:rPr lang="uk-UA" dirty="0"/>
              <a:t> між собою єдністю походження) характеризуються подібними рядами у спадковій мінливості з такою закономірністю, що знаючи ряд форм у межах одного виду, можна передбачити існування паралельних форм інших видів і родів. Закон сформульований М. І. Вавиловим у 1920 р.</a:t>
            </a:r>
          </a:p>
        </p:txBody>
      </p:sp>
      <p:pic>
        <p:nvPicPr>
          <p:cNvPr id="8" name="irc_mi" descr="http://orenda.pl.ua/file/171278927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34918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Закон гомологічних рядів М.І.ВавИлова</a:t>
            </a:r>
          </a:p>
        </p:txBody>
      </p:sp>
      <p:pic>
        <p:nvPicPr>
          <p:cNvPr id="4" name="Содержимое 3" descr="http://bse.sci-lib.com/a_pictures/17/01/220670295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484784"/>
            <a:ext cx="417646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940152" y="1700809"/>
            <a:ext cx="3203848" cy="4104456"/>
          </a:xfrm>
          <a:solidFill>
            <a:schemeClr val="bg1"/>
          </a:solidFill>
        </p:spPr>
        <p:txBody>
          <a:bodyPr/>
          <a:lstStyle/>
          <a:p>
            <a:r>
              <a:rPr lang="uk-UA" dirty="0"/>
              <a:t>1-4- м</a:t>
            </a:r>
            <a:r>
              <a:rPr lang="en-US" dirty="0"/>
              <a:t>’</a:t>
            </a:r>
            <a:r>
              <a:rPr lang="uk-UA" dirty="0"/>
              <a:t>яка пшениця</a:t>
            </a:r>
          </a:p>
          <a:p>
            <a:r>
              <a:rPr lang="uk-UA" dirty="0"/>
              <a:t>5-8- тверда пшениця</a:t>
            </a:r>
          </a:p>
          <a:p>
            <a:r>
              <a:rPr lang="uk-UA"/>
              <a:t>9-12 - ячмінь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566" y="320040"/>
            <a:ext cx="7182633" cy="588680"/>
          </a:xfrm>
        </p:spPr>
        <p:txBody>
          <a:bodyPr/>
          <a:lstStyle/>
          <a:p>
            <a:r>
              <a:rPr lang="uk-UA" dirty="0" err="1">
                <a:solidFill>
                  <a:schemeClr val="tx1"/>
                </a:solidFill>
              </a:rPr>
              <a:t>Цитогенетичний</a:t>
            </a:r>
            <a:r>
              <a:rPr lang="uk-UA" dirty="0">
                <a:solidFill>
                  <a:schemeClr val="tx1"/>
                </a:solidFill>
              </a:rPr>
              <a:t> метод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052736"/>
            <a:ext cx="7920880" cy="5805264"/>
          </a:xfrm>
        </p:spPr>
        <p:txBody>
          <a:bodyPr>
            <a:normAutofit/>
          </a:bodyPr>
          <a:lstStyle/>
          <a:p>
            <a:r>
              <a:rPr lang="uk-UA" dirty="0" err="1"/>
              <a:t>Цитогенетичний</a:t>
            </a:r>
            <a:r>
              <a:rPr lang="uk-UA" dirty="0"/>
              <a:t> метод </a:t>
            </a:r>
            <a:r>
              <a:rPr lang="uk-UA" dirty="0" err="1"/>
              <a:t>грунтується</a:t>
            </a:r>
            <a:r>
              <a:rPr lang="uk-UA" dirty="0"/>
              <a:t> на дослідженні  особливостей хромосомного набору (каріотипу) організмів. Вивчення каріотипу дає змогу виявляти мутації, </a:t>
            </a:r>
            <a:r>
              <a:rPr lang="uk-UA" dirty="0" err="1"/>
              <a:t>пов</a:t>
            </a:r>
            <a:r>
              <a:rPr lang="en-US" dirty="0"/>
              <a:t>’</a:t>
            </a:r>
            <a:r>
              <a:rPr lang="uk-UA" dirty="0" err="1"/>
              <a:t>язані</a:t>
            </a:r>
            <a:r>
              <a:rPr lang="uk-UA" dirty="0"/>
              <a:t> зі зміною як кількості хромосом, так і структури окремих з них.</a:t>
            </a:r>
          </a:p>
          <a:p>
            <a:r>
              <a:rPr lang="uk-UA" dirty="0"/>
              <a:t>Каріотип – сукупність ознак, за якими можна ідентифікувати певний хромосомний набір: число хромосом, їх форма та розміри.  Каріотип може бути зображений у вигляді </a:t>
            </a:r>
            <a:r>
              <a:rPr lang="uk-UA" dirty="0" err="1"/>
              <a:t>ідіограми</a:t>
            </a:r>
            <a:r>
              <a:rPr lang="uk-UA" dirty="0"/>
              <a:t> – схеми, на якій хромосоми розташовують у ряд по мірі зменшення їх довжини.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58868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Каріотип і </a:t>
            </a:r>
            <a:r>
              <a:rPr lang="uk-UA" dirty="0" err="1">
                <a:solidFill>
                  <a:schemeClr val="tx1"/>
                </a:solidFill>
              </a:rPr>
              <a:t>ідіограма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Каріотип — Вікіпеді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4114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наліз каріотипу, Метод гібридизації соматичних клітин - Генетика ...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12776"/>
            <a:ext cx="349188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іотип людини. Хромосомний аналіз - Підручник з Біології і ...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581128"/>
            <a:ext cx="2140585" cy="194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722</TotalTime>
  <Words>2116</Words>
  <Application>Microsoft Office PowerPoint</Application>
  <PresentationFormat>Экран (4:3)</PresentationFormat>
  <Paragraphs>203</Paragraphs>
  <Slides>78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4" baseType="lpstr">
      <vt:lpstr>Arial</vt:lpstr>
      <vt:lpstr>Calibri</vt:lpstr>
      <vt:lpstr>Trebuchet MS</vt:lpstr>
      <vt:lpstr>Wingdings</vt:lpstr>
      <vt:lpstr>Wingdings 2</vt:lpstr>
      <vt:lpstr>Изящная</vt:lpstr>
      <vt:lpstr>Загальна біологія</vt:lpstr>
      <vt:lpstr>Генетика</vt:lpstr>
      <vt:lpstr>Основні терміни та поняття генетики</vt:lpstr>
      <vt:lpstr>Основні терміни</vt:lpstr>
      <vt:lpstr>Основні терміни</vt:lpstr>
      <vt:lpstr>Методи генетичних досліджень</vt:lpstr>
      <vt:lpstr>Генеалогічний метод</vt:lpstr>
      <vt:lpstr>Цитогенетичний метод</vt:lpstr>
      <vt:lpstr>Каріотип і ідіограма</vt:lpstr>
      <vt:lpstr>Близнюковий метод</vt:lpstr>
      <vt:lpstr>Дизиготні і монозиготні близнюки</vt:lpstr>
      <vt:lpstr>Презентация PowerPoint</vt:lpstr>
      <vt:lpstr>Визначення внеску спадковості і впливу оточуючого середовища на розвиток ознаки</vt:lpstr>
      <vt:lpstr>Біохімічні методи</vt:lpstr>
      <vt:lpstr>Метод дерматогліфіки</vt:lpstr>
      <vt:lpstr>Закономірності спадковості, встановлені Г.Менделем Альтернативні ознаки</vt:lpstr>
      <vt:lpstr>Закон одноманітності гібридів першого покоління</vt:lpstr>
      <vt:lpstr>Закон розщеплення</vt:lpstr>
      <vt:lpstr>Закон незалежного успадкування і комбінування ознак</vt:lpstr>
      <vt:lpstr>Закон чистоти гамет</vt:lpstr>
      <vt:lpstr>Аналізуюче схрещування</vt:lpstr>
      <vt:lpstr>Відхилення від закономірностей, встановлених  г. Менделем</vt:lpstr>
      <vt:lpstr>Презентация PowerPoint</vt:lpstr>
      <vt:lpstr>Презентация PowerPoint</vt:lpstr>
      <vt:lpstr>Презентация PowerPoint</vt:lpstr>
      <vt:lpstr>Множинні алелі</vt:lpstr>
      <vt:lpstr>Презентация PowerPoint</vt:lpstr>
      <vt:lpstr>Презентация PowerPoint</vt:lpstr>
      <vt:lpstr>Взаємодія між неалельними генами. Комплементарна взаємодія. Новоутворення при схрещуваннях</vt:lpstr>
      <vt:lpstr>Презентация PowerPoint</vt:lpstr>
      <vt:lpstr>Взаємодія між неалельними генами. Епістаз</vt:lpstr>
      <vt:lpstr>Полімерія</vt:lpstr>
      <vt:lpstr>Плейотропія</vt:lpstr>
      <vt:lpstr>Типи визначення статі</vt:lpstr>
      <vt:lpstr>Стать як спадкова ознака</vt:lpstr>
      <vt:lpstr>Хромосомне визначення статі</vt:lpstr>
      <vt:lpstr>Ознаки, зчеплені зі статтю</vt:lpstr>
      <vt:lpstr>Колір очей у дрозофіли</vt:lpstr>
      <vt:lpstr>Успадкування гіпоплазії емалі зубів</vt:lpstr>
      <vt:lpstr>Успадкування гемофілії, дальтонізму</vt:lpstr>
      <vt:lpstr>Зчеплене успадкування</vt:lpstr>
      <vt:lpstr>Аналізуюче схрещування</vt:lpstr>
      <vt:lpstr>Аналізуюче схрещування (продовження)</vt:lpstr>
      <vt:lpstr>Основні положення хромосомної теорії спадковості</vt:lpstr>
      <vt:lpstr>Як визначити частоту кросинговеру?</vt:lpstr>
      <vt:lpstr>Цитоплазматична спадковість або позахромосомне успадкування</vt:lpstr>
      <vt:lpstr>Генетика хлоропластів</vt:lpstr>
      <vt:lpstr>Презентация PowerPoint</vt:lpstr>
      <vt:lpstr>Мінливість</vt:lpstr>
      <vt:lpstr>Набуті протягом життя організму ознаки не успадковуються. Досліди А.Вейсмана</vt:lpstr>
      <vt:lpstr>Неспадкова (модифікаційна) мінливість</vt:lpstr>
      <vt:lpstr>Модифікації – неспадкові зміни</vt:lpstr>
      <vt:lpstr>Презентация PowerPoint</vt:lpstr>
      <vt:lpstr>Презентация PowerPoint</vt:lpstr>
      <vt:lpstr>Презентация PowerPoint</vt:lpstr>
      <vt:lpstr>Морфози</vt:lpstr>
      <vt:lpstr>Презентация PowerPoint</vt:lpstr>
      <vt:lpstr>Спадкова мінливість. Комбінативна</vt:lpstr>
      <vt:lpstr>Спадкова мінливість. Мутаційна</vt:lpstr>
      <vt:lpstr>Класифікація мутацій </vt:lpstr>
      <vt:lpstr>Класифікація мутацій (продовження)</vt:lpstr>
      <vt:lpstr>Мутагени</vt:lpstr>
      <vt:lpstr>Презентация PowerPoint</vt:lpstr>
      <vt:lpstr>Проблеми генетичної безпеки</vt:lpstr>
      <vt:lpstr>Презентация PowerPoint</vt:lpstr>
      <vt:lpstr>Презентация PowerPoint</vt:lpstr>
      <vt:lpstr>Геномні мутації. Гаплоїдія</vt:lpstr>
      <vt:lpstr>Типи поліплоїдії</vt:lpstr>
      <vt:lpstr>Алополіплоїди. Штучний алопполіплоїд гібриду редьки і капусти </vt:lpstr>
      <vt:lpstr>Гетероплоїдія (анеуплоїдія)</vt:lpstr>
      <vt:lpstr>Механізми анеуплоїдії</vt:lpstr>
      <vt:lpstr>Хромосомні аберації</vt:lpstr>
      <vt:lpstr>Презентация PowerPoint</vt:lpstr>
      <vt:lpstr>Презентация PowerPoint</vt:lpstr>
      <vt:lpstr>Презентация PowerPoint</vt:lpstr>
      <vt:lpstr>Соматичні  мутації. Мозаїцизм</vt:lpstr>
      <vt:lpstr>Закон гомологічних рядів спадкової мінливості організмів. М.І. ВавИлов</vt:lpstr>
      <vt:lpstr>Закон гомологічних рядів М.І.ВавИлова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генетики Закономірності  спадковості</dc:title>
  <dc:creator>C2-411-Note</dc:creator>
  <cp:lastModifiedBy>Безусько Алла Герасимівна</cp:lastModifiedBy>
  <cp:revision>72</cp:revision>
  <dcterms:created xsi:type="dcterms:W3CDTF">2016-03-13T08:51:51Z</dcterms:created>
  <dcterms:modified xsi:type="dcterms:W3CDTF">2022-06-30T07:43:48Z</dcterms:modified>
</cp:coreProperties>
</file>