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5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8" r:id="rId12"/>
    <p:sldId id="274" r:id="rId13"/>
    <p:sldId id="272" r:id="rId14"/>
    <p:sldId id="271" r:id="rId15"/>
    <p:sldId id="273" r:id="rId16"/>
    <p:sldId id="282" r:id="rId17"/>
    <p:sldId id="318" r:id="rId18"/>
    <p:sldId id="322" r:id="rId19"/>
    <p:sldId id="278" r:id="rId20"/>
    <p:sldId id="283" r:id="rId21"/>
    <p:sldId id="284" r:id="rId22"/>
    <p:sldId id="287" r:id="rId23"/>
    <p:sldId id="314" r:id="rId24"/>
    <p:sldId id="319" r:id="rId25"/>
    <p:sldId id="344" r:id="rId26"/>
    <p:sldId id="323" r:id="rId27"/>
    <p:sldId id="324" r:id="rId28"/>
    <p:sldId id="325" r:id="rId29"/>
    <p:sldId id="326" r:id="rId30"/>
    <p:sldId id="327" r:id="rId31"/>
    <p:sldId id="328" r:id="rId32"/>
    <p:sldId id="331" r:id="rId33"/>
    <p:sldId id="329" r:id="rId34"/>
    <p:sldId id="345" r:id="rId35"/>
    <p:sldId id="330" r:id="rId36"/>
    <p:sldId id="332" r:id="rId37"/>
    <p:sldId id="333" r:id="rId38"/>
    <p:sldId id="334" r:id="rId39"/>
    <p:sldId id="335" r:id="rId40"/>
    <p:sldId id="336" r:id="rId41"/>
    <p:sldId id="337" r:id="rId42"/>
    <p:sldId id="346" r:id="rId43"/>
    <p:sldId id="340" r:id="rId44"/>
    <p:sldId id="338" r:id="rId45"/>
    <p:sldId id="339" r:id="rId46"/>
    <p:sldId id="341" r:id="rId47"/>
    <p:sldId id="342" r:id="rId4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94660"/>
  </p:normalViewPr>
  <p:slideViewPr>
    <p:cSldViewPr>
      <p:cViewPr varScale="1">
        <p:scale>
          <a:sx n="77" d="100"/>
          <a:sy n="77" d="100"/>
        </p:scale>
        <p:origin x="1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CC8BB7-E8C4-42BC-9702-7981FC4E2B38}" type="datetimeFigureOut">
              <a:rPr lang="uk-UA" smtClean="0"/>
              <a:pPr/>
              <a:t>30.06.2022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8BB7-E8C4-42BC-9702-7981FC4E2B38}" type="datetimeFigureOut">
              <a:rPr lang="uk-UA" smtClean="0"/>
              <a:pPr/>
              <a:t>30.06.2022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33CC8BB7-E8C4-42BC-9702-7981FC4E2B38}" type="datetimeFigureOut">
              <a:rPr lang="uk-UA" smtClean="0"/>
              <a:pPr/>
              <a:t>30.06.2022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8BB7-E8C4-42BC-9702-7981FC4E2B38}" type="datetimeFigureOut">
              <a:rPr lang="uk-UA" smtClean="0"/>
              <a:pPr/>
              <a:t>30.06.2022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CC8BB7-E8C4-42BC-9702-7981FC4E2B38}" type="datetimeFigureOut">
              <a:rPr lang="uk-UA" smtClean="0"/>
              <a:pPr/>
              <a:t>30.06.2022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8BB7-E8C4-42BC-9702-7981FC4E2B38}" type="datetimeFigureOut">
              <a:rPr lang="uk-UA" smtClean="0"/>
              <a:pPr/>
              <a:t>30.06.2022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8BB7-E8C4-42BC-9702-7981FC4E2B38}" type="datetimeFigureOut">
              <a:rPr lang="uk-UA" smtClean="0"/>
              <a:pPr/>
              <a:t>30.06.2022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8BB7-E8C4-42BC-9702-7981FC4E2B38}" type="datetimeFigureOut">
              <a:rPr lang="uk-UA" smtClean="0"/>
              <a:pPr/>
              <a:t>30.06.2022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CC8BB7-E8C4-42BC-9702-7981FC4E2B38}" type="datetimeFigureOut">
              <a:rPr lang="uk-UA" smtClean="0"/>
              <a:pPr/>
              <a:t>30.06.2022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8BB7-E8C4-42BC-9702-7981FC4E2B38}" type="datetimeFigureOut">
              <a:rPr lang="uk-UA" smtClean="0"/>
              <a:pPr/>
              <a:t>30.06.2022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8BB7-E8C4-42BC-9702-7981FC4E2B38}" type="datetimeFigureOut">
              <a:rPr lang="uk-UA" smtClean="0"/>
              <a:pPr/>
              <a:t>30.06.2022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3CC8BB7-E8C4-42BC-9702-7981FC4E2B38}" type="datetimeFigureOut">
              <a:rPr lang="uk-UA" smtClean="0"/>
              <a:pPr/>
              <a:t>30.06.2022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ua/url?sa=i&amp;rct=j&amp;q=&amp;esrc=s&amp;source=images&amp;cd=&amp;cad=rja&amp;uact=8&amp;ved=0ahUKEwjezJz11NbLAhXEEiwKHcqqDPgQjRwIBw&amp;url=http://pwpt.ru/presentation/biologiya/iskusstvennyiy_otbor/&amp;psig=AFQjCNGo7BZH_zeDUY0SYAHmh_UvJaAvEA&amp;ust=145881733364684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ua/url?sa=i&amp;rct=j&amp;q=&amp;esrc=s&amp;source=images&amp;cd=&amp;cad=rja&amp;uact=8&amp;ved=0ahUKEwjezJz11NbLAhXEEiwKHcqqDPgQjRwIBw&amp;url=http://biologia7-11.ucoz.ru/index/shtuchnij_dobir/0-66&amp;psig=AFQjCNGo7BZH_zeDUY0SYAHmh_UvJaAvEA&amp;ust=145881733364684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.ua/url?sa=i&amp;url=https://naurok.com.ua/prezentaciya-na-temu-metodi-selekci-142286.html&amp;psig=AOvVaw0-4Ha9znEGxBco0iZHvoNI&amp;ust=1587220188433000&amp;source=images&amp;cd=vfe&amp;ved=0CAIQjRxqFwoTCNDC4JvW7-gCFQAAAAAdAAAAABA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ort2all.dp.ua/animals/page/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ua/url?sa=i&amp;rct=j&amp;q=&amp;esrc=s&amp;source=images&amp;cd=&amp;cad=rja&amp;uact=8&amp;ved=0ahUKEwiF8K2C4tbLAhWjDZoKHYioBrsQjRwIBw&amp;url=http://svitppt.com.ua/biologiya/osnovi-selekcii.html&amp;bvm=bv.117218890,d.bGQ&amp;psig=AFQjCNGftSeJ654fXdAXuAgCawO3KOL9OQ&amp;ust=145882065097289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.ua/url?sa=i&amp;url=https://gdz4you.com/prezentaciyi/biologiya/selekciya-organizmiv-13999/&amp;psig=AOvVaw3VW0XgraEKwRYYniXWT_1P&amp;ust=1588589339186000&amp;source=images&amp;cd=vfe&amp;ved=0CAIQjRxqFwoTCKjgyNXCl-kCFQAAAAAdAAAAABA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.ua/url?sa=i&amp;url=https://vseosvita.ua/library/prezentacia-z-temi-biotehnologia-179587.html&amp;psig=AOvVaw1taIO6ADProHDsX1wXv__H&amp;ust=1588693086358000&amp;source=images&amp;cd=vfe&amp;ved=0CAIQjRxqFwoTCLiG4JLFmukCFQAAAAAdAAAAABA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ua/url?sa=i&amp;rct=j&amp;q=&amp;esrc=s&amp;source=images&amp;cd=&amp;cad=rja&amp;uact=8&amp;ved=0ahUKEwj26OXG8tbLAhXLhSwKHY-vBegQjRwIBw&amp;url=http://svitppt.com.ua/rizne/biotehnologiya-genetichna-ta-klitinna-inzheneriya.html&amp;bvm=bv.117218890,d.bGQ&amp;psig=AFQjCNEQGtjhr3p3bRoekrlZyrYLMMyGZg&amp;ust=145882547739493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ua/url?sa=i&amp;rct=j&amp;q=&amp;esrc=s&amp;source=images&amp;cd=&amp;cad=rja&amp;uact=8&amp;ved=0ahUKEwjTiru68NbLAhUDM5oKHeHaBdQQjRwIBw&amp;url=http://www.slideshare.net/ssuserbdf641/11-34296281&amp;bvm=bv.117218890,d.bGQ&amp;psig=AFQjCNFWBc0Fudi2n1herSs34gMyLvjZsQ&amp;ust=1458824910021179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ua/url?sa=i&amp;rct=j&amp;q=&amp;esrc=s&amp;source=images&amp;cd=&amp;cad=rja&amp;uact=8&amp;ved=0ahUKEwj_6ujR9NbLAhWIJJoKHRzsCa8QjRwIBw&amp;url=http://svitppt.com.ua/biologiya/biotehnologii-zavdannya-ta-metodi-gennoi-ta-klitinnoi-inzhenerii-klonu.html&amp;bvm=bv.117218890,d.bGQ&amp;psig=AFQjCNEQGtjhr3p3bRoekrlZyrYLMMyGZg&amp;ust=145882547739493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ua/url?sa=i&amp;rct=j&amp;q=&amp;esrc=s&amp;source=images&amp;cd=&amp;cad=rja&amp;uact=8&amp;ved=0ahUKEwi0u_-n89bLAhWMApoKHXPjA8kQjRwIBw&amp;url=http://svitppt.com.ua/biologiya/klitinna-inzheneriya.html&amp;bvm=bv.117218890,d.bGQ&amp;psig=AFQjCNEQGtjhr3p3bRoekrlZyrYLMMyGZg&amp;ust=1458825477394930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ua/url?sa=i&amp;rct=j&amp;q=&amp;esrc=s&amp;source=images&amp;cd=&amp;cad=rja&amp;uact=8&amp;ved=0ahUKEwi0u_-n89bLAhWMApoKHXPjA8kQjRwIBw&amp;url=http://svitppt.com.ua/biologiya/klitinna-inzheneriya.html&amp;bvm=bv.117218890,d.bGQ&amp;psig=AFQjCNEQGtjhr3p3bRoekrlZyrYLMMyGZg&amp;ust=1458825477394930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ua/url?sa=i&amp;rct=j&amp;q=&amp;esrc=s&amp;source=images&amp;cd=&amp;cad=rja&amp;uact=8&amp;ved=0ahUKEwj74cmP9dbLAhVD_iwKHSFTCjkQjRwIBw&amp;url=http://studopedia.info/1-41440.html&amp;bvm=bv.117218890,d.bGQ&amp;psig=AFQjCNFLg8mb206SLTj02CgxpiIjEDJuWA&amp;ust=1458826138916825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com.ua/url?sa=i&amp;url=https://textman.ru/sovety/2018/01/22/95575/&amp;psig=AOvVaw1s3MCgr5qDLRMGm9h8gDP2&amp;ust=1588767551096000&amp;source=images&amp;cd=vfe&amp;ved=0CAIQjRxqFwoTCMiHzb_anOkCFQAAAAAdAAAAABAD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com.ua/url?sa=i&amp;url=https://regionews.ua/ukr/articles/1549879544-tomatokartoplya-divo-roslina-dlya-ukrayinskih-gryadok&amp;psig=AOvVaw1OwTlIWFl33WxjVLUqoJi7&amp;ust=1588768066226000&amp;source=images&amp;cd=vfe&amp;ved=0CAIQjRxqFwoTCLCv9bbcnOkCFQAAAAAdAAAAABAD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google.com/imgres?imgurl=http://www.pnas.org/misc/gurdon.jpg&amp;imgrefurl=http://www.pnas.org/misc/classics4.shtml&amp;h=526&amp;w=400&amp;sz=223&amp;hl=en&amp;start=116&amp;sig2=rpBRYvufenLRNQFDqyiDlg&amp;tbnid=9k4lhuLssiWCAM:&amp;tbnh=132&amp;tbnw=100&amp;ei=KzYoSJnXN5f0edXP2M4L&amp;prev=/images?q=clone+of+Xenopus+laevis&amp;start=100&amp;gbv=2&amp;ndsp=20&amp;hl=en&amp;sa=N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google.com.ua/url?sa=i&amp;url=https://svitppt.com.ua/biologiya/genetichna-inzheneriya.html&amp;psig=AOvVaw1Y_B9ROv75aGyzAo1pheUa&amp;ust=1587220468891000&amp;source=images&amp;cd=vfe&amp;ved=0CAIQjRxqFwoTCLiZl5rX7-gCFQAAAAAdAAAAABAU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.ua/url?sa=i&amp;rct=j&amp;q=&amp;esrc=s&amp;source=images&amp;cd=&amp;cad=rja&amp;uact=8&amp;ved=0ahUKEwj26OXG8tbLAhXLhSwKHY-vBegQjRwIBw&amp;url=http://svitppt.com.ua/rizne/biotehnologiya-genetichna-ta-klitinna-inzheneriya.html&amp;bvm=bv.117218890,d.bGQ&amp;psig=AFQjCNEQGtjhr3p3bRoekrlZyrYLMMyGZg&amp;ust=1458825477394930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google.com.ua/url?sa=i&amp;url=https://naurok.com.ua/prezentaci-do-uroku-z-temi-suchasni-dosyagnennya-biotehnologi-11083.html&amp;psig=AOvVaw1OYn9huaH8TTjFOHh_Q_aB&amp;ust=1588615322265000&amp;source=images&amp;cd=vfe&amp;ved=0CAIQjRxqFwoTCLDDgr2jmOkCFQAAAAAdAAAAABAD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.ua/url?sa=i&amp;rct=j&amp;q=&amp;esrc=s&amp;source=images&amp;cd=&amp;cad=rja&amp;uact=8&amp;ved=0ahUKEwiikMzG9tbLAhXqK5oKHai4BLcQjRwIBw&amp;url=http://harchi.info/articles/yizha-maybutnogo&amp;bvm=bv.117218890,d.bGQ&amp;psig=AFQjCNHytaFxioB-fNgkeaVmqOkgTQWYfA&amp;ust=145882644134950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ua/url?sa=i&amp;rct=j&amp;q=&amp;esrc=s&amp;source=images&amp;cd=&amp;cad=rja&amp;uact=8&amp;ved=0ahUKEwie566UtdbLAhXFd5oKHf3hAsQQjRwIBw&amp;url=http://school.xvatit.com/index.php?title=%D0%94%D0%BE%D1%81%D1%8F%D0%B3%D0%BD%D0%B5%D0%BD%D0%BD%D1%8F_%D0%B2_%D1%81%D0%B5%D0%BB%D0%B5%D0%BA%D1%86%D1%96%D1%97_%D1%80%D0%BE%D1%81%D0%BB%D0%B8%D0%BD,_%D1%82%D0%B2%D0%B0%D1%80%D0%B8%D0%BD,_%D0%BC%D1%96%D0%BA%D1%80%D0%BE%D0%BE%D1%80%D0%B3%D0%B0%D0%BD%D1%96%D0%B7%D0%BC%D1%96%D0%B2&amp;psig=AFQjCNE4vI_vhHy_LgT1FJsIqIkaJ1ihTA&amp;ust=145880864968342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Загальна біологія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Основи селекції</a:t>
            </a:r>
          </a:p>
          <a:p>
            <a:r>
              <a:rPr lang="uk-UA" dirty="0"/>
              <a:t>Сучасні біотехнології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804704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Одомашнення тварин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Людина одомашнила багато видів птахів. </a:t>
            </a:r>
            <a:r>
              <a:rPr lang="uk-UA" b="1" dirty="0">
                <a:solidFill>
                  <a:srgbClr val="FF0000"/>
                </a:solidFill>
              </a:rPr>
              <a:t>Свійські кури </a:t>
            </a:r>
            <a:r>
              <a:rPr lang="uk-UA" dirty="0"/>
              <a:t>походять від диких банківських та червоних курей, одомашнених 5-6 тис. років на території Південної та Південно-Східної Азії. Індіанські племена Центральної Америки одомашнили близько 2 тис. років тому </a:t>
            </a:r>
            <a:r>
              <a:rPr lang="uk-UA" b="1" dirty="0">
                <a:solidFill>
                  <a:srgbClr val="FF0000"/>
                </a:solidFill>
              </a:rPr>
              <a:t>індичок.</a:t>
            </a:r>
          </a:p>
          <a:p>
            <a:r>
              <a:rPr lang="uk-UA" b="1" dirty="0">
                <a:solidFill>
                  <a:srgbClr val="FF0000"/>
                </a:solidFill>
              </a:rPr>
              <a:t>Свійська качка </a:t>
            </a:r>
            <a:r>
              <a:rPr lang="uk-UA" dirty="0"/>
              <a:t>походить від дикої качки – крижня.</a:t>
            </a:r>
          </a:p>
          <a:p>
            <a:r>
              <a:rPr lang="uk-UA" b="1" dirty="0">
                <a:solidFill>
                  <a:srgbClr val="FF0000"/>
                </a:solidFill>
              </a:rPr>
              <a:t>Голуб свійський </a:t>
            </a:r>
            <a:r>
              <a:rPr lang="uk-UA" dirty="0"/>
              <a:t>походить від дикого скельного голуба. </a:t>
            </a:r>
          </a:p>
          <a:p>
            <a:r>
              <a:rPr lang="uk-UA" dirty="0"/>
              <a:t>Нині людина одомашнила перепелів, куріпок, фазанів, тетеруків та ін.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6648" cy="444664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Штучний добір і його форми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136904" cy="6021288"/>
          </a:xfrm>
        </p:spPr>
        <p:txBody>
          <a:bodyPr>
            <a:normAutofit/>
          </a:bodyPr>
          <a:lstStyle/>
          <a:p>
            <a:r>
              <a:rPr lang="uk-UA" dirty="0"/>
              <a:t>Різноманітність порід і сортів є результатом різноспрямованої роботи людини. </a:t>
            </a:r>
            <a:r>
              <a:rPr lang="uk-UA" b="1" dirty="0">
                <a:solidFill>
                  <a:srgbClr val="FF0000"/>
                </a:solidFill>
              </a:rPr>
              <a:t>Добір, який проводить людина, Ч.Дарвін  назвав штучним</a:t>
            </a:r>
            <a:r>
              <a:rPr lang="uk-UA" dirty="0"/>
              <a:t>. Він виділив дві форми штучного добору – </a:t>
            </a:r>
            <a:r>
              <a:rPr lang="uk-UA" b="1" dirty="0">
                <a:solidFill>
                  <a:srgbClr val="FF0000"/>
                </a:solidFill>
              </a:rPr>
              <a:t>несвідомий та свідомий, або методичний.</a:t>
            </a:r>
          </a:p>
          <a:p>
            <a:r>
              <a:rPr lang="uk-UA" b="1" dirty="0">
                <a:solidFill>
                  <a:srgbClr val="FF0000"/>
                </a:solidFill>
              </a:rPr>
              <a:t>Несвідомий добір </a:t>
            </a:r>
            <a:r>
              <a:rPr lang="uk-UA" dirty="0"/>
              <a:t>– найдавніша форма селекційного процесу. Людина намагалася зберегти для розмноження кращих тварин і краще насіння рослин.</a:t>
            </a:r>
          </a:p>
          <a:p>
            <a:r>
              <a:rPr lang="uk-UA" b="1" dirty="0">
                <a:solidFill>
                  <a:srgbClr val="FF0000"/>
                </a:solidFill>
              </a:rPr>
              <a:t>Свідомий добір полягає </a:t>
            </a:r>
            <a:r>
              <a:rPr lang="uk-UA" dirty="0"/>
              <a:t>у тому, що селекціонер ставить за мету вивести нову форму тварин чи рослин, які б мали певні цінні ознаки.</a:t>
            </a:r>
            <a:r>
              <a:rPr lang="en-US" dirty="0"/>
              <a:t> </a:t>
            </a:r>
            <a:r>
              <a:rPr lang="uk-UA" dirty="0"/>
              <a:t>Масовий добір (за фенотипом), індивідуальний добір (за генотипом)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196752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tx1"/>
                </a:solidFill>
              </a:rPr>
              <a:t>Методи селекції рослин. Індивідуальний і масовий добір у селекції злакових культур</a:t>
            </a:r>
          </a:p>
        </p:txBody>
      </p:sp>
      <p:pic>
        <p:nvPicPr>
          <p:cNvPr id="4" name="img2_62595" descr="F:\МОИ ДОКУМЕНТЫ-2\картинки биология\общая биология\генетика и селекция\селекция\виды отбора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89644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58868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tx1"/>
                </a:solidFill>
              </a:rPr>
              <a:t>Штучний добір у селекції рослин</a:t>
            </a:r>
          </a:p>
        </p:txBody>
      </p:sp>
      <p:pic>
        <p:nvPicPr>
          <p:cNvPr id="4" name="irc_mi" descr="http://pwpt.ru/uploads/presentation_screenshots/49b129cb81c6ca94658c5d9d2fe5077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770485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cdn.thinglink.me/api/image/396949250660892674/1024/10/scaletowidth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9248" cy="404664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Системи схрещувань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404664"/>
            <a:ext cx="5292080" cy="6453336"/>
          </a:xfrm>
        </p:spPr>
        <p:txBody>
          <a:bodyPr>
            <a:noAutofit/>
          </a:bodyPr>
          <a:lstStyle/>
          <a:p>
            <a:r>
              <a:rPr lang="uk-UA" sz="2400" b="1" dirty="0"/>
              <a:t>У межах одного виду – </a:t>
            </a:r>
            <a:r>
              <a:rPr lang="uk-UA" sz="2400" b="1" dirty="0">
                <a:solidFill>
                  <a:srgbClr val="FF0000"/>
                </a:solidFill>
              </a:rPr>
              <a:t>внутрішньовидова</a:t>
            </a:r>
            <a:r>
              <a:rPr lang="uk-UA" sz="2400" b="1" dirty="0"/>
              <a:t> гібридизація</a:t>
            </a:r>
          </a:p>
          <a:p>
            <a:r>
              <a:rPr lang="uk-UA" sz="2400" b="1" dirty="0"/>
              <a:t>Схрещування буває </a:t>
            </a:r>
            <a:r>
              <a:rPr lang="uk-UA" sz="2400" b="1" dirty="0">
                <a:solidFill>
                  <a:srgbClr val="FF0000"/>
                </a:solidFill>
              </a:rPr>
              <a:t>спорідненим і неспорідненим.</a:t>
            </a:r>
          </a:p>
          <a:p>
            <a:r>
              <a:rPr lang="uk-UA" sz="2400" b="1" dirty="0"/>
              <a:t>За умов спорідненого схрещування підвищується </a:t>
            </a:r>
            <a:r>
              <a:rPr lang="uk-UA" sz="2400" b="1" dirty="0">
                <a:solidFill>
                  <a:srgbClr val="FF0000"/>
                </a:solidFill>
              </a:rPr>
              <a:t>гомозиготність </a:t>
            </a:r>
            <a:r>
              <a:rPr lang="uk-UA" sz="2400" b="1" dirty="0"/>
              <a:t>гібридів.</a:t>
            </a:r>
          </a:p>
          <a:p>
            <a:r>
              <a:rPr lang="uk-UA" sz="2400" b="1" dirty="0"/>
              <a:t>Наслідок – ослаблення і навіть виродження потомків.</a:t>
            </a:r>
          </a:p>
          <a:p>
            <a:r>
              <a:rPr lang="uk-UA" sz="2400" b="1" dirty="0"/>
              <a:t>Чисті лінії у рослин і інбредні лінії у тварин.</a:t>
            </a:r>
          </a:p>
          <a:p>
            <a:r>
              <a:rPr lang="uk-UA" sz="2400" b="1" dirty="0"/>
              <a:t>За умов неспорідненого схрещування підвищується гетерозиготність потомків. Спостерігається явище </a:t>
            </a:r>
            <a:r>
              <a:rPr lang="uk-UA" sz="2400" b="1" dirty="0">
                <a:solidFill>
                  <a:srgbClr val="FF0000"/>
                </a:solidFill>
              </a:rPr>
              <a:t>гетерозису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48064" y="260648"/>
            <a:ext cx="3995936" cy="6597352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uk-UA" b="1" dirty="0"/>
              <a:t>Між особинами різних видів </a:t>
            </a:r>
            <a:r>
              <a:rPr lang="uk-UA" b="1" dirty="0" err="1"/>
              <a:t>–</a:t>
            </a:r>
            <a:r>
              <a:rPr lang="uk-UA" b="1" dirty="0" err="1">
                <a:solidFill>
                  <a:srgbClr val="FF0000"/>
                </a:solidFill>
              </a:rPr>
              <a:t>міжвидова</a:t>
            </a:r>
            <a:r>
              <a:rPr lang="uk-UA" b="1" dirty="0">
                <a:solidFill>
                  <a:srgbClr val="FF0000"/>
                </a:solidFill>
              </a:rPr>
              <a:t>, або віддалена гібридизація. </a:t>
            </a:r>
            <a:r>
              <a:rPr lang="uk-UA" b="1" dirty="0"/>
              <a:t>Наприклад, гібриди пшениці і пирію, пшениці і жита (</a:t>
            </a:r>
            <a:r>
              <a:rPr lang="uk-UA" b="1" dirty="0" err="1"/>
              <a:t>тритікале</a:t>
            </a:r>
            <a:r>
              <a:rPr lang="uk-UA" b="1" dirty="0"/>
              <a:t>) мають високу продуктивність. Відомі гібриди малини й ожини, сливи і терену та ін. У тваринництві виведені мули (гібрид кобили та віслюка), </a:t>
            </a:r>
            <a:r>
              <a:rPr lang="uk-UA" b="1" dirty="0" err="1"/>
              <a:t>архаромериноси</a:t>
            </a:r>
            <a:r>
              <a:rPr lang="uk-UA" b="1" dirty="0"/>
              <a:t> (гібрид тонкорунних мериносів і дикого гірського архара), бестер (гібрид білуги і стерляді).</a:t>
            </a:r>
          </a:p>
          <a:p>
            <a:r>
              <a:rPr lang="uk-UA" b="1" dirty="0">
                <a:solidFill>
                  <a:srgbClr val="FF0000"/>
                </a:solidFill>
              </a:rPr>
              <a:t>Рослинні стерильні гібриди розмножують вегетативно, а тварин намагаються створити клонуванням.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660688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Гетерозис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124744"/>
            <a:ext cx="7444680" cy="5330992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Підвищення життєздатності і продуктивності гібридів першого покоління від схрещування різних чистих ліній порівняно з батьківськими формами.</a:t>
            </a:r>
          </a:p>
          <a:p>
            <a:r>
              <a:rPr lang="uk-UA" sz="2800" dirty="0"/>
              <a:t>Для подальшого розмноження гетерозисні гібриди зазвичай не використовують. Гетерозисний ефект у рослин можна закріпити вегетативним розмноженням.</a:t>
            </a:r>
          </a:p>
          <a:p>
            <a:r>
              <a:rPr lang="uk-UA" sz="2800" b="1" dirty="0">
                <a:solidFill>
                  <a:srgbClr val="FF0000"/>
                </a:solidFill>
              </a:rPr>
              <a:t>Гетерозис </a:t>
            </a:r>
            <a:r>
              <a:rPr lang="uk-UA" sz="2800" b="1" dirty="0" err="1">
                <a:solidFill>
                  <a:srgbClr val="FF0000"/>
                </a:solidFill>
              </a:rPr>
              <a:t>грунтується</a:t>
            </a:r>
            <a:r>
              <a:rPr lang="uk-UA" sz="2800" b="1" dirty="0">
                <a:solidFill>
                  <a:srgbClr val="FF0000"/>
                </a:solidFill>
              </a:rPr>
              <a:t> на явищах </a:t>
            </a:r>
            <a:r>
              <a:rPr lang="uk-UA" sz="2800" b="1" dirty="0" err="1">
                <a:solidFill>
                  <a:srgbClr val="FF0000"/>
                </a:solidFill>
              </a:rPr>
              <a:t>наддомінування</a:t>
            </a:r>
            <a:r>
              <a:rPr lang="uk-UA" sz="2800" b="1" dirty="0">
                <a:solidFill>
                  <a:srgbClr val="FF0000"/>
                </a:solidFill>
              </a:rPr>
              <a:t> та комплементарній взаємодії між </a:t>
            </a:r>
            <a:r>
              <a:rPr lang="uk-UA" sz="2800" b="1" dirty="0" err="1">
                <a:solidFill>
                  <a:srgbClr val="FF0000"/>
                </a:solidFill>
              </a:rPr>
              <a:t>неалельними</a:t>
            </a:r>
            <a:r>
              <a:rPr lang="uk-UA" sz="2800" b="1" dirty="0">
                <a:solidFill>
                  <a:srgbClr val="FF0000"/>
                </a:solidFill>
              </a:rPr>
              <a:t> генами.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Презентація на тему:&quot; Методи селекції.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Міжвидові гібриди. </a:t>
            </a:r>
            <a:r>
              <a:rPr lang="uk-UA" dirty="0" err="1"/>
              <a:t>Лігри</a:t>
            </a:r>
            <a:r>
              <a:rPr lang="uk-UA" dirty="0"/>
              <a:t> і </a:t>
            </a:r>
            <a:r>
              <a:rPr lang="uk-UA" dirty="0" err="1"/>
              <a:t>тигони</a:t>
            </a:r>
            <a:endParaRPr lang="uk-UA" dirty="0"/>
          </a:p>
        </p:txBody>
      </p:sp>
      <p:pic>
        <p:nvPicPr>
          <p:cNvPr id="1032" name="Picture 8" descr="Лигр и тигролев: чем отличаются гибриды льва и тигра">
            <a:extLst>
              <a:ext uri="{FF2B5EF4-FFF2-40B4-BE49-F238E27FC236}">
                <a16:creationId xmlns:a16="http://schemas.microsoft.com/office/drawing/2014/main" id="{95539ADD-F38C-4274-9C53-93EDC70DCB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15" y="1628800"/>
            <a:ext cx="8344141" cy="490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Гібрид собаки та вовка</a:t>
            </a:r>
          </a:p>
        </p:txBody>
      </p:sp>
      <p:pic>
        <p:nvPicPr>
          <p:cNvPr id="4" name="irc_mi" descr="http://www.port2all.dp.ua/uploads/posts/2010-06/1275939334_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5491683" cy="406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Селекція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3200" dirty="0"/>
              <a:t>Це наука, що вивчає </a:t>
            </a:r>
            <a:r>
              <a:rPr lang="uk-UA" sz="3200" b="1" dirty="0">
                <a:solidFill>
                  <a:srgbClr val="FF0000"/>
                </a:solidFill>
              </a:rPr>
              <a:t>біологічні основи і методи створення і покращення</a:t>
            </a:r>
            <a:r>
              <a:rPr lang="uk-UA" sz="3200" dirty="0"/>
              <a:t> порід тварин, сортів рослин і штамів мікроорганізмів.</a:t>
            </a:r>
          </a:p>
          <a:p>
            <a:r>
              <a:rPr lang="uk-UA" sz="3200" dirty="0"/>
              <a:t>На думку М.І.Вавилова селекція як наука об</a:t>
            </a:r>
            <a:r>
              <a:rPr lang="en-US" sz="3200" dirty="0"/>
              <a:t>’</a:t>
            </a:r>
            <a:r>
              <a:rPr lang="uk-UA" sz="3200" dirty="0" err="1"/>
              <a:t>єднує</a:t>
            </a:r>
            <a:r>
              <a:rPr lang="uk-UA" sz="3200" dirty="0"/>
              <a:t> підходи, які характерні для </a:t>
            </a:r>
            <a:r>
              <a:rPr lang="uk-UA" sz="3200" b="1" dirty="0">
                <a:solidFill>
                  <a:srgbClr val="FF0000"/>
                </a:solidFill>
              </a:rPr>
              <a:t>еволюційної біології та генетики.</a:t>
            </a:r>
          </a:p>
          <a:p>
            <a:r>
              <a:rPr lang="uk-UA" sz="3600" b="1" dirty="0">
                <a:solidFill>
                  <a:srgbClr val="FF0000"/>
                </a:solidFill>
              </a:rPr>
              <a:t>Генетика є теоретичною основою селекції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Мутагенез і поліплоїдія в селекції рослин</a:t>
            </a:r>
          </a:p>
        </p:txBody>
      </p:sp>
      <p:pic>
        <p:nvPicPr>
          <p:cNvPr id="2050" name="Picture 2" descr="Вчимося розуміти терміни насінництва: поліплоїдія – Головне управління  Держпродспоживслужби в Херсонській області">
            <a:extLst>
              <a:ext uri="{FF2B5EF4-FFF2-40B4-BE49-F238E27FC236}">
                <a16:creationId xmlns:a16="http://schemas.microsoft.com/office/drawing/2014/main" id="{714E3162-9DBE-44BA-8A2E-DE6222EC07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7" y="1463040"/>
            <a:ext cx="4142734" cy="355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ліплоїдія - методи, види, селекція">
            <a:extLst>
              <a:ext uri="{FF2B5EF4-FFF2-40B4-BE49-F238E27FC236}">
                <a16:creationId xmlns:a16="http://schemas.microsoft.com/office/drawing/2014/main" id="{A82CFD75-8A72-47EE-A5EE-742DCC414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91" y="587864"/>
            <a:ext cx="1866739" cy="284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Хромосоми. Каріотип - презентація з біології">
            <a:extLst>
              <a:ext uri="{FF2B5EF4-FFF2-40B4-BE49-F238E27FC236}">
                <a16:creationId xmlns:a16="http://schemas.microsoft.com/office/drawing/2014/main" id="{17892968-2BBB-41BC-88AB-08027F04F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994" y="3516486"/>
            <a:ext cx="4459213" cy="334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Особливості селекції тварин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Підбір особин для гібридизації за </a:t>
            </a:r>
            <a:r>
              <a:rPr lang="uk-UA" dirty="0">
                <a:solidFill>
                  <a:srgbClr val="FF0000"/>
                </a:solidFill>
              </a:rPr>
              <a:t>родоводом, </a:t>
            </a:r>
            <a:r>
              <a:rPr lang="uk-UA" dirty="0" err="1">
                <a:solidFill>
                  <a:srgbClr val="FF0000"/>
                </a:solidFill>
              </a:rPr>
              <a:t>естер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r>
              <a:rPr lang="uk-UA" dirty="0" err="1">
                <a:solidFill>
                  <a:srgbClr val="FF0000"/>
                </a:solidFill>
              </a:rPr>
              <a:t>єром</a:t>
            </a:r>
            <a:r>
              <a:rPr lang="uk-UA" dirty="0"/>
              <a:t>.</a:t>
            </a:r>
          </a:p>
          <a:p>
            <a:r>
              <a:rPr lang="uk-UA" dirty="0"/>
              <a:t>Гібридизація.</a:t>
            </a:r>
          </a:p>
          <a:p>
            <a:r>
              <a:rPr lang="uk-UA" dirty="0"/>
              <a:t>Перевірка потомства </a:t>
            </a:r>
            <a:r>
              <a:rPr lang="uk-UA" dirty="0" err="1">
                <a:solidFill>
                  <a:srgbClr val="FF0000"/>
                </a:solidFill>
              </a:rPr>
              <a:t>інбридінгом</a:t>
            </a:r>
            <a:r>
              <a:rPr lang="uk-UA" dirty="0"/>
              <a:t>.</a:t>
            </a:r>
          </a:p>
          <a:p>
            <a:r>
              <a:rPr lang="uk-UA" dirty="0"/>
              <a:t>Контрольоване неспоріднене схрещування в межах породи або між породами дає змогу підтримувати корисні якості й підсилювати їх у наступних  поколіннях.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vitppt.com.ua/images/20/19521/770/img1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4604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Селекція мікроорганізмів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Мікроорганізми мають кільцеву молекулу ДНК, тому мутації проявляються в першому поколінні нащадків.</a:t>
            </a:r>
          </a:p>
          <a:p>
            <a:r>
              <a:rPr lang="uk-UA" dirty="0"/>
              <a:t>Є статевий процес у формах: трансформації, трансдукції, </a:t>
            </a:r>
            <a:r>
              <a:rPr lang="uk-UA" dirty="0" err="1"/>
              <a:t>кон</a:t>
            </a:r>
            <a:r>
              <a:rPr lang="en-US" dirty="0"/>
              <a:t>’</a:t>
            </a:r>
            <a:r>
              <a:rPr lang="ru-RU" dirty="0" err="1"/>
              <a:t>югації</a:t>
            </a:r>
            <a:r>
              <a:rPr lang="ru-RU" dirty="0"/>
              <a:t>.</a:t>
            </a:r>
          </a:p>
          <a:p>
            <a:r>
              <a:rPr lang="ru-RU" dirty="0" err="1"/>
              <a:t>Швидкі</a:t>
            </a:r>
            <a:r>
              <a:rPr lang="ru-RU" dirty="0"/>
              <a:t> </a:t>
            </a:r>
            <a:r>
              <a:rPr lang="ru-RU" dirty="0" err="1"/>
              <a:t>темпи</a:t>
            </a:r>
            <a:r>
              <a:rPr lang="ru-RU" dirty="0"/>
              <a:t> </a:t>
            </a:r>
            <a:r>
              <a:rPr lang="ru-RU" dirty="0" err="1"/>
              <a:t>розмноження</a:t>
            </a:r>
            <a:r>
              <a:rPr lang="ru-RU" dirty="0"/>
              <a:t>.</a:t>
            </a:r>
          </a:p>
          <a:p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селекції</a:t>
            </a:r>
            <a:r>
              <a:rPr lang="ru-RU" dirty="0"/>
              <a:t>: </a:t>
            </a:r>
            <a:r>
              <a:rPr lang="ru-RU" dirty="0" err="1"/>
              <a:t>штучний</a:t>
            </a:r>
            <a:r>
              <a:rPr lang="ru-RU" dirty="0"/>
              <a:t> </a:t>
            </a:r>
            <a:r>
              <a:rPr lang="ru-RU" dirty="0" err="1"/>
              <a:t>добір</a:t>
            </a:r>
            <a:r>
              <a:rPr lang="ru-RU" dirty="0"/>
              <a:t>, </a:t>
            </a:r>
            <a:r>
              <a:rPr lang="ru-RU" dirty="0" err="1"/>
              <a:t>індукований</a:t>
            </a:r>
            <a:r>
              <a:rPr lang="ru-RU" dirty="0"/>
              <a:t> мутагенез,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генної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клітинної</a:t>
            </a:r>
            <a:r>
              <a:rPr lang="ru-RU" dirty="0"/>
              <a:t> </a:t>
            </a:r>
            <a:r>
              <a:rPr lang="ru-RU" dirty="0" err="1"/>
              <a:t>інженерії</a:t>
            </a:r>
            <a:r>
              <a:rPr lang="ru-RU" dirty="0"/>
              <a:t>. </a:t>
            </a:r>
            <a:r>
              <a:rPr lang="ru-RU" b="1" dirty="0">
                <a:solidFill>
                  <a:srgbClr val="FF0000"/>
                </a:solidFill>
              </a:rPr>
              <a:t>НЕ </a:t>
            </a:r>
            <a:r>
              <a:rPr lang="ru-RU" b="1" dirty="0" err="1">
                <a:solidFill>
                  <a:srgbClr val="FF0000"/>
                </a:solidFill>
              </a:rPr>
              <a:t>застосовують</a:t>
            </a:r>
            <a:r>
              <a:rPr lang="ru-RU" b="1" dirty="0">
                <a:solidFill>
                  <a:srgbClr val="FF0000"/>
                </a:solidFill>
              </a:rPr>
              <a:t> метод </a:t>
            </a:r>
            <a:r>
              <a:rPr lang="ru-RU" b="1" dirty="0" err="1">
                <a:solidFill>
                  <a:srgbClr val="FF0000"/>
                </a:solidFill>
              </a:rPr>
              <a:t>гібридизації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Презентація на тему Селекція організмів — презентації з біології ...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1BCE5-926A-4F87-8E6A-66B23BE4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Біотехнологія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1D77F-CDA8-41E3-BCA7-38369457C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/>
              <a:t>Біотехнологія — міждисциплінарна галузь, що виникла на стику біологічних, хімічних і технічних наук</a:t>
            </a:r>
            <a:r>
              <a:rPr lang="uk-UA" dirty="0"/>
              <a:t>. Сучасна біотехнологія використовує  досягнення таких біологічних наук, як </a:t>
            </a:r>
            <a:r>
              <a:rPr lang="uk-UA" b="1" dirty="0">
                <a:solidFill>
                  <a:srgbClr val="FF0000"/>
                </a:solidFill>
              </a:rPr>
              <a:t>молекулярна біологія та генетика, біохімія, біологія клітини</a:t>
            </a:r>
            <a:r>
              <a:rPr lang="uk-UA" b="1" dirty="0"/>
              <a:t>.  Саме уявлення про універсальність властивостей генетичного матеріалу і клітинної будови живої матерії являють собою теоретичні узагальнення, які втілюються у сучасних галузях експериментальної біології, до яких належать клітинна і генна інженерія. Цей синтетичний напрям став основою  галузі прикладної  біології – біотехнології.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997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Біотехнологія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/>
              <a:t>Біотехнологією називають свідоме виробництво потрібних для людини продуктів і матеріалів за допомогою біологічних  об</a:t>
            </a:r>
            <a:r>
              <a:rPr lang="en-US" b="1" dirty="0"/>
              <a:t>’</a:t>
            </a:r>
            <a:r>
              <a:rPr lang="uk-UA" b="1" dirty="0" err="1"/>
              <a:t>єктів</a:t>
            </a:r>
            <a:r>
              <a:rPr lang="uk-UA" b="1" dirty="0"/>
              <a:t> і процесів. </a:t>
            </a:r>
          </a:p>
          <a:p>
            <a:r>
              <a:rPr lang="uk-UA" dirty="0"/>
              <a:t>Біотехнологія і селекція.</a:t>
            </a:r>
          </a:p>
          <a:p>
            <a:r>
              <a:rPr lang="uk-UA" dirty="0"/>
              <a:t>Біотехнологія і харчова промисловість.</a:t>
            </a:r>
          </a:p>
          <a:p>
            <a:r>
              <a:rPr lang="uk-UA" dirty="0"/>
              <a:t>Біотехнологічні процеси застосовують для очищення навколишнього середовища від побутових і промислових забруднень, у розробленні біологічних методів боротьби  зі шкідниками сільського та лісового господарств.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Бактерії та біотехнології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028384" cy="5256584"/>
          </a:xfrm>
        </p:spPr>
        <p:txBody>
          <a:bodyPr>
            <a:normAutofit/>
          </a:bodyPr>
          <a:lstStyle/>
          <a:p>
            <a:r>
              <a:rPr lang="uk-UA" dirty="0"/>
              <a:t>Бактерії використовують при виробництві продуктів харчування (оцту, молочнокислих продуктів та ін.), </a:t>
            </a:r>
            <a:r>
              <a:rPr lang="uk-UA" dirty="0" err="1"/>
              <a:t>біоінсектицидів</a:t>
            </a:r>
            <a:r>
              <a:rPr lang="uk-UA" dirty="0"/>
              <a:t>, білка, вітамінів, розчинників та органічних кислот, біогазу та </a:t>
            </a:r>
            <a:r>
              <a:rPr lang="uk-UA" dirty="0" err="1"/>
              <a:t>фотоводню</a:t>
            </a:r>
            <a:r>
              <a:rPr lang="uk-UA" dirty="0"/>
              <a:t> (</a:t>
            </a:r>
            <a:r>
              <a:rPr lang="en-US" b="1" i="1" dirty="0" err="1"/>
              <a:t>Halobacterium</a:t>
            </a:r>
            <a:r>
              <a:rPr lang="en-US" b="1" i="1" dirty="0"/>
              <a:t> </a:t>
            </a:r>
            <a:r>
              <a:rPr lang="en-US" b="1" i="1" dirty="0" err="1"/>
              <a:t>halobium</a:t>
            </a:r>
            <a:r>
              <a:rPr lang="en-US" b="1" i="1" dirty="0"/>
              <a:t>)</a:t>
            </a:r>
            <a:r>
              <a:rPr lang="uk-UA" b="1" i="1" dirty="0"/>
              <a:t>.</a:t>
            </a:r>
            <a:r>
              <a:rPr lang="uk-UA" i="1" dirty="0"/>
              <a:t> </a:t>
            </a:r>
            <a:r>
              <a:rPr lang="uk-UA" dirty="0"/>
              <a:t>Оцтовокислі бактерії, які представлені родами </a:t>
            </a:r>
            <a:r>
              <a:rPr lang="en-US" b="1" i="1" dirty="0" err="1"/>
              <a:t>Gluconobacter</a:t>
            </a:r>
            <a:r>
              <a:rPr lang="uk-UA" b="1" i="1" dirty="0"/>
              <a:t> і</a:t>
            </a:r>
            <a:r>
              <a:rPr lang="en-US" b="1" i="1" dirty="0"/>
              <a:t> </a:t>
            </a:r>
            <a:r>
              <a:rPr lang="en-US" b="1" i="1" dirty="0" err="1"/>
              <a:t>Acetobacter</a:t>
            </a:r>
            <a:r>
              <a:rPr lang="uk-UA" dirty="0"/>
              <a:t> перетворюють етанол у оцтову кислоту, а оцтову кислоту  у  вуглекислий газ та воду.</a:t>
            </a:r>
          </a:p>
          <a:p>
            <a:r>
              <a:rPr lang="en-US" b="1" i="1" dirty="0"/>
              <a:t>Clostridium </a:t>
            </a:r>
            <a:r>
              <a:rPr lang="en-US" b="1" i="1" dirty="0" err="1"/>
              <a:t>acetobutilicum</a:t>
            </a:r>
            <a:r>
              <a:rPr lang="uk-UA" b="1" i="1" dirty="0"/>
              <a:t> </a:t>
            </a:r>
            <a:r>
              <a:rPr lang="uk-UA" dirty="0"/>
              <a:t>перетворюють </a:t>
            </a:r>
            <a:r>
              <a:rPr lang="uk-UA" dirty="0" err="1"/>
              <a:t>цукри</a:t>
            </a:r>
            <a:r>
              <a:rPr lang="uk-UA" dirty="0"/>
              <a:t> на ацетон, етанол, </a:t>
            </a:r>
            <a:r>
              <a:rPr lang="uk-UA" dirty="0" err="1"/>
              <a:t>ізопропанол</a:t>
            </a:r>
            <a:r>
              <a:rPr lang="uk-UA" dirty="0"/>
              <a:t> та ін.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Презентація з теми &quot;Біотехнологія&quot;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vitppt.com.ua/images/4/3134/770/img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660688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Основи селекції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028384" cy="5877272"/>
          </a:xfrm>
        </p:spPr>
        <p:txBody>
          <a:bodyPr>
            <a:normAutofit/>
          </a:bodyPr>
          <a:lstStyle/>
          <a:p>
            <a:r>
              <a:rPr lang="uk-UA" dirty="0"/>
              <a:t>Для проведення досліджень у галузі селекції людина створює </a:t>
            </a:r>
            <a:r>
              <a:rPr lang="uk-UA" b="1" dirty="0">
                <a:solidFill>
                  <a:srgbClr val="FF0000"/>
                </a:solidFill>
              </a:rPr>
              <a:t>штучні популяції </a:t>
            </a:r>
            <a:r>
              <a:rPr lang="uk-UA" dirty="0"/>
              <a:t>організмів, що мають спільні корисні ознаки. Тому такі популяції у рослин  називають </a:t>
            </a:r>
            <a:r>
              <a:rPr lang="uk-UA" b="1" dirty="0">
                <a:solidFill>
                  <a:srgbClr val="FF0000"/>
                </a:solidFill>
              </a:rPr>
              <a:t>сортами</a:t>
            </a:r>
            <a:r>
              <a:rPr lang="uk-UA" dirty="0"/>
              <a:t>, у тварин –</a:t>
            </a:r>
            <a:r>
              <a:rPr lang="uk-UA" b="1" dirty="0"/>
              <a:t> </a:t>
            </a:r>
            <a:r>
              <a:rPr lang="uk-UA" b="1" dirty="0">
                <a:solidFill>
                  <a:srgbClr val="FF0000"/>
                </a:solidFill>
              </a:rPr>
              <a:t>породами</a:t>
            </a:r>
            <a:r>
              <a:rPr lang="uk-UA" dirty="0">
                <a:solidFill>
                  <a:srgbClr val="FF0000"/>
                </a:solidFill>
              </a:rPr>
              <a:t>.</a:t>
            </a:r>
          </a:p>
          <a:p>
            <a:r>
              <a:rPr lang="uk-UA" dirty="0"/>
              <a:t>Сорти та породи – це популяції організмів з </a:t>
            </a:r>
            <a:r>
              <a:rPr lang="uk-UA" b="1" dirty="0">
                <a:solidFill>
                  <a:srgbClr val="FF0000"/>
                </a:solidFill>
              </a:rPr>
              <a:t>нетотожними генотипами</a:t>
            </a:r>
            <a:r>
              <a:rPr lang="uk-UA" b="1" dirty="0"/>
              <a:t>.</a:t>
            </a:r>
          </a:p>
          <a:p>
            <a:r>
              <a:rPr lang="uk-UA" dirty="0"/>
              <a:t>Клон клітини мікроорганізмів, що володіє певними властивостями, називається </a:t>
            </a:r>
            <a:r>
              <a:rPr lang="uk-UA" b="1" dirty="0">
                <a:solidFill>
                  <a:srgbClr val="FF0000"/>
                </a:solidFill>
              </a:rPr>
              <a:t>штамом.</a:t>
            </a:r>
          </a:p>
          <a:p>
            <a:r>
              <a:rPr lang="uk-UA" b="1" dirty="0">
                <a:solidFill>
                  <a:srgbClr val="FF0000"/>
                </a:solidFill>
              </a:rPr>
              <a:t>В основі селекції лежать спадкова мінливість та штучний добір.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image.slidesharecdn.com/11-140505111037-phpapp01/95/1-1-19-638.jpg?cb=1399288318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vitppt.com.ua/images/47/46088/960/img1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Застосування клітинної інженерії</a:t>
            </a:r>
          </a:p>
        </p:txBody>
      </p:sp>
      <p:pic>
        <p:nvPicPr>
          <p:cNvPr id="4" name="irc_mi" descr="http://svitppt.com.ua/images/47/46111/770/img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842493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vitppt.com.ua/images/47/46111/770/img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74917-DD4A-49E0-9240-EA9C351CA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Клітинна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інженерія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1357B2-E1BA-4A8A-A264-BEA503508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гібридів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раковими</a:t>
            </a:r>
            <a:r>
              <a:rPr lang="ru-RU" dirty="0"/>
              <a:t> і </a:t>
            </a:r>
            <a:r>
              <a:rPr lang="ru-RU" dirty="0" err="1"/>
              <a:t>нормальними</a:t>
            </a:r>
            <a:r>
              <a:rPr lang="ru-RU" dirty="0"/>
              <a:t> </a:t>
            </a:r>
            <a:r>
              <a:rPr lang="ru-RU" dirty="0" err="1"/>
              <a:t>клітинами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 </a:t>
            </a:r>
            <a:r>
              <a:rPr lang="ru-RU" dirty="0" err="1"/>
              <a:t>застосовують</a:t>
            </a:r>
            <a:r>
              <a:rPr lang="ru-RU" dirty="0"/>
              <a:t> для </a:t>
            </a:r>
            <a:r>
              <a:rPr lang="ru-RU" dirty="0" err="1"/>
              <a:t>отримання</a:t>
            </a:r>
            <a:r>
              <a:rPr lang="ru-RU" dirty="0"/>
              <a:t> так </a:t>
            </a:r>
            <a:r>
              <a:rPr lang="ru-RU" dirty="0" err="1"/>
              <a:t>званих</a:t>
            </a:r>
            <a:r>
              <a:rPr lang="ru-RU" dirty="0"/>
              <a:t> </a:t>
            </a:r>
            <a:r>
              <a:rPr lang="ru-RU" dirty="0" err="1"/>
              <a:t>моноклональних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гібридом</a:t>
            </a:r>
            <a:r>
              <a:rPr lang="ru-RU" dirty="0"/>
              <a:t>. 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антитіла</a:t>
            </a:r>
            <a:r>
              <a:rPr lang="ru-RU" dirty="0"/>
              <a:t> у </a:t>
            </a: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введення</a:t>
            </a:r>
            <a:r>
              <a:rPr lang="ru-RU" dirty="0"/>
              <a:t> до </a:t>
            </a:r>
            <a:r>
              <a:rPr lang="ru-RU" dirty="0" err="1"/>
              <a:t>організму</a:t>
            </a:r>
            <a:r>
              <a:rPr lang="ru-RU" dirty="0"/>
              <a:t>  </a:t>
            </a:r>
            <a:r>
              <a:rPr lang="ru-RU" dirty="0" err="1"/>
              <a:t>тварини</a:t>
            </a:r>
            <a:r>
              <a:rPr lang="ru-RU" dirty="0"/>
              <a:t>  антигена (</a:t>
            </a:r>
            <a:r>
              <a:rPr lang="ru-RU" dirty="0" err="1"/>
              <a:t>чужорідного</a:t>
            </a:r>
            <a:r>
              <a:rPr lang="ru-RU" dirty="0"/>
              <a:t> </a:t>
            </a:r>
            <a:r>
              <a:rPr lang="ru-RU" dirty="0" err="1"/>
              <a:t>білка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полісахарида</a:t>
            </a:r>
            <a:r>
              <a:rPr lang="ru-RU" dirty="0"/>
              <a:t>) </a:t>
            </a:r>
            <a:r>
              <a:rPr lang="ru-RU" dirty="0" err="1"/>
              <a:t>виробляються</a:t>
            </a:r>
            <a:r>
              <a:rPr lang="ru-RU" dirty="0"/>
              <a:t> </a:t>
            </a:r>
            <a:r>
              <a:rPr lang="ru-RU" dirty="0" err="1"/>
              <a:t>певними</a:t>
            </a:r>
            <a:r>
              <a:rPr lang="ru-RU" dirty="0"/>
              <a:t> клонами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імунної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вилучають</a:t>
            </a:r>
            <a:r>
              <a:rPr lang="ru-RU" dirty="0"/>
              <a:t> з </a:t>
            </a:r>
            <a:r>
              <a:rPr lang="ru-RU" dirty="0" err="1"/>
              <a:t>селезінки</a:t>
            </a:r>
            <a:r>
              <a:rPr lang="ru-RU" dirty="0"/>
              <a:t> </a:t>
            </a:r>
            <a:r>
              <a:rPr lang="ru-RU" dirty="0" err="1"/>
              <a:t>імунізованих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поєднують</a:t>
            </a:r>
            <a:r>
              <a:rPr lang="ru-RU" dirty="0"/>
              <a:t> з </a:t>
            </a:r>
            <a:r>
              <a:rPr lang="ru-RU" dirty="0" err="1"/>
              <a:t>клітинами</a:t>
            </a:r>
            <a:r>
              <a:rPr lang="ru-RU" dirty="0"/>
              <a:t> </a:t>
            </a:r>
            <a:r>
              <a:rPr lang="ru-RU" dirty="0" err="1"/>
              <a:t>меланоми</a:t>
            </a:r>
            <a:r>
              <a:rPr lang="ru-RU" dirty="0"/>
              <a:t> – одного з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злоякісної</a:t>
            </a:r>
            <a:r>
              <a:rPr lang="ru-RU" dirty="0"/>
              <a:t>  </a:t>
            </a:r>
            <a:r>
              <a:rPr lang="ru-RU" dirty="0" err="1"/>
              <a:t>пухлини</a:t>
            </a:r>
            <a:r>
              <a:rPr lang="ru-RU" dirty="0"/>
              <a:t>.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гібридоми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об'єднують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батьківських</a:t>
            </a:r>
            <a:r>
              <a:rPr lang="ru-RU" dirty="0"/>
              <a:t> форм: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імунної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–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uk-UA" dirty="0"/>
              <a:t>виробляти певні антитіла, а від клітини меланоми – здатність необмежено довго поділятись в умовах культури клітин.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035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Злиття соматичних клітин</a:t>
            </a:r>
          </a:p>
        </p:txBody>
      </p:sp>
      <p:pic>
        <p:nvPicPr>
          <p:cNvPr id="4" name="irc_mi" descr="http://konspekta.net/studopediainfo/baza1/440239306703.files/image11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7178" y="1609725"/>
            <a:ext cx="413904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98072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dirty="0" err="1">
                <a:solidFill>
                  <a:schemeClr val="tx1"/>
                </a:solidFill>
              </a:rPr>
              <a:t>Гібридоми</a:t>
            </a:r>
            <a:r>
              <a:rPr lang="uk-UA" dirty="0">
                <a:solidFill>
                  <a:schemeClr val="tx1"/>
                </a:solidFill>
              </a:rPr>
              <a:t> і </a:t>
            </a:r>
            <a:r>
              <a:rPr lang="uk-UA" dirty="0" err="1">
                <a:solidFill>
                  <a:schemeClr val="tx1"/>
                </a:solidFill>
              </a:rPr>
              <a:t>моноклональні</a:t>
            </a:r>
            <a:r>
              <a:rPr lang="uk-UA" dirty="0">
                <a:solidFill>
                  <a:schemeClr val="tx1"/>
                </a:solidFill>
              </a:rPr>
              <a:t> антитіла</a:t>
            </a:r>
          </a:p>
        </p:txBody>
      </p:sp>
      <p:pic>
        <p:nvPicPr>
          <p:cNvPr id="4" name="Содержимое 3" descr="https://upload.wikimedia.org/wikipedia/commons/thumb/9/9a/Monoclonals.png/640px-Monoclonals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6552727" cy="58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7699248" cy="146304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Гібридизація соматичних клітин рослин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211960" cy="544522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об'єднують</a:t>
            </a:r>
            <a:r>
              <a:rPr lang="ru-RU" dirty="0"/>
              <a:t> не </a:t>
            </a:r>
            <a:r>
              <a:rPr lang="ru-RU" dirty="0" err="1"/>
              <a:t>соматичні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, а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протопласти</a:t>
            </a:r>
            <a:r>
              <a:rPr lang="ru-RU" dirty="0"/>
              <a:t>, </a:t>
            </a:r>
            <a:r>
              <a:rPr lang="ru-RU" dirty="0" err="1"/>
              <a:t>попереньо</a:t>
            </a:r>
            <a:r>
              <a:rPr lang="ru-RU" dirty="0"/>
              <a:t> </a:t>
            </a:r>
            <a:r>
              <a:rPr lang="ru-RU" dirty="0" err="1"/>
              <a:t>позбавлені</a:t>
            </a:r>
            <a:r>
              <a:rPr lang="ru-RU" dirty="0"/>
              <a:t> </a:t>
            </a:r>
            <a:r>
              <a:rPr lang="ru-RU" dirty="0" err="1"/>
              <a:t>оболонок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видаляли</a:t>
            </a:r>
            <a:r>
              <a:rPr lang="ru-RU" dirty="0"/>
              <a:t>  </a:t>
            </a:r>
            <a:r>
              <a:rPr lang="ru-RU" dirty="0" err="1"/>
              <a:t>ферментативним</a:t>
            </a:r>
            <a:r>
              <a:rPr lang="ru-RU" dirty="0"/>
              <a:t> шляхом. 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способі</a:t>
            </a:r>
            <a:r>
              <a:rPr lang="ru-RU" dirty="0"/>
              <a:t> </a:t>
            </a:r>
            <a:r>
              <a:rPr lang="ru-RU" dirty="0" err="1"/>
              <a:t>гібридизації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 </a:t>
            </a:r>
            <a:r>
              <a:rPr lang="ru-RU" dirty="0" err="1"/>
              <a:t>здолати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міжвидові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міжродові</a:t>
            </a:r>
            <a:r>
              <a:rPr lang="ru-RU" dirty="0"/>
              <a:t> </a:t>
            </a:r>
            <a:r>
              <a:rPr lang="ru-RU" dirty="0" err="1"/>
              <a:t>бар'єри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унеможливлюють</a:t>
            </a:r>
            <a:r>
              <a:rPr lang="ru-RU" dirty="0"/>
              <a:t> </a:t>
            </a:r>
            <a:r>
              <a:rPr lang="ru-RU" dirty="0" err="1"/>
              <a:t>схрещування</a:t>
            </a:r>
            <a:endParaRPr lang="uk-UA" dirty="0"/>
          </a:p>
        </p:txBody>
      </p:sp>
      <p:pic>
        <p:nvPicPr>
          <p:cNvPr id="9" name="Содержимое 8" descr="Протопласт - это что такое в биотехнологии - Новости, статьи и обзоры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28800"/>
            <a:ext cx="500404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660688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Гібридизація соматичних клітин рослин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uk-UA" dirty="0"/>
              <a:t>На сьогодні методами соматичної гібридизації отримані внутрішньовидові (дурману, петунії та ін.), міжвидові (петунії, моркви, дурману, картоплі), міжродові (томати + картопля; </a:t>
            </a:r>
            <a:r>
              <a:rPr lang="uk-UA" dirty="0" err="1"/>
              <a:t>арабідопсис</a:t>
            </a:r>
            <a:r>
              <a:rPr lang="uk-UA" dirty="0"/>
              <a:t> + турнепс; дурман + </a:t>
            </a:r>
            <a:r>
              <a:rPr lang="uk-UA" dirty="0" err="1"/>
              <a:t>красавка</a:t>
            </a:r>
            <a:r>
              <a:rPr lang="uk-UA" dirty="0"/>
              <a:t>) та </a:t>
            </a:r>
            <a:r>
              <a:rPr lang="uk-UA" dirty="0" err="1"/>
              <a:t>міжродинні</a:t>
            </a:r>
            <a:r>
              <a:rPr lang="uk-UA" dirty="0"/>
              <a:t> гібриди (горох + тютюн; цибуля + тютюн). Однак у багатьох випадках гібридні рослини, отримані таким способом, в певній мірі, ненормальні. Наприклад соматичний гібрид між </a:t>
            </a:r>
            <a:r>
              <a:rPr lang="uk-UA" dirty="0" err="1"/>
              <a:t>арабідопсисом</a:t>
            </a:r>
            <a:r>
              <a:rPr lang="uk-UA" dirty="0"/>
              <a:t> і турнепсом, який є рослиною-монстром. Аномалії, що виникають, є результатом хромосомної незбалансованості.</a:t>
            </a:r>
          </a:p>
          <a:p>
            <a:r>
              <a:rPr lang="uk-UA" dirty="0"/>
              <a:t>Особливий інтерес становлять  гібриди, які отримані від злиття протопластів рослинних і тваринних клітин. Описані гібриди між протопластами моркви і людини, тютюну і людини та інші.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solidFill>
                  <a:schemeClr val="tx1"/>
                </a:solidFill>
              </a:rPr>
              <a:t>Томатокартопля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Содержимое 4" descr="Томатокартопля – диво-рослина для українських грядок - RegioNews.ua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802838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20040"/>
            <a:ext cx="7410480" cy="751506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Основні методи селекції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072494" cy="5715016"/>
          </a:xfrm>
        </p:spPr>
        <p:txBody>
          <a:bodyPr>
            <a:normAutofit fontScale="925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Загальні методи</a:t>
            </a:r>
          </a:p>
          <a:p>
            <a:r>
              <a:rPr lang="uk-UA" b="1" dirty="0"/>
              <a:t>Підбір вихідного матеріалу (масовий   та індивідуальний). </a:t>
            </a:r>
          </a:p>
          <a:p>
            <a:r>
              <a:rPr lang="uk-UA" b="1" dirty="0"/>
              <a:t>Гібридизація (внутрішньовидове і віддалене схрещування)</a:t>
            </a:r>
          </a:p>
          <a:p>
            <a:r>
              <a:rPr lang="uk-UA" b="1" dirty="0"/>
              <a:t>Відбір.</a:t>
            </a:r>
          </a:p>
          <a:p>
            <a:r>
              <a:rPr lang="uk-UA" b="1" dirty="0"/>
              <a:t>Підсилення необхідних показників.</a:t>
            </a:r>
            <a:endParaRPr lang="uk-UA" b="1" dirty="0">
              <a:solidFill>
                <a:srgbClr val="002060"/>
              </a:solidFill>
            </a:endParaRPr>
          </a:p>
          <a:p>
            <a:r>
              <a:rPr lang="uk-UA" sz="3000" b="1" dirty="0">
                <a:solidFill>
                  <a:srgbClr val="002060"/>
                </a:solidFill>
              </a:rPr>
              <a:t>У селекції рослин застосовують поліплоїдію і щеплення, а при підборі вихідного матеріалу – штучний мутагенез</a:t>
            </a:r>
            <a:r>
              <a:rPr lang="uk-UA" sz="3000" b="1" dirty="0"/>
              <a:t>.</a:t>
            </a:r>
          </a:p>
          <a:p>
            <a:r>
              <a:rPr lang="uk-UA" sz="3000" b="1" dirty="0">
                <a:solidFill>
                  <a:srgbClr val="00B050"/>
                </a:solidFill>
              </a:rPr>
              <a:t>У селекції мікроорганізмів одним з основних методів – це штучний мутагенез.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gurd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46038"/>
            <a:ext cx="952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8"/>
          <p:cNvSpPr>
            <a:spLocks noGrp="1" noChangeArrowheads="1"/>
          </p:cNvSpPr>
          <p:nvPr>
            <p:ph type="title"/>
          </p:nvPr>
        </p:nvSpPr>
        <p:spPr>
          <a:xfrm>
            <a:off x="1331640" y="188640"/>
            <a:ext cx="7812360" cy="12961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uk-UA" sz="4000" dirty="0">
                <a:solidFill>
                  <a:schemeClr val="tx1"/>
                </a:solidFill>
              </a:rPr>
              <a:t>Клонування </a:t>
            </a:r>
            <a:r>
              <a:rPr lang="uk-UA" sz="4000" dirty="0" err="1">
                <a:solidFill>
                  <a:schemeClr val="tx1"/>
                </a:solidFill>
              </a:rPr>
              <a:t>шпорцевої</a:t>
            </a:r>
            <a:br>
              <a:rPr lang="uk-UA" sz="4000" dirty="0">
                <a:solidFill>
                  <a:schemeClr val="tx1"/>
                </a:solidFill>
              </a:rPr>
            </a:br>
            <a:r>
              <a:rPr lang="uk-UA" sz="4000" dirty="0">
                <a:solidFill>
                  <a:schemeClr val="tx1"/>
                </a:solidFill>
              </a:rPr>
              <a:t>жаби (досліди </a:t>
            </a:r>
            <a:r>
              <a:rPr lang="uk-UA" sz="4000" dirty="0" err="1">
                <a:solidFill>
                  <a:schemeClr val="tx1"/>
                </a:solidFill>
              </a:rPr>
              <a:t>Дж.Гердона</a:t>
            </a:r>
            <a:r>
              <a:rPr lang="uk-UA" sz="4000" dirty="0">
                <a:solidFill>
                  <a:schemeClr val="tx1"/>
                </a:solidFill>
              </a:rPr>
              <a:t>)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4580" name="Picture 14" descr="image1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7338"/>
            <a:ext cx="38957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6" descr="3q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4724400"/>
            <a:ext cx="2209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8" descr="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9525" y="1773238"/>
            <a:ext cx="310673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74638"/>
            <a:ext cx="7834064" cy="5620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dirty="0">
                <a:solidFill>
                  <a:schemeClr val="tx1"/>
                </a:solidFill>
              </a:rPr>
              <a:t>Клонування тварин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604" name="Picture 9" descr="c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96975"/>
            <a:ext cx="347662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Вівця Доллі повертається">
            <a:extLst>
              <a:ext uri="{FF2B5EF4-FFF2-40B4-BE49-F238E27FC236}">
                <a16:creationId xmlns:a16="http://schemas.microsoft.com/office/drawing/2014/main" id="{A154B5A2-6A69-4669-9E02-618FB01B9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2695"/>
            <a:ext cx="28575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87C5-EB3E-44DB-9AD5-C1FC0CD60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>
                <a:solidFill>
                  <a:schemeClr val="tx1"/>
                </a:solidFill>
              </a:rPr>
              <a:t>Основні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етапи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створення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генетично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модифікованого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організму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0D9743-8C13-4C8F-883C-D3405ED3B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1 отримання ізольованого гена;</a:t>
            </a:r>
            <a:endParaRPr lang="ru-RU" dirty="0"/>
          </a:p>
          <a:p>
            <a:pPr marL="0" indent="0">
              <a:buNone/>
            </a:pPr>
            <a:r>
              <a:rPr lang="uk-UA" b="1" dirty="0"/>
              <a:t>2  введення гена у ДНК-вектор;</a:t>
            </a:r>
            <a:endParaRPr lang="ru-RU" dirty="0"/>
          </a:p>
          <a:p>
            <a:pPr marL="0" indent="0">
              <a:buNone/>
            </a:pPr>
            <a:r>
              <a:rPr lang="uk-UA" b="1" dirty="0"/>
              <a:t>3  перенесення </a:t>
            </a:r>
            <a:r>
              <a:rPr lang="uk-UA" b="1" dirty="0" err="1"/>
              <a:t>вектора</a:t>
            </a:r>
            <a:r>
              <a:rPr lang="uk-UA" b="1" dirty="0"/>
              <a:t> з геном до організму, що модифікують (процес трансформації);</a:t>
            </a:r>
            <a:endParaRPr lang="ru-RU" dirty="0"/>
          </a:p>
          <a:p>
            <a:pPr marL="0" indent="0">
              <a:buNone/>
            </a:pPr>
            <a:r>
              <a:rPr lang="uk-UA" b="1" dirty="0"/>
              <a:t>4 експресія генів у трансформованій клітині;</a:t>
            </a:r>
            <a:endParaRPr lang="ru-RU" dirty="0"/>
          </a:p>
          <a:p>
            <a:pPr marL="0" indent="0">
              <a:buNone/>
            </a:pPr>
            <a:r>
              <a:rPr lang="uk-UA" b="1" dirty="0"/>
              <a:t>5 відбір (селекція) трансформованого біологічного матеріалу (клону) від нетрансформованого.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025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Генетична інженерія&quot; - презентація з біології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vitppt.com.ua/images/4/3134/770/img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Презентації до уроку з теми &quot;Сучасні досягнення біотехнології 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c_mi" descr="http://harchi.info/files/images/images/golden-rice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420888"/>
            <a:ext cx="2771800" cy="158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трансгенні рослин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984776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трансгенні рослин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764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660688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Підбір вихідного матеріалу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7920880" cy="5733256"/>
          </a:xfrm>
        </p:spPr>
        <p:txBody>
          <a:bodyPr>
            <a:normAutofit/>
          </a:bodyPr>
          <a:lstStyle/>
          <a:p>
            <a:r>
              <a:rPr lang="uk-UA" sz="3200" dirty="0"/>
              <a:t>Метод пошуку вихідного матеріалу для селекції запропонував академік М.І. Вавилов.</a:t>
            </a:r>
          </a:p>
          <a:p>
            <a:r>
              <a:rPr lang="uk-UA" sz="3200" dirty="0"/>
              <a:t>Він зазначав, що </a:t>
            </a:r>
            <a:r>
              <a:rPr lang="uk-UA" sz="3200" b="1" dirty="0"/>
              <a:t>різноманітність форм виду найбільша в тих районах, де цей вид виник. Виділив </a:t>
            </a:r>
            <a:r>
              <a:rPr lang="uk-UA" sz="3200" b="1" dirty="0">
                <a:solidFill>
                  <a:srgbClr val="FF0000"/>
                </a:solidFill>
              </a:rPr>
              <a:t>7 </a:t>
            </a:r>
            <a:r>
              <a:rPr lang="uk-UA" sz="3200" b="1" dirty="0"/>
              <a:t>основних центрів походження культурних рослин. </a:t>
            </a:r>
          </a:p>
          <a:p>
            <a:r>
              <a:rPr lang="uk-UA" sz="3200" b="1" dirty="0"/>
              <a:t>Це місця інтенсивного видоутворення цих рослин, </a:t>
            </a:r>
            <a:r>
              <a:rPr lang="uk-UA" sz="3200" b="1" dirty="0">
                <a:solidFill>
                  <a:srgbClr val="FF0000"/>
                </a:solidFill>
              </a:rPr>
              <a:t>де генофонд їх найбагатший</a:t>
            </a:r>
            <a:r>
              <a:rPr lang="uk-UA" sz="32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chool.xvatit.com/images/0/0b/20.3.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96448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576064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Центри різноманітності та походження культурних рослин</a:t>
            </a:r>
          </a:p>
        </p:txBody>
      </p:sp>
      <p:pic>
        <p:nvPicPr>
          <p:cNvPr id="1026" name="Picture 2" descr="E:\doc\Documents\PrintScreen Files\центры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67" y="1025352"/>
            <a:ext cx="8730933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28656" cy="620688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Райони одомашнення тварин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602128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uk-UA" dirty="0"/>
              <a:t>Більшість свійських тварин було одомашнено 8-10 тис. років тому.</a:t>
            </a:r>
          </a:p>
          <a:p>
            <a:r>
              <a:rPr lang="uk-UA" dirty="0"/>
              <a:t>Однією з найдавніших свійських тварин є </a:t>
            </a:r>
            <a:r>
              <a:rPr lang="uk-UA" b="1" dirty="0">
                <a:solidFill>
                  <a:srgbClr val="FF0000"/>
                </a:solidFill>
              </a:rPr>
              <a:t>собака</a:t>
            </a:r>
            <a:r>
              <a:rPr lang="uk-UA" dirty="0"/>
              <a:t>. Собаку було виведено 10-15 тис. років тому в кількох місцях Євразії від різних видів вовків. Зараз налічують понад 350 порід.</a:t>
            </a:r>
          </a:p>
          <a:p>
            <a:r>
              <a:rPr lang="uk-UA" b="1" dirty="0">
                <a:solidFill>
                  <a:srgbClr val="FF0000"/>
                </a:solidFill>
              </a:rPr>
              <a:t>Кішку</a:t>
            </a:r>
            <a:r>
              <a:rPr lang="uk-UA" dirty="0"/>
              <a:t> одомашнено близько 5 тис. років тому в Єгипті. Її предком була дика лівійська кішка.</a:t>
            </a:r>
          </a:p>
          <a:p>
            <a:r>
              <a:rPr lang="uk-UA" dirty="0"/>
              <a:t>Одним з перших об</a:t>
            </a:r>
            <a:r>
              <a:rPr lang="en-US" dirty="0"/>
              <a:t>’</a:t>
            </a:r>
            <a:r>
              <a:rPr lang="uk-UA" dirty="0" err="1"/>
              <a:t>єктів</a:t>
            </a:r>
            <a:r>
              <a:rPr lang="uk-UA" dirty="0"/>
              <a:t> скотарства були </a:t>
            </a:r>
            <a:r>
              <a:rPr lang="uk-UA" b="1" dirty="0">
                <a:solidFill>
                  <a:srgbClr val="FF0000"/>
                </a:solidFill>
              </a:rPr>
              <a:t>вівці і кози. </a:t>
            </a:r>
            <a:r>
              <a:rPr lang="uk-UA" dirty="0"/>
              <a:t>Вівчарство виникло в гірських районах Греції , Кавказу, Малої та Середньої Азії. Предками свійської вівці були дикі види архар та муфлон, які й тепер мешкають у центрах їх одомашнення. Відомо близько 70 порід свійської вівці. В Україні розводять </a:t>
            </a:r>
            <a:r>
              <a:rPr lang="uk-UA" dirty="0" err="1"/>
              <a:t>асканійську</a:t>
            </a:r>
            <a:r>
              <a:rPr lang="uk-UA" dirty="0"/>
              <a:t>, цигайську, каракульську, сокольську, </a:t>
            </a:r>
            <a:r>
              <a:rPr lang="uk-UA" dirty="0" err="1"/>
              <a:t>гірськокарпатську</a:t>
            </a:r>
            <a:r>
              <a:rPr lang="uk-UA" dirty="0"/>
              <a:t> породи овець. Предками свійських кіз вважають кілька видів диких козлів (</a:t>
            </a:r>
            <a:r>
              <a:rPr lang="uk-UA" dirty="0" err="1"/>
              <a:t>безаровий</a:t>
            </a:r>
            <a:r>
              <a:rPr lang="uk-UA" dirty="0"/>
              <a:t> козел та ін.)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Райони одомашнення тварин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Одомашнення </a:t>
            </a:r>
            <a:r>
              <a:rPr lang="uk-UA" b="1" dirty="0">
                <a:solidFill>
                  <a:srgbClr val="FF0000"/>
                </a:solidFill>
              </a:rPr>
              <a:t>коня</a:t>
            </a:r>
            <a:r>
              <a:rPr lang="uk-UA" dirty="0">
                <a:solidFill>
                  <a:srgbClr val="FF0000"/>
                </a:solidFill>
              </a:rPr>
              <a:t>.</a:t>
            </a:r>
            <a:r>
              <a:rPr lang="uk-UA" dirty="0"/>
              <a:t> Предками свійського коня вважають дикого коня тарпана, який був поширений в </a:t>
            </a:r>
            <a:r>
              <a:rPr lang="uk-UA" dirty="0" err="1"/>
              <a:t>лісостепах</a:t>
            </a:r>
            <a:r>
              <a:rPr lang="uk-UA" dirty="0"/>
              <a:t> Європи та Казахстану.</a:t>
            </a:r>
          </a:p>
          <a:p>
            <a:r>
              <a:rPr lang="uk-UA" dirty="0"/>
              <a:t>Предком </a:t>
            </a:r>
            <a:r>
              <a:rPr lang="uk-UA" b="1" dirty="0">
                <a:solidFill>
                  <a:srgbClr val="FF0000"/>
                </a:solidFill>
              </a:rPr>
              <a:t>великої рогатої худоби </a:t>
            </a:r>
            <a:r>
              <a:rPr lang="uk-UA" dirty="0"/>
              <a:t>був дикий бик – тур, який жив на території лісостепової і степової зон Євразії. Одомашнено близько 4 тис. років тому у Давній Греції. Відомо понад 50 порід.</a:t>
            </a:r>
          </a:p>
          <a:p>
            <a:r>
              <a:rPr lang="uk-UA" dirty="0"/>
              <a:t>Дику </a:t>
            </a:r>
            <a:r>
              <a:rPr lang="uk-UA" b="1" dirty="0">
                <a:solidFill>
                  <a:srgbClr val="FF0000"/>
                </a:solidFill>
              </a:rPr>
              <a:t>свиню</a:t>
            </a:r>
            <a:r>
              <a:rPr lang="uk-UA" dirty="0"/>
              <a:t>, що мешкає в різних районах Євразії одомашнили землеробські племена 5-9 тис. років тому.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779</TotalTime>
  <Words>1403</Words>
  <Application>Microsoft Office PowerPoint</Application>
  <PresentationFormat>Экран (4:3)</PresentationFormat>
  <Paragraphs>100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1" baseType="lpstr">
      <vt:lpstr>Trebuchet MS</vt:lpstr>
      <vt:lpstr>Wingdings</vt:lpstr>
      <vt:lpstr>Wingdings 2</vt:lpstr>
      <vt:lpstr>Изящная</vt:lpstr>
      <vt:lpstr>Загальна біологія  </vt:lpstr>
      <vt:lpstr>Селекція</vt:lpstr>
      <vt:lpstr>Основи селекції</vt:lpstr>
      <vt:lpstr>Основні методи селекції</vt:lpstr>
      <vt:lpstr>Підбір вихідного матеріалу</vt:lpstr>
      <vt:lpstr>Презентация PowerPoint</vt:lpstr>
      <vt:lpstr>Центри різноманітності та походження культурних рослин</vt:lpstr>
      <vt:lpstr>Райони одомашнення тварин</vt:lpstr>
      <vt:lpstr>Райони одомашнення тварин</vt:lpstr>
      <vt:lpstr>Одомашнення тварин</vt:lpstr>
      <vt:lpstr>Штучний добір і його форми</vt:lpstr>
      <vt:lpstr>Методи селекції рослин. Індивідуальний і масовий добір у селекції злакових культур</vt:lpstr>
      <vt:lpstr>Штучний добір у селекції рослин</vt:lpstr>
      <vt:lpstr>Презентация PowerPoint</vt:lpstr>
      <vt:lpstr>Системи схрещувань</vt:lpstr>
      <vt:lpstr>Гетерозис</vt:lpstr>
      <vt:lpstr>Презентация PowerPoint</vt:lpstr>
      <vt:lpstr>Міжвидові гібриди. Лігри і тигони</vt:lpstr>
      <vt:lpstr>Гібрид собаки та вовка</vt:lpstr>
      <vt:lpstr>Мутагенез і поліплоїдія в селекції рослин</vt:lpstr>
      <vt:lpstr>Особливості селекції тварин</vt:lpstr>
      <vt:lpstr>Презентация PowerPoint</vt:lpstr>
      <vt:lpstr>Селекція мікроорганізмів</vt:lpstr>
      <vt:lpstr>Презентация PowerPoint</vt:lpstr>
      <vt:lpstr>Біотехнологія</vt:lpstr>
      <vt:lpstr>Біотехнологія</vt:lpstr>
      <vt:lpstr>Бактерії та біотехнології</vt:lpstr>
      <vt:lpstr>Презентация PowerPoint</vt:lpstr>
      <vt:lpstr>Презентация PowerPoint</vt:lpstr>
      <vt:lpstr>Презентация PowerPoint</vt:lpstr>
      <vt:lpstr>Презентация PowerPoint</vt:lpstr>
      <vt:lpstr>Застосування клітинної інженерії</vt:lpstr>
      <vt:lpstr>Презентация PowerPoint</vt:lpstr>
      <vt:lpstr>Клітинна інженерія</vt:lpstr>
      <vt:lpstr>Злиття соматичних клітин</vt:lpstr>
      <vt:lpstr>Гібридоми і моноклональні антитіла</vt:lpstr>
      <vt:lpstr>Гібридизація соматичних клітин рослин </vt:lpstr>
      <vt:lpstr>Гібридизація соматичних клітин рослин</vt:lpstr>
      <vt:lpstr>Томатокартопля</vt:lpstr>
      <vt:lpstr>Клонування шпорцевої жаби (досліди Дж.Гердона)</vt:lpstr>
      <vt:lpstr>Клонування тварин</vt:lpstr>
      <vt:lpstr>Основні етапи створення генетично модифікованого організму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селекції. Біотехнологія, генетична інженерія</dc:title>
  <dc:creator>C2-411-Note</dc:creator>
  <cp:lastModifiedBy>Безусько Алла Герасимівна</cp:lastModifiedBy>
  <cp:revision>93</cp:revision>
  <dcterms:created xsi:type="dcterms:W3CDTF">2016-03-23T08:10:14Z</dcterms:created>
  <dcterms:modified xsi:type="dcterms:W3CDTF">2022-06-30T08:07:48Z</dcterms:modified>
</cp:coreProperties>
</file>