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96" r:id="rId7"/>
    <p:sldId id="263" r:id="rId8"/>
    <p:sldId id="264" r:id="rId9"/>
    <p:sldId id="273" r:id="rId10"/>
    <p:sldId id="265" r:id="rId11"/>
    <p:sldId id="275" r:id="rId12"/>
    <p:sldId id="276" r:id="rId13"/>
    <p:sldId id="278" r:id="rId14"/>
    <p:sldId id="281" r:id="rId15"/>
    <p:sldId id="282" r:id="rId16"/>
    <p:sldId id="28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30" y="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4D2E55-B005-4903-8EA9-9CDA226FF7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Тестові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1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2A2D78-1A63-4D12-98B5-4FB0FB948B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Біологічне</a:t>
            </a:r>
            <a:r>
              <a:rPr lang="ru-RU" dirty="0"/>
              <a:t> </a:t>
            </a:r>
            <a:r>
              <a:rPr lang="ru-RU" dirty="0" err="1"/>
              <a:t>різноманіття</a:t>
            </a:r>
            <a:r>
              <a:rPr lang="ru-RU" dirty="0"/>
              <a:t>: </a:t>
            </a:r>
            <a:r>
              <a:rPr lang="ru-RU" dirty="0" err="1"/>
              <a:t>бактерії</a:t>
            </a:r>
            <a:r>
              <a:rPr lang="ru-RU" dirty="0"/>
              <a:t> </a:t>
            </a:r>
            <a:r>
              <a:rPr lang="ru-RU" dirty="0" err="1"/>
              <a:t>водорості</a:t>
            </a:r>
            <a:r>
              <a:rPr lang="ru-RU" dirty="0"/>
              <a:t>, </a:t>
            </a:r>
            <a:r>
              <a:rPr lang="ru-RU" dirty="0" err="1"/>
              <a:t>гриби</a:t>
            </a:r>
            <a:r>
              <a:rPr lang="ru-RU" dirty="0"/>
              <a:t>, лишайники</a:t>
            </a:r>
          </a:p>
        </p:txBody>
      </p:sp>
    </p:spTree>
    <p:extLst>
      <p:ext uri="{BB962C8B-B14F-4D97-AF65-F5344CB8AC3E}">
        <p14:creationId xmlns:p14="http://schemas.microsoft.com/office/powerpoint/2010/main" val="266927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9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Резервний полісахарид бурих водоростей, назва якого походить від назви водорості, </a:t>
            </a:r>
            <a:r>
              <a:rPr lang="uk-UA" b="1" dirty="0" err="1">
                <a:solidFill>
                  <a:schemeClr val="bg1"/>
                </a:solidFill>
              </a:rPr>
              <a:t>це-</a:t>
            </a:r>
            <a:endParaRPr lang="uk-UA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А хітин</a:t>
            </a:r>
            <a:br>
              <a:rPr lang="uk-UA" b="1" dirty="0">
                <a:solidFill>
                  <a:schemeClr val="bg1"/>
                </a:solidFill>
              </a:rPr>
            </a:br>
            <a:r>
              <a:rPr lang="uk-UA" b="1" dirty="0">
                <a:solidFill>
                  <a:schemeClr val="bg1"/>
                </a:solidFill>
              </a:rPr>
              <a:t>Б крохмаль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</a:t>
            </a:r>
            <a:r>
              <a:rPr lang="uk-UA" b="1" dirty="0" err="1">
                <a:solidFill>
                  <a:schemeClr val="bg1"/>
                </a:solidFill>
              </a:rPr>
              <a:t>ламінарин</a:t>
            </a:r>
            <a:endParaRPr lang="uk-UA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глікоген</a:t>
            </a:r>
          </a:p>
          <a:p>
            <a:pPr hangingPunct="0"/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До </a:t>
            </a:r>
            <a:r>
              <a:rPr lang="ru-RU" b="1" dirty="0" err="1">
                <a:solidFill>
                  <a:schemeClr val="bg1"/>
                </a:solidFill>
              </a:rPr>
              <a:t>грибів-паразитів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належ</a:t>
            </a:r>
            <a:r>
              <a:rPr lang="uk-UA" b="1" dirty="0">
                <a:solidFill>
                  <a:schemeClr val="bg1"/>
                </a:solidFill>
              </a:rPr>
              <a:t>и</a:t>
            </a:r>
            <a:r>
              <a:rPr lang="ru-RU" b="1" dirty="0" err="1">
                <a:solidFill>
                  <a:schemeClr val="bg1"/>
                </a:solidFill>
              </a:rPr>
              <a:t>ть</a:t>
            </a:r>
            <a:r>
              <a:rPr lang="ru-RU" b="1" dirty="0">
                <a:solidFill>
                  <a:schemeClr val="bg1"/>
                </a:solidFill>
              </a:rPr>
              <a:t>:</a:t>
            </a:r>
            <a:endParaRPr lang="uk-UA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А </a:t>
            </a:r>
            <a:r>
              <a:rPr lang="ru-RU" b="1" dirty="0" err="1">
                <a:solidFill>
                  <a:schemeClr val="bg1"/>
                </a:solidFill>
              </a:rPr>
              <a:t>мукор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Б </a:t>
            </a:r>
            <a:r>
              <a:rPr lang="ru-RU" b="1" dirty="0" err="1">
                <a:solidFill>
                  <a:schemeClr val="bg1"/>
                </a:solidFill>
              </a:rPr>
              <a:t>аспергіл</a:t>
            </a:r>
            <a:endParaRPr lang="ru-RU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err="1">
                <a:solidFill>
                  <a:schemeClr val="bg1"/>
                </a:solidFill>
              </a:rPr>
              <a:t>фітофтора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Г </a:t>
            </a:r>
            <a:r>
              <a:rPr lang="ru-RU" b="1" dirty="0" err="1">
                <a:solidFill>
                  <a:schemeClr val="bg1"/>
                </a:solidFill>
              </a:rPr>
              <a:t>печериця</a:t>
            </a:r>
            <a:endParaRPr lang="uk-UA" b="1" dirty="0">
              <a:solidFill>
                <a:schemeClr val="bg1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Як</a:t>
            </a:r>
            <a:r>
              <a:rPr lang="uk-UA" b="1" dirty="0">
                <a:solidFill>
                  <a:schemeClr val="bg1"/>
                </a:solidFill>
              </a:rPr>
              <a:t>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ознак</a:t>
            </a:r>
            <a:r>
              <a:rPr lang="uk-UA" b="1" dirty="0">
                <a:solidFill>
                  <a:schemeClr val="bg1"/>
                </a:solidFill>
              </a:rPr>
              <a:t>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поєдну</a:t>
            </a:r>
            <a:r>
              <a:rPr lang="uk-UA" b="1" dirty="0">
                <a:solidFill>
                  <a:schemeClr val="bg1"/>
                </a:solidFill>
              </a:rPr>
              <a:t>є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гриби</a:t>
            </a:r>
            <a:r>
              <a:rPr lang="ru-RU" b="1" dirty="0">
                <a:solidFill>
                  <a:schemeClr val="bg1"/>
                </a:solidFill>
              </a:rPr>
              <a:t> з </a:t>
            </a:r>
            <a:r>
              <a:rPr lang="ru-RU" b="1" dirty="0" err="1">
                <a:solidFill>
                  <a:schemeClr val="bg1"/>
                </a:solidFill>
              </a:rPr>
              <a:t>рослинами</a:t>
            </a:r>
            <a:r>
              <a:rPr lang="ru-RU" b="1" dirty="0">
                <a:solidFill>
                  <a:schemeClr val="bg1"/>
                </a:solidFill>
              </a:rPr>
              <a:t>?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uk-UA" b="1" dirty="0">
                <a:solidFill>
                  <a:schemeClr val="bg1"/>
                </a:solidFill>
              </a:rPr>
              <a:t>гетеротрофний тип живлення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Б </a:t>
            </a:r>
            <a:r>
              <a:rPr lang="ru-RU" b="1" dirty="0" err="1">
                <a:solidFill>
                  <a:schemeClr val="bg1"/>
                </a:solidFill>
              </a:rPr>
              <a:t>наявність</a:t>
            </a:r>
            <a:r>
              <a:rPr lang="ru-RU" b="1" dirty="0">
                <a:solidFill>
                  <a:schemeClr val="bg1"/>
                </a:solidFill>
              </a:rPr>
              <a:t> в </a:t>
            </a:r>
            <a:r>
              <a:rPr lang="ru-RU" b="1" dirty="0" err="1">
                <a:solidFill>
                  <a:schemeClr val="bg1"/>
                </a:solidFill>
              </a:rPr>
              <a:t>клітинній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оболонці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хітину</a:t>
            </a:r>
            <a:endParaRPr lang="uk-UA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В продуктом </a:t>
            </a:r>
            <a:r>
              <a:rPr lang="ru-RU" b="1" dirty="0" err="1">
                <a:solidFill>
                  <a:schemeClr val="bg1"/>
                </a:solidFill>
              </a:rPr>
              <a:t>виділення</a:t>
            </a:r>
            <a:r>
              <a:rPr lang="ru-RU" b="1" dirty="0">
                <a:solidFill>
                  <a:schemeClr val="bg1"/>
                </a:solidFill>
              </a:rPr>
              <a:t> є </a:t>
            </a:r>
            <a:r>
              <a:rPr lang="ru-RU" b="1" dirty="0" err="1">
                <a:solidFill>
                  <a:schemeClr val="bg1"/>
                </a:solidFill>
              </a:rPr>
              <a:t>сечовина</a:t>
            </a:r>
            <a:endParaRPr lang="uk-UA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Г </a:t>
            </a:r>
            <a:r>
              <a:rPr lang="ru-RU" b="1" dirty="0" err="1">
                <a:solidFill>
                  <a:schemeClr val="bg1"/>
                </a:solidFill>
              </a:rPr>
              <a:t>запасають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глікоген</a:t>
            </a:r>
            <a:endParaRPr lang="uk-UA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1413" y="1828800"/>
            <a:ext cx="9905998" cy="3962401"/>
          </a:xfrm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uk-UA" sz="2000" b="1" dirty="0">
                <a:solidFill>
                  <a:schemeClr val="bg1"/>
                </a:solidFill>
              </a:rPr>
              <a:t>Яка група ознак характеризує гриби:</a:t>
            </a:r>
          </a:p>
          <a:p>
            <a:pPr marL="0" indent="0" hangingPunct="0">
              <a:buNone/>
            </a:pPr>
            <a:r>
              <a:rPr lang="uk-UA" sz="2000" b="1" dirty="0">
                <a:solidFill>
                  <a:schemeClr val="bg1"/>
                </a:solidFill>
              </a:rPr>
              <a:t>А живляться гетеротрофно, в клітинах відсутні пластиди; розмножуються спорами та вегетативно</a:t>
            </a:r>
          </a:p>
          <a:p>
            <a:pPr marL="0" indent="0" hangingPunct="0">
              <a:buNone/>
            </a:pPr>
            <a:r>
              <a:rPr lang="uk-UA" sz="2000" b="1" dirty="0">
                <a:solidFill>
                  <a:schemeClr val="bg1"/>
                </a:solidFill>
              </a:rPr>
              <a:t>Б у клітинах запасають крохмаль; мають ознаки тварин; вегетативне тіло у вигляді слані;</a:t>
            </a:r>
          </a:p>
          <a:p>
            <a:pPr marL="0" indent="0" hangingPunct="0">
              <a:buNone/>
            </a:pPr>
            <a:r>
              <a:rPr lang="uk-UA" sz="2000" b="1" dirty="0">
                <a:solidFill>
                  <a:schemeClr val="bg1"/>
                </a:solidFill>
              </a:rPr>
              <a:t>В вегетативне тіло у вигляді грибниці; можуть утворювати плодові тіла; у клітинній оболонці міститься целюлоза;</a:t>
            </a:r>
          </a:p>
          <a:p>
            <a:pPr marL="0" indent="0" hangingPunct="0">
              <a:buNone/>
            </a:pPr>
            <a:r>
              <a:rPr lang="uk-UA" sz="2000" b="1" dirty="0">
                <a:solidFill>
                  <a:schemeClr val="bg1"/>
                </a:solidFill>
              </a:rPr>
              <a:t>Г можуть вступати в симбіоз з іншими організмами; виробляють сечовину; живляться </a:t>
            </a:r>
            <a:r>
              <a:rPr lang="uk-UA" sz="2000" b="1" dirty="0" err="1">
                <a:solidFill>
                  <a:schemeClr val="bg1"/>
                </a:solidFill>
              </a:rPr>
              <a:t>міксотрофно</a:t>
            </a:r>
            <a:r>
              <a:rPr lang="uk-UA" sz="2000" b="1" dirty="0">
                <a:solidFill>
                  <a:schemeClr val="bg1"/>
                </a:solidFill>
              </a:rPr>
              <a:t>.</a:t>
            </a:r>
          </a:p>
          <a:p>
            <a:endParaRPr lang="uk-UA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Які лишайники вважають найменш організованими формами?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А </a:t>
            </a:r>
            <a:r>
              <a:rPr lang="ru-RU" b="1" dirty="0" err="1">
                <a:solidFill>
                  <a:schemeClr val="bg1"/>
                </a:solidFill>
              </a:rPr>
              <a:t>кущисті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Б </a:t>
            </a:r>
            <a:r>
              <a:rPr lang="ru-RU" b="1" dirty="0" err="1">
                <a:solidFill>
                  <a:schemeClr val="bg1"/>
                </a:solidFill>
              </a:rPr>
              <a:t>листуваті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В к</a:t>
            </a:r>
            <a:r>
              <a:rPr lang="uk-UA" b="1" dirty="0">
                <a:solidFill>
                  <a:schemeClr val="bg1"/>
                </a:solidFill>
              </a:rPr>
              <a:t>і</a:t>
            </a:r>
            <a:r>
              <a:rPr lang="ru-RU" b="1" dirty="0" err="1">
                <a:solidFill>
                  <a:schemeClr val="bg1"/>
                </a:solidFill>
              </a:rPr>
              <a:t>ркові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Г </a:t>
            </a:r>
            <a:r>
              <a:rPr lang="uk-UA" b="1" dirty="0">
                <a:solidFill>
                  <a:schemeClr val="bg1"/>
                </a:solidFill>
              </a:rPr>
              <a:t>гетеро</a:t>
            </a:r>
            <a:r>
              <a:rPr lang="ru-RU" b="1" dirty="0" err="1">
                <a:solidFill>
                  <a:schemeClr val="bg1"/>
                </a:solidFill>
              </a:rPr>
              <a:t>мерні</a:t>
            </a:r>
            <a:endParaRPr lang="uk-UA" b="1" dirty="0">
              <a:solidFill>
                <a:schemeClr val="bg1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ru-RU" b="1" dirty="0" err="1">
                <a:solidFill>
                  <a:schemeClr val="bg1"/>
                </a:solidFill>
              </a:rPr>
              <a:t>Ізидії</a:t>
            </a:r>
            <a:r>
              <a:rPr lang="ru-RU" b="1" dirty="0">
                <a:solidFill>
                  <a:schemeClr val="bg1"/>
                </a:solidFill>
              </a:rPr>
              <a:t> в </a:t>
            </a:r>
            <a:r>
              <a:rPr lang="ru-RU" b="1" dirty="0" err="1">
                <a:solidFill>
                  <a:schemeClr val="bg1"/>
                </a:solidFill>
              </a:rPr>
              <a:t>слані</a:t>
            </a:r>
            <a:r>
              <a:rPr lang="ru-RU" b="1" dirty="0">
                <a:solidFill>
                  <a:schemeClr val="bg1"/>
                </a:solidFill>
              </a:rPr>
              <a:t> лишайника </a:t>
            </a:r>
            <a:r>
              <a:rPr lang="ru-RU" b="1" dirty="0" err="1">
                <a:solidFill>
                  <a:schemeClr val="bg1"/>
                </a:solidFill>
              </a:rPr>
              <a:t>утворюються</a:t>
            </a:r>
            <a:r>
              <a:rPr lang="ru-RU" b="1" dirty="0">
                <a:solidFill>
                  <a:schemeClr val="bg1"/>
                </a:solidFill>
              </a:rPr>
              <a:t> у:</a:t>
            </a:r>
            <a:endParaRPr lang="uk-UA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А </a:t>
            </a:r>
            <a:r>
              <a:rPr lang="ru-RU" b="1" dirty="0" err="1">
                <a:solidFill>
                  <a:schemeClr val="bg1"/>
                </a:solidFill>
              </a:rPr>
              <a:t>верхній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корі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Б </a:t>
            </a:r>
            <a:r>
              <a:rPr lang="ru-RU" b="1" dirty="0" err="1">
                <a:solidFill>
                  <a:schemeClr val="bg1"/>
                </a:solidFill>
              </a:rPr>
              <a:t>гонідіальному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шарі</a:t>
            </a:r>
            <a:endParaRPr lang="ru-RU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err="1">
                <a:solidFill>
                  <a:schemeClr val="bg1"/>
                </a:solidFill>
              </a:rPr>
              <a:t>серцевині</a:t>
            </a:r>
            <a:endParaRPr lang="ru-RU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ru-RU" b="1" dirty="0">
                <a:solidFill>
                  <a:schemeClr val="bg1"/>
                </a:solidFill>
              </a:rPr>
              <a:t>Г </a:t>
            </a:r>
            <a:r>
              <a:rPr lang="ru-RU" b="1" dirty="0" err="1">
                <a:solidFill>
                  <a:schemeClr val="bg1"/>
                </a:solidFill>
              </a:rPr>
              <a:t>нижній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корі</a:t>
            </a:r>
            <a:endParaRPr lang="uk-UA" b="1" dirty="0">
              <a:solidFill>
                <a:schemeClr val="bg1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15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До грибів-паразитів тварин належить: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А </a:t>
            </a:r>
            <a:r>
              <a:rPr lang="uk-UA" b="1" dirty="0" err="1">
                <a:solidFill>
                  <a:schemeClr val="bg1"/>
                </a:solidFill>
              </a:rPr>
              <a:t>тріхофітон</a:t>
            </a:r>
            <a:r>
              <a:rPr lang="uk-UA" b="1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Б ріжки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</a:t>
            </a:r>
            <a:r>
              <a:rPr lang="uk-UA" b="1" dirty="0" err="1">
                <a:solidFill>
                  <a:schemeClr val="bg1"/>
                </a:solidFill>
              </a:rPr>
              <a:t>пітієві</a:t>
            </a:r>
            <a:r>
              <a:rPr lang="uk-UA" b="1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трутові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bg1"/>
                </a:solidFill>
              </a:rPr>
              <a:t>Завдання</a:t>
            </a:r>
            <a:r>
              <a:rPr lang="ru-RU" b="1" dirty="0">
                <a:solidFill>
                  <a:schemeClr val="bg1"/>
                </a:solidFill>
              </a:rPr>
              <a:t> 1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6814" y="2097088"/>
            <a:ext cx="10410597" cy="3694113"/>
          </a:xfrm>
        </p:spPr>
        <p:txBody>
          <a:bodyPr/>
          <a:lstStyle/>
          <a:p>
            <a:pPr marL="0" lv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Які бактерії належать до гетеротрофних?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А молочнокислі бактерії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Б пурпурові сірчані бактерії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В залізобактерії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Г </a:t>
            </a:r>
            <a:r>
              <a:rPr lang="uk-UA" b="1" dirty="0" err="1">
                <a:solidFill>
                  <a:schemeClr val="bg1"/>
                </a:solidFill>
              </a:rPr>
              <a:t>нітрифікуючі</a:t>
            </a:r>
            <a:r>
              <a:rPr lang="uk-UA" b="1" dirty="0">
                <a:solidFill>
                  <a:schemeClr val="bg1"/>
                </a:solidFill>
              </a:rPr>
              <a:t> бактерії </a:t>
            </a:r>
          </a:p>
          <a:p>
            <a:pPr marL="0" indent="0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uk-UA" b="1" dirty="0">
                <a:solidFill>
                  <a:schemeClr val="bg1"/>
                </a:solidFill>
              </a:rPr>
              <a:t>Яку назву мають колонії кулястих бактерій, форма  яких нагадує стрічку?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А диплококи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Б стафілококи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В спірили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Г стрептококи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uk-UA" b="1" dirty="0">
                <a:solidFill>
                  <a:schemeClr val="bg1"/>
                </a:solidFill>
              </a:rPr>
              <a:t>Які бактерії є симбіонтами?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А бульбочкові бактерії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Б молочнокислі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В ціанобактерії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Г бактерії гниття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uk-UA" b="1" dirty="0">
                <a:solidFill>
                  <a:schemeClr val="bg1"/>
                </a:solidFill>
              </a:rPr>
              <a:t>Де міститься генетичний матеріал в бактеріальній клітині?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А в ядрі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Б в ядерці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В у </a:t>
            </a:r>
            <a:r>
              <a:rPr lang="uk-UA" b="1" dirty="0" err="1">
                <a:solidFill>
                  <a:schemeClr val="bg1"/>
                </a:solidFill>
              </a:rPr>
              <a:t>нуклеоїді</a:t>
            </a:r>
            <a:r>
              <a:rPr lang="uk-UA" b="1" dirty="0">
                <a:solidFill>
                  <a:schemeClr val="bg1"/>
                </a:solidFill>
              </a:rPr>
              <a:t>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Г у нуклеотиді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5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До ціанобактерій належить: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А ульва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Б </a:t>
            </a:r>
            <a:r>
              <a:rPr lang="uk-UA" b="1" dirty="0" err="1">
                <a:solidFill>
                  <a:schemeClr val="bg1"/>
                </a:solidFill>
              </a:rPr>
              <a:t>плеврокок</a:t>
            </a:r>
            <a:endParaRPr lang="uk-UA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</a:t>
            </a:r>
            <a:r>
              <a:rPr lang="uk-UA" b="1" dirty="0" err="1">
                <a:solidFill>
                  <a:schemeClr val="bg1"/>
                </a:solidFill>
              </a:rPr>
              <a:t>носток</a:t>
            </a:r>
            <a:endParaRPr lang="uk-UA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хлорела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Назвіть </a:t>
            </a:r>
            <a:r>
              <a:rPr lang="uk-UA" b="1" dirty="0" err="1">
                <a:solidFill>
                  <a:schemeClr val="bg1"/>
                </a:solidFill>
              </a:rPr>
              <a:t>водорость</a:t>
            </a:r>
            <a:r>
              <a:rPr lang="uk-UA" b="1" dirty="0">
                <a:solidFill>
                  <a:schemeClr val="bg1"/>
                </a:solidFill>
              </a:rPr>
              <a:t>, яка має такі ознаки: довгі нитки слані нерозгалужені, прикріплюються ризоїдами до субстрату, поширена в прісних водоймах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А  хламідомонада 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Б  хлорела</a:t>
            </a: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В  </a:t>
            </a:r>
            <a:r>
              <a:rPr lang="uk-UA" b="1" dirty="0" err="1">
                <a:solidFill>
                  <a:schemeClr val="bg1"/>
                </a:solidFill>
              </a:rPr>
              <a:t>улотрикс</a:t>
            </a:r>
            <a:endParaRPr lang="uk-UA" b="1" dirty="0">
              <a:solidFill>
                <a:schemeClr val="bg1"/>
              </a:solidFill>
            </a:endParaRPr>
          </a:p>
          <a:p>
            <a:pPr marL="0" indent="0"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Д </a:t>
            </a:r>
            <a:r>
              <a:rPr lang="uk-UA" b="1" dirty="0" err="1">
                <a:solidFill>
                  <a:schemeClr val="bg1"/>
                </a:solidFill>
              </a:rPr>
              <a:t>спірогіра</a:t>
            </a:r>
            <a:endParaRPr lang="uk-UA" b="1" dirty="0">
              <a:solidFill>
                <a:schemeClr val="bg1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7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Які водорості можуть жити на найбільших глибинах океану і  яке пристосування є найголовнішим для їх існування?</a:t>
            </a:r>
          </a:p>
          <a:p>
            <a:pPr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А Зелені; наявність клітинної стінки з пектинових речовин</a:t>
            </a:r>
          </a:p>
          <a:p>
            <a:pPr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Б Бурі; наявність чергування </a:t>
            </a:r>
            <a:r>
              <a:rPr lang="uk-UA" b="1" dirty="0" err="1">
                <a:solidFill>
                  <a:schemeClr val="bg1"/>
                </a:solidFill>
              </a:rPr>
              <a:t>дипло</a:t>
            </a:r>
            <a:r>
              <a:rPr lang="uk-UA" b="1" dirty="0">
                <a:solidFill>
                  <a:schemeClr val="bg1"/>
                </a:solidFill>
              </a:rPr>
              <a:t>- та </a:t>
            </a:r>
            <a:r>
              <a:rPr lang="uk-UA" b="1" dirty="0" err="1">
                <a:solidFill>
                  <a:schemeClr val="bg1"/>
                </a:solidFill>
              </a:rPr>
              <a:t>гаплофази</a:t>
            </a:r>
            <a:endParaRPr lang="uk-UA" b="1" dirty="0">
              <a:solidFill>
                <a:schemeClr val="bg1"/>
              </a:solidFill>
            </a:endParaRPr>
          </a:p>
          <a:p>
            <a:pPr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В Червоні;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uk-UA" b="1" dirty="0">
                <a:solidFill>
                  <a:schemeClr val="bg1"/>
                </a:solidFill>
              </a:rPr>
              <a:t>наявність пігменту фікоеритрину</a:t>
            </a:r>
          </a:p>
          <a:p>
            <a:pPr hangingPunct="0">
              <a:buNone/>
            </a:pPr>
            <a:r>
              <a:rPr lang="uk-UA" b="1" dirty="0">
                <a:solidFill>
                  <a:schemeClr val="bg1"/>
                </a:solidFill>
              </a:rPr>
              <a:t>Г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uk-UA" b="1" dirty="0">
                <a:solidFill>
                  <a:schemeClr val="bg1"/>
                </a:solidFill>
              </a:rPr>
              <a:t>Зелені; наявність хлорофілу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Завдання 8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</a:rPr>
              <a:t>Які водорості  накопичують  йод та бром?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А зелені 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Б червоні 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В бурі </a:t>
            </a:r>
          </a:p>
          <a:p>
            <a:pPr marL="0" indent="0">
              <a:buNone/>
            </a:pPr>
            <a:r>
              <a:rPr lang="uk-UA" b="1" dirty="0">
                <a:solidFill>
                  <a:schemeClr val="bg1"/>
                </a:solidFill>
              </a:rPr>
              <a:t>Г діатомові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39</TotalTime>
  <Words>391</Words>
  <Application>Microsoft Office PowerPoint</Application>
  <PresentationFormat>Широкоэкранный</PresentationFormat>
  <Paragraphs>91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Tw Cen MT</vt:lpstr>
      <vt:lpstr>Контур</vt:lpstr>
      <vt:lpstr>Тестові завдання 1 </vt:lpstr>
      <vt:lpstr>Завдання 1</vt:lpstr>
      <vt:lpstr>Завдання 2</vt:lpstr>
      <vt:lpstr>Завдання 3</vt:lpstr>
      <vt:lpstr>Завдання 4</vt:lpstr>
      <vt:lpstr>Завдання 5</vt:lpstr>
      <vt:lpstr>Завдання 6</vt:lpstr>
      <vt:lpstr>Завдання 7</vt:lpstr>
      <vt:lpstr>Завдання 8</vt:lpstr>
      <vt:lpstr>Завдання 9</vt:lpstr>
      <vt:lpstr>Завдання 10</vt:lpstr>
      <vt:lpstr>Завдання 11</vt:lpstr>
      <vt:lpstr>Завдання 12</vt:lpstr>
      <vt:lpstr>Завдання 13</vt:lpstr>
      <vt:lpstr>Завдання 14</vt:lpstr>
      <vt:lpstr>Завдання 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Тестові завдання</dc:title>
  <dc:creator>Безусько Алла Герасимівна</dc:creator>
  <cp:lastModifiedBy>Безусько Алла Герасимівна</cp:lastModifiedBy>
  <cp:revision>6</cp:revision>
  <dcterms:created xsi:type="dcterms:W3CDTF">2022-06-23T08:00:29Z</dcterms:created>
  <dcterms:modified xsi:type="dcterms:W3CDTF">2022-06-23T08:39:34Z</dcterms:modified>
</cp:coreProperties>
</file>