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96" r:id="rId7"/>
    <p:sldId id="263" r:id="rId8"/>
    <p:sldId id="264" r:id="rId9"/>
    <p:sldId id="273" r:id="rId10"/>
    <p:sldId id="265" r:id="rId11"/>
    <p:sldId id="275" r:id="rId12"/>
    <p:sldId id="276" r:id="rId13"/>
    <p:sldId id="278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30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D2E55-B005-4903-8EA9-9CDA226FF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Тестові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1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2A2D78-1A63-4D12-98B5-4FB0FB948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Біологічне</a:t>
            </a:r>
            <a:r>
              <a:rPr lang="ru-RU" dirty="0"/>
              <a:t> </a:t>
            </a:r>
            <a:r>
              <a:rPr lang="ru-RU" dirty="0" err="1"/>
              <a:t>різноманіття</a:t>
            </a:r>
            <a:r>
              <a:rPr lang="ru-RU" dirty="0"/>
              <a:t>: </a:t>
            </a:r>
            <a:r>
              <a:rPr lang="ru-RU" dirty="0" err="1"/>
              <a:t>бактерії</a:t>
            </a:r>
            <a:r>
              <a:rPr lang="ru-RU" dirty="0"/>
              <a:t> </a:t>
            </a:r>
            <a:r>
              <a:rPr lang="ru-RU" dirty="0" err="1"/>
              <a:t>водорості</a:t>
            </a:r>
            <a:r>
              <a:rPr lang="ru-RU" dirty="0"/>
              <a:t>, </a:t>
            </a:r>
            <a:r>
              <a:rPr lang="ru-RU" dirty="0" err="1"/>
              <a:t>гриби</a:t>
            </a:r>
            <a:r>
              <a:rPr lang="ru-RU" dirty="0"/>
              <a:t>, лишайники</a:t>
            </a:r>
          </a:p>
        </p:txBody>
      </p:sp>
    </p:spTree>
    <p:extLst>
      <p:ext uri="{BB962C8B-B14F-4D97-AF65-F5344CB8AC3E}">
        <p14:creationId xmlns:p14="http://schemas.microsoft.com/office/powerpoint/2010/main" val="26692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Резервний полісахарид бурих водоростей, назва якого походить від назви водорості, </a:t>
            </a:r>
            <a:r>
              <a:rPr lang="uk-UA" b="1" dirty="0" err="1">
                <a:solidFill>
                  <a:schemeClr val="bg1"/>
                </a:solidFill>
              </a:rPr>
              <a:t>це-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хітин</a:t>
            </a:r>
            <a:br>
              <a:rPr lang="uk-UA" b="1" dirty="0">
                <a:solidFill>
                  <a:schemeClr val="bg1"/>
                </a:solidFill>
              </a:rPr>
            </a:br>
            <a:r>
              <a:rPr lang="uk-UA" b="1" dirty="0">
                <a:solidFill>
                  <a:schemeClr val="bg1"/>
                </a:solidFill>
              </a:rPr>
              <a:t>Б крохмаль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</a:t>
            </a:r>
            <a:r>
              <a:rPr lang="uk-UA" b="1" dirty="0" err="1">
                <a:solidFill>
                  <a:schemeClr val="bg1"/>
                </a:solidFill>
              </a:rPr>
              <a:t>ламінарин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глікоген</a:t>
            </a:r>
          </a:p>
          <a:p>
            <a:pPr hangingPunct="0"/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До </a:t>
            </a:r>
            <a:r>
              <a:rPr lang="ru-RU" b="1" dirty="0" err="1">
                <a:solidFill>
                  <a:schemeClr val="bg1"/>
                </a:solidFill>
              </a:rPr>
              <a:t>грибів-паразитів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належ</a:t>
            </a:r>
            <a:r>
              <a:rPr lang="uk-UA" b="1" dirty="0">
                <a:solidFill>
                  <a:schemeClr val="bg1"/>
                </a:solidFill>
              </a:rPr>
              <a:t>и</a:t>
            </a:r>
            <a:r>
              <a:rPr lang="ru-RU" b="1" dirty="0" err="1">
                <a:solidFill>
                  <a:schemeClr val="bg1"/>
                </a:solidFill>
              </a:rPr>
              <a:t>ть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мукор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аспергіл</a:t>
            </a:r>
            <a:endParaRPr lang="ru-RU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фітофтора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печериця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Як</a:t>
            </a:r>
            <a:r>
              <a:rPr lang="uk-UA" b="1" dirty="0">
                <a:solidFill>
                  <a:schemeClr val="bg1"/>
                </a:solidFill>
              </a:rPr>
              <a:t>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ознак</a:t>
            </a:r>
            <a:r>
              <a:rPr lang="uk-UA" b="1" dirty="0">
                <a:solidFill>
                  <a:schemeClr val="bg1"/>
                </a:solidFill>
              </a:rPr>
              <a:t>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поєдну</a:t>
            </a:r>
            <a:r>
              <a:rPr lang="uk-UA" b="1" dirty="0">
                <a:solidFill>
                  <a:schemeClr val="bg1"/>
                </a:solidFill>
              </a:rPr>
              <a:t>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гриби</a:t>
            </a:r>
            <a:r>
              <a:rPr lang="ru-RU" b="1" dirty="0">
                <a:solidFill>
                  <a:schemeClr val="bg1"/>
                </a:solidFill>
              </a:rPr>
              <a:t> з </a:t>
            </a:r>
            <a:r>
              <a:rPr lang="ru-RU" b="1" dirty="0" err="1">
                <a:solidFill>
                  <a:schemeClr val="bg1"/>
                </a:solidFill>
              </a:rPr>
              <a:t>рослинами</a:t>
            </a:r>
            <a:r>
              <a:rPr lang="ru-RU" b="1" dirty="0">
                <a:solidFill>
                  <a:schemeClr val="bg1"/>
                </a:solidFill>
              </a:rPr>
              <a:t>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гетеротрофний тип живлення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клітинній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оболонці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хітину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продуктом </a:t>
            </a:r>
            <a:r>
              <a:rPr lang="ru-RU" b="1" dirty="0" err="1">
                <a:solidFill>
                  <a:schemeClr val="bg1"/>
                </a:solidFill>
              </a:rPr>
              <a:t>виділення</a:t>
            </a:r>
            <a:r>
              <a:rPr lang="ru-RU" b="1" dirty="0">
                <a:solidFill>
                  <a:schemeClr val="bg1"/>
                </a:solidFill>
              </a:rPr>
              <a:t> є </a:t>
            </a:r>
            <a:r>
              <a:rPr lang="ru-RU" b="1" dirty="0" err="1">
                <a:solidFill>
                  <a:schemeClr val="bg1"/>
                </a:solidFill>
              </a:rPr>
              <a:t>сечовина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запасають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глікоген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3" y="1828800"/>
            <a:ext cx="9905998" cy="3962401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uk-UA" sz="2000" b="1" dirty="0">
                <a:solidFill>
                  <a:schemeClr val="bg1"/>
                </a:solidFill>
              </a:rPr>
              <a:t>Яка група ознак характеризує гриби:</a:t>
            </a:r>
          </a:p>
          <a:p>
            <a:pPr marL="0" indent="0" hangingPunc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А живляться гетеротрофно, в клітинах відсутні пластиди; розмножуються спорами та вегетативно</a:t>
            </a:r>
          </a:p>
          <a:p>
            <a:pPr marL="0" indent="0" hangingPunc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Б у клітинах запасають крохмаль; мають ознаки тварин; вегетативне тіло у вигляді слані;</a:t>
            </a:r>
          </a:p>
          <a:p>
            <a:pPr marL="0" indent="0" hangingPunc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В вегетативне тіло у вигляді грибниці; можуть утворювати плодові тіла; у клітинній оболонці міститься целюлоза;</a:t>
            </a:r>
          </a:p>
          <a:p>
            <a:pPr marL="0" indent="0" hangingPunct="0">
              <a:buNone/>
            </a:pPr>
            <a:r>
              <a:rPr lang="uk-UA" sz="2000" b="1" dirty="0">
                <a:solidFill>
                  <a:schemeClr val="bg1"/>
                </a:solidFill>
              </a:rPr>
              <a:t>Г можуть вступати в симбіоз з іншими організмами; виробляють сечовину; живляться </a:t>
            </a:r>
            <a:r>
              <a:rPr lang="uk-UA" sz="2000" b="1" dirty="0" err="1">
                <a:solidFill>
                  <a:schemeClr val="bg1"/>
                </a:solidFill>
              </a:rPr>
              <a:t>міксотрофно</a:t>
            </a:r>
            <a:r>
              <a:rPr lang="uk-UA" sz="2000" b="1" dirty="0">
                <a:solidFill>
                  <a:schemeClr val="bg1"/>
                </a:solidFill>
              </a:rPr>
              <a:t>.</a:t>
            </a:r>
          </a:p>
          <a:p>
            <a:endParaRPr lang="uk-UA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Які лишайники вважають найменш організованими формами?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кущисті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листуваті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к</a:t>
            </a:r>
            <a:r>
              <a:rPr lang="uk-UA" b="1" dirty="0">
                <a:solidFill>
                  <a:schemeClr val="bg1"/>
                </a:solidFill>
              </a:rPr>
              <a:t>і</a:t>
            </a:r>
            <a:r>
              <a:rPr lang="ru-RU" b="1" dirty="0" err="1">
                <a:solidFill>
                  <a:schemeClr val="bg1"/>
                </a:solidFill>
              </a:rPr>
              <a:t>ркові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uk-UA" b="1" dirty="0">
                <a:solidFill>
                  <a:schemeClr val="bg1"/>
                </a:solidFill>
              </a:rPr>
              <a:t>гетеро</a:t>
            </a:r>
            <a:r>
              <a:rPr lang="ru-RU" b="1" dirty="0" err="1">
                <a:solidFill>
                  <a:schemeClr val="bg1"/>
                </a:solidFill>
              </a:rPr>
              <a:t>мерні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 err="1">
                <a:solidFill>
                  <a:schemeClr val="bg1"/>
                </a:solidFill>
              </a:rPr>
              <a:t>Ізидії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слані</a:t>
            </a:r>
            <a:r>
              <a:rPr lang="ru-RU" b="1" dirty="0">
                <a:solidFill>
                  <a:schemeClr val="bg1"/>
                </a:solidFill>
              </a:rPr>
              <a:t> лишайника </a:t>
            </a:r>
            <a:r>
              <a:rPr lang="ru-RU" b="1" dirty="0" err="1">
                <a:solidFill>
                  <a:schemeClr val="bg1"/>
                </a:solidFill>
              </a:rPr>
              <a:t>утворюються</a:t>
            </a:r>
            <a:r>
              <a:rPr lang="ru-RU" b="1" dirty="0">
                <a:solidFill>
                  <a:schemeClr val="bg1"/>
                </a:solidFill>
              </a:rPr>
              <a:t> у: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верхній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гонідіальному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шарі</a:t>
            </a:r>
            <a:endParaRPr lang="ru-RU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серцевині</a:t>
            </a:r>
            <a:endParaRPr lang="ru-RU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нижній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корі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До грибів-паразитів тварин належить: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</a:t>
            </a:r>
            <a:r>
              <a:rPr lang="uk-UA" b="1" dirty="0" err="1">
                <a:solidFill>
                  <a:schemeClr val="bg1"/>
                </a:solidFill>
              </a:rPr>
              <a:t>тріхофітон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ріжки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</a:t>
            </a:r>
            <a:r>
              <a:rPr lang="uk-UA" b="1" dirty="0" err="1">
                <a:solidFill>
                  <a:schemeClr val="bg1"/>
                </a:solidFill>
              </a:rPr>
              <a:t>пітієві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трутові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Завдання</a:t>
            </a:r>
            <a:r>
              <a:rPr lang="ru-RU" b="1" dirty="0">
                <a:solidFill>
                  <a:schemeClr val="bg1"/>
                </a:solidFill>
              </a:rPr>
              <a:t> 1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6814" y="2097088"/>
            <a:ext cx="10410597" cy="3694113"/>
          </a:xfrm>
        </p:spPr>
        <p:txBody>
          <a:bodyPr/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Які бактерії належать до гетеротрофних?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молочнокислі бактерії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пурпурові сірчані бактерії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залізобактерії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</a:t>
            </a:r>
            <a:r>
              <a:rPr lang="uk-UA" b="1" dirty="0" err="1">
                <a:solidFill>
                  <a:schemeClr val="bg1"/>
                </a:solidFill>
              </a:rPr>
              <a:t>нітрифікуючі</a:t>
            </a:r>
            <a:r>
              <a:rPr lang="uk-UA" b="1" dirty="0">
                <a:solidFill>
                  <a:schemeClr val="bg1"/>
                </a:solidFill>
              </a:rPr>
              <a:t> бактерії </a:t>
            </a: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uk-UA" b="1" dirty="0">
                <a:solidFill>
                  <a:schemeClr val="bg1"/>
                </a:solidFill>
              </a:rPr>
              <a:t>Яку назву мають колонії кулястих бактерій, форма  яких нагадує стрічку?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диплококи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стафілококи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спірили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стрептококи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uk-UA" b="1" dirty="0">
                <a:solidFill>
                  <a:schemeClr val="bg1"/>
                </a:solidFill>
              </a:rPr>
              <a:t>Які бактерії є симбіонтами?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бульбочкові бактерії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молочнокислі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ціанобактерії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бактерії гниття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uk-UA" b="1" dirty="0">
                <a:solidFill>
                  <a:schemeClr val="bg1"/>
                </a:solidFill>
              </a:rPr>
              <a:t>Де міститься генетичний матеріал в бактеріальній клітині?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в ядрі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в ядерці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у </a:t>
            </a:r>
            <a:r>
              <a:rPr lang="uk-UA" b="1" dirty="0" err="1">
                <a:solidFill>
                  <a:schemeClr val="bg1"/>
                </a:solidFill>
              </a:rPr>
              <a:t>нуклеоїді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у нуклеотиді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До ціанобактерій належить: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ульва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</a:t>
            </a:r>
            <a:r>
              <a:rPr lang="uk-UA" b="1" dirty="0" err="1">
                <a:solidFill>
                  <a:schemeClr val="bg1"/>
                </a:solidFill>
              </a:rPr>
              <a:t>плеврокок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</a:t>
            </a:r>
            <a:r>
              <a:rPr lang="uk-UA" b="1" dirty="0" err="1">
                <a:solidFill>
                  <a:schemeClr val="bg1"/>
                </a:solidFill>
              </a:rPr>
              <a:t>носток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хлорела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Назвіть </a:t>
            </a:r>
            <a:r>
              <a:rPr lang="uk-UA" b="1" dirty="0" err="1">
                <a:solidFill>
                  <a:schemeClr val="bg1"/>
                </a:solidFill>
              </a:rPr>
              <a:t>водорость</a:t>
            </a:r>
            <a:r>
              <a:rPr lang="uk-UA" b="1" dirty="0">
                <a:solidFill>
                  <a:schemeClr val="bg1"/>
                </a:solidFill>
              </a:rPr>
              <a:t>, яка має такі ознаки: довгі нитки слані нерозгалужені, прикріплюються ризоїдами до субстрату, поширена в прісних водоймах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 хламідомонада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 хлорела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 </a:t>
            </a:r>
            <a:r>
              <a:rPr lang="uk-UA" b="1" dirty="0" err="1">
                <a:solidFill>
                  <a:schemeClr val="bg1"/>
                </a:solidFill>
              </a:rPr>
              <a:t>улотрикс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Д </a:t>
            </a:r>
            <a:r>
              <a:rPr lang="uk-UA" b="1" dirty="0" err="1">
                <a:solidFill>
                  <a:schemeClr val="bg1"/>
                </a:solidFill>
              </a:rPr>
              <a:t>спірогіра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Які водорості можуть жити на найбільших глибинах океану і  яке пристосування є найголовнішим для їх існування?</a:t>
            </a:r>
          </a:p>
          <a:p>
            <a:pPr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Зелені; наявність клітинної стінки з пектинових речовин</a:t>
            </a:r>
          </a:p>
          <a:p>
            <a:pPr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Бурі; наявність чергування </a:t>
            </a:r>
            <a:r>
              <a:rPr lang="uk-UA" b="1" dirty="0" err="1">
                <a:solidFill>
                  <a:schemeClr val="bg1"/>
                </a:solidFill>
              </a:rPr>
              <a:t>дипло</a:t>
            </a:r>
            <a:r>
              <a:rPr lang="uk-UA" b="1" dirty="0">
                <a:solidFill>
                  <a:schemeClr val="bg1"/>
                </a:solidFill>
              </a:rPr>
              <a:t>- та </a:t>
            </a:r>
            <a:r>
              <a:rPr lang="uk-UA" b="1" dirty="0" err="1">
                <a:solidFill>
                  <a:schemeClr val="bg1"/>
                </a:solidFill>
              </a:rPr>
              <a:t>гаплофази</a:t>
            </a:r>
            <a:endParaRPr lang="uk-UA" b="1" dirty="0">
              <a:solidFill>
                <a:schemeClr val="bg1"/>
              </a:solidFill>
            </a:endParaRPr>
          </a:p>
          <a:p>
            <a:pPr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Червоні;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наявність пігменту фікоеритрину</a:t>
            </a:r>
          </a:p>
          <a:p>
            <a:pPr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Зелені; наявність хлорофілу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Які водорості  накопичують  йод та бром?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зелені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червоні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бурі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діатомові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39</TotalTime>
  <Words>391</Words>
  <Application>Microsoft Office PowerPoint</Application>
  <PresentationFormat>Широкоэкранный</PresentationFormat>
  <Paragraphs>91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Tw Cen MT</vt:lpstr>
      <vt:lpstr>Контур</vt:lpstr>
      <vt:lpstr>Тестові завдання 1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</dc:title>
  <dc:creator>Безусько Алла Герасимівна</dc:creator>
  <cp:lastModifiedBy>Безусько Алла Герасимівна</cp:lastModifiedBy>
  <cp:revision>6</cp:revision>
  <dcterms:created xsi:type="dcterms:W3CDTF">2022-06-23T08:00:29Z</dcterms:created>
  <dcterms:modified xsi:type="dcterms:W3CDTF">2022-06-23T08:39:34Z</dcterms:modified>
</cp:coreProperties>
</file>