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73" r:id="rId4"/>
    <p:sldId id="274" r:id="rId5"/>
    <p:sldId id="277" r:id="rId6"/>
    <p:sldId id="281" r:id="rId7"/>
    <p:sldId id="282" r:id="rId8"/>
    <p:sldId id="275" r:id="rId9"/>
    <p:sldId id="276" r:id="rId10"/>
    <p:sldId id="259" r:id="rId11"/>
    <p:sldId id="283" r:id="rId12"/>
    <p:sldId id="257" r:id="rId13"/>
    <p:sldId id="260" r:id="rId14"/>
    <p:sldId id="258" r:id="rId15"/>
    <p:sldId id="267" r:id="rId16"/>
    <p:sldId id="26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72" y="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ACD190-ABA5-4B8E-A2B2-E217348C65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Тестові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завдання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51AF4D-BF9C-4198-BBD7-5DFF6C134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err="1">
                <a:solidFill>
                  <a:schemeClr val="bg1"/>
                </a:solidFill>
              </a:rPr>
              <a:t>Біологічне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різноманіття.Вищі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рослини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632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Яка спорова рослина має таку характеристику: повзучі довгі стебла, додаткові корені, дрібні листочки й пагони зі спороносними колосками?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щитник чоловічий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маршанція мінлива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сальвінія плаваюча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плаун </a:t>
            </a:r>
            <a:r>
              <a:rPr lang="uk-UA" b="1" dirty="0" err="1">
                <a:solidFill>
                  <a:schemeClr val="bg1"/>
                </a:solidFill>
              </a:rPr>
              <a:t>булавоподібний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10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Статеве покоління переважає в життєвому циклі</a:t>
            </a:r>
          </a:p>
          <a:p>
            <a:r>
              <a:rPr lang="uk-UA" b="1" dirty="0">
                <a:solidFill>
                  <a:schemeClr val="bg1"/>
                </a:solidFill>
              </a:rPr>
              <a:t>А щитника чоловічого</a:t>
            </a:r>
          </a:p>
          <a:p>
            <a:r>
              <a:rPr lang="uk-UA" b="1" dirty="0">
                <a:solidFill>
                  <a:schemeClr val="bg1"/>
                </a:solidFill>
              </a:rPr>
              <a:t>Б плауна </a:t>
            </a:r>
            <a:r>
              <a:rPr lang="uk-UA" b="1" dirty="0" err="1">
                <a:solidFill>
                  <a:schemeClr val="bg1"/>
                </a:solidFill>
              </a:rPr>
              <a:t>булавоподібного</a:t>
            </a:r>
            <a:endParaRPr lang="uk-UA" b="1" dirty="0">
              <a:solidFill>
                <a:schemeClr val="bg1"/>
              </a:solidFill>
            </a:endParaRPr>
          </a:p>
          <a:p>
            <a:r>
              <a:rPr lang="uk-UA" b="1" dirty="0">
                <a:solidFill>
                  <a:schemeClr val="bg1"/>
                </a:solidFill>
              </a:rPr>
              <a:t>В сфагнуму дібровного</a:t>
            </a:r>
          </a:p>
          <a:p>
            <a:r>
              <a:rPr lang="uk-UA" b="1" dirty="0">
                <a:solidFill>
                  <a:schemeClr val="bg1"/>
                </a:solidFill>
              </a:rPr>
              <a:t>Г хвоща польового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До якого відділу належать </a:t>
            </a:r>
            <a:r>
              <a:rPr lang="uk-UA" b="1" dirty="0" err="1">
                <a:solidFill>
                  <a:schemeClr val="bg1"/>
                </a:solidFill>
              </a:rPr>
              <a:t>Гінкго</a:t>
            </a:r>
            <a:r>
              <a:rPr lang="uk-UA" b="1" dirty="0">
                <a:solidFill>
                  <a:schemeClr val="bg1"/>
                </a:solidFill>
              </a:rPr>
              <a:t> дволопатеве та Тис ягідний?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Мохоподібні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Голонасінні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Папоротеподібні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Покритонасінні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Для голонасінних характерною рисою є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утворення насінних зачатків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розвиток заростків на поверхні </a:t>
            </a:r>
            <a:r>
              <a:rPr lang="uk-UA" b="1" dirty="0" err="1">
                <a:solidFill>
                  <a:schemeClr val="bg1"/>
                </a:solidFill>
              </a:rPr>
              <a:t>грунту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формування сухих плодів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необхідність води для запліднення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Проаналізуйте опис відділу рослин : “У процесі статевого розмноження відбувається подвійне запліднення. Поміж представниками трапляються трави, кущі та дерева…”</a:t>
            </a:r>
            <a:br>
              <a:rPr lang="uk-UA" b="1" dirty="0">
                <a:solidFill>
                  <a:schemeClr val="bg1"/>
                </a:solidFill>
              </a:rPr>
            </a:br>
            <a:r>
              <a:rPr lang="uk-UA" b="1" dirty="0">
                <a:solidFill>
                  <a:schemeClr val="bg1"/>
                </a:solidFill>
              </a:rPr>
              <a:t>А Хвощеподібні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папоротеподібні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Голонасінні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Покритонасінні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4034" y="274638"/>
            <a:ext cx="8186766" cy="29684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Завдання 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9" y="571480"/>
            <a:ext cx="11103429" cy="6286520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Установіть відповідність між значенням рослин у житті людини (1-4) та родиною (А-Д), до якої вона належить.</a:t>
            </a:r>
          </a:p>
          <a:p>
            <a:r>
              <a:rPr lang="uk-UA" b="1" dirty="0">
                <a:solidFill>
                  <a:schemeClr val="bg1"/>
                </a:solidFill>
              </a:rPr>
              <a:t>1. Серед представників є олійна рослина, із зерен якої виготовляють гостру приправу, овочеві культури утворюють </a:t>
            </a:r>
            <a:r>
              <a:rPr lang="uk-UA" b="1" dirty="0" err="1">
                <a:solidFill>
                  <a:schemeClr val="bg1"/>
                </a:solidFill>
              </a:rPr>
              <a:t>розрослі</a:t>
            </a:r>
            <a:r>
              <a:rPr lang="uk-UA" b="1" dirty="0">
                <a:solidFill>
                  <a:schemeClr val="bg1"/>
                </a:solidFill>
              </a:rPr>
              <a:t> бруньки-головки; є коренеплідні рослини.</a:t>
            </a:r>
          </a:p>
          <a:p>
            <a:r>
              <a:rPr lang="uk-UA" b="1" dirty="0">
                <a:solidFill>
                  <a:schemeClr val="bg1"/>
                </a:solidFill>
              </a:rPr>
              <a:t>2. Серед представників багато плодово-ягідних культур, є декоративні та цінні лікарські рослини; з деяких декоративних рослин отримують ефірну олію.</a:t>
            </a:r>
          </a:p>
          <a:p>
            <a:r>
              <a:rPr lang="uk-UA" b="1" dirty="0">
                <a:solidFill>
                  <a:schemeClr val="bg1"/>
                </a:solidFill>
              </a:rPr>
              <a:t>3. До родини належать цінні харчові та кормові культури, у насінні яких міститься багато білків; деякі культури використовують як медоноси, зелені добрива, декоративні рослини.</a:t>
            </a:r>
          </a:p>
          <a:p>
            <a:r>
              <a:rPr lang="uk-UA" b="1" dirty="0">
                <a:solidFill>
                  <a:schemeClr val="bg1"/>
                </a:solidFill>
              </a:rPr>
              <a:t>4. Майже всі представники містять отруйні речовини (нікотин, атропін), хоча багато з них є цінними овочевими та декоративними культурами.</a:t>
            </a:r>
          </a:p>
          <a:p>
            <a:r>
              <a:rPr lang="uk-UA" b="1" dirty="0">
                <a:solidFill>
                  <a:schemeClr val="bg1"/>
                </a:solidFill>
              </a:rPr>
              <a:t>А. Пасльонові</a:t>
            </a:r>
          </a:p>
          <a:p>
            <a:r>
              <a:rPr lang="uk-UA" b="1" dirty="0">
                <a:solidFill>
                  <a:schemeClr val="bg1"/>
                </a:solidFill>
              </a:rPr>
              <a:t>Б. Лілійні</a:t>
            </a:r>
          </a:p>
          <a:p>
            <a:r>
              <a:rPr lang="uk-UA" b="1" dirty="0">
                <a:solidFill>
                  <a:schemeClr val="bg1"/>
                </a:solidFill>
              </a:rPr>
              <a:t>В. Капустяні</a:t>
            </a:r>
          </a:p>
          <a:p>
            <a:r>
              <a:rPr lang="uk-UA" b="1" dirty="0">
                <a:solidFill>
                  <a:schemeClr val="bg1"/>
                </a:solidFill>
              </a:rPr>
              <a:t>Г. Розові</a:t>
            </a:r>
          </a:p>
          <a:p>
            <a:r>
              <a:rPr lang="uk-UA" b="1" dirty="0">
                <a:solidFill>
                  <a:schemeClr val="bg1"/>
                </a:solidFill>
              </a:rPr>
              <a:t>Д. Бобові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Два учні на році біології висловили думки щодо особливостей покритонасінних рослин. Перший учень сказав, що покритонасінні – прогресивна група сучасної флори. Другий учень зауважив, що запліднення покритонасінних не залежить від наявності води. Хто з них має рацію?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лише перший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лише другий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обидва мають рацію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обидва помиляються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1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До яких з наведених форм належать сучасні мохи?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дерева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чагарники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чагарнички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</a:t>
            </a:r>
            <a:r>
              <a:rPr lang="uk-UA" b="1" dirty="0" err="1">
                <a:solidFill>
                  <a:schemeClr val="bg1"/>
                </a:solidFill>
              </a:rPr>
              <a:t>трав</a:t>
            </a:r>
            <a:r>
              <a:rPr lang="uk-UA" b="1" dirty="0" err="1">
                <a:solidFill>
                  <a:schemeClr val="bg1"/>
                </a:solidFill>
                <a:sym typeface="Symbol"/>
              </a:rPr>
              <a:t></a:t>
            </a:r>
            <a:r>
              <a:rPr lang="uk-UA" b="1" dirty="0" err="1">
                <a:solidFill>
                  <a:schemeClr val="bg1"/>
                </a:solidFill>
              </a:rPr>
              <a:t>янисті</a:t>
            </a:r>
            <a:r>
              <a:rPr lang="uk-UA" b="1" dirty="0">
                <a:solidFill>
                  <a:schemeClr val="bg1"/>
                </a:solidFill>
              </a:rPr>
              <a:t> рослини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2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Яка тканина відсутня у мохів?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покривна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механічна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основна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провідна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3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При проростанні спори моху утворюється: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спорофіт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заросток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протонема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рослина, що має стебло та листки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ru-RU" b="1" dirty="0" err="1">
                <a:solidFill>
                  <a:schemeClr val="bg1"/>
                </a:solidFill>
              </a:rPr>
              <a:t>Нестатеве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покоління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мохів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представлене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коробочкою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</a:t>
            </a:r>
            <a:r>
              <a:rPr lang="uk-UA" b="1" dirty="0">
                <a:solidFill>
                  <a:schemeClr val="bg1"/>
                </a:solidFill>
              </a:rPr>
              <a:t>архегоніями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</a:t>
            </a:r>
            <a:r>
              <a:rPr lang="ru-RU" b="1" dirty="0" err="1">
                <a:solidFill>
                  <a:schemeClr val="bg1"/>
                </a:solidFill>
              </a:rPr>
              <a:t>стеблом</a:t>
            </a:r>
            <a:endParaRPr lang="ru-RU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листочками </a:t>
            </a:r>
          </a:p>
          <a:p>
            <a:pPr marL="0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5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При </a:t>
            </a:r>
            <a:r>
              <a:rPr lang="ru-RU" b="1" dirty="0" err="1">
                <a:solidFill>
                  <a:schemeClr val="bg1"/>
                </a:solidFill>
              </a:rPr>
              <a:t>проростанні</a:t>
            </a:r>
            <a:r>
              <a:rPr lang="ru-RU" b="1" dirty="0">
                <a:solidFill>
                  <a:schemeClr val="bg1"/>
                </a:solidFill>
              </a:rPr>
              <a:t> спори </a:t>
            </a:r>
            <a:r>
              <a:rPr lang="ru-RU" b="1" dirty="0" err="1">
                <a:solidFill>
                  <a:schemeClr val="bg1"/>
                </a:solidFill>
              </a:rPr>
              <a:t>папороті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утворюється</a:t>
            </a:r>
            <a:r>
              <a:rPr lang="ru-RU" b="1" dirty="0">
                <a:solidFill>
                  <a:schemeClr val="bg1"/>
                </a:solidFill>
              </a:rPr>
              <a:t>:</a:t>
            </a:r>
            <a:endParaRPr lang="uk-UA" b="1" dirty="0">
              <a:solidFill>
                <a:schemeClr val="bg1"/>
              </a:solidFill>
            </a:endParaRP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А </a:t>
            </a:r>
            <a:r>
              <a:rPr lang="ru-RU" b="1" dirty="0" err="1">
                <a:solidFill>
                  <a:schemeClr val="bg1"/>
                </a:solidFill>
              </a:rPr>
              <a:t>спорофіт</a:t>
            </a:r>
            <a:r>
              <a:rPr lang="ru-RU" b="1" dirty="0">
                <a:solidFill>
                  <a:schemeClr val="bg1"/>
                </a:solidFill>
              </a:rPr>
              <a:t>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Б заросток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В протонема </a:t>
            </a:r>
          </a:p>
          <a:p>
            <a:pPr marL="0" indent="0" hangingPunct="0">
              <a:buNone/>
            </a:pPr>
            <a:r>
              <a:rPr lang="ru-RU" b="1" dirty="0">
                <a:solidFill>
                  <a:schemeClr val="bg1"/>
                </a:solidFill>
              </a:rPr>
              <a:t>Г </a:t>
            </a:r>
            <a:r>
              <a:rPr lang="ru-RU" b="1" dirty="0" err="1">
                <a:solidFill>
                  <a:schemeClr val="bg1"/>
                </a:solidFill>
              </a:rPr>
              <a:t>рослина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що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має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корінь</a:t>
            </a:r>
            <a:r>
              <a:rPr lang="ru-RU" b="1" dirty="0">
                <a:solidFill>
                  <a:schemeClr val="bg1"/>
                </a:solidFill>
              </a:rPr>
              <a:t>, стебло та листок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Прочитайте текст: Нестатеве покоління, або спорофіт, вищих спорових рослин утворюється із (1) і містить у соматичних клітинах (2) набір хромосом. Замість цифр потрібно поставити слова наведені в рядку. Укажіть правильний варіант.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А 1 </a:t>
            </a:r>
            <a:r>
              <a:rPr lang="uk-UA" b="1" dirty="0" err="1">
                <a:solidFill>
                  <a:schemeClr val="bg1"/>
                </a:solidFill>
              </a:rPr>
              <a:t>–зиготи</a:t>
            </a:r>
            <a:r>
              <a:rPr lang="uk-UA" b="1" dirty="0">
                <a:solidFill>
                  <a:schemeClr val="bg1"/>
                </a:solidFill>
              </a:rPr>
              <a:t>, 2- диплоїдний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Б 1- спори, 2 – диплоїдний</a:t>
            </a: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В  1- зиготи, 2 – </a:t>
            </a:r>
            <a:r>
              <a:rPr lang="uk-UA" b="1" dirty="0" err="1">
                <a:solidFill>
                  <a:schemeClr val="bg1"/>
                </a:solidFill>
              </a:rPr>
              <a:t>гаплоїдний</a:t>
            </a:r>
            <a:endParaRPr lang="uk-UA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uk-UA" b="1" dirty="0">
                <a:solidFill>
                  <a:schemeClr val="bg1"/>
                </a:solidFill>
              </a:rPr>
              <a:t>Г  1- спори, 2 – </a:t>
            </a:r>
            <a:r>
              <a:rPr lang="uk-UA" b="1" dirty="0" err="1">
                <a:solidFill>
                  <a:schemeClr val="bg1"/>
                </a:solidFill>
              </a:rPr>
              <a:t>гаплоїдний</a:t>
            </a:r>
            <a:endParaRPr lang="uk-UA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solidFill>
                  <a:schemeClr val="bg1"/>
                </a:solidFill>
              </a:rPr>
              <a:t>Завдання 7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Спори у папороті щитника чоловічого розвиваються у: 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А спорангіях , що знаходяться на зелених вегетативних пагонах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Б спорангіях, що знаходяться в сорусах, які розміщуються на нижній поверхні  листків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В спорангіях, які розвиваються в спороносних колосках</a:t>
            </a:r>
          </a:p>
          <a:p>
            <a:pPr marL="0" indent="0" hangingPunct="0">
              <a:buNone/>
            </a:pPr>
            <a:r>
              <a:rPr lang="uk-UA" b="1" dirty="0">
                <a:solidFill>
                  <a:schemeClr val="bg1"/>
                </a:solidFill>
              </a:rPr>
              <a:t>Г у спорангіях, які розвиваються на спеціальних листочках - спорофілах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</a:rPr>
              <a:t>Завдання 8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uk-UA" dirty="0">
                <a:solidFill>
                  <a:schemeClr val="bg1"/>
                </a:solidFill>
              </a:rPr>
              <a:t>Скільки років розвивається </a:t>
            </a:r>
            <a:r>
              <a:rPr lang="uk-UA" dirty="0" err="1">
                <a:solidFill>
                  <a:schemeClr val="bg1"/>
                </a:solidFill>
              </a:rPr>
              <a:t>гаметофіт</a:t>
            </a:r>
            <a:r>
              <a:rPr lang="uk-UA" dirty="0">
                <a:solidFill>
                  <a:schemeClr val="bg1"/>
                </a:solidFill>
              </a:rPr>
              <a:t> плаунів?</a:t>
            </a:r>
          </a:p>
          <a:p>
            <a:pPr marL="0" indent="0" hangingPunct="0">
              <a:buNone/>
            </a:pPr>
            <a:r>
              <a:rPr lang="uk-UA" dirty="0">
                <a:solidFill>
                  <a:schemeClr val="bg1"/>
                </a:solidFill>
              </a:rPr>
              <a:t>А 1</a:t>
            </a:r>
          </a:p>
          <a:p>
            <a:pPr marL="0" indent="0" hangingPunct="0">
              <a:buNone/>
            </a:pPr>
            <a:r>
              <a:rPr lang="uk-UA" dirty="0">
                <a:solidFill>
                  <a:schemeClr val="bg1"/>
                </a:solidFill>
              </a:rPr>
              <a:t>Б 5-8</a:t>
            </a:r>
          </a:p>
          <a:p>
            <a:pPr marL="0" indent="0" hangingPunct="0">
              <a:buNone/>
            </a:pPr>
            <a:r>
              <a:rPr lang="uk-UA" dirty="0">
                <a:solidFill>
                  <a:schemeClr val="bg1"/>
                </a:solidFill>
              </a:rPr>
              <a:t>В 10-12  </a:t>
            </a:r>
          </a:p>
          <a:p>
            <a:pPr marL="0" indent="0" hangingPunct="0">
              <a:buNone/>
            </a:pPr>
            <a:r>
              <a:rPr lang="uk-UA" dirty="0">
                <a:solidFill>
                  <a:schemeClr val="bg1"/>
                </a:solidFill>
              </a:rPr>
              <a:t>Г 15-20 </a:t>
            </a:r>
          </a:p>
          <a:p>
            <a:pPr marL="0" indent="0" hangingPunct="0">
              <a:buNone/>
            </a:pPr>
            <a:endParaRPr lang="uk-UA" dirty="0">
              <a:solidFill>
                <a:schemeClr val="bg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31</TotalTime>
  <Words>570</Words>
  <Application>Microsoft Office PowerPoint</Application>
  <PresentationFormat>Широкоэкранный</PresentationFormat>
  <Paragraphs>96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Tw Cen MT</vt:lpstr>
      <vt:lpstr>Контур</vt:lpstr>
      <vt:lpstr>Тестові завдання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</dc:title>
  <dc:creator>Безусько Алла Герасимівна</dc:creator>
  <cp:lastModifiedBy>Безусько Алла Герасимівна</cp:lastModifiedBy>
  <cp:revision>6</cp:revision>
  <dcterms:created xsi:type="dcterms:W3CDTF">2022-06-23T08:43:08Z</dcterms:created>
  <dcterms:modified xsi:type="dcterms:W3CDTF">2022-06-23T09:14:15Z</dcterms:modified>
</cp:coreProperties>
</file>