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A6C8A89-435B-4DA2-B795-7F6F44267430}" type="datetimeFigureOut">
              <a:rPr lang="uk-UA" smtClean="0"/>
              <a:pPr/>
              <a:t>25.06.2022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ECA6D8B-160A-4929-9FE4-D7E6D824DF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6C8A89-435B-4DA2-B795-7F6F44267430}" type="datetimeFigureOut">
              <a:rPr lang="uk-UA" smtClean="0"/>
              <a:pPr/>
              <a:t>25.06.2022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A6D8B-160A-4929-9FE4-D7E6D824DF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A6C8A89-435B-4DA2-B795-7F6F44267430}" type="datetimeFigureOut">
              <a:rPr lang="uk-UA" smtClean="0"/>
              <a:pPr/>
              <a:t>25.06.2022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ECA6D8B-160A-4929-9FE4-D7E6D824DF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6C8A89-435B-4DA2-B795-7F6F44267430}" type="datetimeFigureOut">
              <a:rPr lang="uk-UA" smtClean="0"/>
              <a:pPr/>
              <a:t>25.06.2022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A6D8B-160A-4929-9FE4-D7E6D824DF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A6C8A89-435B-4DA2-B795-7F6F44267430}" type="datetimeFigureOut">
              <a:rPr lang="uk-UA" smtClean="0"/>
              <a:pPr/>
              <a:t>25.06.2022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ECA6D8B-160A-4929-9FE4-D7E6D824DF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6C8A89-435B-4DA2-B795-7F6F44267430}" type="datetimeFigureOut">
              <a:rPr lang="uk-UA" smtClean="0"/>
              <a:pPr/>
              <a:t>25.06.2022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A6D8B-160A-4929-9FE4-D7E6D824DF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6C8A89-435B-4DA2-B795-7F6F44267430}" type="datetimeFigureOut">
              <a:rPr lang="uk-UA" smtClean="0"/>
              <a:pPr/>
              <a:t>25.06.2022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A6D8B-160A-4929-9FE4-D7E6D824DF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6C8A89-435B-4DA2-B795-7F6F44267430}" type="datetimeFigureOut">
              <a:rPr lang="uk-UA" smtClean="0"/>
              <a:pPr/>
              <a:t>25.06.2022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A6D8B-160A-4929-9FE4-D7E6D824DF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A6C8A89-435B-4DA2-B795-7F6F44267430}" type="datetimeFigureOut">
              <a:rPr lang="uk-UA" smtClean="0"/>
              <a:pPr/>
              <a:t>25.06.2022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A6D8B-160A-4929-9FE4-D7E6D824DF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6C8A89-435B-4DA2-B795-7F6F44267430}" type="datetimeFigureOut">
              <a:rPr lang="uk-UA" smtClean="0"/>
              <a:pPr/>
              <a:t>25.06.2022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A6D8B-160A-4929-9FE4-D7E6D824DF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6C8A89-435B-4DA2-B795-7F6F44267430}" type="datetimeFigureOut">
              <a:rPr lang="uk-UA" smtClean="0"/>
              <a:pPr/>
              <a:t>25.06.2022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A6D8B-160A-4929-9FE4-D7E6D824DF1A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A6C8A89-435B-4DA2-B795-7F6F44267430}" type="datetimeFigureOut">
              <a:rPr lang="uk-UA" smtClean="0"/>
              <a:pPr/>
              <a:t>25.06.2022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ECA6D8B-160A-4929-9FE4-D7E6D824DF1A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84D2E55-B005-4903-8EA9-9CDA226FF7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bg1"/>
                </a:solidFill>
              </a:rPr>
              <a:t>Тестові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завдання</a:t>
            </a:r>
            <a:r>
              <a:rPr lang="ru-RU" dirty="0">
                <a:solidFill>
                  <a:schemeClr val="bg1"/>
                </a:solidFill>
              </a:rPr>
              <a:t> 1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602A2D78-1A63-4D12-98B5-4FB0FB948B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err="1" smtClean="0"/>
              <a:t>.Біологія</a:t>
            </a:r>
            <a:r>
              <a:rPr lang="uk-UA" dirty="0" smtClean="0"/>
              <a:t> людини.</a:t>
            </a:r>
          </a:p>
          <a:p>
            <a:r>
              <a:rPr lang="uk-UA" b="1" i="1" dirty="0" smtClean="0"/>
              <a:t>Внутрішнє середовище </a:t>
            </a:r>
            <a:endParaRPr lang="uk-UA" dirty="0" smtClean="0"/>
          </a:p>
          <a:p>
            <a:r>
              <a:rPr lang="uk-UA" b="1" i="1" dirty="0" smtClean="0"/>
              <a:t>організму</a:t>
            </a:r>
            <a:endParaRPr lang="ru-RU" dirty="0" err="1"/>
          </a:p>
        </p:txBody>
      </p:sp>
    </p:spTree>
    <p:extLst>
      <p:ext uri="{BB962C8B-B14F-4D97-AF65-F5344CB8AC3E}">
        <p14:creationId xmlns="" xmlns:p14="http://schemas.microsoft.com/office/powerpoint/2010/main" val="266927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9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До якої функції крові належить підтримання динамічної стабільності внутрішнього середовища організму?</a:t>
            </a:r>
          </a:p>
          <a:p>
            <a:pPr>
              <a:buNone/>
            </a:pPr>
            <a:r>
              <a:rPr lang="uk-UA" dirty="0" smtClean="0"/>
              <a:t>А дихальна </a:t>
            </a:r>
          </a:p>
          <a:p>
            <a:pPr>
              <a:buNone/>
            </a:pPr>
            <a:r>
              <a:rPr lang="uk-UA" dirty="0" smtClean="0"/>
              <a:t>Б  поживна </a:t>
            </a:r>
          </a:p>
          <a:p>
            <a:pPr>
              <a:buNone/>
            </a:pPr>
            <a:r>
              <a:rPr lang="uk-UA" dirty="0" smtClean="0"/>
              <a:t>В  видільна </a:t>
            </a:r>
          </a:p>
          <a:p>
            <a:pPr>
              <a:buNone/>
            </a:pPr>
            <a:r>
              <a:rPr lang="uk-UA" dirty="0" smtClean="0"/>
              <a:t>Г  гомеостатична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Завдання </a:t>
            </a:r>
            <a:r>
              <a:rPr lang="uk-UA" dirty="0" smtClean="0">
                <a:solidFill>
                  <a:schemeClr val="tx1"/>
                </a:solidFill>
              </a:rPr>
              <a:t>10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-180528" y="1124744"/>
            <a:ext cx="4824536" cy="5544616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На рисунку зображено тканину внутрішнього середовища. Проаналізуйте рисунок і вкажіть правильні твердження.</a:t>
            </a:r>
            <a:br>
              <a:rPr lang="uk-UA" dirty="0"/>
            </a:br>
            <a:r>
              <a:rPr lang="uk-UA" dirty="0"/>
              <a:t>І. Істотне збільшення кількості клітин, позначених цифрою 1, викликає лейкопенію.</a:t>
            </a:r>
            <a:br>
              <a:rPr lang="uk-UA" dirty="0"/>
            </a:br>
            <a:r>
              <a:rPr lang="uk-UA" dirty="0"/>
              <a:t>ІІ. Істотне зменшення кількості клітин, позначених цифрою 2, викликає анемію.</a:t>
            </a:r>
          </a:p>
          <a:p>
            <a:r>
              <a:rPr lang="uk-UA" b="1" dirty="0"/>
              <a:t>А правильне лише І</a:t>
            </a:r>
          </a:p>
          <a:p>
            <a:r>
              <a:rPr lang="uk-UA" b="1" dirty="0"/>
              <a:t>Б правильне лише ІІ</a:t>
            </a:r>
          </a:p>
          <a:p>
            <a:r>
              <a:rPr lang="uk-UA" b="1" dirty="0"/>
              <a:t>В обидва правильні</a:t>
            </a:r>
          </a:p>
          <a:p>
            <a:r>
              <a:rPr lang="uk-UA" b="1" dirty="0"/>
              <a:t>Г обидва неправильні</a:t>
            </a:r>
          </a:p>
          <a:p>
            <a:r>
              <a:rPr lang="en-US" b="1" dirty="0"/>
              <a:t> </a:t>
            </a:r>
            <a:endParaRPr lang="uk-UA" b="1" dirty="0"/>
          </a:p>
        </p:txBody>
      </p:sp>
      <p:pic>
        <p:nvPicPr>
          <p:cNvPr id="5" name="Содержимое 4" descr="https://zno.osvita.ua/doc/images/znotest/21/2110/161810_bio-2012_30_2110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556792"/>
            <a:ext cx="4788024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11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В </a:t>
            </a:r>
            <a:r>
              <a:rPr lang="uk-UA" dirty="0" smtClean="0"/>
              <a:t>еритроцитах відбувається:</a:t>
            </a:r>
          </a:p>
          <a:p>
            <a:pPr>
              <a:buNone/>
            </a:pPr>
            <a:r>
              <a:rPr lang="uk-UA" b="1" dirty="0" smtClean="0"/>
              <a:t>А </a:t>
            </a:r>
            <a:r>
              <a:rPr lang="uk-UA" dirty="0" smtClean="0"/>
              <a:t>перетворення гемоглобіну на оксигемоглобін</a:t>
            </a:r>
          </a:p>
          <a:p>
            <a:pPr>
              <a:buNone/>
            </a:pPr>
            <a:r>
              <a:rPr lang="uk-UA" b="1" dirty="0" smtClean="0"/>
              <a:t>Б </a:t>
            </a:r>
            <a:r>
              <a:rPr lang="uk-UA" dirty="0" smtClean="0"/>
              <a:t>перетворення фібриногену на фібрин</a:t>
            </a:r>
          </a:p>
          <a:p>
            <a:pPr>
              <a:buNone/>
            </a:pPr>
            <a:r>
              <a:rPr lang="uk-UA" b="1" dirty="0" smtClean="0"/>
              <a:t>В </a:t>
            </a:r>
            <a:r>
              <a:rPr lang="uk-UA" dirty="0" smtClean="0"/>
              <a:t>синтез гормонів</a:t>
            </a:r>
          </a:p>
          <a:p>
            <a:pPr>
              <a:buNone/>
            </a:pPr>
            <a:r>
              <a:rPr lang="uk-UA" b="1" dirty="0" smtClean="0"/>
              <a:t>Г </a:t>
            </a:r>
            <a:r>
              <a:rPr lang="uk-UA" dirty="0" smtClean="0"/>
              <a:t>утворення антитіл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12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Для яких формених елементів крові характерна тривалість життя 3-4 місяця?</a:t>
            </a:r>
          </a:p>
          <a:p>
            <a:pPr>
              <a:buNone/>
            </a:pPr>
            <a:r>
              <a:rPr lang="uk-UA" dirty="0" smtClean="0"/>
              <a:t>А еритроцити </a:t>
            </a:r>
          </a:p>
          <a:p>
            <a:pPr>
              <a:buNone/>
            </a:pPr>
            <a:r>
              <a:rPr lang="uk-UA" dirty="0" smtClean="0"/>
              <a:t>Б лейкоцити </a:t>
            </a:r>
          </a:p>
          <a:p>
            <a:pPr>
              <a:buNone/>
            </a:pPr>
            <a:r>
              <a:rPr lang="uk-UA" dirty="0" smtClean="0"/>
              <a:t>В </a:t>
            </a:r>
            <a:r>
              <a:rPr lang="uk-UA" dirty="0" smtClean="0"/>
              <a:t>тромбоцити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Г лімфоцити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13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Друга реакція зсідання крові полягає у:</a:t>
            </a:r>
          </a:p>
          <a:p>
            <a:pPr>
              <a:buNone/>
            </a:pPr>
            <a:r>
              <a:rPr lang="uk-UA" dirty="0" smtClean="0"/>
              <a:t>А виході з тромбоцитів </a:t>
            </a:r>
            <a:r>
              <a:rPr lang="uk-UA" dirty="0" err="1" smtClean="0"/>
              <a:t>тромбопластину</a:t>
            </a:r>
            <a:r>
              <a:rPr lang="uk-UA" dirty="0" smtClean="0"/>
              <a:t> </a:t>
            </a:r>
          </a:p>
          <a:p>
            <a:pPr>
              <a:buNone/>
            </a:pPr>
            <a:r>
              <a:rPr lang="uk-UA" dirty="0" smtClean="0"/>
              <a:t>Б перетворенні </a:t>
            </a:r>
            <a:r>
              <a:rPr lang="uk-UA" dirty="0" err="1" smtClean="0"/>
              <a:t>тромбопластину</a:t>
            </a:r>
            <a:r>
              <a:rPr lang="uk-UA" dirty="0" smtClean="0"/>
              <a:t> у </a:t>
            </a:r>
            <a:r>
              <a:rPr lang="uk-UA" dirty="0" err="1" smtClean="0"/>
              <a:t>тромбопластиноген</a:t>
            </a:r>
            <a:r>
              <a:rPr lang="uk-UA" dirty="0" smtClean="0"/>
              <a:t> </a:t>
            </a:r>
          </a:p>
          <a:p>
            <a:pPr>
              <a:buNone/>
            </a:pPr>
            <a:r>
              <a:rPr lang="uk-UA" dirty="0" smtClean="0"/>
              <a:t>В перетворенні протромбіну на тромбін</a:t>
            </a:r>
          </a:p>
          <a:p>
            <a:pPr>
              <a:buNone/>
            </a:pPr>
            <a:r>
              <a:rPr lang="uk-UA" dirty="0" smtClean="0"/>
              <a:t>Г перетворенні тромбіну на фібриноген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14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Де в організмі людини утворюється лімфа? </a:t>
            </a:r>
          </a:p>
          <a:p>
            <a:pPr>
              <a:buNone/>
            </a:pPr>
            <a:r>
              <a:rPr lang="uk-UA" dirty="0" smtClean="0"/>
              <a:t>А у кровоносних капілярах</a:t>
            </a:r>
          </a:p>
          <a:p>
            <a:pPr>
              <a:buNone/>
            </a:pPr>
            <a:r>
              <a:rPr lang="uk-UA" dirty="0" smtClean="0"/>
              <a:t>Б у міжклітинних просторах </a:t>
            </a:r>
          </a:p>
          <a:p>
            <a:pPr>
              <a:buNone/>
            </a:pPr>
            <a:r>
              <a:rPr lang="uk-UA" dirty="0" smtClean="0"/>
              <a:t>В у лімфатичних капілярах </a:t>
            </a:r>
          </a:p>
          <a:p>
            <a:pPr>
              <a:buNone/>
            </a:pPr>
            <a:r>
              <a:rPr lang="uk-UA" dirty="0" smtClean="0"/>
              <a:t>Г у лімфатичних вузлах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15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Стрілкою на рисунку позначено:</a:t>
            </a:r>
          </a:p>
          <a:p>
            <a:pPr>
              <a:buNone/>
            </a:pPr>
            <a:r>
              <a:rPr lang="uk-UA" dirty="0" smtClean="0"/>
              <a:t>А еритроцит</a:t>
            </a:r>
          </a:p>
          <a:p>
            <a:pPr>
              <a:buNone/>
            </a:pPr>
            <a:r>
              <a:rPr lang="uk-UA" dirty="0" smtClean="0"/>
              <a:t>Б лейкоцит</a:t>
            </a:r>
          </a:p>
          <a:p>
            <a:pPr>
              <a:buNone/>
            </a:pPr>
            <a:r>
              <a:rPr lang="uk-UA" dirty="0" smtClean="0"/>
              <a:t>В </a:t>
            </a:r>
            <a:r>
              <a:rPr lang="uk-UA" dirty="0" smtClean="0"/>
              <a:t>лімфоцит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Г тромбоцит</a:t>
            </a:r>
          </a:p>
          <a:p>
            <a:endParaRPr lang="uk-UA" dirty="0"/>
          </a:p>
        </p:txBody>
      </p:sp>
      <p:pic>
        <p:nvPicPr>
          <p:cNvPr id="4" name="Рисунок 3" descr="Хронический лимфолейкоз — Википедия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204864"/>
            <a:ext cx="24669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трелка вниз 4"/>
          <p:cNvSpPr/>
          <p:nvPr/>
        </p:nvSpPr>
        <p:spPr>
          <a:xfrm flipV="1">
            <a:off x="6228184" y="4005064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1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err="1"/>
              <a:t>Лімфа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організмі</a:t>
            </a:r>
            <a:r>
              <a:rPr lang="ru-RU" dirty="0" smtClean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:</a:t>
            </a:r>
            <a:endParaRPr lang="uk-UA" dirty="0"/>
          </a:p>
          <a:p>
            <a:pPr>
              <a:buNone/>
            </a:pPr>
            <a:r>
              <a:rPr lang="uk-UA" dirty="0" smtClean="0"/>
              <a:t>А </a:t>
            </a:r>
            <a:r>
              <a:rPr lang="ru-RU" dirty="0" smtClean="0"/>
              <a:t>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газів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повітрям</a:t>
            </a:r>
            <a:r>
              <a:rPr lang="ru-RU" dirty="0"/>
              <a:t> та </a:t>
            </a:r>
            <a:r>
              <a:rPr lang="ru-RU" dirty="0" err="1"/>
              <a:t>внутрішнім</a:t>
            </a:r>
            <a:r>
              <a:rPr lang="ru-RU" dirty="0"/>
              <a:t> </a:t>
            </a:r>
            <a:r>
              <a:rPr lang="ru-RU" dirty="0" err="1" smtClean="0"/>
              <a:t>середовищем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Б </a:t>
            </a:r>
            <a:r>
              <a:rPr lang="ru-RU" dirty="0"/>
              <a:t>транспорт </a:t>
            </a:r>
            <a:r>
              <a:rPr lang="ru-RU" dirty="0" err="1"/>
              <a:t>газів</a:t>
            </a:r>
            <a:r>
              <a:rPr lang="ru-RU" dirty="0"/>
              <a:t> в</a:t>
            </a:r>
            <a:r>
              <a:rPr lang="ru-RU" dirty="0" smtClean="0"/>
              <a:t> </a:t>
            </a:r>
            <a:r>
              <a:rPr lang="ru-RU" dirty="0" err="1" smtClean="0"/>
              <a:t>організмі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В транспорт </a:t>
            </a:r>
            <a:r>
              <a:rPr lang="ru-RU" dirty="0" err="1" smtClean="0"/>
              <a:t>глюкози</a:t>
            </a:r>
            <a:r>
              <a:rPr lang="ru-RU" dirty="0" smtClean="0"/>
              <a:t> та </a:t>
            </a:r>
            <a:r>
              <a:rPr lang="ru-RU" dirty="0" err="1" smtClean="0"/>
              <a:t>амінокислот</a:t>
            </a:r>
            <a:r>
              <a:rPr lang="ru-RU" dirty="0" smtClean="0"/>
              <a:t> у тонкому </a:t>
            </a:r>
            <a:r>
              <a:rPr lang="ru-RU" dirty="0" err="1" smtClean="0"/>
              <a:t>кишковику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Г </a:t>
            </a:r>
            <a:r>
              <a:rPr lang="ru-RU" dirty="0" err="1"/>
              <a:t>затримка</a:t>
            </a:r>
            <a:r>
              <a:rPr lang="ru-RU" dirty="0"/>
              <a:t> та </a:t>
            </a:r>
            <a:r>
              <a:rPr lang="ru-RU" dirty="0" err="1" smtClean="0"/>
              <a:t>знешкодження</a:t>
            </a:r>
            <a:r>
              <a:rPr lang="ru-RU" dirty="0" smtClean="0"/>
              <a:t> </a:t>
            </a:r>
            <a:r>
              <a:rPr lang="ru-RU" dirty="0" err="1" smtClean="0"/>
              <a:t>мікроорганізмів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2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err="1"/>
              <a:t>Скільки</a:t>
            </a:r>
            <a:r>
              <a:rPr lang="ru-RU" dirty="0"/>
              <a:t> </a:t>
            </a:r>
            <a:r>
              <a:rPr lang="ru-RU" dirty="0" err="1"/>
              <a:t>ліпідів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в </a:t>
            </a:r>
            <a:r>
              <a:rPr lang="ru-RU" dirty="0" err="1"/>
              <a:t>плазмі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?</a:t>
            </a:r>
            <a:endParaRPr lang="uk-UA" dirty="0"/>
          </a:p>
          <a:p>
            <a:pPr>
              <a:buNone/>
            </a:pPr>
            <a:r>
              <a:rPr lang="ru-RU" dirty="0" smtClean="0"/>
              <a:t>А</a:t>
            </a:r>
            <a:r>
              <a:rPr lang="uk-UA" dirty="0" smtClean="0"/>
              <a:t> 1,7-3,5%</a:t>
            </a:r>
          </a:p>
          <a:p>
            <a:pPr>
              <a:buNone/>
            </a:pPr>
            <a:r>
              <a:rPr lang="uk-UA" dirty="0" smtClean="0"/>
              <a:t>Б  0,4%</a:t>
            </a:r>
          </a:p>
          <a:p>
            <a:pPr>
              <a:buNone/>
            </a:pPr>
            <a:r>
              <a:rPr lang="uk-UA" dirty="0" smtClean="0"/>
              <a:t>В  4,5%</a:t>
            </a:r>
          </a:p>
          <a:p>
            <a:pPr>
              <a:buNone/>
            </a:pPr>
            <a:r>
              <a:rPr lang="uk-UA" dirty="0" smtClean="0"/>
              <a:t>Г 0,7-0,8% 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3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uk-UA" dirty="0"/>
              <a:t>Для тромбоцитів характерно:</a:t>
            </a:r>
          </a:p>
          <a:p>
            <a:pPr>
              <a:buNone/>
            </a:pPr>
            <a:r>
              <a:rPr lang="uk-UA" dirty="0" smtClean="0"/>
              <a:t>А непостійна форма </a:t>
            </a:r>
          </a:p>
          <a:p>
            <a:pPr>
              <a:buNone/>
            </a:pPr>
            <a:r>
              <a:rPr lang="uk-UA" dirty="0" smtClean="0"/>
              <a:t>Б </a:t>
            </a:r>
            <a:r>
              <a:rPr lang="uk-UA" dirty="0"/>
              <a:t>мають форму </a:t>
            </a:r>
            <a:r>
              <a:rPr lang="uk-UA" dirty="0" smtClean="0"/>
              <a:t>диска </a:t>
            </a:r>
          </a:p>
          <a:p>
            <a:pPr>
              <a:buNone/>
            </a:pPr>
            <a:r>
              <a:rPr lang="uk-UA" dirty="0" smtClean="0"/>
              <a:t>В у </a:t>
            </a:r>
            <a:r>
              <a:rPr lang="uk-UA" dirty="0"/>
              <a:t>цитоплазмі містять речовину, необхідну для зсідання </a:t>
            </a:r>
            <a:r>
              <a:rPr lang="uk-UA" dirty="0" smtClean="0"/>
              <a:t>крові </a:t>
            </a:r>
          </a:p>
          <a:p>
            <a:pPr>
              <a:buNone/>
            </a:pPr>
            <a:r>
              <a:rPr lang="uk-UA" dirty="0" smtClean="0"/>
              <a:t>Г у </a:t>
            </a:r>
            <a:r>
              <a:rPr lang="uk-UA" dirty="0"/>
              <a:t>цитоплазмі містять </a:t>
            </a:r>
            <a:r>
              <a:rPr lang="uk-UA" dirty="0" smtClean="0"/>
              <a:t>гемоглобін</a:t>
            </a:r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4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uk-UA" dirty="0" smtClean="0"/>
              <a:t>Усі </a:t>
            </a:r>
            <a:r>
              <a:rPr lang="uk-UA" dirty="0"/>
              <a:t>формені елементи крові дорослої </a:t>
            </a:r>
            <a:r>
              <a:rPr lang="uk-UA" dirty="0" smtClean="0"/>
              <a:t>людини утворюється у:</a:t>
            </a:r>
            <a:endParaRPr lang="uk-UA" dirty="0"/>
          </a:p>
          <a:p>
            <a:pPr>
              <a:buNone/>
            </a:pPr>
            <a:r>
              <a:rPr lang="uk-UA" dirty="0" smtClean="0"/>
              <a:t>А печінці </a:t>
            </a:r>
          </a:p>
          <a:p>
            <a:pPr>
              <a:buNone/>
            </a:pPr>
            <a:r>
              <a:rPr lang="uk-UA" dirty="0" smtClean="0"/>
              <a:t>Б селезінці </a:t>
            </a:r>
          </a:p>
          <a:p>
            <a:pPr>
              <a:buNone/>
            </a:pPr>
            <a:r>
              <a:rPr lang="uk-UA" dirty="0" smtClean="0"/>
              <a:t>В червоному </a:t>
            </a:r>
            <a:r>
              <a:rPr lang="uk-UA" dirty="0"/>
              <a:t>кістковому </a:t>
            </a:r>
            <a:r>
              <a:rPr lang="uk-UA" dirty="0" smtClean="0"/>
              <a:t>мозку </a:t>
            </a:r>
          </a:p>
          <a:p>
            <a:pPr>
              <a:buNone/>
            </a:pPr>
            <a:r>
              <a:rPr lang="uk-UA" dirty="0" smtClean="0"/>
              <a:t>Г </a:t>
            </a:r>
            <a:r>
              <a:rPr lang="uk-UA" dirty="0" err="1" smtClean="0"/>
              <a:t>тимусі</a:t>
            </a: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5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У людини з </a:t>
            </a:r>
            <a:r>
              <a:rPr lang="en-US" dirty="0"/>
              <a:t>I</a:t>
            </a:r>
            <a:r>
              <a:rPr lang="uk-UA" dirty="0"/>
              <a:t> групою крові в плазмі містяться:</a:t>
            </a:r>
          </a:p>
          <a:p>
            <a:pPr>
              <a:buNone/>
            </a:pPr>
            <a:r>
              <a:rPr lang="uk-UA" dirty="0" smtClean="0"/>
              <a:t>А аглютиніни </a:t>
            </a:r>
            <a:r>
              <a:rPr lang="uk-UA" dirty="0">
                <a:sym typeface="Symbol"/>
              </a:rPr>
              <a:t></a:t>
            </a:r>
            <a:r>
              <a:rPr lang="uk-UA" dirty="0"/>
              <a:t> та </a:t>
            </a:r>
            <a:r>
              <a:rPr lang="uk-UA" dirty="0" smtClean="0">
                <a:sym typeface="Symbol"/>
              </a:rPr>
              <a:t></a:t>
            </a:r>
            <a:r>
              <a:rPr lang="uk-UA" dirty="0" smtClean="0"/>
              <a:t> </a:t>
            </a:r>
          </a:p>
          <a:p>
            <a:pPr>
              <a:buNone/>
            </a:pPr>
            <a:r>
              <a:rPr lang="uk-UA" dirty="0" smtClean="0"/>
              <a:t>Б  аглютиногени </a:t>
            </a:r>
            <a:r>
              <a:rPr lang="uk-UA" dirty="0">
                <a:sym typeface="Symbol"/>
              </a:rPr>
              <a:t></a:t>
            </a:r>
            <a:r>
              <a:rPr lang="uk-UA" dirty="0"/>
              <a:t> та </a:t>
            </a:r>
            <a:r>
              <a:rPr lang="uk-UA" dirty="0" smtClean="0">
                <a:sym typeface="Symbol"/>
              </a:rPr>
              <a:t>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В  </a:t>
            </a:r>
            <a:r>
              <a:rPr lang="uk-UA" dirty="0"/>
              <a:t>аглютиніни А та В </a:t>
            </a:r>
            <a:r>
              <a:rPr lang="uk-UA" dirty="0" smtClean="0"/>
              <a:t> </a:t>
            </a:r>
          </a:p>
          <a:p>
            <a:pPr>
              <a:buNone/>
            </a:pPr>
            <a:r>
              <a:rPr lang="uk-UA" dirty="0" smtClean="0"/>
              <a:t>Г  </a:t>
            </a:r>
            <a:r>
              <a:rPr lang="uk-UA" dirty="0" err="1"/>
              <a:t>аглютиноген</a:t>
            </a:r>
            <a:r>
              <a:rPr lang="uk-UA" dirty="0"/>
              <a:t> </a:t>
            </a:r>
            <a:r>
              <a:rPr lang="uk-UA" dirty="0" smtClean="0"/>
              <a:t>А</a:t>
            </a:r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6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Укажіть місце формування (1) та руйнування (2) еритроцитів крові людини.</a:t>
            </a:r>
          </a:p>
          <a:p>
            <a:pPr>
              <a:buNone/>
            </a:pPr>
            <a:r>
              <a:rPr lang="uk-UA" dirty="0" smtClean="0"/>
              <a:t>А 1- червоний кістковий мозок, 2 – нирки</a:t>
            </a:r>
          </a:p>
          <a:p>
            <a:pPr>
              <a:buNone/>
            </a:pPr>
            <a:r>
              <a:rPr lang="uk-UA" dirty="0" smtClean="0"/>
              <a:t>Б 1 – жовтий кістковий мозок, 2 – селезінка</a:t>
            </a:r>
          </a:p>
          <a:p>
            <a:pPr>
              <a:buNone/>
            </a:pPr>
            <a:r>
              <a:rPr lang="uk-UA" dirty="0" smtClean="0"/>
              <a:t>В 1 – червоний кістковий мозок, 2 – селезінка</a:t>
            </a:r>
          </a:p>
          <a:p>
            <a:pPr>
              <a:buNone/>
            </a:pPr>
            <a:r>
              <a:rPr lang="uk-UA" dirty="0" smtClean="0"/>
              <a:t>Г – жовтий кістковий мозок, 2 – червоний кістковий мозок.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7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Фізіологічний розчин, яким розбавляють лікарські препарати для введення в кров</a:t>
            </a:r>
          </a:p>
          <a:p>
            <a:r>
              <a:rPr lang="uk-UA" dirty="0" smtClean="0"/>
              <a:t>А має здатність до зсідання</a:t>
            </a:r>
          </a:p>
          <a:p>
            <a:r>
              <a:rPr lang="uk-UA" dirty="0" smtClean="0"/>
              <a:t>Б містить формені елементи крові</a:t>
            </a:r>
          </a:p>
          <a:p>
            <a:r>
              <a:rPr lang="uk-UA" dirty="0" smtClean="0"/>
              <a:t>В є 0,9% -м розчином натрію хлориду</a:t>
            </a:r>
          </a:p>
          <a:p>
            <a:r>
              <a:rPr lang="uk-UA" dirty="0" smtClean="0"/>
              <a:t>Г є гіпертонічним відносно плазми крові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8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Скільки в організмі дорослої людини міститься лімфи?</a:t>
            </a:r>
          </a:p>
          <a:p>
            <a:pPr>
              <a:buNone/>
            </a:pPr>
            <a:r>
              <a:rPr lang="uk-UA" dirty="0" smtClean="0"/>
              <a:t>А 5 л </a:t>
            </a:r>
          </a:p>
          <a:p>
            <a:pPr>
              <a:buNone/>
            </a:pPr>
            <a:r>
              <a:rPr lang="uk-UA" dirty="0" smtClean="0"/>
              <a:t>Б 2 л </a:t>
            </a:r>
          </a:p>
          <a:p>
            <a:pPr>
              <a:buNone/>
            </a:pPr>
            <a:r>
              <a:rPr lang="uk-UA" dirty="0" smtClean="0"/>
              <a:t>В 30 л </a:t>
            </a:r>
          </a:p>
          <a:p>
            <a:pPr>
              <a:buNone/>
            </a:pPr>
            <a:r>
              <a:rPr lang="uk-UA" dirty="0" smtClean="0"/>
              <a:t>Г 10 л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42</TotalTime>
  <Words>413</Words>
  <Application>Microsoft Office PowerPoint</Application>
  <PresentationFormat>Экран 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Тестові завдання 1 </vt:lpstr>
      <vt:lpstr>Завдання 1</vt:lpstr>
      <vt:lpstr>Завдання 2</vt:lpstr>
      <vt:lpstr>Завдання 3</vt:lpstr>
      <vt:lpstr>Завдання 4</vt:lpstr>
      <vt:lpstr>Завдання 5</vt:lpstr>
      <vt:lpstr>Завдання 6</vt:lpstr>
      <vt:lpstr>Завдання 7</vt:lpstr>
      <vt:lpstr>Завдання 8</vt:lpstr>
      <vt:lpstr>Завдання 9</vt:lpstr>
      <vt:lpstr>Завдання 10</vt:lpstr>
      <vt:lpstr>Завдання 11</vt:lpstr>
      <vt:lpstr>Завдання 12</vt:lpstr>
      <vt:lpstr>Завдання 13</vt:lpstr>
      <vt:lpstr>Завдання 14</vt:lpstr>
      <vt:lpstr>Завдання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Тестові завдання 1</dc:title>
  <dc:creator>Homework</dc:creator>
  <cp:lastModifiedBy>Homework</cp:lastModifiedBy>
  <cp:revision>8</cp:revision>
  <dcterms:created xsi:type="dcterms:W3CDTF">2022-06-25T19:06:35Z</dcterms:created>
  <dcterms:modified xsi:type="dcterms:W3CDTF">2022-06-25T19:52:56Z</dcterms:modified>
</cp:coreProperties>
</file>