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C9E4CC-356C-462D-845C-F06C4EC3EAA2}" type="datetimeFigureOut">
              <a:rPr lang="uk-UA" smtClean="0"/>
              <a:t>30.06.2022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D2E55-B005-4903-8EA9-9CDA226FF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bg1"/>
                </a:solidFill>
              </a:rPr>
              <a:t>Тестові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завдання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3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2A2D78-1A63-4D12-98B5-4FB0FB948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i="1" dirty="0"/>
              <a:t>Загальна біологія</a:t>
            </a:r>
          </a:p>
          <a:p>
            <a:r>
              <a:rPr lang="uk-UA" sz="2400" i="1" dirty="0"/>
              <a:t>Основи генетики</a:t>
            </a:r>
          </a:p>
        </p:txBody>
      </p:sp>
    </p:spTree>
    <p:extLst>
      <p:ext uri="{BB962C8B-B14F-4D97-AF65-F5344CB8AC3E}">
        <p14:creationId xmlns:p14="http://schemas.microsoft.com/office/powerpoint/2010/main" val="266927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9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Що  таке норма реакції?</a:t>
            </a:r>
          </a:p>
          <a:p>
            <a:pPr marL="0" indent="0">
              <a:buNone/>
            </a:pPr>
            <a:r>
              <a:rPr lang="uk-UA" dirty="0"/>
              <a:t>А межі модифікаційної мінливості ознаки, що вивчається у даного індивіда </a:t>
            </a:r>
          </a:p>
          <a:p>
            <a:pPr marL="0" indent="0">
              <a:buNone/>
            </a:pPr>
            <a:r>
              <a:rPr lang="uk-UA" dirty="0"/>
              <a:t>Б діапазон мінливості ознаки в межах виду </a:t>
            </a:r>
          </a:p>
          <a:p>
            <a:pPr marL="0" indent="0">
              <a:buNone/>
            </a:pPr>
            <a:r>
              <a:rPr lang="uk-UA" dirty="0"/>
              <a:t>В неоднаковий ступінь прояву ознаки у різних особин виду </a:t>
            </a:r>
          </a:p>
          <a:p>
            <a:pPr marL="0" indent="0">
              <a:buNone/>
            </a:pPr>
            <a:r>
              <a:rPr lang="uk-UA" dirty="0"/>
              <a:t>Г ступінь прояву різних ознак у представників виду </a:t>
            </a:r>
          </a:p>
          <a:p>
            <a:pPr marL="0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10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Прояв якого закону можна виявити в такому явищі: природжена глухота, що зустрічається у людей, гвінейських свинок , мишей, собак?</a:t>
            </a:r>
          </a:p>
          <a:p>
            <a:pPr marL="0" indent="0">
              <a:buNone/>
            </a:pPr>
            <a:r>
              <a:rPr lang="uk-UA" dirty="0"/>
              <a:t>А закон розщеплення </a:t>
            </a:r>
          </a:p>
          <a:p>
            <a:pPr marL="0" indent="0">
              <a:buNone/>
            </a:pPr>
            <a:r>
              <a:rPr lang="uk-UA" dirty="0"/>
              <a:t>Б закон </a:t>
            </a:r>
            <a:r>
              <a:rPr lang="uk-UA" dirty="0" err="1"/>
              <a:t>одноманіття</a:t>
            </a:r>
            <a:r>
              <a:rPr lang="uk-UA" dirty="0"/>
              <a:t> гібридів першого покоління </a:t>
            </a:r>
          </a:p>
          <a:p>
            <a:pPr marL="0" indent="0">
              <a:buNone/>
            </a:pPr>
            <a:r>
              <a:rPr lang="uk-UA" dirty="0"/>
              <a:t>В закон незалежного комбінування та успадкування ознак </a:t>
            </a:r>
          </a:p>
          <a:p>
            <a:pPr marL="0" indent="0">
              <a:buNone/>
            </a:pPr>
            <a:r>
              <a:rPr lang="uk-UA" dirty="0"/>
              <a:t>Г закон гомологічних рядів спадкової мінливості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11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Як називаються мутації, що одержані штучним шляхом?</a:t>
            </a:r>
          </a:p>
          <a:p>
            <a:pPr marL="0" indent="0">
              <a:buNone/>
            </a:pPr>
            <a:r>
              <a:rPr lang="uk-UA" dirty="0"/>
              <a:t>соматичні</a:t>
            </a:r>
          </a:p>
          <a:p>
            <a:pPr marL="0" indent="0">
              <a:buNone/>
            </a:pPr>
            <a:r>
              <a:rPr lang="uk-UA" dirty="0"/>
              <a:t>А генеративні</a:t>
            </a:r>
          </a:p>
          <a:p>
            <a:pPr marL="0" indent="0">
              <a:buNone/>
            </a:pPr>
            <a:r>
              <a:rPr lang="uk-UA" dirty="0"/>
              <a:t>Б спонтанні </a:t>
            </a:r>
          </a:p>
          <a:p>
            <a:pPr marL="0" indent="0">
              <a:buNone/>
            </a:pPr>
            <a:r>
              <a:rPr lang="uk-UA" dirty="0"/>
              <a:t>В індуковані </a:t>
            </a:r>
          </a:p>
          <a:p>
            <a:pPr marL="0" indent="0">
              <a:buNone/>
            </a:pPr>
            <a:r>
              <a:rPr lang="uk-UA" dirty="0"/>
              <a:t>Г прямі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12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Прикладом модифікаційної мінливості є:</a:t>
            </a:r>
          </a:p>
          <a:p>
            <a:pPr marL="0" indent="0">
              <a:buNone/>
            </a:pPr>
            <a:r>
              <a:rPr lang="uk-UA" dirty="0"/>
              <a:t>А расові відмінності людини</a:t>
            </a:r>
          </a:p>
          <a:p>
            <a:pPr marL="0" indent="0">
              <a:buNone/>
            </a:pPr>
            <a:r>
              <a:rPr lang="uk-UA" dirty="0"/>
              <a:t>Б поява альбіноса в потомстві </a:t>
            </a:r>
            <a:r>
              <a:rPr lang="uk-UA" dirty="0" err="1"/>
              <a:t>прайда</a:t>
            </a:r>
            <a:r>
              <a:rPr lang="uk-UA" dirty="0"/>
              <a:t> левів</a:t>
            </a:r>
          </a:p>
          <a:p>
            <a:pPr marL="0" indent="0">
              <a:buNone/>
            </a:pPr>
            <a:r>
              <a:rPr lang="uk-UA" dirty="0"/>
              <a:t>В редукція травної системи в ціп'яка бичачого</a:t>
            </a:r>
          </a:p>
          <a:p>
            <a:pPr marL="0" indent="0">
              <a:buNone/>
            </a:pPr>
            <a:r>
              <a:rPr lang="uk-UA" dirty="0"/>
              <a:t>Г збільшення кількості еритроцитів у мешканців високогір'я</a:t>
            </a:r>
          </a:p>
          <a:p>
            <a:pPr>
              <a:buNone/>
            </a:pPr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13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У дафнії відбуваються сезонні зміни форми та розмірів головної частини тіла.</a:t>
            </a:r>
          </a:p>
          <a:p>
            <a:pPr marL="0" indent="0">
              <a:buNone/>
            </a:pPr>
            <a:r>
              <a:rPr lang="uk-UA" dirty="0"/>
              <a:t>Проявом якої форми мінливості є це явище?</a:t>
            </a:r>
          </a:p>
          <a:p>
            <a:pPr marL="0" indent="0">
              <a:buNone/>
            </a:pPr>
            <a:r>
              <a:rPr lang="uk-UA" dirty="0"/>
              <a:t>А мутаційної</a:t>
            </a:r>
          </a:p>
          <a:p>
            <a:pPr marL="0" indent="0">
              <a:buNone/>
            </a:pPr>
            <a:r>
              <a:rPr lang="uk-UA" dirty="0"/>
              <a:t>Б спадкової</a:t>
            </a:r>
          </a:p>
          <a:p>
            <a:pPr marL="0" indent="0">
              <a:buNone/>
            </a:pPr>
            <a:r>
              <a:rPr lang="uk-UA" dirty="0"/>
              <a:t>В </a:t>
            </a:r>
            <a:r>
              <a:rPr lang="uk-UA" dirty="0" err="1"/>
              <a:t>комбінативної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Г модифікаційної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0040"/>
            <a:ext cx="7084640" cy="804704"/>
          </a:xfrm>
        </p:spPr>
        <p:txBody>
          <a:bodyPr/>
          <a:lstStyle/>
          <a:p>
            <a:r>
              <a:rPr lang="uk-UA">
                <a:solidFill>
                  <a:schemeClr val="tx1"/>
                </a:solidFill>
              </a:rPr>
              <a:t>Завдання 14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7992888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У дрозофіли рецесивний алель одного з генів визначає відсутність пігменту очей, світле забарвлення тіла, знижує плодючість і зменшує тривалість життя.</a:t>
            </a:r>
          </a:p>
          <a:p>
            <a:pPr marL="0" indent="0">
              <a:buNone/>
            </a:pPr>
            <a:r>
              <a:rPr lang="uk-UA" dirty="0"/>
              <a:t>Цей приклад ілюструє явище</a:t>
            </a:r>
          </a:p>
          <a:p>
            <a:endParaRPr lang="uk-UA" b="1" dirty="0"/>
          </a:p>
          <a:p>
            <a:pPr marL="0" indent="0">
              <a:buNone/>
            </a:pPr>
            <a:r>
              <a:rPr lang="uk-UA" b="1" dirty="0"/>
              <a:t>А </a:t>
            </a:r>
            <a:r>
              <a:rPr lang="uk-UA" dirty="0"/>
              <a:t>епістазу</a:t>
            </a:r>
          </a:p>
          <a:p>
            <a:pPr marL="0" indent="0">
              <a:buNone/>
            </a:pPr>
            <a:r>
              <a:rPr lang="uk-UA" b="1" dirty="0"/>
              <a:t>Б </a:t>
            </a:r>
            <a:r>
              <a:rPr lang="uk-UA" dirty="0"/>
              <a:t>плейотропії</a:t>
            </a:r>
          </a:p>
          <a:p>
            <a:pPr marL="0" indent="0">
              <a:buNone/>
            </a:pPr>
            <a:r>
              <a:rPr lang="uk-UA" b="1" dirty="0"/>
              <a:t>В </a:t>
            </a:r>
            <a:r>
              <a:rPr lang="uk-UA" dirty="0" err="1"/>
              <a:t>кодомінування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Г </a:t>
            </a:r>
            <a:r>
              <a:rPr lang="uk-UA" dirty="0" err="1"/>
              <a:t>комплементарності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tx1"/>
                </a:solidFill>
              </a:rPr>
              <a:t>Завдання 15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У яких з перелічених організмів можна чекати успадкування соматичних мутацій:</a:t>
            </a:r>
          </a:p>
          <a:p>
            <a:pPr marL="0" indent="0">
              <a:buNone/>
            </a:pPr>
            <a:r>
              <a:rPr lang="uk-UA" dirty="0"/>
              <a:t>А гідра </a:t>
            </a:r>
          </a:p>
          <a:p>
            <a:pPr marL="0" indent="0">
              <a:buNone/>
            </a:pPr>
            <a:r>
              <a:rPr lang="uk-UA" dirty="0"/>
              <a:t>Б дрозофіла</a:t>
            </a:r>
          </a:p>
          <a:p>
            <a:pPr marL="0" indent="0">
              <a:buNone/>
            </a:pPr>
            <a:r>
              <a:rPr lang="uk-UA" dirty="0"/>
              <a:t>В миша </a:t>
            </a:r>
          </a:p>
          <a:p>
            <a:pPr marL="0" indent="0">
              <a:buNone/>
            </a:pPr>
            <a:r>
              <a:rPr lang="uk-UA" dirty="0"/>
              <a:t>Г горобець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uk-UA" dirty="0"/>
              <a:t>Скільки </a:t>
            </a:r>
            <a:r>
              <a:rPr lang="uk-UA" dirty="0" err="1"/>
              <a:t>алельних</a:t>
            </a:r>
            <a:r>
              <a:rPr lang="uk-UA" dirty="0"/>
              <a:t> генів кодують ознаку у диплоїда?</a:t>
            </a:r>
          </a:p>
          <a:p>
            <a:pPr marL="0" indent="0">
              <a:buNone/>
            </a:pPr>
            <a:r>
              <a:rPr lang="uk-UA" dirty="0"/>
              <a:t>А 1 </a:t>
            </a:r>
          </a:p>
          <a:p>
            <a:pPr marL="0" indent="0">
              <a:buNone/>
            </a:pPr>
            <a:r>
              <a:rPr lang="uk-UA" dirty="0"/>
              <a:t>Б 2 </a:t>
            </a:r>
          </a:p>
          <a:p>
            <a:pPr marL="0" indent="0">
              <a:buNone/>
            </a:pPr>
            <a:r>
              <a:rPr lang="uk-UA" dirty="0"/>
              <a:t>В 3  </a:t>
            </a:r>
          </a:p>
          <a:p>
            <a:pPr marL="0" indent="0">
              <a:buNone/>
            </a:pPr>
            <a:r>
              <a:rPr lang="uk-UA" dirty="0"/>
              <a:t>Г 4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dirty="0"/>
              <a:t>Які положення належать до характеристики генотипу?</a:t>
            </a:r>
          </a:p>
          <a:p>
            <a:pPr marL="0" indent="0">
              <a:buNone/>
            </a:pPr>
            <a:r>
              <a:rPr lang="uk-UA" dirty="0"/>
              <a:t>А набір генів у статевих хромосомах </a:t>
            </a:r>
          </a:p>
          <a:p>
            <a:pPr marL="0" indent="0">
              <a:buNone/>
            </a:pPr>
            <a:r>
              <a:rPr lang="uk-UA" dirty="0"/>
              <a:t>Б </a:t>
            </a:r>
            <a:r>
              <a:rPr lang="uk-UA" dirty="0" err="1"/>
              <a:t>гаплоїдний</a:t>
            </a:r>
            <a:r>
              <a:rPr lang="uk-UA" dirty="0"/>
              <a:t> набір хромосом </a:t>
            </a:r>
          </a:p>
          <a:p>
            <a:pPr marL="0" indent="0">
              <a:buNone/>
            </a:pPr>
            <a:r>
              <a:rPr lang="uk-UA" dirty="0"/>
              <a:t>В сукупність зовнішніх і внутрішніх ознак організму</a:t>
            </a:r>
          </a:p>
          <a:p>
            <a:pPr marL="0" indent="0">
              <a:buNone/>
            </a:pPr>
            <a:r>
              <a:rPr lang="uk-UA" dirty="0"/>
              <a:t>Г система генів особини, що мають прояв у фенотипі 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dirty="0"/>
              <a:t>У людини ген нормального вироблення пігменту меланіну в шкірі домінантний, а ген відсутності меланіну (альбінізм)  рецесивний. Який генотип і фенотип буде у людини, гетерозиготної за геном альбінізму?</a:t>
            </a:r>
          </a:p>
          <a:p>
            <a:pPr marL="0" indent="0">
              <a:buNone/>
            </a:pPr>
            <a:r>
              <a:rPr lang="uk-UA" dirty="0"/>
              <a:t>А АА ; альбінос </a:t>
            </a:r>
          </a:p>
          <a:p>
            <a:pPr marL="0" indent="0">
              <a:buNone/>
            </a:pPr>
            <a:r>
              <a:rPr lang="uk-UA" dirty="0"/>
              <a:t>Б </a:t>
            </a:r>
            <a:r>
              <a:rPr lang="uk-UA" dirty="0" err="1"/>
              <a:t>Аа</a:t>
            </a:r>
            <a:r>
              <a:rPr lang="uk-UA" dirty="0"/>
              <a:t>; нормальна пігментація шкіри </a:t>
            </a:r>
          </a:p>
          <a:p>
            <a:pPr marL="0" indent="0">
              <a:buNone/>
            </a:pPr>
            <a:r>
              <a:rPr lang="uk-UA" dirty="0"/>
              <a:t>В </a:t>
            </a:r>
            <a:r>
              <a:rPr lang="uk-UA" dirty="0" err="1"/>
              <a:t>аа</a:t>
            </a:r>
            <a:r>
              <a:rPr lang="uk-UA" dirty="0"/>
              <a:t>; альбінос </a:t>
            </a:r>
          </a:p>
          <a:p>
            <a:pPr marL="0" indent="0">
              <a:buNone/>
            </a:pPr>
            <a:r>
              <a:rPr lang="uk-UA" dirty="0"/>
              <a:t>Г </a:t>
            </a:r>
            <a:r>
              <a:rPr lang="uk-UA" dirty="0" err="1"/>
              <a:t>Аа</a:t>
            </a:r>
            <a:r>
              <a:rPr lang="uk-UA" dirty="0"/>
              <a:t>; альбінос; </a:t>
            </a:r>
          </a:p>
          <a:p>
            <a:pPr marL="0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562074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tx1"/>
                </a:solidFill>
              </a:rPr>
              <a:t>Завдання 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7920880" cy="514543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uk-UA" dirty="0"/>
              <a:t>Ген А, який зумовлює у томатів червоне забарвлення плодів, домінує над геном, що зумовлює жовте забарвлення. Ген В, який зумовлює круглу форму плодів домінує над геном грушоподібної форми. Гени А та В не зчеплені. Рослини з генотипом </a:t>
            </a:r>
            <a:r>
              <a:rPr lang="uk-UA" dirty="0" err="1"/>
              <a:t>Аавв</a:t>
            </a:r>
            <a:r>
              <a:rPr lang="uk-UA" dirty="0"/>
              <a:t> схрестили з рослинами </a:t>
            </a:r>
            <a:r>
              <a:rPr lang="uk-UA" dirty="0" err="1"/>
              <a:t>ааВв</a:t>
            </a:r>
            <a:r>
              <a:rPr lang="uk-UA" dirty="0"/>
              <a:t> і одержали 1000 потомків. Скільки з них мають червоні круглі плоди?</a:t>
            </a:r>
          </a:p>
          <a:p>
            <a:pPr marL="0" indent="0">
              <a:buNone/>
            </a:pPr>
            <a:r>
              <a:rPr lang="uk-UA" dirty="0"/>
              <a:t>А 0 </a:t>
            </a:r>
          </a:p>
          <a:p>
            <a:pPr marL="0" indent="0">
              <a:buNone/>
            </a:pPr>
            <a:r>
              <a:rPr lang="uk-UA" dirty="0"/>
              <a:t>Б 100 </a:t>
            </a:r>
          </a:p>
          <a:p>
            <a:pPr marL="0" indent="0">
              <a:buNone/>
            </a:pPr>
            <a:r>
              <a:rPr lang="uk-UA" dirty="0"/>
              <a:t>В 250</a:t>
            </a:r>
          </a:p>
          <a:p>
            <a:pPr marL="0" indent="0">
              <a:buNone/>
            </a:pPr>
            <a:r>
              <a:rPr lang="uk-UA" dirty="0"/>
              <a:t>Г 500 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764704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Завдання 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7848872" cy="521744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sz="2200" dirty="0"/>
              <a:t>У гарбуза жовте забарвлення (кодує ген А )та дископодібна форма плодів (кодує ген В) домінують над зеленою та кулястою формою. Рослини, що здатні утворювати жовті та дископодібні плоди, були схрещені з рослинами, що утворюють зелені кулясті плоди. Одержали: 48 рослин з жовтими кулястими плодами; 50 – із зеленими дископодібними плодами; 49 – з жовтими дископодібними плодами; 53 – із зеленими кулястими. Визначити генотипи батьківських рослин.</a:t>
            </a:r>
          </a:p>
          <a:p>
            <a:pPr marL="0" indent="0">
              <a:buNone/>
            </a:pPr>
            <a:r>
              <a:rPr lang="uk-UA" dirty="0"/>
              <a:t>А ААВВ х </a:t>
            </a:r>
            <a:r>
              <a:rPr lang="uk-UA" dirty="0" err="1"/>
              <a:t>аавв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Б </a:t>
            </a:r>
            <a:r>
              <a:rPr lang="uk-UA" dirty="0" err="1"/>
              <a:t>АаВв</a:t>
            </a:r>
            <a:r>
              <a:rPr lang="uk-UA" dirty="0"/>
              <a:t> х </a:t>
            </a:r>
            <a:r>
              <a:rPr lang="uk-UA" dirty="0" err="1"/>
              <a:t>аавв</a:t>
            </a:r>
            <a:r>
              <a:rPr lang="uk-UA" dirty="0"/>
              <a:t> </a:t>
            </a:r>
          </a:p>
          <a:p>
            <a:pPr marL="0" indent="0">
              <a:buNone/>
            </a:pPr>
            <a:r>
              <a:rPr lang="uk-UA" dirty="0"/>
              <a:t>В </a:t>
            </a:r>
            <a:r>
              <a:rPr lang="uk-UA" dirty="0" err="1"/>
              <a:t>Аавв</a:t>
            </a:r>
            <a:r>
              <a:rPr lang="uk-UA" dirty="0"/>
              <a:t> х </a:t>
            </a:r>
            <a:r>
              <a:rPr lang="uk-UA" dirty="0" err="1"/>
              <a:t>ааВв</a:t>
            </a:r>
            <a:r>
              <a:rPr lang="uk-UA" dirty="0"/>
              <a:t> </a:t>
            </a:r>
          </a:p>
          <a:p>
            <a:pPr marL="0" indent="0">
              <a:buNone/>
            </a:pPr>
            <a:r>
              <a:rPr lang="uk-UA" dirty="0"/>
              <a:t>Г </a:t>
            </a:r>
            <a:r>
              <a:rPr lang="uk-UA" dirty="0" err="1"/>
              <a:t>АаВв</a:t>
            </a:r>
            <a:r>
              <a:rPr lang="uk-UA" dirty="0"/>
              <a:t> х </a:t>
            </a:r>
            <a:r>
              <a:rPr lang="uk-UA" dirty="0" err="1"/>
              <a:t>АаВв</a:t>
            </a:r>
            <a:r>
              <a:rPr lang="uk-UA" dirty="0"/>
              <a:t>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dirty="0"/>
              <a:t>Кролик з генотипом </a:t>
            </a:r>
            <a:r>
              <a:rPr lang="uk-UA" dirty="0" err="1"/>
              <a:t>ААвв</a:t>
            </a:r>
            <a:r>
              <a:rPr lang="uk-UA" dirty="0"/>
              <a:t> має чорне забарвлення; з генотипом ААВВ та </a:t>
            </a:r>
            <a:r>
              <a:rPr lang="uk-UA" dirty="0" err="1"/>
              <a:t>АаВв</a:t>
            </a:r>
            <a:r>
              <a:rPr lang="uk-UA" dirty="0"/>
              <a:t> – сіре; з генотипом </a:t>
            </a:r>
            <a:r>
              <a:rPr lang="uk-UA" dirty="0" err="1"/>
              <a:t>ааВВ</a:t>
            </a:r>
            <a:r>
              <a:rPr lang="uk-UA" dirty="0"/>
              <a:t> та </a:t>
            </a:r>
            <a:r>
              <a:rPr lang="uk-UA" dirty="0" err="1"/>
              <a:t>аавв</a:t>
            </a:r>
            <a:r>
              <a:rPr lang="uk-UA" dirty="0"/>
              <a:t> – біле. При схрещуванні кроликів, гетерозиготних за обома генами одержали 320 кроленят. Скільки з них мали чорне забарвлення хутра?</a:t>
            </a:r>
          </a:p>
          <a:p>
            <a:pPr marL="0" indent="0">
              <a:buNone/>
            </a:pPr>
            <a:r>
              <a:rPr lang="uk-UA" dirty="0"/>
              <a:t>А 16 </a:t>
            </a:r>
          </a:p>
          <a:p>
            <a:pPr marL="0" indent="0">
              <a:buNone/>
            </a:pPr>
            <a:r>
              <a:rPr lang="uk-UA" dirty="0"/>
              <a:t>Б 32 </a:t>
            </a:r>
          </a:p>
          <a:p>
            <a:pPr marL="0" indent="0">
              <a:buNone/>
            </a:pPr>
            <a:r>
              <a:rPr lang="uk-UA" dirty="0"/>
              <a:t>В 60</a:t>
            </a:r>
          </a:p>
          <a:p>
            <a:pPr marL="0" indent="0">
              <a:buNone/>
            </a:pPr>
            <a:r>
              <a:rPr lang="uk-UA" dirty="0"/>
              <a:t>Г 80 </a:t>
            </a:r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Які ознаки успадковуються </a:t>
            </a:r>
            <a:r>
              <a:rPr lang="uk-UA" dirty="0" err="1"/>
              <a:t>зчеплено</a:t>
            </a:r>
            <a:r>
              <a:rPr lang="uk-UA" dirty="0"/>
              <a:t> із статтю?</a:t>
            </a:r>
          </a:p>
          <a:p>
            <a:pPr marL="0" indent="0">
              <a:buNone/>
            </a:pPr>
            <a:r>
              <a:rPr lang="uk-UA" dirty="0"/>
              <a:t>А первинні статеві ознаки</a:t>
            </a:r>
          </a:p>
          <a:p>
            <a:pPr marL="0" indent="0">
              <a:buNone/>
            </a:pPr>
            <a:r>
              <a:rPr lang="uk-UA" dirty="0"/>
              <a:t>Б вторинні статеві ознаки </a:t>
            </a:r>
          </a:p>
          <a:p>
            <a:pPr marL="0" indent="0">
              <a:buNone/>
            </a:pPr>
            <a:r>
              <a:rPr lang="uk-UA" dirty="0"/>
              <a:t>В визначені генами, що знаходяться в </a:t>
            </a:r>
            <a:r>
              <a:rPr lang="uk-UA" dirty="0" err="1"/>
              <a:t>аутосомах</a:t>
            </a:r>
            <a:r>
              <a:rPr lang="uk-UA" dirty="0"/>
              <a:t> </a:t>
            </a:r>
          </a:p>
          <a:p>
            <a:pPr marL="0" indent="0">
              <a:buNone/>
            </a:pPr>
            <a:r>
              <a:rPr lang="uk-UA" dirty="0"/>
              <a:t>Г визначені генами, що знаходяться у статевих хромосомах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8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Дальтонізм визначається рецесивним геном, зчепленим з Х-хромосомою. Визначте ймовірність дальтонізму у жінки, батько та брат якої є дальтоніками, а мати розрізняє кольори нормально.</a:t>
            </a:r>
          </a:p>
          <a:p>
            <a:pPr marL="0" indent="0">
              <a:buNone/>
            </a:pPr>
            <a:r>
              <a:rPr lang="uk-UA" dirty="0"/>
              <a:t>А 0%</a:t>
            </a:r>
          </a:p>
          <a:p>
            <a:pPr marL="0" indent="0">
              <a:buNone/>
            </a:pPr>
            <a:r>
              <a:rPr lang="uk-UA" dirty="0"/>
              <a:t>Б 25% </a:t>
            </a:r>
          </a:p>
          <a:p>
            <a:pPr marL="0" indent="0">
              <a:buNone/>
            </a:pPr>
            <a:r>
              <a:rPr lang="uk-UA" dirty="0"/>
              <a:t>В 50% </a:t>
            </a:r>
          </a:p>
          <a:p>
            <a:pPr marL="0" indent="0">
              <a:buNone/>
            </a:pPr>
            <a:r>
              <a:rPr lang="uk-UA" dirty="0"/>
              <a:t>Г 75% </a:t>
            </a:r>
          </a:p>
          <a:p>
            <a:pPr marL="0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</TotalTime>
  <Words>645</Words>
  <Application>Microsoft Office PowerPoint</Application>
  <PresentationFormat>Экран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Trebuchet MS</vt:lpstr>
      <vt:lpstr>Wingdings</vt:lpstr>
      <vt:lpstr>Wingdings 2</vt:lpstr>
      <vt:lpstr>Изящная</vt:lpstr>
      <vt:lpstr>Тестові завдання 3 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 2</dc:title>
  <dc:creator>Homework</dc:creator>
  <cp:lastModifiedBy>Безусько Алла Герасимівна</cp:lastModifiedBy>
  <cp:revision>12</cp:revision>
  <dcterms:created xsi:type="dcterms:W3CDTF">2022-06-27T19:23:26Z</dcterms:created>
  <dcterms:modified xsi:type="dcterms:W3CDTF">2022-06-30T07:39:45Z</dcterms:modified>
</cp:coreProperties>
</file>