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6"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258"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8255C141-6F95-438C-B3D8-C630D37F7DCD}" type="datetimeFigureOut">
              <a:rPr lang="uk-UA" smtClean="0"/>
              <a:pPr/>
              <a:t>30.06.2022</a:t>
            </a:fld>
            <a:endParaRPr lang="uk-UA"/>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uk-UA"/>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D4AD08D1-A889-4790-B2ED-8B308FB834BD}" type="slidenum">
              <a:rPr lang="uk-UA" smtClean="0"/>
              <a:pPr/>
              <a:t>‹#›</a:t>
            </a:fld>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8255C141-6F95-438C-B3D8-C630D37F7DCD}" type="datetimeFigureOut">
              <a:rPr lang="uk-UA" smtClean="0"/>
              <a:pPr/>
              <a:t>30.06.2022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D4AD08D1-A889-4790-B2ED-8B308FB834BD}"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p>
            <a:fld id="{8255C141-6F95-438C-B3D8-C630D37F7DCD}" type="datetimeFigureOut">
              <a:rPr lang="uk-UA" smtClean="0"/>
              <a:pPr/>
              <a:t>30.06.2022</a:t>
            </a:fld>
            <a:endParaRPr lang="uk-UA"/>
          </a:p>
        </p:txBody>
      </p:sp>
      <p:sp>
        <p:nvSpPr>
          <p:cNvPr id="5" name="Нижний колонтитул 4"/>
          <p:cNvSpPr>
            <a:spLocks noGrp="1"/>
          </p:cNvSpPr>
          <p:nvPr>
            <p:ph type="ftr" sz="quarter" idx="11"/>
          </p:nvPr>
        </p:nvSpPr>
        <p:spPr>
          <a:xfrm>
            <a:off x="457200" y="6556248"/>
            <a:ext cx="3657600" cy="228600"/>
          </a:xfrm>
        </p:spPr>
        <p:txBody>
          <a:bodyPr/>
          <a:lstStyle/>
          <a:p>
            <a:endParaRPr lang="uk-UA"/>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D4AD08D1-A889-4790-B2ED-8B308FB834BD}"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8255C141-6F95-438C-B3D8-C630D37F7DCD}" type="datetimeFigureOut">
              <a:rPr lang="uk-UA" smtClean="0"/>
              <a:pPr/>
              <a:t>30.06.2022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D4AD08D1-A889-4790-B2ED-8B308FB834BD}" type="slidenum">
              <a:rPr lang="uk-UA" smtClean="0"/>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8255C141-6F95-438C-B3D8-C630D37F7DCD}" type="datetimeFigureOut">
              <a:rPr lang="uk-UA" smtClean="0"/>
              <a:pPr/>
              <a:t>30.06.2022</a:t>
            </a:fld>
            <a:endParaRPr lang="uk-UA"/>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uk-UA"/>
          </a:p>
        </p:txBody>
      </p:sp>
      <p:sp>
        <p:nvSpPr>
          <p:cNvPr id="6" name="Номер слайда 5"/>
          <p:cNvSpPr>
            <a:spLocks noGrp="1"/>
          </p:cNvSpPr>
          <p:nvPr>
            <p:ph type="sldNum" sz="quarter" idx="12"/>
          </p:nvPr>
        </p:nvSpPr>
        <p:spPr>
          <a:xfrm>
            <a:off x="6733952" y="6555112"/>
            <a:ext cx="588336" cy="228600"/>
          </a:xfrm>
        </p:spPr>
        <p:txBody>
          <a:bodyPr/>
          <a:lstStyle/>
          <a:p>
            <a:fld id="{D4AD08D1-A889-4790-B2ED-8B308FB834BD}" type="slidenum">
              <a:rPr lang="uk-UA" smtClean="0"/>
              <a:pPr/>
              <a:t>‹#›</a:t>
            </a:fld>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p>
            <a:r>
              <a:rPr kumimoji="0" lang="ru-RU"/>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8255C141-6F95-438C-B3D8-C630D37F7DCD}" type="datetimeFigureOut">
              <a:rPr lang="uk-UA" smtClean="0"/>
              <a:pPr/>
              <a:t>30.06.2022</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D4AD08D1-A889-4790-B2ED-8B308FB834BD}" type="slidenum">
              <a:rPr lang="uk-UA" smtClean="0"/>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0"/>
          </p:nvPr>
        </p:nvSpPr>
        <p:spPr/>
        <p:txBody>
          <a:bodyPr/>
          <a:lstStyle/>
          <a:p>
            <a:fld id="{8255C141-6F95-438C-B3D8-C630D37F7DCD}" type="datetimeFigureOut">
              <a:rPr lang="uk-UA" smtClean="0"/>
              <a:pPr/>
              <a:t>30.06.2022</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D4AD08D1-A889-4790-B2ED-8B308FB834BD}" type="slidenum">
              <a:rPr lang="uk-UA" smtClean="0"/>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p>
            <a:r>
              <a:rPr kumimoji="0" lang="ru-RU"/>
              <a:t>Образец заголовка</a:t>
            </a:r>
            <a:endParaRPr kumimoji="0" lang="en-US"/>
          </a:p>
        </p:txBody>
      </p:sp>
      <p:sp>
        <p:nvSpPr>
          <p:cNvPr id="3" name="Дата 2"/>
          <p:cNvSpPr>
            <a:spLocks noGrp="1"/>
          </p:cNvSpPr>
          <p:nvPr>
            <p:ph type="dt" sz="half" idx="10"/>
          </p:nvPr>
        </p:nvSpPr>
        <p:spPr/>
        <p:txBody>
          <a:bodyPr/>
          <a:lstStyle/>
          <a:p>
            <a:fld id="{8255C141-6F95-438C-B3D8-C630D37F7DCD}" type="datetimeFigureOut">
              <a:rPr lang="uk-UA" smtClean="0"/>
              <a:pPr/>
              <a:t>30.06.2022</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D4AD08D1-A889-4790-B2ED-8B308FB834BD}"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8255C141-6F95-438C-B3D8-C630D37F7DCD}" type="datetimeFigureOut">
              <a:rPr lang="uk-UA" smtClean="0"/>
              <a:pPr/>
              <a:t>30.06.2022</a:t>
            </a:fld>
            <a:endParaRPr lang="uk-UA"/>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uk-UA"/>
          </a:p>
        </p:txBody>
      </p:sp>
      <p:sp>
        <p:nvSpPr>
          <p:cNvPr id="4" name="Номер слайда 3"/>
          <p:cNvSpPr>
            <a:spLocks noGrp="1"/>
          </p:cNvSpPr>
          <p:nvPr>
            <p:ph type="sldNum" sz="quarter" idx="12"/>
          </p:nvPr>
        </p:nvSpPr>
        <p:spPr/>
        <p:txBody>
          <a:bodyPr/>
          <a:lstStyle/>
          <a:p>
            <a:fld id="{D4AD08D1-A889-4790-B2ED-8B308FB834BD}"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8255C141-6F95-438C-B3D8-C630D37F7DCD}" type="datetimeFigureOut">
              <a:rPr lang="uk-UA" smtClean="0"/>
              <a:pPr/>
              <a:t>30.06.2022</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D4AD08D1-A889-4790-B2ED-8B308FB834BD}" type="slidenum">
              <a:rPr lang="uk-UA" smtClean="0"/>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a:t>Образец текста</a:t>
            </a:r>
          </a:p>
        </p:txBody>
      </p:sp>
      <p:sp>
        <p:nvSpPr>
          <p:cNvPr id="5" name="Дата 4"/>
          <p:cNvSpPr>
            <a:spLocks noGrp="1"/>
          </p:cNvSpPr>
          <p:nvPr>
            <p:ph type="dt" sz="half" idx="10"/>
          </p:nvPr>
        </p:nvSpPr>
        <p:spPr/>
        <p:txBody>
          <a:bodyPr/>
          <a:lstStyle/>
          <a:p>
            <a:fld id="{8255C141-6F95-438C-B3D8-C630D37F7DCD}" type="datetimeFigureOut">
              <a:rPr lang="uk-UA" smtClean="0"/>
              <a:pPr/>
              <a:t>30.06.2022</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D4AD08D1-A889-4790-B2ED-8B308FB834BD}" type="slidenum">
              <a:rPr lang="uk-UA" smtClean="0"/>
              <a:pPr/>
              <a:t>‹#›</a:t>
            </a:fld>
            <a:endParaRPr lang="uk-UA"/>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ru-RU"/>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8255C141-6F95-438C-B3D8-C630D37F7DCD}" type="datetimeFigureOut">
              <a:rPr lang="uk-UA" smtClean="0"/>
              <a:pPr/>
              <a:t>30.06.2022</a:t>
            </a:fld>
            <a:endParaRPr lang="uk-UA"/>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uk-UA"/>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D4AD08D1-A889-4790-B2ED-8B308FB834BD}" type="slidenum">
              <a:rPr lang="uk-UA" smtClean="0"/>
              <a:pPr/>
              <a:t>‹#›</a:t>
            </a:fld>
            <a:endParaRPr lang="uk-U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dirty="0"/>
              <a:t>Тестові </a:t>
            </a:r>
            <a:br>
              <a:rPr lang="uk-UA" dirty="0"/>
            </a:br>
            <a:r>
              <a:rPr lang="uk-UA" dirty="0"/>
              <a:t>завдання 4 </a:t>
            </a:r>
          </a:p>
        </p:txBody>
      </p:sp>
      <p:sp>
        <p:nvSpPr>
          <p:cNvPr id="3" name="Подзаголовок 2"/>
          <p:cNvSpPr>
            <a:spLocks noGrp="1"/>
          </p:cNvSpPr>
          <p:nvPr>
            <p:ph type="subTitle" idx="1"/>
          </p:nvPr>
        </p:nvSpPr>
        <p:spPr/>
        <p:txBody>
          <a:bodyPr>
            <a:noAutofit/>
          </a:bodyPr>
          <a:lstStyle/>
          <a:p>
            <a:r>
              <a:rPr lang="uk-UA" sz="2800" b="1" i="1" dirty="0"/>
              <a:t>Загальна біологія</a:t>
            </a:r>
          </a:p>
          <a:p>
            <a:r>
              <a:rPr lang="uk-UA" sz="2800" b="1" i="1" dirty="0"/>
              <a:t>Основи селекції</a:t>
            </a:r>
          </a:p>
          <a:p>
            <a:r>
              <a:rPr lang="uk-UA" sz="2800" b="1" i="1" dirty="0"/>
              <a:t>Сучасні біотехнології</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320040"/>
            <a:ext cx="7696200" cy="516672"/>
          </a:xfrm>
        </p:spPr>
        <p:txBody>
          <a:bodyPr>
            <a:normAutofit fontScale="90000"/>
          </a:bodyPr>
          <a:lstStyle/>
          <a:p>
            <a:r>
              <a:rPr lang="uk-UA" dirty="0">
                <a:solidFill>
                  <a:schemeClr val="tx1"/>
                </a:solidFill>
              </a:rPr>
              <a:t>Завдання 9</a:t>
            </a:r>
          </a:p>
        </p:txBody>
      </p:sp>
      <p:sp>
        <p:nvSpPr>
          <p:cNvPr id="3" name="Содержимое 2"/>
          <p:cNvSpPr>
            <a:spLocks noGrp="1"/>
          </p:cNvSpPr>
          <p:nvPr>
            <p:ph idx="1"/>
          </p:nvPr>
        </p:nvSpPr>
        <p:spPr>
          <a:xfrm>
            <a:off x="0" y="908720"/>
            <a:ext cx="8172400" cy="5547016"/>
          </a:xfrm>
        </p:spPr>
        <p:txBody>
          <a:bodyPr>
            <a:normAutofit fontScale="92500" lnSpcReduction="10000"/>
          </a:bodyPr>
          <a:lstStyle/>
          <a:p>
            <a:endParaRPr lang="uk-UA" dirty="0"/>
          </a:p>
          <a:p>
            <a:r>
              <a:rPr lang="uk-UA" dirty="0"/>
              <a:t>Два учні на уроці біології  висловили думки щодо,</a:t>
            </a:r>
          </a:p>
          <a:p>
            <a:pPr>
              <a:buNone/>
            </a:pPr>
            <a:r>
              <a:rPr lang="uk-UA" dirty="0"/>
              <a:t>   технології отримання </a:t>
            </a:r>
            <a:r>
              <a:rPr lang="uk-UA" dirty="0" err="1"/>
              <a:t>моноклональних</a:t>
            </a:r>
            <a:r>
              <a:rPr lang="uk-UA" dirty="0"/>
              <a:t> антитіл за  допомогою гібридних клітин. Перший учень зауважив, що гібридну клітину необхідно створити шляхом об</a:t>
            </a:r>
            <a:r>
              <a:rPr lang="en-US" dirty="0"/>
              <a:t>’</a:t>
            </a:r>
            <a:r>
              <a:rPr lang="uk-UA" dirty="0"/>
              <a:t>єднання клітин селезінки здорової людини і клітин меланоми. Другий учень зазначив, що необхідно об</a:t>
            </a:r>
            <a:r>
              <a:rPr lang="en-US" dirty="0"/>
              <a:t>’</a:t>
            </a:r>
            <a:r>
              <a:rPr lang="uk-UA" dirty="0"/>
              <a:t>єднати клітини селезінки імунізованої тварини з клітинами меланоми людини.</a:t>
            </a:r>
          </a:p>
          <a:p>
            <a:pPr>
              <a:buNone/>
            </a:pPr>
            <a:r>
              <a:rPr lang="uk-UA" dirty="0"/>
              <a:t>   Хто з них має рацію?</a:t>
            </a:r>
          </a:p>
          <a:p>
            <a:r>
              <a:rPr lang="uk-UA" dirty="0"/>
              <a:t>А лише перший</a:t>
            </a:r>
          </a:p>
          <a:p>
            <a:r>
              <a:rPr lang="uk-UA" dirty="0"/>
              <a:t>Б лише другий</a:t>
            </a:r>
          </a:p>
          <a:p>
            <a:r>
              <a:rPr lang="uk-UA" dirty="0"/>
              <a:t>В обидва мають рацію</a:t>
            </a:r>
          </a:p>
          <a:p>
            <a:r>
              <a:rPr lang="uk-UA" dirty="0"/>
              <a:t>Г обидва помиляються</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320040"/>
            <a:ext cx="7300664" cy="444664"/>
          </a:xfrm>
        </p:spPr>
        <p:txBody>
          <a:bodyPr>
            <a:normAutofit fontScale="90000"/>
          </a:bodyPr>
          <a:lstStyle/>
          <a:p>
            <a:r>
              <a:rPr lang="uk-UA" dirty="0">
                <a:solidFill>
                  <a:schemeClr val="tx1"/>
                </a:solidFill>
              </a:rPr>
              <a:t>Завдання 10</a:t>
            </a:r>
          </a:p>
        </p:txBody>
      </p:sp>
      <p:sp>
        <p:nvSpPr>
          <p:cNvPr id="3" name="Содержимое 2"/>
          <p:cNvSpPr>
            <a:spLocks noGrp="1"/>
          </p:cNvSpPr>
          <p:nvPr>
            <p:ph idx="1"/>
          </p:nvPr>
        </p:nvSpPr>
        <p:spPr>
          <a:xfrm>
            <a:off x="0" y="836712"/>
            <a:ext cx="8172400" cy="6021288"/>
          </a:xfrm>
        </p:spPr>
        <p:txBody>
          <a:bodyPr/>
          <a:lstStyle/>
          <a:p>
            <a:r>
              <a:rPr lang="uk-UA" dirty="0"/>
              <a:t>Два учні на уроці біології  висловили думки щодо  головного висновку, який можна зробити з дослідів Дж. </a:t>
            </a:r>
            <a:r>
              <a:rPr lang="uk-UA" dirty="0" err="1"/>
              <a:t>Гердона</a:t>
            </a:r>
            <a:r>
              <a:rPr lang="uk-UA" dirty="0"/>
              <a:t>? Перший учень зауважив, що соматична клітина і яйцеклітина </a:t>
            </a:r>
            <a:r>
              <a:rPr lang="uk-UA" dirty="0" err="1"/>
              <a:t>шпорцевої</a:t>
            </a:r>
            <a:r>
              <a:rPr lang="uk-UA" dirty="0"/>
              <a:t> жаби містить однакову генетичну інформацію. Другий учень висловив думку про те, що ядро соматичної клітини має генетичну інформацію, що відповідає зиготі, яка не змінюється протягом онтогенезу особини. Хто з них має рацію?</a:t>
            </a:r>
          </a:p>
          <a:p>
            <a:r>
              <a:rPr lang="uk-UA" dirty="0"/>
              <a:t>А лише перший</a:t>
            </a:r>
          </a:p>
          <a:p>
            <a:r>
              <a:rPr lang="uk-UA" dirty="0"/>
              <a:t>Б лише другий</a:t>
            </a:r>
          </a:p>
          <a:p>
            <a:r>
              <a:rPr lang="uk-UA" dirty="0"/>
              <a:t>В обидва мають рацію</a:t>
            </a:r>
          </a:p>
          <a:p>
            <a:r>
              <a:rPr lang="uk-UA" dirty="0"/>
              <a:t>Г обидва помиляються</a:t>
            </a:r>
          </a:p>
          <a:p>
            <a:endParaRPr lang="uk-UA" dirty="0"/>
          </a:p>
          <a:p>
            <a:endParaRPr lang="uk-UA" dirty="0"/>
          </a:p>
          <a:p>
            <a:endParaRPr lang="uk-U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solidFill>
                  <a:schemeClr val="tx1"/>
                </a:solidFill>
              </a:rPr>
              <a:t>Завдання 1</a:t>
            </a:r>
          </a:p>
        </p:txBody>
      </p:sp>
      <p:sp>
        <p:nvSpPr>
          <p:cNvPr id="3" name="Содержимое 2"/>
          <p:cNvSpPr>
            <a:spLocks noGrp="1"/>
          </p:cNvSpPr>
          <p:nvPr>
            <p:ph idx="1"/>
          </p:nvPr>
        </p:nvSpPr>
        <p:spPr/>
        <p:txBody>
          <a:bodyPr/>
          <a:lstStyle/>
          <a:p>
            <a:pPr marL="0" indent="0">
              <a:buNone/>
            </a:pPr>
            <a:r>
              <a:rPr lang="uk-UA" dirty="0"/>
              <a:t>Який з методів селекції не використовується при виведенні нових порід тварин?</a:t>
            </a:r>
          </a:p>
          <a:p>
            <a:pPr marL="0" indent="0">
              <a:buNone/>
            </a:pPr>
            <a:r>
              <a:rPr lang="uk-UA" dirty="0"/>
              <a:t>А підбір</a:t>
            </a:r>
          </a:p>
          <a:p>
            <a:pPr marL="0" indent="0">
              <a:buNone/>
            </a:pPr>
            <a:r>
              <a:rPr lang="uk-UA" dirty="0"/>
              <a:t>Б гібридизація </a:t>
            </a:r>
          </a:p>
          <a:p>
            <a:pPr marL="0" indent="0">
              <a:buNone/>
            </a:pPr>
            <a:r>
              <a:rPr lang="uk-UA" dirty="0"/>
              <a:t>В виведення інбредних ліній </a:t>
            </a:r>
          </a:p>
          <a:p>
            <a:pPr marL="0" indent="0">
              <a:buNone/>
            </a:pPr>
            <a:r>
              <a:rPr lang="uk-UA" dirty="0"/>
              <a:t>Г поліплоїдія </a:t>
            </a:r>
          </a:p>
          <a:p>
            <a:endParaRPr lang="uk-U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74638"/>
            <a:ext cx="8291264" cy="490066"/>
          </a:xfrm>
        </p:spPr>
        <p:txBody>
          <a:bodyPr>
            <a:normAutofit fontScale="90000"/>
          </a:bodyPr>
          <a:lstStyle/>
          <a:p>
            <a:r>
              <a:rPr lang="uk-UA" dirty="0">
                <a:solidFill>
                  <a:schemeClr val="tx1"/>
                </a:solidFill>
              </a:rPr>
              <a:t>Завдання 2</a:t>
            </a:r>
          </a:p>
        </p:txBody>
      </p:sp>
      <p:sp>
        <p:nvSpPr>
          <p:cNvPr id="3" name="Содержимое 2"/>
          <p:cNvSpPr>
            <a:spLocks noGrp="1"/>
          </p:cNvSpPr>
          <p:nvPr>
            <p:ph idx="1"/>
          </p:nvPr>
        </p:nvSpPr>
        <p:spPr>
          <a:xfrm>
            <a:off x="0" y="764704"/>
            <a:ext cx="8686800" cy="5361459"/>
          </a:xfrm>
        </p:spPr>
        <p:txBody>
          <a:bodyPr/>
          <a:lstStyle/>
          <a:p>
            <a:r>
              <a:rPr lang="uk-UA" dirty="0"/>
              <a:t>На рисунку зображено центри різноманітності та походження культурних рослин. Картопля, томат, ананас походять з одного з чотирьох центрів, позначених літерами. Якою літерою позначено центр, з якого походять зазначені рослини?    </a:t>
            </a:r>
          </a:p>
          <a:p>
            <a:r>
              <a:rPr lang="uk-UA" dirty="0"/>
              <a:t>А </a:t>
            </a:r>
          </a:p>
          <a:p>
            <a:r>
              <a:rPr lang="uk-UA" dirty="0"/>
              <a:t>Б</a:t>
            </a:r>
          </a:p>
          <a:p>
            <a:r>
              <a:rPr lang="uk-UA" dirty="0"/>
              <a:t>В</a:t>
            </a:r>
          </a:p>
          <a:p>
            <a:r>
              <a:rPr lang="uk-UA" dirty="0"/>
              <a:t>Г                                      </a:t>
            </a:r>
          </a:p>
        </p:txBody>
      </p:sp>
      <p:pic>
        <p:nvPicPr>
          <p:cNvPr id="4" name="Рисунок 3" descr="https://zno.osvita.ua/doc/images/znotest/154/15417/32.JPG"/>
          <p:cNvPicPr/>
          <p:nvPr/>
        </p:nvPicPr>
        <p:blipFill>
          <a:blip r:embed="rId2" cstate="print"/>
          <a:srcRect/>
          <a:stretch>
            <a:fillRect/>
          </a:stretch>
        </p:blipFill>
        <p:spPr bwMode="auto">
          <a:xfrm>
            <a:off x="2267744" y="3429000"/>
            <a:ext cx="5580112" cy="2813298"/>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solidFill>
                  <a:schemeClr val="tx1"/>
                </a:solidFill>
              </a:rPr>
              <a:t>Завдання 3</a:t>
            </a:r>
            <a:r>
              <a:rPr lang="uk-UA" dirty="0"/>
              <a:t> </a:t>
            </a:r>
          </a:p>
        </p:txBody>
      </p:sp>
      <p:sp>
        <p:nvSpPr>
          <p:cNvPr id="3" name="Содержимое 2"/>
          <p:cNvSpPr>
            <a:spLocks noGrp="1"/>
          </p:cNvSpPr>
          <p:nvPr>
            <p:ph idx="1"/>
          </p:nvPr>
        </p:nvSpPr>
        <p:spPr/>
        <p:txBody>
          <a:bodyPr/>
          <a:lstStyle/>
          <a:p>
            <a:pPr marL="0" indent="0">
              <a:buNone/>
            </a:pPr>
            <a:r>
              <a:rPr lang="uk-UA" dirty="0"/>
              <a:t>З якого центру походження культурних рослин походять оливки, капуста, цукровий буряк, конюшина?</a:t>
            </a:r>
          </a:p>
          <a:p>
            <a:endParaRPr lang="uk-UA" dirty="0"/>
          </a:p>
          <a:p>
            <a:pPr marL="0" indent="0">
              <a:buNone/>
            </a:pPr>
            <a:r>
              <a:rPr lang="uk-UA" dirty="0"/>
              <a:t>А  Південноазіатський</a:t>
            </a:r>
          </a:p>
          <a:p>
            <a:pPr marL="0" indent="0">
              <a:buNone/>
            </a:pPr>
            <a:r>
              <a:rPr lang="uk-UA" dirty="0"/>
              <a:t>Б  Середземноморський</a:t>
            </a:r>
          </a:p>
          <a:p>
            <a:pPr marL="0" indent="0">
              <a:buNone/>
            </a:pPr>
            <a:r>
              <a:rPr lang="uk-UA" dirty="0"/>
              <a:t>В  Абіссінський</a:t>
            </a:r>
          </a:p>
          <a:p>
            <a:pPr marL="0" indent="0">
              <a:buNone/>
            </a:pPr>
            <a:r>
              <a:rPr lang="uk-UA" dirty="0"/>
              <a:t>Г  Південноамериканський</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solidFill>
                  <a:schemeClr val="tx1"/>
                </a:solidFill>
              </a:rPr>
              <a:t>Завдання 4</a:t>
            </a:r>
          </a:p>
        </p:txBody>
      </p:sp>
      <p:sp>
        <p:nvSpPr>
          <p:cNvPr id="3" name="Содержимое 2"/>
          <p:cNvSpPr>
            <a:spLocks noGrp="1"/>
          </p:cNvSpPr>
          <p:nvPr>
            <p:ph idx="1"/>
          </p:nvPr>
        </p:nvSpPr>
        <p:spPr/>
        <p:txBody>
          <a:bodyPr/>
          <a:lstStyle/>
          <a:p>
            <a:r>
              <a:rPr lang="uk-UA" dirty="0"/>
              <a:t>При обговоренні  питань, </a:t>
            </a:r>
            <a:r>
              <a:rPr lang="uk-UA" dirty="0" err="1"/>
              <a:t>пов</a:t>
            </a:r>
            <a:r>
              <a:rPr lang="en-US" dirty="0"/>
              <a:t>’</a:t>
            </a:r>
            <a:r>
              <a:rPr lang="uk-UA" dirty="0" err="1"/>
              <a:t>язаних</a:t>
            </a:r>
            <a:r>
              <a:rPr lang="uk-UA" dirty="0"/>
              <a:t> з особливостями селекційної роботи, один учень сказав, що порода та сорт включають в себе тварин і рослин з тотожними генотипами, а другий наголосив, що Масовий добір </a:t>
            </a:r>
            <a:r>
              <a:rPr lang="uk-UA" dirty="0" err="1"/>
              <a:t>грунтується</a:t>
            </a:r>
            <a:r>
              <a:rPr lang="uk-UA" dirty="0"/>
              <a:t> на доборі за генотипом? Хто з них мав рацію?</a:t>
            </a:r>
          </a:p>
          <a:p>
            <a:r>
              <a:rPr lang="uk-UA" dirty="0"/>
              <a:t>А лише перший</a:t>
            </a:r>
          </a:p>
          <a:p>
            <a:r>
              <a:rPr lang="uk-UA" dirty="0"/>
              <a:t>Б лише другий</a:t>
            </a:r>
          </a:p>
          <a:p>
            <a:r>
              <a:rPr lang="uk-UA" dirty="0"/>
              <a:t>В обидва мають рацію</a:t>
            </a:r>
          </a:p>
          <a:p>
            <a:r>
              <a:rPr lang="uk-UA" dirty="0"/>
              <a:t>Г обидва помиляються</a:t>
            </a:r>
          </a:p>
          <a:p>
            <a:endParaRPr lang="uk-UA" dirty="0"/>
          </a:p>
          <a:p>
            <a:endParaRPr lang="uk-UA" dirty="0"/>
          </a:p>
          <a:p>
            <a:endParaRPr lang="uk-U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solidFill>
                  <a:schemeClr val="tx1"/>
                </a:solidFill>
              </a:rPr>
              <a:t>Завдання 5</a:t>
            </a:r>
          </a:p>
        </p:txBody>
      </p:sp>
      <p:sp>
        <p:nvSpPr>
          <p:cNvPr id="3" name="Содержимое 2"/>
          <p:cNvSpPr>
            <a:spLocks noGrp="1"/>
          </p:cNvSpPr>
          <p:nvPr>
            <p:ph idx="1"/>
          </p:nvPr>
        </p:nvSpPr>
        <p:spPr/>
        <p:txBody>
          <a:bodyPr/>
          <a:lstStyle/>
          <a:p>
            <a:r>
              <a:rPr lang="uk-UA" dirty="0"/>
              <a:t>Гібридну рослину </a:t>
            </a:r>
            <a:r>
              <a:rPr lang="uk-UA" dirty="0" err="1"/>
              <a:t>тритікале</a:t>
            </a:r>
            <a:r>
              <a:rPr lang="uk-UA" dirty="0"/>
              <a:t> можна одержати при схрещуванні:</a:t>
            </a:r>
          </a:p>
          <a:p>
            <a:r>
              <a:rPr lang="uk-UA" dirty="0"/>
              <a:t>А пшениці і пирію</a:t>
            </a:r>
          </a:p>
          <a:p>
            <a:r>
              <a:rPr lang="uk-UA" dirty="0"/>
              <a:t> Б жита і пшениці </a:t>
            </a:r>
          </a:p>
          <a:p>
            <a:r>
              <a:rPr lang="uk-UA" dirty="0"/>
              <a:t>В  редьки та капусти </a:t>
            </a:r>
          </a:p>
          <a:p>
            <a:r>
              <a:rPr lang="uk-UA" dirty="0"/>
              <a:t>Г  пшениці і ячменю</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solidFill>
                  <a:schemeClr val="tx1"/>
                </a:solidFill>
              </a:rPr>
              <a:t>Завдання 6</a:t>
            </a:r>
          </a:p>
        </p:txBody>
      </p:sp>
      <p:sp>
        <p:nvSpPr>
          <p:cNvPr id="3" name="Содержимое 2"/>
          <p:cNvSpPr>
            <a:spLocks noGrp="1"/>
          </p:cNvSpPr>
          <p:nvPr>
            <p:ph idx="1"/>
          </p:nvPr>
        </p:nvSpPr>
        <p:spPr/>
        <p:txBody>
          <a:bodyPr/>
          <a:lstStyle/>
          <a:p>
            <a:pPr marL="0" indent="0">
              <a:buNone/>
            </a:pPr>
            <a:r>
              <a:rPr lang="uk-UA" dirty="0"/>
              <a:t>Який тип мінливості широко застосовують в селекційній роботі з мікроорганізмами?</a:t>
            </a:r>
          </a:p>
          <a:p>
            <a:pPr marL="0" indent="0">
              <a:buNone/>
            </a:pPr>
            <a:r>
              <a:rPr lang="uk-UA" dirty="0"/>
              <a:t>А комбінаційну </a:t>
            </a:r>
          </a:p>
          <a:p>
            <a:pPr marL="0" indent="0">
              <a:buNone/>
            </a:pPr>
            <a:r>
              <a:rPr lang="uk-UA" dirty="0"/>
              <a:t>Б модифікаційну </a:t>
            </a:r>
          </a:p>
          <a:p>
            <a:pPr marL="0" indent="0">
              <a:buNone/>
            </a:pPr>
            <a:r>
              <a:rPr lang="uk-UA" dirty="0"/>
              <a:t>В мутаційну</a:t>
            </a:r>
          </a:p>
          <a:p>
            <a:pPr marL="0" indent="0">
              <a:buNone/>
            </a:pPr>
            <a:r>
              <a:rPr lang="uk-UA" dirty="0"/>
              <a:t>Г фенотипічну</a:t>
            </a:r>
          </a:p>
          <a:p>
            <a:endParaRPr lang="uk-U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solidFill>
                  <a:schemeClr val="tx1"/>
                </a:solidFill>
              </a:rPr>
              <a:t>Завдання 7</a:t>
            </a:r>
          </a:p>
        </p:txBody>
      </p:sp>
      <p:sp>
        <p:nvSpPr>
          <p:cNvPr id="3" name="Содержимое 2"/>
          <p:cNvSpPr>
            <a:spLocks noGrp="1"/>
          </p:cNvSpPr>
          <p:nvPr>
            <p:ph idx="1"/>
          </p:nvPr>
        </p:nvSpPr>
        <p:spPr/>
        <p:txBody>
          <a:bodyPr>
            <a:normAutofit/>
          </a:bodyPr>
          <a:lstStyle/>
          <a:p>
            <a:pPr marL="0" indent="0">
              <a:buNone/>
            </a:pPr>
            <a:r>
              <a:rPr lang="uk-UA" dirty="0"/>
              <a:t>Два учні на уроці біології  висловили думки щодо  отримання антибіотиків за допомогою бактерій. Перший учень зауважив, що така технологія отримання антибіотиків може вважатись новітньою біотехнологією. Другий учень висловив думку про те, що це приклад клітинної інженерії. Хто з них має рацію?</a:t>
            </a:r>
          </a:p>
          <a:p>
            <a:pPr marL="0" indent="0">
              <a:buNone/>
            </a:pPr>
            <a:r>
              <a:rPr lang="uk-UA" dirty="0"/>
              <a:t>А лише перший</a:t>
            </a:r>
          </a:p>
          <a:p>
            <a:pPr marL="0" indent="0">
              <a:buNone/>
            </a:pPr>
            <a:r>
              <a:rPr lang="uk-UA" dirty="0"/>
              <a:t>Б лише другий</a:t>
            </a:r>
          </a:p>
          <a:p>
            <a:pPr marL="0" indent="0">
              <a:buNone/>
            </a:pPr>
            <a:r>
              <a:rPr lang="uk-UA" dirty="0"/>
              <a:t>В обидва мають рацію</a:t>
            </a:r>
          </a:p>
          <a:p>
            <a:pPr marL="0" indent="0">
              <a:buNone/>
            </a:pPr>
            <a:r>
              <a:rPr lang="uk-UA" dirty="0"/>
              <a:t>Г обидва помиляються</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320040"/>
            <a:ext cx="7372672" cy="516672"/>
          </a:xfrm>
        </p:spPr>
        <p:txBody>
          <a:bodyPr>
            <a:normAutofit fontScale="90000"/>
          </a:bodyPr>
          <a:lstStyle/>
          <a:p>
            <a:r>
              <a:rPr lang="uk-UA" dirty="0">
                <a:solidFill>
                  <a:schemeClr val="tx1"/>
                </a:solidFill>
              </a:rPr>
              <a:t>Завдання 8</a:t>
            </a:r>
          </a:p>
        </p:txBody>
      </p:sp>
      <p:sp>
        <p:nvSpPr>
          <p:cNvPr id="3" name="Содержимое 2"/>
          <p:cNvSpPr>
            <a:spLocks noGrp="1"/>
          </p:cNvSpPr>
          <p:nvPr>
            <p:ph idx="1"/>
          </p:nvPr>
        </p:nvSpPr>
        <p:spPr>
          <a:xfrm>
            <a:off x="251520" y="908720"/>
            <a:ext cx="7444680" cy="5547016"/>
          </a:xfrm>
        </p:spPr>
        <p:txBody>
          <a:bodyPr>
            <a:normAutofit lnSpcReduction="10000"/>
          </a:bodyPr>
          <a:lstStyle/>
          <a:p>
            <a:pPr marL="0" indent="0">
              <a:buNone/>
            </a:pPr>
            <a:r>
              <a:rPr lang="uk-UA" dirty="0"/>
              <a:t>Два учні на уроці біології  висловили думки щодо умови утворення гібридної клітини людини і миші. Перший учень сказав, що таку гібридну клітину можна утворити обробивши культуру суміші соматичних клітин вірусом </a:t>
            </a:r>
            <a:r>
              <a:rPr lang="uk-UA" dirty="0" err="1"/>
              <a:t>Сендай</a:t>
            </a:r>
            <a:r>
              <a:rPr lang="uk-UA" dirty="0"/>
              <a:t>. Другий учень зауважив, що об</a:t>
            </a:r>
            <a:r>
              <a:rPr lang="en-US" dirty="0"/>
              <a:t>’</a:t>
            </a:r>
            <a:r>
              <a:rPr lang="uk-UA" dirty="0"/>
              <a:t>єднати ці клітини можна за допомогою механічного пошкодження цитоплазматичних мембран. Хто з них має рацію?</a:t>
            </a:r>
          </a:p>
          <a:p>
            <a:pPr marL="0" indent="0">
              <a:buNone/>
            </a:pPr>
            <a:r>
              <a:rPr lang="uk-UA" dirty="0"/>
              <a:t>А лише перший</a:t>
            </a:r>
          </a:p>
          <a:p>
            <a:pPr marL="0" indent="0">
              <a:buNone/>
            </a:pPr>
            <a:r>
              <a:rPr lang="uk-UA" dirty="0"/>
              <a:t>Б лише другий</a:t>
            </a:r>
          </a:p>
          <a:p>
            <a:pPr marL="0" indent="0">
              <a:buNone/>
            </a:pPr>
            <a:r>
              <a:rPr lang="uk-UA" dirty="0"/>
              <a:t>В обидва мають рацію</a:t>
            </a:r>
          </a:p>
          <a:p>
            <a:pPr marL="0" indent="0">
              <a:buNone/>
            </a:pPr>
            <a:r>
              <a:rPr lang="uk-UA" dirty="0"/>
              <a:t>Г обидва помиляються</a:t>
            </a:r>
          </a:p>
          <a:p>
            <a:endParaRPr lang="uk-UA"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21</TotalTime>
  <Words>509</Words>
  <Application>Microsoft Office PowerPoint</Application>
  <PresentationFormat>Экран (4:3)</PresentationFormat>
  <Paragraphs>70</Paragraphs>
  <Slides>11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11</vt:i4>
      </vt:variant>
    </vt:vector>
  </HeadingPairs>
  <TitlesOfParts>
    <vt:vector size="15" baseType="lpstr">
      <vt:lpstr>Trebuchet MS</vt:lpstr>
      <vt:lpstr>Wingdings</vt:lpstr>
      <vt:lpstr>Wingdings 2</vt:lpstr>
      <vt:lpstr>Изящная</vt:lpstr>
      <vt:lpstr>Тестові  завдання 4 </vt:lpstr>
      <vt:lpstr>Завдання 1</vt:lpstr>
      <vt:lpstr>Завдання 2</vt:lpstr>
      <vt:lpstr>Завдання 3 </vt:lpstr>
      <vt:lpstr>Завдання 4</vt:lpstr>
      <vt:lpstr>Завдання 5</vt:lpstr>
      <vt:lpstr>Завдання 6</vt:lpstr>
      <vt:lpstr>Завдання 7</vt:lpstr>
      <vt:lpstr>Завдання 8</vt:lpstr>
      <vt:lpstr>Завдання 9</vt:lpstr>
      <vt:lpstr>Завдання 10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Тестові  завдання 4 </dc:title>
  <dc:creator>Homework</dc:creator>
  <cp:lastModifiedBy>Безусько Алла Герасимівна</cp:lastModifiedBy>
  <cp:revision>4</cp:revision>
  <dcterms:created xsi:type="dcterms:W3CDTF">2022-06-29T18:51:40Z</dcterms:created>
  <dcterms:modified xsi:type="dcterms:W3CDTF">2022-06-30T07:33:56Z</dcterms:modified>
</cp:coreProperties>
</file>