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2" r:id="rId12"/>
    <p:sldId id="274" r:id="rId13"/>
    <p:sldId id="280" r:id="rId14"/>
    <p:sldId id="282" r:id="rId15"/>
    <p:sldId id="286" r:id="rId16"/>
    <p:sldId id="28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n/url?sa=i&amp;rct=j&amp;q=&amp;esrc=s&amp;source=images&amp;cd=&amp;cad=rja&amp;uact=8&amp;ved=0ahUKEwi97NHm2NzWAhXKK5oKHYu1DAUQjRwIBw&amp;url=http://agrobk.ru/medvedka-kapustyanka-kak-s-ney-borotsya&amp;psig=AOvVaw1elrcQmKhfoPpQc-Gi2l_n&amp;ust=150740319204813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29EFC-FE93-46EC-8C81-1B847441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Тестові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завдання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ECE06F-0EB8-4B4E-8B65-94EE504C8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Біорізноманіття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тварин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r>
              <a:rPr lang="ru-RU" b="1" dirty="0" err="1">
                <a:solidFill>
                  <a:schemeClr val="bg1"/>
                </a:solidFill>
              </a:rPr>
              <a:t>Безхребетні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9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Реакції на подразнення в представників найпростіших – це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інстинкти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рефлекси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таксиси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</a:t>
            </a:r>
            <a:r>
              <a:rPr lang="uk-UA" b="1" dirty="0" err="1">
                <a:solidFill>
                  <a:schemeClr val="bg1"/>
                </a:solidFill>
              </a:rPr>
              <a:t>настії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У </a:t>
            </a:r>
            <a:r>
              <a:rPr lang="ru-RU" b="1" dirty="0" err="1">
                <a:solidFill>
                  <a:schemeClr val="bg1"/>
                </a:solidFill>
              </a:rPr>
              <a:t>якого</a:t>
            </a:r>
            <a:r>
              <a:rPr lang="ru-RU" b="1" dirty="0">
                <a:solidFill>
                  <a:schemeClr val="bg1"/>
                </a:solidFill>
              </a:rPr>
              <a:t> з </a:t>
            </a:r>
            <a:r>
              <a:rPr lang="ru-RU" b="1" dirty="0" err="1">
                <a:solidFill>
                  <a:schemeClr val="bg1"/>
                </a:solidFill>
              </a:rPr>
              <a:t>перелічених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організмів</a:t>
            </a:r>
            <a:r>
              <a:rPr lang="ru-RU" b="1" dirty="0">
                <a:solidFill>
                  <a:schemeClr val="bg1"/>
                </a:solidFill>
              </a:rPr>
              <a:t> є скелет: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А амеба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гідра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аурелія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кораловий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поліп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При дослідженні зовнішньої і  внутрішньої будови </a:t>
            </a:r>
            <a:r>
              <a:rPr lang="uk-UA" b="1" dirty="0" err="1">
                <a:solidFill>
                  <a:schemeClr val="bg1"/>
                </a:solidFill>
              </a:rPr>
              <a:t>черв</a:t>
            </a:r>
            <a:r>
              <a:rPr lang="uk-UA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uk-UA" b="1" dirty="0" err="1">
                <a:solidFill>
                  <a:schemeClr val="bg1"/>
                </a:solidFill>
              </a:rPr>
              <a:t>яка</a:t>
            </a:r>
            <a:r>
              <a:rPr lang="uk-UA" b="1" dirty="0">
                <a:solidFill>
                  <a:schemeClr val="bg1"/>
                </a:solidFill>
              </a:rPr>
              <a:t> було виявлено: тіло  має головку, на якій є присоски та гачки, шийку та декілька члеників, травна система  та порожнина тіла відсутні. До якого класу належить цей паразит?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Плоскі черви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Сисуни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Стьожкові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</a:t>
            </a:r>
            <a:r>
              <a:rPr lang="uk-UA" b="1" dirty="0" err="1">
                <a:solidFill>
                  <a:schemeClr val="bg1"/>
                </a:solidFill>
              </a:rPr>
              <a:t>П</a:t>
            </a:r>
            <a:r>
              <a:rPr lang="uk-UA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uk-UA" b="1" dirty="0" err="1">
                <a:solidFill>
                  <a:schemeClr val="bg1"/>
                </a:solidFill>
              </a:rPr>
              <a:t>явки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Нервова система молюсків: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дифузного типу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побудована за типом драбинки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складається з надглоткового та підглоткового гангліїв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розкидано-вузлового типу</a:t>
            </a:r>
          </a:p>
          <a:p>
            <a:pPr hangingPunct="0">
              <a:buNone/>
            </a:pP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У </a:t>
            </a:r>
            <a:r>
              <a:rPr lang="ru-RU" b="1" dirty="0" err="1">
                <a:solidFill>
                  <a:schemeClr val="bg1"/>
                </a:solidFill>
              </a:rPr>
              <a:t>якого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перелічених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організмів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параподії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гострик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біла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планарія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дощовий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черв</a:t>
            </a:r>
            <a:r>
              <a:rPr lang="ru-RU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ru-RU" b="1" dirty="0" err="1">
                <a:solidFill>
                  <a:schemeClr val="bg1"/>
                </a:solidFill>
              </a:rPr>
              <a:t>як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тихоокеанський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палоло</a:t>
            </a:r>
            <a:endParaRPr lang="uk-UA" b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0838" y="455233"/>
            <a:ext cx="9905998" cy="1478570"/>
          </a:xfrm>
        </p:spPr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Яку </a:t>
            </a:r>
            <a:r>
              <a:rPr lang="ru-RU" b="1" dirty="0" err="1">
                <a:solidFill>
                  <a:schemeClr val="bg1"/>
                </a:solidFill>
              </a:rPr>
              <a:t>функцію</a:t>
            </a:r>
            <a:r>
              <a:rPr lang="ru-RU" b="1" dirty="0">
                <a:solidFill>
                  <a:schemeClr val="bg1"/>
                </a:solidFill>
              </a:rPr>
              <a:t> НЕ </a:t>
            </a:r>
            <a:r>
              <a:rPr lang="ru-RU" b="1" dirty="0" err="1">
                <a:solidFill>
                  <a:schemeClr val="bg1"/>
                </a:solidFill>
              </a:rPr>
              <a:t>виконує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гемолімфа</a:t>
            </a:r>
            <a:r>
              <a:rPr lang="ru-RU" b="1" dirty="0">
                <a:solidFill>
                  <a:schemeClr val="bg1"/>
                </a:solidFill>
              </a:rPr>
              <a:t> комах?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транспортування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кисню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транспортування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поживних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речовин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транспортування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біологічно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активних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речовин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транспортування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продуктів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обміну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речовин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До якого ряду комах належить цвіркун?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Твердокрилі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Лускокрилі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Прямокрилі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Перетинчастокрилі</a:t>
            </a:r>
            <a:endParaRPr lang="ru-RU" b="1" dirty="0">
              <a:solidFill>
                <a:schemeClr val="bg1"/>
              </a:solidFill>
            </a:endParaRPr>
          </a:p>
          <a:p>
            <a:pPr hangingPunct="0"/>
            <a:endParaRPr lang="uk-UA" dirty="0"/>
          </a:p>
          <a:p>
            <a:pPr hangingPunct="0"/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ru-RU" b="1" dirty="0">
                <a:solidFill>
                  <a:schemeClr val="bg1"/>
                </a:solidFill>
              </a:rPr>
              <a:t>Яка </a:t>
            </a:r>
            <a:r>
              <a:rPr lang="ru-RU" b="1" dirty="0" err="1">
                <a:solidFill>
                  <a:schemeClr val="bg1"/>
                </a:solidFill>
              </a:rPr>
              <a:t>таксономічна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одиниця</a:t>
            </a:r>
            <a:r>
              <a:rPr lang="ru-RU" b="1" dirty="0">
                <a:solidFill>
                  <a:schemeClr val="bg1"/>
                </a:solidFill>
              </a:rPr>
              <a:t> не </a:t>
            </a:r>
            <a:r>
              <a:rPr lang="ru-RU" b="1" dirty="0" err="1">
                <a:solidFill>
                  <a:schemeClr val="bg1"/>
                </a:solidFill>
              </a:rPr>
              <a:t>використовується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ботаніками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але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використовується</a:t>
            </a:r>
            <a:r>
              <a:rPr lang="ru-RU" b="1" dirty="0">
                <a:solidFill>
                  <a:schemeClr val="bg1"/>
                </a:solidFill>
              </a:rPr>
              <a:t> зоологами?</a:t>
            </a:r>
            <a:endParaRPr lang="uk-UA" b="1" dirty="0">
              <a:solidFill>
                <a:schemeClr val="bg1"/>
              </a:solidFill>
            </a:endParaRPr>
          </a:p>
          <a:p>
            <a:pPr hangingPunct="0"/>
            <a:r>
              <a:rPr lang="ru-RU" b="1" dirty="0">
                <a:solidFill>
                  <a:schemeClr val="bg1"/>
                </a:solidFill>
              </a:rPr>
              <a:t>А Царство </a:t>
            </a:r>
          </a:p>
          <a:p>
            <a:pPr hangingPunct="0"/>
            <a:r>
              <a:rPr lang="ru-RU" b="1" dirty="0">
                <a:solidFill>
                  <a:schemeClr val="bg1"/>
                </a:solidFill>
              </a:rPr>
              <a:t>Б  </a:t>
            </a:r>
            <a:r>
              <a:rPr lang="ru-RU" b="1" dirty="0" err="1">
                <a:solidFill>
                  <a:schemeClr val="bg1"/>
                </a:solidFill>
              </a:rPr>
              <a:t>Відділ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hangingPunct="0"/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Клас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hangingPunct="0"/>
            <a:r>
              <a:rPr lang="ru-RU" b="1" dirty="0">
                <a:solidFill>
                  <a:schemeClr val="bg1"/>
                </a:solidFill>
              </a:rPr>
              <a:t>Г Тип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ru-RU" dirty="0"/>
              <a:t> </a:t>
            </a:r>
            <a:r>
              <a:rPr lang="ru-RU" b="1" dirty="0">
                <a:solidFill>
                  <a:schemeClr val="bg1"/>
                </a:solidFill>
              </a:rPr>
              <a:t>Яка </a:t>
            </a:r>
            <a:r>
              <a:rPr lang="ru-RU" b="1" dirty="0" err="1">
                <a:solidFill>
                  <a:schemeClr val="bg1"/>
                </a:solidFill>
              </a:rPr>
              <a:t>ознака</a:t>
            </a:r>
            <a:r>
              <a:rPr lang="ru-RU" b="1" dirty="0">
                <a:solidFill>
                  <a:schemeClr val="bg1"/>
                </a:solidFill>
              </a:rPr>
              <a:t> є </a:t>
            </a:r>
            <a:r>
              <a:rPr lang="ru-RU" b="1" dirty="0" err="1">
                <a:solidFill>
                  <a:schemeClr val="bg1"/>
                </a:solidFill>
              </a:rPr>
              <a:t>спільною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інфузорії</a:t>
            </a:r>
            <a:r>
              <a:rPr lang="ru-RU" b="1" dirty="0">
                <a:solidFill>
                  <a:schemeClr val="bg1"/>
                </a:solidFill>
              </a:rPr>
              <a:t> та  </a:t>
            </a:r>
            <a:r>
              <a:rPr lang="ru-RU" b="1" dirty="0" err="1">
                <a:solidFill>
                  <a:schemeClr val="bg1"/>
                </a:solidFill>
              </a:rPr>
              <a:t>евглени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зеленої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трихоцист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пелікули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порошиці</a:t>
            </a:r>
            <a:endParaRPr lang="ru-RU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наявність</a:t>
            </a:r>
            <a:r>
              <a:rPr lang="ru-RU" b="1" dirty="0">
                <a:solidFill>
                  <a:schemeClr val="bg1"/>
                </a:solidFill>
              </a:rPr>
              <a:t> 2 ядер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Які клітини Гідри прісноводної виконують функції захисту та ураження здобичі?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 жалкі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статеві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травні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нервові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Молюск, який має легеню, </a:t>
            </a:r>
            <a:r>
              <a:rPr lang="uk-UA" b="1" dirty="0" err="1">
                <a:solidFill>
                  <a:schemeClr val="bg1"/>
                </a:solidFill>
              </a:rPr>
              <a:t>це-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Скойка перлова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Восьминіг гігантський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 Ставковик великий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Беззубка звичайна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 err="1">
                <a:solidFill>
                  <a:schemeClr val="bg1"/>
                </a:solidFill>
              </a:rPr>
              <a:t>Який</a:t>
            </a:r>
            <a:r>
              <a:rPr lang="ru-RU" b="1" dirty="0">
                <a:solidFill>
                  <a:schemeClr val="bg1"/>
                </a:solidFill>
              </a:rPr>
              <a:t> орган є у </a:t>
            </a:r>
            <a:r>
              <a:rPr lang="ru-RU" b="1" dirty="0" err="1">
                <a:solidFill>
                  <a:schemeClr val="bg1"/>
                </a:solidFill>
              </a:rPr>
              <a:t>сцифоїдних</a:t>
            </a:r>
            <a:r>
              <a:rPr lang="ru-RU" b="1" dirty="0">
                <a:solidFill>
                  <a:schemeClr val="bg1"/>
                </a:solidFill>
              </a:rPr>
              <a:t> медуз і </a:t>
            </a:r>
            <a:r>
              <a:rPr lang="ru-RU" b="1" dirty="0" err="1">
                <a:solidFill>
                  <a:schemeClr val="bg1"/>
                </a:solidFill>
              </a:rPr>
              <a:t>відсутній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гідри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рот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ru-RU" b="1" dirty="0" err="1">
                <a:solidFill>
                  <a:schemeClr val="bg1"/>
                </a:solidFill>
              </a:rPr>
              <a:t>ропалія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щупальці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сім</a:t>
            </a:r>
            <a:r>
              <a:rPr lang="ru-RU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ru-RU" b="1" dirty="0" err="1">
                <a:solidFill>
                  <a:schemeClr val="bg1"/>
                </a:solidFill>
              </a:rPr>
              <a:t>яник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Укажіть організм, який у дорослому стані веде вільноживучий спосіб життя.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трихінела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</a:t>
            </a:r>
            <a:r>
              <a:rPr lang="uk-UA" b="1" dirty="0" err="1">
                <a:solidFill>
                  <a:schemeClr val="bg1"/>
                </a:solidFill>
              </a:rPr>
              <a:t>піскожил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сисун котячий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ціп</a:t>
            </a:r>
            <a:r>
              <a:rPr lang="en-US" b="1" dirty="0">
                <a:solidFill>
                  <a:schemeClr val="bg1"/>
                </a:solidFill>
              </a:rPr>
              <a:t>’</a:t>
            </a:r>
            <a:r>
              <a:rPr lang="uk-UA" b="1" dirty="0">
                <a:solidFill>
                  <a:schemeClr val="bg1"/>
                </a:solidFill>
              </a:rPr>
              <a:t>як свинячий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Збудником сонної хвороби є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лейшманія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малярійний плазмодій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трипаносома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лямблія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313" y="618518"/>
            <a:ext cx="9839097" cy="1478570"/>
          </a:xfrm>
        </p:spPr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Учні вивчали будову зображеної тварини. За певною ознакою довели, що вона є представником типу Членистоногі. Яка ознака стала доказом?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перетинчасті крила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хітиновий покрив тіла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риючі передні кінцівки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гризучий ротовий апарат</a:t>
            </a:r>
          </a:p>
        </p:txBody>
      </p:sp>
      <p:pic>
        <p:nvPicPr>
          <p:cNvPr id="4" name="irc_mi" descr="Похожее изображение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4232" y="332656"/>
            <a:ext cx="24837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27</TotalTime>
  <Words>381</Words>
  <Application>Microsoft Office PowerPoint</Application>
  <PresentationFormat>Широкоэкранный</PresentationFormat>
  <Paragraphs>93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Tw Cen MT</vt:lpstr>
      <vt:lpstr>Контур</vt:lpstr>
      <vt:lpstr>Тестові завдання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</dc:title>
  <dc:creator>Безусько Алла Герасимівна</dc:creator>
  <cp:lastModifiedBy>Безусько Алла Герасимівна</cp:lastModifiedBy>
  <cp:revision>5</cp:revision>
  <dcterms:created xsi:type="dcterms:W3CDTF">2022-06-23T09:19:41Z</dcterms:created>
  <dcterms:modified xsi:type="dcterms:W3CDTF">2022-06-23T09:47:03Z</dcterms:modified>
</cp:coreProperties>
</file>