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72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.ua/url?sa=i&amp;rct=j&amp;q=&amp;esrc=s&amp;source=images&amp;cd=&amp;cad=rja&amp;uact=8&amp;ved=0ahUKEwjFjL21gITYAhViDZoKHUu4AFsQjRwIBw&amp;url=https://uk.wikipedia.org/wiki/%D0%92%D0%B5%D0%BB%D0%B8%D0%BA%D0%B0_%D0%BF%D0%B0%D0%BD%D0%B4%D0%B0&amp;psig=AOvVaw2kufATq-hWaBCHG1eJX9B_&amp;ust=1513151947388513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.ua/url?sa=i&amp;rct=j&amp;q=&amp;esrc=s&amp;source=images&amp;cd=&amp;cad=rja&amp;uact=8&amp;ved=0ahUKEwiS8q3X_4PYAhUhKpoKHRdcAzgQjRwIBw&amp;url=https://ru.wikipedia.org/wiki/%D0%96%D0%B0%D0%B1%D1%8B&amp;psig=AOvVaw1ZIFsaNBHLcN_Hpxhw_unK&amp;ust=1513151749090000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m.ua/url?sa=i&amp;rct=j&amp;q=&amp;esrc=s&amp;source=images&amp;cd=&amp;cad=rja&amp;uact=8&amp;ved=0ahUKEwjsgKCMgITYAhWEJ5oKHdAvD88QjRwIBw&amp;url=http://animalbox.ru/birds/imperatorskij-pingvin&amp;psig=AOvVaw0haKPVNXv95CnPYGp_Wjtt&amp;ust=151315186021744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m.ua/url?sa=i&amp;rct=j&amp;q=&amp;esrc=s&amp;source=images&amp;cd=&amp;cad=rja&amp;uact=8&amp;ved=0ahUKEwi5yK_y_4PYAhVGJJoKHdX6CTwQjRwIBw&amp;url=http://zelene.net/pubs/show/-yashhirok-u-cyu-poru-spravdi-bagato-odnak-ne-bilshe-anizh-minulogo-roku.html&amp;psig=AOvVaw3DxVTBI4VZWSXg-YO32Le1&amp;ust=1513151805988026" TargetMode="External"/><Relationship Id="rId9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.ua/url?sa=i&amp;rct=j&amp;q=&amp;esrc=s&amp;source=images&amp;cd=&amp;cad=rja&amp;uact=8&amp;ved=0ahUKEwjNweOphITYAhVCCZoKHfoKC9MQjRwIBw&amp;url=https://ru.wikipedia.org/wiki/%D0%9E%D0%B1%D1%8B%D0%BA%D0%BD%D0%BE%D0%B2%D0%B5%D0%BD%D0%BD%D1%8B%D0%B9_%D1%82%D1%8E%D0%BB%D0%B5%D0%BD%D1%8C&amp;psig=AOvVaw2qWVo_RVvgjKenkP7c8sVO&amp;ust=1513152991419074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s://rue.wikipedia.org/wiki/%D0%A4%D0%B0%D0%B9%D0%BB:Mallard_080508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nteresting-information.ru/wp-content/uploads/2015/05/&#1092;&#1086;&#1090;&#1086;-2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google.com.ua/url?sa=i&amp;rct=j&amp;q=&amp;esrc=s&amp;source=images&amp;cd=&amp;cad=rja&amp;uact=8&amp;ved=0ahUKEwjJgM_xg4TYAhUsGZoKHccKCqIQjRwIBw&amp;url=http://www.poznavayka.org/uk/zoologiya-2/kachkonosi-vrazlivi-zviryatka-prodovzhennya/&amp;psig=AOvVaw3tB4_UH5XOtee-iJ3V_mbs&amp;ust=1513152872700399" TargetMode="External"/><Relationship Id="rId9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nteresting-information.ru/wp-content/uploads/2015/05/&#1092;&#1086;&#1090;&#1086;-2.jpg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s://www.google.com.ua/url?sa=i&amp;rct=j&amp;q=&amp;esrc=s&amp;source=images&amp;cd=&amp;cad=rja&amp;uact=8&amp;ved=0ahUKEwivxt_1hITYAhVlJJoKHTYrDGgQjRwIBw&amp;url=https://nashzeleniymir.ru/%D1%82%D1%80%D0%B8%D1%82%D0%BE%D0%BD&amp;psig=AOvVaw1W1In1kSXAPJdI3KuyQxBX&amp;ust=151315315174432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com.ua/url?sa=i&amp;rct=j&amp;q=&amp;esrc=s&amp;source=images&amp;cd=&amp;cad=rja&amp;uact=8&amp;ved=0ahUKEwiO0tmphYTYAhVhAZoKHbYaCesQjRwIBw&amp;url=http://hah.co.ua/893&amp;psig=AOvVaw0xYedbsuJQ3xehaxq4GGBn&amp;ust=1513153264665434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com.ua/url?sa=i&amp;rct=j&amp;q=&amp;esrc=s&amp;source=images&amp;cd=&amp;cad=rja&amp;uact=8&amp;ved=0ahUKEwiSxY-QhYTYAhUnIpoKHQkjBzsQjRwIBw&amp;url=http://ogivotnich.ru/chlenistonogy/rakopodybny/desyatinogy/rychkoviy_rak.html&amp;psig=AOvVaw1QcbDCCCuF_IQ07z4jyNp-&amp;ust=1513153206725442" TargetMode="External"/><Relationship Id="rId9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ua/url?sa=i&amp;rct=j&amp;q=&amp;esrc=s&amp;source=images&amp;cd=&amp;cad=rja&amp;uact=8&amp;ved=0ahUKEwjJgM_xg4TYAhUsGZoKHccKCqIQjRwIBw&amp;url=http://www.poznavayka.org/uk/zoologiya-2/kachkonosi-vrazlivi-zviryatka-prodovzhennya/&amp;psig=AOvVaw3tB4_UH5XOtee-iJ3V_mbs&amp;ust=1513152872700399" TargetMode="External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s://www.google.com.ua/url?sa=i&amp;rct=j&amp;q=&amp;esrc=s&amp;source=images&amp;cd=&amp;cad=rja&amp;uact=8&amp;ved=0ahUKEwjy3OeBh4TYAhVzSZoKHUDmAj8QjRwIBw&amp;url=https://uk.wikipedia.org/wiki/%D0%9A%D1%80%D1%96%D1%82&amp;psig=AOvVaw0NwTi9Kjdg7M9oexlE3LZk&amp;ust=151315371024734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com.ua/url?sa=i&amp;rct=j&amp;q=&amp;esrc=s&amp;source=images&amp;cd=&amp;cad=rja&amp;uact=8&amp;ved=0ahUKEwjJ9Mi1h4TYAhXGIJoKHbENATIQjRwIBw&amp;url=https://nashzeleniymir.ru/%D0%BB%D0%B5%D1%82%D1%83%D1%87%D0%B0%D1%8F-%D0%BC%D1%8B%D1%88%D1%8C&amp;psig=AOvVaw2G4kSDMgiMwrI-5ZNLjyFV&amp;ust=1513153826502260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google.com.ua/url?sa=i&amp;rct=j&amp;q=&amp;esrc=s&amp;source=images&amp;cd=&amp;cad=rja&amp;uact=8&amp;ved=0ahUKEwiwn86ch4TYAhXsCpoKHSm5CmMQjRwIBw&amp;url=http://vidpoviday.com/shhur-v-budinku-prikmeti&amp;psig=AOvVaw3UMZR_8RjUus7-de6Qh7YM&amp;ust=1513153767181913" TargetMode="External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EFCE5-E316-428D-A3C9-CEF16C48D5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Тестові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завдання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040B70-3C90-46AA-BCE4-CCF1C6318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Біорізноманіття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тварин</a:t>
            </a:r>
            <a:r>
              <a:rPr lang="ru-RU" b="1" dirty="0">
                <a:solidFill>
                  <a:schemeClr val="bg1"/>
                </a:solidFill>
              </a:rPr>
              <a:t>. </a:t>
            </a:r>
            <a:r>
              <a:rPr lang="ru-RU" b="1" dirty="0" err="1">
                <a:solidFill>
                  <a:schemeClr val="bg1"/>
                </a:solidFill>
              </a:rPr>
              <a:t>Хребетні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68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При дослідженні будови середнього вуха у тварини виявили наявність трьох слухових кісточок. До якого класу належить ця тварина?   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Хрящові риби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Птахи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Ссавці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Рептилії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У якого з  птахів спостерігаються міграції?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сойка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синиця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 грак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соловей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Якими словами необхідно закінчити твердження: подвійне дихання у птахів </a:t>
            </a:r>
            <a:r>
              <a:rPr lang="uk-UA" b="1" dirty="0" err="1">
                <a:solidFill>
                  <a:schemeClr val="bg1"/>
                </a:solidFill>
              </a:rPr>
              <a:t>пов</a:t>
            </a:r>
            <a:r>
              <a:rPr lang="uk-UA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uk-UA" b="1" dirty="0" err="1">
                <a:solidFill>
                  <a:schemeClr val="bg1"/>
                </a:solidFill>
              </a:rPr>
              <a:t>язане</a:t>
            </a:r>
            <a:r>
              <a:rPr lang="uk-UA" b="1" dirty="0">
                <a:solidFill>
                  <a:schemeClr val="bg1"/>
                </a:solidFill>
              </a:rPr>
              <a:t> з </a:t>
            </a:r>
          </a:p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 наявністю у них легень і повітряних шляхів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газообміном під час вдиху та видиху;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ускладненням дихальних шляхів;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з газообміном, який відбувається в легенях та повітряних мішках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363272" cy="63408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Завдання 12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24000" y="1268760"/>
            <a:ext cx="3851920" cy="864096"/>
          </a:xfrm>
        </p:spPr>
        <p:txBody>
          <a:bodyPr>
            <a:normAutofit fontScale="62500" lnSpcReduction="20000"/>
          </a:bodyPr>
          <a:lstStyle/>
          <a:p>
            <a:endParaRPr lang="uk-UA" dirty="0"/>
          </a:p>
          <a:p>
            <a:r>
              <a:rPr lang="uk-UA" sz="3300" b="1" dirty="0">
                <a:solidFill>
                  <a:schemeClr val="bg1"/>
                </a:solidFill>
              </a:rPr>
              <a:t>На рисунку зображено хордових тварин</a:t>
            </a:r>
          </a:p>
          <a:p>
            <a:endParaRPr lang="uk-UA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023992" y="1052737"/>
            <a:ext cx="4186809" cy="504056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Які ознаки є спільними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6096000" y="1556793"/>
            <a:ext cx="5301342" cy="53012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1. запліднення внутрішнє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2. шкіра не має залоз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3. є два кола кровообігу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4. органами виділення є нирки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5. кровоносна система замкнена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6. координацію руху забезпечує спинний мозок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1,2,4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1, 3, 5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3,4,5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2,3,6</a:t>
            </a:r>
          </a:p>
        </p:txBody>
      </p:sp>
      <p:pic>
        <p:nvPicPr>
          <p:cNvPr id="9" name="irc_mi" descr="Картинки по запросу жаба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492896"/>
            <a:ext cx="158417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rc_mi" descr="Картинки по запросу ящірка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1" y="3717033"/>
            <a:ext cx="2958455" cy="124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rc_mi" descr="Картинки по запросу пінгвін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5013177"/>
            <a:ext cx="1940818" cy="129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rc_mi" descr="Картинки по запросу панда фото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5720" y="5013177"/>
            <a:ext cx="2022350" cy="134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13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775520" y="1600200"/>
            <a:ext cx="424428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</a:rPr>
              <a:t>Якою цифрою позначено тварину з такими ознаками: пристосована до пересування у воді, дихає за допомогою легень, її зародок розвивається в яйці на суходолі, своїх малят вигодовує молоком</a:t>
            </a:r>
          </a:p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А  1</a:t>
            </a:r>
          </a:p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Б  2</a:t>
            </a:r>
          </a:p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В  3</a:t>
            </a:r>
          </a:p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Г  4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1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2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3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4</a:t>
            </a:r>
            <a:r>
              <a:rPr lang="uk-UA" dirty="0"/>
              <a:t> </a:t>
            </a:r>
          </a:p>
        </p:txBody>
      </p:sp>
      <p:pic>
        <p:nvPicPr>
          <p:cNvPr id="8" name="Рисунок 7" descr="https://upload.wikimedia.org/wikipedia/commons/thumb/7/7c/Mallard_080508.jpg/220px-Mallard_080508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160" y="1196752"/>
            <a:ext cx="2095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rc_mi" descr="Картинки по запросу качконіс фото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4152" y="2708920"/>
            <a:ext cx="219573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Морская черепаха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4152" y="4077073"/>
            <a:ext cx="1944216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rc_mi" descr="Картинки по запросу тюлень фото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92145" y="5181600"/>
            <a:ext cx="25241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Укажіть тварину, яка пристосована до життя у водному середовищі, має хітиновий покрив та членисті кінцівки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 1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 2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 3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 4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68008" y="1600200"/>
            <a:ext cx="4042792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1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2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3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5" name="irc_mi" descr="Картинки по запросу тритон фото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0136" y="1412776"/>
            <a:ext cx="291581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rc_mi" descr="Картинки по запросу рак річковий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2144" y="2780928"/>
            <a:ext cx="27363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rc_mi" descr="Картинки по запросу восьминіг фото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52184" y="4077072"/>
            <a:ext cx="19213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Морская черепаха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52184" y="5445225"/>
            <a:ext cx="2209428" cy="123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15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Укажіть представника ссавців із ряду Комахоїдні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1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2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3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4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807968" y="1340768"/>
            <a:ext cx="4536504" cy="5517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1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2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3</a:t>
            </a:r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6" name="irc_mi" descr="Картинки по запросу кріт фото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0096" y="1196752"/>
            <a:ext cx="235572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rc_mi" descr="Картинки по запросу щур фото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4073" y="2492897"/>
            <a:ext cx="259841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rc_mi" descr="Картинки по запросу летучая мышь фото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0056" y="3933056"/>
            <a:ext cx="382867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rc_mi" descr="Картинки по запросу качконіс фото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48129" y="5229200"/>
            <a:ext cx="2284487" cy="136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6814" y="618518"/>
            <a:ext cx="10410597" cy="1478570"/>
          </a:xfrm>
        </p:spPr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Для </a:t>
            </a:r>
            <a:r>
              <a:rPr lang="ru-RU" b="1" dirty="0" err="1">
                <a:solidFill>
                  <a:schemeClr val="bg1"/>
                </a:solidFill>
              </a:rPr>
              <a:t>всіх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Хребетних</a:t>
            </a:r>
            <a:r>
              <a:rPr lang="ru-RU" b="1" dirty="0">
                <a:solidFill>
                  <a:schemeClr val="bg1"/>
                </a:solidFill>
              </a:rPr>
              <a:t> характерною </a:t>
            </a:r>
            <a:r>
              <a:rPr lang="ru-RU" b="1" dirty="0" err="1">
                <a:solidFill>
                  <a:schemeClr val="bg1"/>
                </a:solidFill>
              </a:rPr>
              <a:t>ознакою</a:t>
            </a:r>
            <a:r>
              <a:rPr lang="ru-RU" b="1" dirty="0">
                <a:solidFill>
                  <a:schemeClr val="bg1"/>
                </a:solidFill>
              </a:rPr>
              <a:t> є</a:t>
            </a:r>
            <a:r>
              <a:rPr lang="ru-RU" dirty="0"/>
              <a:t>:</a:t>
            </a:r>
            <a:endParaRPr lang="uk-UA" dirty="0"/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парних</a:t>
            </a:r>
            <a:r>
              <a:rPr lang="ru-RU" b="1" dirty="0">
                <a:solidFill>
                  <a:schemeClr val="bg1"/>
                </a:solidFill>
              </a:rPr>
              <a:t> та </a:t>
            </a:r>
            <a:r>
              <a:rPr lang="ru-RU" b="1" dirty="0" err="1">
                <a:solidFill>
                  <a:schemeClr val="bg1"/>
                </a:solidFill>
              </a:rPr>
              <a:t>непарних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кінцівок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дихальної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системи</a:t>
            </a:r>
            <a:r>
              <a:rPr lang="ru-RU" b="1" dirty="0">
                <a:solidFill>
                  <a:schemeClr val="bg1"/>
                </a:solidFill>
              </a:rPr>
              <a:t>;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uk-UA" b="1" dirty="0">
                <a:solidFill>
                  <a:schemeClr val="bg1"/>
                </a:solidFill>
              </a:rPr>
              <a:t>тазових нирок у складі видільної системи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10 пар </a:t>
            </a:r>
            <a:r>
              <a:rPr lang="ru-RU" b="1" dirty="0" err="1">
                <a:solidFill>
                  <a:schemeClr val="bg1"/>
                </a:solidFill>
              </a:rPr>
              <a:t>черепномозкових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нервів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Яку </a:t>
            </a:r>
            <a:r>
              <a:rPr lang="ru-RU" b="1" dirty="0" err="1">
                <a:solidFill>
                  <a:schemeClr val="bg1"/>
                </a:solidFill>
              </a:rPr>
              <a:t>основну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функцію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виконує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плавальний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міхур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риб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травну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гідростатичного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апарату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сприйняття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коливання</a:t>
            </a:r>
            <a:r>
              <a:rPr lang="ru-RU" b="1" dirty="0">
                <a:solidFill>
                  <a:schemeClr val="bg1"/>
                </a:solidFill>
              </a:rPr>
              <a:t> води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додаткового</a:t>
            </a:r>
            <a:r>
              <a:rPr lang="ru-RU" b="1" dirty="0">
                <a:solidFill>
                  <a:schemeClr val="bg1"/>
                </a:solidFill>
              </a:rPr>
              <a:t> органу </a:t>
            </a:r>
            <a:r>
              <a:rPr lang="ru-RU" b="1" dirty="0" err="1">
                <a:solidFill>
                  <a:schemeClr val="bg1"/>
                </a:solidFill>
              </a:rPr>
              <a:t>чуттів</a:t>
            </a:r>
            <a:endParaRPr lang="uk-UA" b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 err="1">
                <a:solidFill>
                  <a:schemeClr val="bg1"/>
                </a:solidFill>
              </a:rPr>
              <a:t>Які</a:t>
            </a:r>
            <a:r>
              <a:rPr lang="ru-RU" b="1" dirty="0">
                <a:solidFill>
                  <a:schemeClr val="bg1"/>
                </a:solidFill>
              </a:rPr>
              <a:t> слова треба </a:t>
            </a:r>
            <a:r>
              <a:rPr lang="ru-RU" b="1" dirty="0" err="1">
                <a:solidFill>
                  <a:schemeClr val="bg1"/>
                </a:solidFill>
              </a:rPr>
              <a:t>додати</a:t>
            </a:r>
            <a:r>
              <a:rPr lang="ru-RU" b="1" dirty="0">
                <a:solidFill>
                  <a:schemeClr val="bg1"/>
                </a:solidFill>
              </a:rPr>
              <a:t> до </a:t>
            </a:r>
            <a:r>
              <a:rPr lang="ru-RU" b="1" dirty="0" err="1">
                <a:solidFill>
                  <a:schemeClr val="bg1"/>
                </a:solidFill>
              </a:rPr>
              <a:t>речення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b="1" dirty="0" err="1">
                <a:solidFill>
                  <a:schemeClr val="bg1"/>
                </a:solidFill>
              </a:rPr>
              <a:t>Риба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короткозора</a:t>
            </a:r>
            <a:r>
              <a:rPr lang="ru-RU" b="1" dirty="0">
                <a:solidFill>
                  <a:schemeClr val="bg1"/>
                </a:solidFill>
              </a:rPr>
              <a:t> тому, </a:t>
            </a:r>
            <a:r>
              <a:rPr lang="ru-RU" b="1" dirty="0" err="1">
                <a:solidFill>
                  <a:schemeClr val="bg1"/>
                </a:solidFill>
              </a:rPr>
              <a:t>що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неї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кришталик</a:t>
            </a:r>
            <a:r>
              <a:rPr lang="ru-RU" b="1" dirty="0">
                <a:solidFill>
                  <a:schemeClr val="bg1"/>
                </a:solidFill>
              </a:rPr>
              <a:t> ...  і </a:t>
            </a:r>
            <a:r>
              <a:rPr lang="ru-RU" b="1" dirty="0" err="1">
                <a:solidFill>
                  <a:schemeClr val="bg1"/>
                </a:solidFill>
              </a:rPr>
              <a:t>рогівка</a:t>
            </a:r>
            <a:r>
              <a:rPr lang="ru-RU" b="1" dirty="0">
                <a:solidFill>
                  <a:schemeClr val="bg1"/>
                </a:solidFill>
              </a:rPr>
              <a:t> ... .</a:t>
            </a:r>
            <a:endParaRPr lang="uk-UA" b="1" dirty="0">
              <a:solidFill>
                <a:schemeClr val="bg1"/>
              </a:solidFill>
            </a:endParaRPr>
          </a:p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кулястої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форми</a:t>
            </a:r>
            <a:r>
              <a:rPr lang="ru-RU" b="1" dirty="0">
                <a:solidFill>
                  <a:schemeClr val="bg1"/>
                </a:solidFill>
              </a:rPr>
              <a:t>; </a:t>
            </a:r>
            <a:r>
              <a:rPr lang="ru-RU" b="1" dirty="0" err="1">
                <a:solidFill>
                  <a:schemeClr val="bg1"/>
                </a:solidFill>
              </a:rPr>
              <a:t>опукла</a:t>
            </a:r>
            <a:endParaRPr lang="ru-RU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кулястої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форми</a:t>
            </a:r>
            <a:r>
              <a:rPr lang="ru-RU" b="1" dirty="0">
                <a:solidFill>
                  <a:schemeClr val="bg1"/>
                </a:solidFill>
              </a:rPr>
              <a:t>; </a:t>
            </a:r>
            <a:r>
              <a:rPr lang="ru-RU" b="1" dirty="0" err="1">
                <a:solidFill>
                  <a:schemeClr val="bg1"/>
                </a:solidFill>
              </a:rPr>
              <a:t>сплощена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сплощений</a:t>
            </a:r>
            <a:r>
              <a:rPr lang="ru-RU" b="1" dirty="0">
                <a:solidFill>
                  <a:schemeClr val="bg1"/>
                </a:solidFill>
              </a:rPr>
              <a:t>; </a:t>
            </a:r>
            <a:r>
              <a:rPr lang="ru-RU" b="1" dirty="0" err="1">
                <a:solidFill>
                  <a:schemeClr val="bg1"/>
                </a:solidFill>
              </a:rPr>
              <a:t>опукла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сплощений</a:t>
            </a:r>
            <a:r>
              <a:rPr lang="ru-RU" b="1" dirty="0">
                <a:solidFill>
                  <a:schemeClr val="bg1"/>
                </a:solidFill>
              </a:rPr>
              <a:t>; </a:t>
            </a:r>
            <a:r>
              <a:rPr lang="ru-RU" b="1" dirty="0" err="1">
                <a:solidFill>
                  <a:schemeClr val="bg1"/>
                </a:solidFill>
              </a:rPr>
              <a:t>куляста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У </a:t>
            </a:r>
            <a:r>
              <a:rPr lang="ru-RU" b="1" dirty="0" err="1">
                <a:solidFill>
                  <a:schemeClr val="bg1"/>
                </a:solidFill>
              </a:rPr>
              <a:t>безхвостих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земноводних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вперше</a:t>
            </a:r>
            <a:r>
              <a:rPr lang="ru-RU" b="1" dirty="0">
                <a:solidFill>
                  <a:schemeClr val="bg1"/>
                </a:solidFill>
              </a:rPr>
              <a:t> в </a:t>
            </a:r>
            <a:r>
              <a:rPr lang="ru-RU" b="1" dirty="0" err="1">
                <a:solidFill>
                  <a:schemeClr val="bg1"/>
                </a:solidFill>
              </a:rPr>
              <a:t>процесі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еволюції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хребетних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ru-RU" b="1" dirty="0" err="1">
                <a:solidFill>
                  <a:schemeClr val="bg1"/>
                </a:solidFill>
              </a:rPr>
              <a:t>явились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тулубні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нирки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тазові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нирки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шийний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поперековий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відділи</a:t>
            </a:r>
            <a:r>
              <a:rPr lang="ru-RU" b="1" dirty="0">
                <a:solidFill>
                  <a:schemeClr val="bg1"/>
                </a:solidFill>
              </a:rPr>
              <a:t> хребта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шийний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крижовий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відділи</a:t>
            </a:r>
            <a:r>
              <a:rPr lang="ru-RU" b="1" dirty="0">
                <a:solidFill>
                  <a:schemeClr val="bg1"/>
                </a:solidFill>
              </a:rPr>
              <a:t> хребта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За </a:t>
            </a:r>
            <a:r>
              <a:rPr lang="ru-RU" b="1" dirty="0" err="1">
                <a:solidFill>
                  <a:schemeClr val="bg1"/>
                </a:solidFill>
              </a:rPr>
              <a:t>якою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ознакою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рептилії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відрізняються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амфібій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кількістю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пальців</a:t>
            </a:r>
            <a:r>
              <a:rPr lang="ru-RU" b="1" dirty="0">
                <a:solidFill>
                  <a:schemeClr val="bg1"/>
                </a:solidFill>
              </a:rPr>
              <a:t> на </a:t>
            </a:r>
            <a:r>
              <a:rPr lang="ru-RU" b="1" dirty="0" err="1">
                <a:solidFill>
                  <a:schemeClr val="bg1"/>
                </a:solidFill>
              </a:rPr>
              <a:t>задніх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кінцівках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кількістю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відділів</a:t>
            </a:r>
            <a:r>
              <a:rPr lang="ru-RU" b="1" dirty="0">
                <a:solidFill>
                  <a:schemeClr val="bg1"/>
                </a:solidFill>
              </a:rPr>
              <a:t> хребта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кількістю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відділів</a:t>
            </a:r>
            <a:r>
              <a:rPr lang="ru-RU" b="1" dirty="0">
                <a:solidFill>
                  <a:schemeClr val="bg1"/>
                </a:solidFill>
              </a:rPr>
              <a:t> головного </a:t>
            </a:r>
            <a:r>
              <a:rPr lang="ru-RU" b="1" dirty="0" err="1">
                <a:solidFill>
                  <a:schemeClr val="bg1"/>
                </a:solidFill>
              </a:rPr>
              <a:t>мозку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кількістю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кіл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кровообігу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ru-RU" b="1" dirty="0" err="1">
                <a:solidFill>
                  <a:schemeClr val="bg1"/>
                </a:solidFill>
              </a:rPr>
              <a:t>Скільки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відділів</a:t>
            </a:r>
            <a:r>
              <a:rPr lang="ru-RU" b="1" dirty="0">
                <a:solidFill>
                  <a:schemeClr val="bg1"/>
                </a:solidFill>
              </a:rPr>
              <a:t> хребта </a:t>
            </a:r>
            <a:r>
              <a:rPr lang="ru-RU" b="1" dirty="0" err="1">
                <a:solidFill>
                  <a:schemeClr val="bg1"/>
                </a:solidFill>
              </a:rPr>
              <a:t>мають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змії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1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2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3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4</a:t>
            </a:r>
          </a:p>
          <a:p>
            <a:pPr hangingPunct="0">
              <a:buNone/>
            </a:pP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Для всіх хребетних характерною ознакою є: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наявність вторинної порожнини тіла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наявність зародкових оболонок (</a:t>
            </a:r>
            <a:r>
              <a:rPr lang="uk-UA" b="1" dirty="0" err="1">
                <a:solidFill>
                  <a:schemeClr val="bg1"/>
                </a:solidFill>
              </a:rPr>
              <a:t>амніона</a:t>
            </a:r>
            <a:r>
              <a:rPr lang="uk-UA" b="1" dirty="0">
                <a:solidFill>
                  <a:schemeClr val="bg1"/>
                </a:solidFill>
              </a:rPr>
              <a:t>)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наявність 12 пар </a:t>
            </a:r>
            <a:r>
              <a:rPr lang="uk-UA" b="1" dirty="0" err="1">
                <a:solidFill>
                  <a:schemeClr val="bg1"/>
                </a:solidFill>
              </a:rPr>
              <a:t>черепномозкових</a:t>
            </a:r>
            <a:r>
              <a:rPr lang="uk-UA" b="1" dirty="0">
                <a:solidFill>
                  <a:schemeClr val="bg1"/>
                </a:solidFill>
              </a:rPr>
              <a:t> нервів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наявність замкненої кровоносної системи та двокамерного серця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Який відділ нервової системи найкраще розвинений у риб?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передній мозок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проміжний мозок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середній мозок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задній (мозочок)</a:t>
            </a:r>
            <a:r>
              <a:rPr lang="uk-UA" dirty="0"/>
              <a:t>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19</TotalTime>
  <Words>490</Words>
  <Application>Microsoft Office PowerPoint</Application>
  <PresentationFormat>Широкоэкранный</PresentationFormat>
  <Paragraphs>130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Tw Cen MT</vt:lpstr>
      <vt:lpstr>Контур</vt:lpstr>
      <vt:lpstr>Тестові завдання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</dc:title>
  <dc:creator>Безусько Алла Герасимівна</dc:creator>
  <cp:lastModifiedBy>Безусько Алла Герасимівна</cp:lastModifiedBy>
  <cp:revision>5</cp:revision>
  <dcterms:created xsi:type="dcterms:W3CDTF">2022-06-23T09:47:31Z</dcterms:created>
  <dcterms:modified xsi:type="dcterms:W3CDTF">2022-06-23T10:07:27Z</dcterms:modified>
</cp:coreProperties>
</file>