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7" r:id="rId2"/>
    <p:sldId id="258" r:id="rId3"/>
    <p:sldId id="259" r:id="rId4"/>
    <p:sldId id="260" r:id="rId5"/>
    <p:sldId id="340" r:id="rId6"/>
    <p:sldId id="341" r:id="rId7"/>
    <p:sldId id="261" r:id="rId8"/>
    <p:sldId id="262" r:id="rId9"/>
    <p:sldId id="263" r:id="rId10"/>
    <p:sldId id="264" r:id="rId11"/>
    <p:sldId id="337" r:id="rId12"/>
    <p:sldId id="338" r:id="rId13"/>
    <p:sldId id="339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322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21" r:id="rId54"/>
    <p:sldId id="304" r:id="rId55"/>
    <p:sldId id="306" r:id="rId56"/>
    <p:sldId id="307" r:id="rId57"/>
    <p:sldId id="308" r:id="rId58"/>
    <p:sldId id="323" r:id="rId59"/>
    <p:sldId id="324" r:id="rId60"/>
    <p:sldId id="309" r:id="rId61"/>
    <p:sldId id="310" r:id="rId62"/>
    <p:sldId id="311" r:id="rId63"/>
    <p:sldId id="315" r:id="rId64"/>
    <p:sldId id="316" r:id="rId65"/>
    <p:sldId id="317" r:id="rId66"/>
    <p:sldId id="318" r:id="rId67"/>
    <p:sldId id="319" r:id="rId68"/>
    <p:sldId id="320" r:id="rId6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77" d="100"/>
          <a:sy n="77" d="100"/>
        </p:scale>
        <p:origin x="2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image" Target="../media/image64.png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image" Target="../media/image107.png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image" Target="../media/image125.png"/><Relationship Id="rId4" Type="http://schemas.openxmlformats.org/officeDocument/2006/relationships/image" Target="../media/image1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8143B-D14A-41D1-B7F6-1DFA03DC728A}" type="datetimeFigureOut">
              <a:rPr lang="uk-UA" smtClean="0"/>
              <a:pPr/>
              <a:t>28.06.2022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B85D6-6784-40BA-9C48-01313396244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0800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838D05-2AB3-4CE0-9E85-C172C206D617}" type="slidenum">
              <a:rPr lang="uk-UA" smtClean="0">
                <a:latin typeface="Arial" pitchFamily="34" charset="0"/>
              </a:rPr>
              <a:pPr/>
              <a:t>18</a:t>
            </a:fld>
            <a:endParaRPr lang="uk-UA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06786AC-AD8E-4D87-8476-B16FF9BA142C}" type="datetimeFigureOut">
              <a:rPr lang="uk-UA" smtClean="0"/>
              <a:pPr/>
              <a:t>28.06.2022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AF31673-8A1D-4812-9FB8-99DAC3F8A5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86AC-AD8E-4D87-8476-B16FF9BA142C}" type="datetimeFigureOut">
              <a:rPr lang="uk-UA" smtClean="0"/>
              <a:pPr/>
              <a:t>28.06.2022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1673-8A1D-4812-9FB8-99DAC3F8A5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006786AC-AD8E-4D87-8476-B16FF9BA142C}" type="datetimeFigureOut">
              <a:rPr lang="uk-UA" smtClean="0"/>
              <a:pPr/>
              <a:t>28.06.2022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AF31673-8A1D-4812-9FB8-99DAC3F8A5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BF3B4-F754-4E39-949F-56D43F800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9DEC3-FBE0-4571-A189-48D6DB69E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C9FA9-4CB7-4105-8287-CEF2C3E4A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9CEE3-4098-4D7D-A881-FA06F8A17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86AC-AD8E-4D87-8476-B16FF9BA142C}" type="datetimeFigureOut">
              <a:rPr lang="uk-UA" smtClean="0"/>
              <a:pPr/>
              <a:t>28.06.2022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1673-8A1D-4812-9FB8-99DAC3F8A5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6786AC-AD8E-4D87-8476-B16FF9BA142C}" type="datetimeFigureOut">
              <a:rPr lang="uk-UA" smtClean="0"/>
              <a:pPr/>
              <a:t>28.06.2022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3AF31673-8A1D-4812-9FB8-99DAC3F8A5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86AC-AD8E-4D87-8476-B16FF9BA142C}" type="datetimeFigureOut">
              <a:rPr lang="uk-UA" smtClean="0"/>
              <a:pPr/>
              <a:t>28.06.2022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1673-8A1D-4812-9FB8-99DAC3F8A5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86AC-AD8E-4D87-8476-B16FF9BA142C}" type="datetimeFigureOut">
              <a:rPr lang="uk-UA" smtClean="0"/>
              <a:pPr/>
              <a:t>28.06.2022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1673-8A1D-4812-9FB8-99DAC3F8A5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86AC-AD8E-4D87-8476-B16FF9BA142C}" type="datetimeFigureOut">
              <a:rPr lang="uk-UA" smtClean="0"/>
              <a:pPr/>
              <a:t>28.06.2022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1673-8A1D-4812-9FB8-99DAC3F8A5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6786AC-AD8E-4D87-8476-B16FF9BA142C}" type="datetimeFigureOut">
              <a:rPr lang="uk-UA" smtClean="0"/>
              <a:pPr/>
              <a:t>28.06.2022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1673-8A1D-4812-9FB8-99DAC3F8A5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86AC-AD8E-4D87-8476-B16FF9BA142C}" type="datetimeFigureOut">
              <a:rPr lang="uk-UA" smtClean="0"/>
              <a:pPr/>
              <a:t>28.06.2022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1673-8A1D-4812-9FB8-99DAC3F8A5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86AC-AD8E-4D87-8476-B16FF9BA142C}" type="datetimeFigureOut">
              <a:rPr lang="uk-UA" smtClean="0"/>
              <a:pPr/>
              <a:t>28.06.2022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1673-8A1D-4812-9FB8-99DAC3F8A5E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7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06786AC-AD8E-4D87-8476-B16FF9BA142C}" type="datetimeFigureOut">
              <a:rPr lang="uk-UA" smtClean="0"/>
              <a:pPr/>
              <a:t>28.06.2022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AF31673-8A1D-4812-9FB8-99DAC3F8A5E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../../WWW-CD/b_online/chimes/kanal/1pho4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://ru.wikipedia.org/wiki/%D0%A4%D0%B0%D0%B9%D0%BB:Anthocyane.p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ua/imgres?q=%D1%83%D0%B3%D0%BB%D0%B5%D1%80%D0%BE%D0%B4&amp;um=1&amp;hl=uk&amp;sa=N&amp;tbo=d&amp;biw=1093&amp;bih=506&amp;tbm=isch&amp;tbnid=5KHd5BlcCPYp7M:&amp;imgrefurl=http://carbon3.narod.ru/&amp;docid=7QxW-h0m0tN1AM&amp;imgurl=http://carbon3.narod.ru/index.files/image001.jpg&amp;w=300&amp;h=300&amp;ei=BBX5UN7nG-Kn4AS-hICgDQ&amp;zoom=1&amp;iact=hc&amp;vpx=526&amp;vpy=166&amp;dur=4422&amp;hovh=225&amp;hovw=225&amp;tx=127&amp;ty=114&amp;sig=113475539782222701780&amp;page=1&amp;tbnh=150&amp;tbnw=169&amp;start=0&amp;ndsp=17&amp;ved=1t:429,r:14,s:0,i:12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uk.wikipedia.org/wiki/%D0%A4%D0%B0%D0%B9%D0%BB:Covalent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images.google.com.ua/imgres?imgurl=http://lib.ru/FILOSOF/KONDRASHIN/images/figure04.gif&amp;imgrefurl=http://www.lib.ru/FILOSOF/KONDRASHIN/dialmr.txt&amp;h=78&amp;w=233&amp;sz=1&amp;hl=ru&amp;start=41&amp;tbnid=vDq_7gLnprGmgM:&amp;tbnh=36&amp;tbnw=109&amp;prev=/images?q=%D1%83%D0%B3%D0%BB%D0%B5%D1%80%D0%BE%D0%B4%D0%BD%D1%8B%D0%B5+%D1%81%D0%BA%D0%B5%D0%BB%D0%B5%D1%82%D1%8B+%D0%BE%D1%80%D0%B3%D0%B0%D0%BD%D0%B8%D1%87%D0%B5%D1%81%D0%BA%D0%B8%D1%85+%D0%B2%D0%B5%D1%89%D0%B5%D1%81%D1%82%D0%B2&amp;start=40&amp;gbv=2&amp;ndsp=20&amp;svnum=10&amp;hl=ru&amp;sa=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.ua/imgres?imgurl=http://him.1september.ru/2003/33/5-8.gif&amp;imgrefurl=http://him.1september.ru/articlef.php?ID=200303304&amp;h=184&amp;w=300&amp;sz=5&amp;hl=ru&amp;start=51&amp;tbnid=3r6EmqUe0_YtzM:&amp;tbnh=71&amp;tbnw=116&amp;prev=/images?q=%D1%83%D0%B3%D0%BB%D0%B5%D1%80%D0%BE%D0%B4%D0%BD%D1%8B%D0%B5+%D1%81%D0%BA%D0%B5%D0%BB%D0%B5%D1%82%D1%8B+%D0%BE%D1%80%D0%B3%D0%B0%D0%BD%D0%B8%D1%87%D0%B5%D1%81%D0%BA%D0%B8%D1%85+%D0%B2%D0%B5%D1%89%D0%B5%D1%81%D1%82%D0%B2&amp;start=40&amp;gbv=2&amp;ndsp=20&amp;svnum=10&amp;hl=ru&amp;sa=N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images.google.com.ua/imgres?imgurl=http://www.tvoytrener.ru/pix/7.jpg&amp;imgrefurl=http://www.tvoytrener.ru/medicina/index.php?doc=2&amp;h=270&amp;w=344&amp;sz=50&amp;hl=ru&amp;start=47&amp;tbnid=KcWNo_Rb3nKPTM:&amp;tbnh=94&amp;tbnw=120&amp;prev=/images?q=%D1%83%D0%B3%D0%BB%D0%B5%D1%80%D0%BE%D0%B4%D0%BD%D1%8B%D0%B5+%D1%81%D0%BA%D0%B5%D0%BB%D0%B5%D1%82%D1%8B+%D0%BE%D1%80%D0%B3%D0%B0%D0%BD%D0%B8%D1%87%D0%B5%D1%81%D0%BA%D0%B8%D1%85+%D0%B2%D0%B5%D1%89%D0%B5%D1%81%D1%82%D0%B2&amp;start=40&amp;gbv=2&amp;ndsp=20&amp;svnum=10&amp;hl=ru&amp;sa=N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images.google.com.ua/imgres?imgurl=http://www.cityofrockford.net/uploadedImages/government/PublicWorks/Water/willing%20water%20color.jpg&amp;imgrefurl=http://www.dirttime.org/2007/06/27/water-is-life/&amp;h=417&amp;w=324&amp;sz=30&amp;hl=ru&amp;start=1&amp;tbnid=53QrZcURKs0izM:&amp;tbnh=125&amp;tbnw=97&amp;prev=/images?q=water+and+life&amp;gbv=2&amp;svnum=10&amp;hl=ru&amp;sa=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.ua/imgres?imgurl=http://static.flickr.com/45/125459819_682c55ae9a_b.jpg&amp;imgrefurl=http://www.digitalfieldguide.com/blog/date/2006/04/page/2/&amp;h=681&amp;w=1024&amp;sz=241&amp;hl=ru&amp;start=18&amp;tbnid=E3Sca_ki1GKjXM:&amp;tbnh=100&amp;tbnw=150&amp;prev=/images?q=water+and+life&amp;gbv=2&amp;svnum=10&amp;hl=ru&amp;sa=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images.google.com.ua/imgres?imgurl=http://www.abc.net.au/reslib/200703/r128896_446212.jpg&amp;imgrefurl=http://www.abc.net.au/goulburnmurray/stories/s1860301.htm&amp;h=398&amp;w=600&amp;sz=70&amp;hl=ru&amp;start=3&amp;tbnid=bLoXSkw3vqSIYM:&amp;tbnh=90&amp;tbnw=135&amp;prev=/images?q=water+and+life&amp;gbv=2&amp;svnum=10&amp;hl=ru&amp;sa=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png"/><Relationship Id="rId18" Type="http://schemas.openxmlformats.org/officeDocument/2006/relationships/image" Target="../media/image34.jpe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17" Type="http://schemas.openxmlformats.org/officeDocument/2006/relationships/hyperlink" Target="http://www.google.com.ua/url?sa=i&amp;rct=j&amp;q=&amp;esrc=s&amp;source=images&amp;cd=&amp;cad=rja&amp;uact=8&amp;ved=0ahUKEwiN5MmZjqTLAhVGYJoKHYOTDYcQjRwIBw&amp;url=http://vmede.org/sait/?page=4&amp;id=Biohimija_severin_2011&amp;menu=Biohimija_severin_2011&amp;psig=AFQjCNF048dEUt_v_-gYA-jIRWkCbtw0vw&amp;ust=1457080540632456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5" Type="http://schemas.openxmlformats.org/officeDocument/2006/relationships/oleObject" Target="../embeddings/oleObject3.bin"/><Relationship Id="rId15" Type="http://schemas.openxmlformats.org/officeDocument/2006/relationships/hyperlink" Target="http://www.google.com.ua/url?sa=i&amp;rct=j&amp;q=&amp;esrc=s&amp;source=images&amp;cd=&amp;cad=rja&amp;uact=8&amp;ved=0ahUKEwiElebByaHLAhUIMJoKHev4AGoQjRwIBw&amp;url=http://xreferat.com/10/640-1-strukturno-funkcional-naya-organizaciya-geneticheskogo-materiala.html&amp;psig=AFQjCNEZuRCVVOxT9i_nqJ-xYEVnWgK6Ww&amp;ust=1456993348081976" TargetMode="External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google.com/imgres?imgurl=http://wsyachina.narod.ru/medicine/aminoacids_2/1.gif&amp;imgrefurl=http://wsyachina.narod.ru/medicine/aminoacids_2.html&amp;usg=__lFxtjola_TWF6P450AVJGTbhmFY=&amp;h=435&amp;w=450&amp;sz=6&amp;hl=en&amp;start=1&amp;zoom=1&amp;itbs=1&amp;tbnid=0f-d_bBek-hutM:&amp;tbnh=123&amp;tbnw=127&amp;prev=/images?q=%D0%B3%D0%B0%D0%BC%D0%B0-%D0%B0%D0%BC%D0%B8%D0%BD%D0%BE%D0%BC%D0%B0%D1%81%D0%BB%D1%8F%D0%BD%D0%B0%D1%8F+%D0%BA%D0%B8%D1%81%D0%BB%D0%BE%D1%82%D0%B0&amp;hl=en&amp;sa=G&amp;gbv=2&amp;tbs=isch:1&amp;ei=UrI5TYXVIcKj8QPBm-2kC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71.png"/><Relationship Id="rId26" Type="http://schemas.openxmlformats.org/officeDocument/2006/relationships/image" Target="../media/image75.png"/><Relationship Id="rId39" Type="http://schemas.openxmlformats.org/officeDocument/2006/relationships/oleObject" Target="../embeddings/oleObject25.bin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16.bin"/><Relationship Id="rId34" Type="http://schemas.openxmlformats.org/officeDocument/2006/relationships/image" Target="../media/image79.png"/><Relationship Id="rId42" Type="http://schemas.openxmlformats.org/officeDocument/2006/relationships/image" Target="../media/image83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18.bin"/><Relationship Id="rId33" Type="http://schemas.openxmlformats.org/officeDocument/2006/relationships/oleObject" Target="../embeddings/oleObject22.bin"/><Relationship Id="rId38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png"/><Relationship Id="rId20" Type="http://schemas.openxmlformats.org/officeDocument/2006/relationships/image" Target="../media/image72.png"/><Relationship Id="rId29" Type="http://schemas.openxmlformats.org/officeDocument/2006/relationships/oleObject" Target="../embeddings/oleObject20.bin"/><Relationship Id="rId41" Type="http://schemas.openxmlformats.org/officeDocument/2006/relationships/oleObject" Target="../embeddings/oleObject2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65.png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74.png"/><Relationship Id="rId32" Type="http://schemas.openxmlformats.org/officeDocument/2006/relationships/image" Target="../media/image78.png"/><Relationship Id="rId37" Type="http://schemas.openxmlformats.org/officeDocument/2006/relationships/oleObject" Target="../embeddings/oleObject24.bin"/><Relationship Id="rId40" Type="http://schemas.openxmlformats.org/officeDocument/2006/relationships/image" Target="../media/image82.png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7.bin"/><Relationship Id="rId28" Type="http://schemas.openxmlformats.org/officeDocument/2006/relationships/image" Target="../media/image76.png"/><Relationship Id="rId36" Type="http://schemas.openxmlformats.org/officeDocument/2006/relationships/image" Target="../media/image80.png"/><Relationship Id="rId10" Type="http://schemas.openxmlformats.org/officeDocument/2006/relationships/image" Target="../media/image67.png"/><Relationship Id="rId19" Type="http://schemas.openxmlformats.org/officeDocument/2006/relationships/oleObject" Target="../embeddings/oleObject15.bin"/><Relationship Id="rId31" Type="http://schemas.openxmlformats.org/officeDocument/2006/relationships/oleObject" Target="../embeddings/oleObject21.bin"/><Relationship Id="rId44" Type="http://schemas.openxmlformats.org/officeDocument/2006/relationships/image" Target="../media/image84.png"/><Relationship Id="rId4" Type="http://schemas.openxmlformats.org/officeDocument/2006/relationships/image" Target="../media/image64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69.png"/><Relationship Id="rId22" Type="http://schemas.openxmlformats.org/officeDocument/2006/relationships/image" Target="../media/image73.png"/><Relationship Id="rId27" Type="http://schemas.openxmlformats.org/officeDocument/2006/relationships/oleObject" Target="../embeddings/oleObject19.bin"/><Relationship Id="rId30" Type="http://schemas.openxmlformats.org/officeDocument/2006/relationships/image" Target="../media/image77.png"/><Relationship Id="rId35" Type="http://schemas.openxmlformats.org/officeDocument/2006/relationships/oleObject" Target="../embeddings/oleObject23.bin"/><Relationship Id="rId43" Type="http://schemas.openxmlformats.org/officeDocument/2006/relationships/oleObject" Target="../embeddings/oleObject27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hyperlink" Target="http://www.google.com/imgres?imgurl=http://dic.academic.ru/pictures/wiki/files/65/Arginine_vasopressin3d.png&amp;imgrefurl=http://dic.academic.ru/dic.nsf/ruwiki/43810&amp;usg=__8BhwuT-voashN8y4dr33jnEFrd4=&amp;h=1000&amp;w=1325&amp;sz=323&amp;hl=en&amp;start=10&amp;zoom=1&amp;itbs=1&amp;tbnid=qT0an0kaxI0_NM:&amp;tbnh=113&amp;tbnw=150&amp;prev=/images?q=%D0%B2%D0%B0%D0%B7%D0%BE%D0%BF%D1%80%D0%B5%D1%81%D1%81%D0%B8%D0%BD&amp;hl=en&amp;gbv=2&amp;tbs=isch:1&amp;ei=iSg4TcC4MYm38QPK9vycC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gif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%D1%85%D0%B8%D0%BC%D0%B8%D1%87%D0%B5%D1%81%D0%BA%D0%B8%D0%B9+%D1%81%D0%BE%D1%81%D1%82%D0%B0%D0%B2+%D1%8F%D0%B4%D0%B0+%D0%BA%D0%BE%D0%B1%D1%80%D1%8B&amp;source=images&amp;cd=&amp;cad=rja&amp;docid=4M1GbA57BVesjM&amp;tbnid=Q4dPdFbfwveZ2M:&amp;ved=0CAUQjRw&amp;url=http://forum.zoologist.ru/viewtopic.php?id=196&amp;p=3&amp;ei=_XQLUbb0G8re4QT_8YCQDA&amp;bvm=bv.41867550,d.bGE&amp;psig=AFQjCNGq1H5sWe3llrFePPsXJ_8SbMF2Ww&amp;ust=1359791721646728" TargetMode="External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111.png"/><Relationship Id="rId18" Type="http://schemas.openxmlformats.org/officeDocument/2006/relationships/image" Target="../media/image115.png"/><Relationship Id="rId3" Type="http://schemas.openxmlformats.org/officeDocument/2006/relationships/image" Target="../media/image114.jpeg"/><Relationship Id="rId7" Type="http://schemas.openxmlformats.org/officeDocument/2006/relationships/image" Target="../media/image108.png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113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110.png"/><Relationship Id="rId5" Type="http://schemas.openxmlformats.org/officeDocument/2006/relationships/image" Target="../media/image107.png"/><Relationship Id="rId15" Type="http://schemas.openxmlformats.org/officeDocument/2006/relationships/image" Target="../media/image112.png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109.png"/><Relationship Id="rId14" Type="http://schemas.openxmlformats.org/officeDocument/2006/relationships/oleObject" Target="../embeddings/oleObject3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hyperlink" Target="http://images.google.com/imgres?imgurl=http://bse.sci-lib.com/a_pictures/images/31/158338680.jpg&amp;imgrefurl=http://bse.sci-lib.com/article120926.html&amp;h=170&amp;w=195&amp;sz=5&amp;hl=en&amp;start=16&amp;sig2=0r9p5ge-I4mpUOVWQCcKVQ&amp;tbnid=ltRfn0Y9e3v1DM:&amp;tbnh=91&amp;tbnw=104&amp;ei=IqKUR-3FCZm4wQHQ4Ji0DQ&amp;prev=/images?q=%D1%86%D0%90%D0%9C%D0%A4&amp;gbv=2&amp;svnum=10&amp;hl=en&amp;sa=G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9.png"/><Relationship Id="rId4" Type="http://schemas.openxmlformats.org/officeDocument/2006/relationships/oleObject" Target="../embeddings/oleObject36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114.jpeg"/><Relationship Id="rId7" Type="http://schemas.openxmlformats.org/officeDocument/2006/relationships/image" Target="../media/image126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128.png"/><Relationship Id="rId5" Type="http://schemas.openxmlformats.org/officeDocument/2006/relationships/image" Target="../media/image125.png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12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hyperlink" Target="http://ru.wikipedia.org/wiki/%D0%98%D0%B7%D0%BE%D0%B1%D1%80%D0%B0%D0%B6%D0%B5%D0%BD%D0%B8%D0%B5:RNAi-1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842963" y="305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/>
          </a:p>
        </p:txBody>
      </p:sp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1419225" y="28416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/>
          </a:p>
        </p:txBody>
      </p:sp>
      <p:sp>
        <p:nvSpPr>
          <p:cNvPr id="3078" name="Rectangle 21"/>
          <p:cNvSpPr>
            <a:spLocks noChangeArrowheads="1"/>
          </p:cNvSpPr>
          <p:nvPr/>
        </p:nvSpPr>
        <p:spPr bwMode="auto">
          <a:xfrm>
            <a:off x="0" y="2708275"/>
            <a:ext cx="9144000" cy="1584325"/>
          </a:xfrm>
          <a:prstGeom prst="rect">
            <a:avLst/>
          </a:prstGeom>
          <a:solidFill>
            <a:srgbClr val="3366CC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079" name="Oval 23"/>
          <p:cNvSpPr>
            <a:spLocks noChangeArrowheads="1"/>
          </p:cNvSpPr>
          <p:nvPr/>
        </p:nvSpPr>
        <p:spPr bwMode="auto">
          <a:xfrm>
            <a:off x="7380288" y="2708275"/>
            <a:ext cx="1763712" cy="1584325"/>
          </a:xfrm>
          <a:prstGeom prst="ellipse">
            <a:avLst/>
          </a:prstGeom>
          <a:solidFill>
            <a:schemeClr val="hlink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3080" name="Picture 25" descr="coaspi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3068638"/>
            <a:ext cx="12255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Oval 26"/>
          <p:cNvSpPr>
            <a:spLocks noChangeArrowheads="1"/>
          </p:cNvSpPr>
          <p:nvPr/>
        </p:nvSpPr>
        <p:spPr bwMode="auto">
          <a:xfrm>
            <a:off x="0" y="2708275"/>
            <a:ext cx="1763713" cy="1584325"/>
          </a:xfrm>
          <a:prstGeom prst="ellipse">
            <a:avLst/>
          </a:prstGeom>
          <a:solidFill>
            <a:schemeClr val="hlink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3082" name="Picture 27" descr="coaspi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068638"/>
            <a:ext cx="12255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1835150" y="2781300"/>
            <a:ext cx="5473700" cy="1431925"/>
          </a:xfrm>
          <a:prstGeom prst="rect">
            <a:avLst/>
          </a:prstGeom>
          <a:gradFill rotWithShape="1">
            <a:gsLst>
              <a:gs pos="0">
                <a:srgbClr val="3366CC"/>
              </a:gs>
              <a:gs pos="50000">
                <a:schemeClr val="folHlink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4400">
                <a:latin typeface="Arial" charset="0"/>
              </a:rPr>
              <a:t>Хімічний склад живого</a:t>
            </a:r>
            <a:endParaRPr lang="ru-RU" sz="440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Water droplets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7372672" cy="1052736"/>
          </a:xfrm>
          <a:noFill/>
          <a:ln w="38100"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sz="3600" dirty="0">
                <a:solidFill>
                  <a:schemeClr val="tx1"/>
                </a:solidFill>
              </a:rPr>
              <a:t>Дисоціація води. Концентрація </a:t>
            </a:r>
            <a:br>
              <a:rPr lang="uk-UA" sz="3600" dirty="0">
                <a:solidFill>
                  <a:schemeClr val="tx1"/>
                </a:solidFill>
              </a:rPr>
            </a:br>
            <a:r>
              <a:rPr lang="uk-UA" sz="3600" dirty="0">
                <a:solidFill>
                  <a:schemeClr val="tx1"/>
                </a:solidFill>
              </a:rPr>
              <a:t>іонів гідрогену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253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056" y="1140134"/>
            <a:ext cx="4067944" cy="5717866"/>
          </a:xfrm>
          <a:noFill/>
          <a:ln w="38100">
            <a:solidFill>
              <a:schemeClr val="bg2"/>
            </a:solidFill>
          </a:ln>
        </p:spPr>
      </p:pic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323528" y="1556792"/>
            <a:ext cx="4751710" cy="163121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7FBF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/>
              <a:t>Дисоціація молекул води внаслідок руйнування ковалентного полярного </a:t>
            </a:r>
            <a:r>
              <a:rPr lang="uk-UA" sz="2000" b="1" dirty="0" err="1"/>
              <a:t>зв</a:t>
            </a:r>
            <a:r>
              <a:rPr lang="ru-RU" sz="2000" b="1" dirty="0"/>
              <a:t>’</a:t>
            </a:r>
            <a:r>
              <a:rPr lang="uk-UA" sz="2000" b="1" dirty="0" err="1"/>
              <a:t>язку</a:t>
            </a:r>
            <a:r>
              <a:rPr lang="uk-UA" sz="2000" b="1" dirty="0"/>
              <a:t>  призводить до утворення певної концентрації катіонів гідрогену</a:t>
            </a:r>
            <a:endParaRPr lang="ru-RU" sz="2000" b="1" dirty="0"/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179513" y="3212976"/>
            <a:ext cx="5040188" cy="707886"/>
          </a:xfrm>
          <a:prstGeom prst="rect">
            <a:avLst/>
          </a:prstGeom>
          <a:gradFill rotWithShape="1">
            <a:gsLst>
              <a:gs pos="0">
                <a:srgbClr val="B7FBF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 dirty="0"/>
              <a:t> </a:t>
            </a:r>
            <a:r>
              <a:rPr lang="uk-UA" sz="3600" b="1" dirty="0"/>
              <a:t>Н</a:t>
            </a:r>
            <a:r>
              <a:rPr lang="uk-UA" b="1" dirty="0"/>
              <a:t>2</a:t>
            </a:r>
            <a:r>
              <a:rPr lang="uk-UA" sz="3600" b="1" dirty="0"/>
              <a:t>О          ОН-  +   Н+</a:t>
            </a:r>
            <a:endParaRPr lang="ru-RU" sz="3600" b="1" dirty="0"/>
          </a:p>
        </p:txBody>
      </p:sp>
      <p:sp>
        <p:nvSpPr>
          <p:cNvPr id="22534" name="AutoShape 11"/>
          <p:cNvSpPr>
            <a:spLocks noChangeArrowheads="1"/>
          </p:cNvSpPr>
          <p:nvPr/>
        </p:nvSpPr>
        <p:spPr bwMode="auto">
          <a:xfrm>
            <a:off x="1403648" y="3429000"/>
            <a:ext cx="1008063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2535" name="Text Box 12"/>
          <p:cNvSpPr txBox="1">
            <a:spLocks noChangeArrowheads="1"/>
          </p:cNvSpPr>
          <p:nvPr/>
        </p:nvSpPr>
        <p:spPr bwMode="auto">
          <a:xfrm>
            <a:off x="0" y="4005064"/>
            <a:ext cx="5148263" cy="236988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7FBF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При температурі 25</a:t>
            </a:r>
            <a:r>
              <a:rPr lang="en-US" b="1" dirty="0">
                <a:cs typeface="Arial" pitchFamily="34" charset="0"/>
              </a:rPr>
              <a:t>°</a:t>
            </a:r>
            <a:r>
              <a:rPr lang="uk-UA" b="1" dirty="0"/>
              <a:t> у літрі води міститься </a:t>
            </a:r>
            <a:r>
              <a:rPr lang="uk-UA" b="1" dirty="0">
                <a:solidFill>
                  <a:srgbClr val="C00000"/>
                </a:solidFill>
              </a:rPr>
              <a:t>10-7 моля </a:t>
            </a:r>
            <a:r>
              <a:rPr lang="uk-UA" sz="2000" b="1" dirty="0">
                <a:solidFill>
                  <a:srgbClr val="C00000"/>
                </a:solidFill>
              </a:rPr>
              <a:t>Н</a:t>
            </a:r>
            <a:r>
              <a:rPr lang="uk-UA" sz="2000" b="1" dirty="0"/>
              <a:t>+</a:t>
            </a:r>
          </a:p>
          <a:p>
            <a:pPr algn="ctr"/>
            <a:r>
              <a:rPr lang="uk-UA" sz="2000" b="1" dirty="0"/>
              <a:t>Логарифм концентрації іонів гідрогену у розчині (</a:t>
            </a:r>
            <a:r>
              <a:rPr lang="uk-UA" sz="2000" b="1" dirty="0" err="1"/>
              <a:t>рН</a:t>
            </a:r>
            <a:r>
              <a:rPr lang="uk-UA" sz="2000" b="1" dirty="0"/>
              <a:t>) є дуже важливим показником для оцінки умов</a:t>
            </a:r>
          </a:p>
          <a:p>
            <a:pPr algn="ctr"/>
            <a:r>
              <a:rPr lang="uk-UA" sz="2000" b="1" dirty="0"/>
              <a:t>здійснення процесів життєдіяльності</a:t>
            </a:r>
            <a:endParaRPr lang="ru-RU" sz="2000" b="1" dirty="0"/>
          </a:p>
          <a:p>
            <a:pPr algn="ctr">
              <a:spcBef>
                <a:spcPct val="50000"/>
              </a:spcBef>
            </a:pPr>
            <a:endParaRPr lang="ru-RU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1371600"/>
          </a:xfrm>
        </p:spPr>
        <p:txBody>
          <a:bodyPr/>
          <a:lstStyle/>
          <a:p>
            <a:pPr eaLnBrk="1" hangingPunct="1"/>
            <a:r>
              <a:rPr lang="uk-UA" dirty="0" err="1">
                <a:solidFill>
                  <a:schemeClr val="tx1"/>
                </a:solidFill>
              </a:rPr>
              <a:t>Антоціани</a:t>
            </a:r>
            <a:r>
              <a:rPr lang="uk-UA" dirty="0">
                <a:solidFill>
                  <a:schemeClr val="tx1"/>
                </a:solidFill>
              </a:rPr>
              <a:t> і </a:t>
            </a:r>
            <a:r>
              <a:rPr lang="uk-UA" dirty="0" err="1">
                <a:solidFill>
                  <a:schemeClr val="tx1"/>
                </a:solidFill>
              </a:rPr>
              <a:t>рН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555" name="Picture 11" descr="4542335_e50a74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7438" y="1989138"/>
            <a:ext cx="5516562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3" descr="002837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9138"/>
            <a:ext cx="4643438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5" descr="Anthocyan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0"/>
            <a:ext cx="25336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611560" y="1"/>
            <a:ext cx="8075240" cy="908720"/>
          </a:xfrm>
          <a:noFill/>
        </p:spPr>
        <p:txBody>
          <a:bodyPr/>
          <a:lstStyle/>
          <a:p>
            <a:pPr eaLnBrk="1" hangingPunct="1"/>
            <a:r>
              <a:rPr lang="uk-UA" dirty="0">
                <a:solidFill>
                  <a:schemeClr val="tx1"/>
                </a:solidFill>
              </a:rPr>
              <a:t>Антоціани і </a:t>
            </a:r>
            <a:r>
              <a:rPr lang="uk-UA" dirty="0" err="1">
                <a:solidFill>
                  <a:schemeClr val="tx1"/>
                </a:solidFill>
              </a:rPr>
              <a:t>рН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0" y="1052513"/>
            <a:ext cx="8686800" cy="6553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uk-UA" sz="2800" dirty="0"/>
              <a:t>Колір </a:t>
            </a:r>
            <a:r>
              <a:rPr lang="uk-UA" sz="2800" dirty="0" err="1"/>
              <a:t>ціанідіну</a:t>
            </a:r>
            <a:r>
              <a:rPr lang="uk-UA" sz="2800" dirty="0"/>
              <a:t> </a:t>
            </a:r>
            <a:r>
              <a:rPr lang="uk-UA" sz="2800" b="1" dirty="0">
                <a:solidFill>
                  <a:srgbClr val="002060"/>
                </a:solidFill>
              </a:rPr>
              <a:t>змінюється залежно від кислотності оточуючого середовища</a:t>
            </a:r>
            <a:r>
              <a:rPr lang="uk-UA" sz="2800" dirty="0"/>
              <a:t>: в </a:t>
            </a:r>
            <a:r>
              <a:rPr lang="uk-UA" sz="2800" dirty="0">
                <a:solidFill>
                  <a:srgbClr val="FF0000"/>
                </a:solidFill>
              </a:rPr>
              <a:t>кислому </a:t>
            </a:r>
            <a:r>
              <a:rPr lang="uk-UA" sz="2800" dirty="0"/>
              <a:t>середовищі  він </a:t>
            </a:r>
            <a:r>
              <a:rPr lang="uk-UA" sz="2800" dirty="0">
                <a:solidFill>
                  <a:srgbClr val="FF0000"/>
                </a:solidFill>
              </a:rPr>
              <a:t>червоний</a:t>
            </a:r>
            <a:r>
              <a:rPr lang="uk-UA" sz="2800" dirty="0"/>
              <a:t>, тоді як в </a:t>
            </a:r>
            <a:r>
              <a:rPr lang="uk-UA" sz="2800" dirty="0">
                <a:solidFill>
                  <a:srgbClr val="0070C0"/>
                </a:solidFill>
              </a:rPr>
              <a:t>лужному – синій.</a:t>
            </a:r>
          </a:p>
          <a:p>
            <a:pPr eaLnBrk="1" hangingPunct="1"/>
            <a:r>
              <a:rPr lang="uk-UA" sz="2800" dirty="0"/>
              <a:t>Сік волошки злегка лужний, в такому середовищі молекула </a:t>
            </a:r>
            <a:r>
              <a:rPr lang="uk-UA" sz="2800" dirty="0" err="1"/>
              <a:t>ціанідіну</a:t>
            </a:r>
            <a:r>
              <a:rPr lang="uk-UA" sz="2800" dirty="0"/>
              <a:t> втрачає атом гідрогену і синіє. </a:t>
            </a:r>
          </a:p>
          <a:p>
            <a:pPr eaLnBrk="1" hangingPunct="1"/>
            <a:r>
              <a:rPr lang="uk-UA" sz="2800" dirty="0"/>
              <a:t>Сік маку кислий. В середовищі, що збагаченому протонами, молекула </a:t>
            </a:r>
            <a:r>
              <a:rPr lang="uk-UA" sz="2800" dirty="0" err="1"/>
              <a:t>ціанідіну</a:t>
            </a:r>
            <a:r>
              <a:rPr lang="uk-UA" sz="2800" dirty="0"/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800" dirty="0"/>
              <a:t>   приєднує один з них і набуває червоного кольору.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uk-UA" dirty="0">
                <a:solidFill>
                  <a:schemeClr val="tx1"/>
                </a:solidFill>
              </a:rPr>
              <a:t>Розподіл рідини в організмі людини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uk-UA"/>
              <a:t>Внутрішньоклітинна рідина (55%)</a:t>
            </a:r>
          </a:p>
          <a:p>
            <a:pPr eaLnBrk="1" hangingPunct="1"/>
            <a:r>
              <a:rPr lang="uk-UA"/>
              <a:t>Позаклітинна рідина (45%)</a:t>
            </a:r>
          </a:p>
          <a:p>
            <a:pPr eaLnBrk="1" hangingPunct="1"/>
            <a:r>
              <a:rPr lang="uk-UA"/>
              <a:t>а) інтерстиціальна рідина (20%)</a:t>
            </a:r>
          </a:p>
          <a:p>
            <a:pPr eaLnBrk="1" hangingPunct="1"/>
            <a:r>
              <a:rPr lang="uk-UA"/>
              <a:t>б)плазма (7,5%)</a:t>
            </a:r>
          </a:p>
          <a:p>
            <a:pPr eaLnBrk="1" hangingPunct="1"/>
            <a:r>
              <a:rPr lang="uk-UA"/>
              <a:t>в) кристалізаційна вода кістки, хрящу (15%)</a:t>
            </a:r>
          </a:p>
          <a:p>
            <a:pPr eaLnBrk="1" hangingPunct="1"/>
            <a:r>
              <a:rPr lang="uk-UA"/>
              <a:t>г) трансклітинна рідина (2,5%)</a:t>
            </a:r>
            <a:endParaRPr lang="ru-RU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dirty="0">
                <a:solidFill>
                  <a:schemeClr val="tx1"/>
                </a:solidFill>
              </a:rPr>
              <a:t>Карбон</a:t>
            </a:r>
          </a:p>
        </p:txBody>
      </p:sp>
      <p:pic>
        <p:nvPicPr>
          <p:cNvPr id="29699" name="rg_hi" descr="http://t1.gstatic.com/images?q=tbn:ANd9GcTubcSjEmV0hP3mkk97K_N10ooE5sqlk7izwoVR7IUGIQNnZjo5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628800"/>
            <a:ext cx="5111750" cy="4967287"/>
          </a:xfrm>
        </p:spPr>
      </p:pic>
      <p:pic>
        <p:nvPicPr>
          <p:cNvPr id="4" name="Рисунок 3" descr="https://upload.wikimedia.org/wikipedia/commons/d/d9/Covalent.pn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988840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descr="Water droplets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sz="4800" dirty="0">
                <a:solidFill>
                  <a:schemeClr val="tx1"/>
                </a:solidFill>
              </a:rPr>
              <a:t>Основні органогенні хімічні елементи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34819" name="Picture 3" descr="elemen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155" y="1484784"/>
            <a:ext cx="8946845" cy="2304579"/>
          </a:xfrm>
          <a:noFill/>
          <a:ln w="38100">
            <a:solidFill>
              <a:schemeClr val="bg2"/>
            </a:solidFill>
          </a:ln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365625"/>
            <a:ext cx="1655763" cy="24923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684213" y="3860800"/>
            <a:ext cx="7848600" cy="369332"/>
          </a:xfrm>
          <a:prstGeom prst="rect">
            <a:avLst/>
          </a:prstGeom>
          <a:gradFill rotWithShape="1">
            <a:gsLst>
              <a:gs pos="0">
                <a:srgbClr val="B7FBF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/>
              <a:t>Приклади складних молекул утворених атомами карбону</a:t>
            </a:r>
            <a:r>
              <a:rPr lang="uk-UA" dirty="0"/>
              <a:t> </a:t>
            </a:r>
            <a:endParaRPr lang="ru-RU" dirty="0"/>
          </a:p>
        </p:txBody>
      </p:sp>
      <p:graphicFrame>
        <p:nvGraphicFramePr>
          <p:cNvPr id="49220" name="Group 68"/>
          <p:cNvGraphicFramePr>
            <a:graphicFrameLocks noGrp="1"/>
          </p:cNvGraphicFramePr>
          <p:nvPr/>
        </p:nvGraphicFramePr>
        <p:xfrm>
          <a:off x="2700338" y="4365625"/>
          <a:ext cx="5543550" cy="2447926"/>
        </p:xfrm>
        <a:graphic>
          <a:graphicData uri="http://schemas.openxmlformats.org/drawingml/2006/table">
            <a:tbl>
              <a:tblPr/>
              <a:tblGrid>
                <a:gridCol w="554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Молекула метану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rgbClr val="CCE8CA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Молекула бутану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rgbClr val="CCE8CA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Ізобутан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rgbClr val="CCE8CA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Циклогексан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rgbClr val="CCE8CA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834" name="Line 61"/>
          <p:cNvSpPr>
            <a:spLocks noChangeShapeType="1"/>
          </p:cNvSpPr>
          <p:nvPr/>
        </p:nvSpPr>
        <p:spPr bwMode="auto">
          <a:xfrm>
            <a:off x="1907704" y="1988840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4835" name="Line 62"/>
          <p:cNvSpPr>
            <a:spLocks noChangeShapeType="1"/>
          </p:cNvSpPr>
          <p:nvPr/>
        </p:nvSpPr>
        <p:spPr bwMode="auto">
          <a:xfrm>
            <a:off x="2915816" y="1916832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4836" name="Line 63"/>
          <p:cNvSpPr>
            <a:spLocks noChangeShapeType="1"/>
          </p:cNvSpPr>
          <p:nvPr/>
        </p:nvSpPr>
        <p:spPr bwMode="auto">
          <a:xfrm>
            <a:off x="971600" y="1916832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4837" name="Line 64"/>
          <p:cNvSpPr>
            <a:spLocks noChangeShapeType="1"/>
          </p:cNvSpPr>
          <p:nvPr/>
        </p:nvSpPr>
        <p:spPr bwMode="auto">
          <a:xfrm>
            <a:off x="3707904" y="1988840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4838" name="Line 65"/>
          <p:cNvSpPr>
            <a:spLocks noChangeShapeType="1"/>
          </p:cNvSpPr>
          <p:nvPr/>
        </p:nvSpPr>
        <p:spPr bwMode="auto">
          <a:xfrm>
            <a:off x="4643438" y="1916113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4839" name="Line 66"/>
          <p:cNvSpPr>
            <a:spLocks noChangeShapeType="1"/>
          </p:cNvSpPr>
          <p:nvPr/>
        </p:nvSpPr>
        <p:spPr bwMode="auto">
          <a:xfrm>
            <a:off x="5435600" y="1916113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4840" name="Line 67"/>
          <p:cNvSpPr>
            <a:spLocks noChangeShapeType="1"/>
          </p:cNvSpPr>
          <p:nvPr/>
        </p:nvSpPr>
        <p:spPr bwMode="auto">
          <a:xfrm>
            <a:off x="7308304" y="1916832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 descr="figure0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060575"/>
            <a:ext cx="3270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11" descr="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844675"/>
            <a:ext cx="37338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13" descr="5-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3357563"/>
            <a:ext cx="304958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1371600"/>
          </a:xfrm>
        </p:spPr>
        <p:txBody>
          <a:bodyPr/>
          <a:lstStyle/>
          <a:p>
            <a:pPr eaLnBrk="1" hangingPunct="1"/>
            <a:r>
              <a:rPr lang="uk-UA" dirty="0">
                <a:solidFill>
                  <a:schemeClr val="tx1"/>
                </a:solidFill>
              </a:rPr>
              <a:t>Карбонові скелети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uk-UA" sz="3200" dirty="0" err="1">
                <a:solidFill>
                  <a:schemeClr val="tx1"/>
                </a:solidFill>
              </a:rPr>
              <a:t>Макроелементи</a:t>
            </a:r>
            <a:r>
              <a:rPr lang="uk-UA" sz="3200" dirty="0">
                <a:solidFill>
                  <a:schemeClr val="tx1"/>
                </a:solidFill>
              </a:rPr>
              <a:t>, мікроелементи, ультрамікроелементи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b="1" dirty="0" err="1"/>
              <a:t>Макроелементи</a:t>
            </a:r>
            <a:r>
              <a:rPr lang="uk-UA" dirty="0"/>
              <a:t> – концентрація від 10% до 0,001%</a:t>
            </a:r>
          </a:p>
          <a:p>
            <a:pPr eaLnBrk="1" hangingPunct="1"/>
            <a:r>
              <a:rPr lang="uk-UA" b="1" dirty="0"/>
              <a:t>Органогенні</a:t>
            </a:r>
            <a:r>
              <a:rPr lang="uk-UA" dirty="0"/>
              <a:t> – Н, О, С, </a:t>
            </a:r>
            <a:r>
              <a:rPr lang="en-US" dirty="0"/>
              <a:t>N</a:t>
            </a:r>
            <a:r>
              <a:rPr lang="uk-UA" dirty="0"/>
              <a:t> (від 1% і більше)</a:t>
            </a:r>
          </a:p>
          <a:p>
            <a:pPr eaLnBrk="1" hangingPunct="1"/>
            <a:r>
              <a:rPr lang="uk-UA" b="1" dirty="0" err="1"/>
              <a:t>Олігобіогенні</a:t>
            </a:r>
            <a:r>
              <a:rPr lang="uk-UA" b="1" dirty="0"/>
              <a:t> </a:t>
            </a:r>
            <a:r>
              <a:rPr lang="uk-UA" dirty="0"/>
              <a:t>– К, </a:t>
            </a:r>
            <a:r>
              <a:rPr lang="en-US" dirty="0"/>
              <a:t>Na, </a:t>
            </a:r>
            <a:r>
              <a:rPr lang="en-US" dirty="0" err="1"/>
              <a:t>Cl</a:t>
            </a:r>
            <a:r>
              <a:rPr lang="en-US" dirty="0"/>
              <a:t>, S, Mg, Fe (</a:t>
            </a:r>
            <a:r>
              <a:rPr lang="uk-UA" dirty="0"/>
              <a:t>від 0,1% до 1%)</a:t>
            </a:r>
          </a:p>
          <a:p>
            <a:pPr eaLnBrk="1" hangingPunct="1"/>
            <a:r>
              <a:rPr lang="uk-UA" b="1" dirty="0"/>
              <a:t>Мікроелементи</a:t>
            </a:r>
            <a:r>
              <a:rPr lang="uk-UA" dirty="0"/>
              <a:t> – </a:t>
            </a:r>
            <a:r>
              <a:rPr lang="en-US" dirty="0"/>
              <a:t>Zn, </a:t>
            </a:r>
            <a:r>
              <a:rPr lang="en-US" dirty="0" err="1"/>
              <a:t>Mn</a:t>
            </a:r>
            <a:r>
              <a:rPr lang="en-US" dirty="0"/>
              <a:t>, Co, Cu, B, I, (</a:t>
            </a:r>
            <a:r>
              <a:rPr lang="uk-UA" dirty="0"/>
              <a:t>концентрація від 0,001% до 0,00001%</a:t>
            </a:r>
            <a:r>
              <a:rPr lang="en-US" dirty="0"/>
              <a:t>)</a:t>
            </a:r>
            <a:endParaRPr lang="uk-UA" dirty="0"/>
          </a:p>
          <a:p>
            <a:pPr eaLnBrk="1" hangingPunct="1"/>
            <a:r>
              <a:rPr lang="uk-UA" b="1" dirty="0"/>
              <a:t>Ультрамікроелементи</a:t>
            </a:r>
            <a:r>
              <a:rPr lang="uk-UA" dirty="0"/>
              <a:t> –</a:t>
            </a:r>
            <a:r>
              <a:rPr lang="en-US" dirty="0"/>
              <a:t>Li, Al, Si, Ca, Cr, Ag,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/>
              <a:t>(</a:t>
            </a:r>
            <a:r>
              <a:rPr lang="uk-UA" dirty="0"/>
              <a:t>концентрація не перевищує 0,000001%</a:t>
            </a:r>
            <a:r>
              <a:rPr lang="en-US" dirty="0"/>
              <a:t>)</a:t>
            </a:r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За ступенем корисності для людини розрізняють: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611188" y="1628800"/>
            <a:ext cx="7561212" cy="482438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uk-UA" sz="2800" dirty="0" err="1">
                <a:solidFill>
                  <a:srgbClr val="C00000"/>
                </a:solidFill>
              </a:rPr>
              <a:t>Есенціальні</a:t>
            </a:r>
            <a:r>
              <a:rPr lang="uk-UA" sz="2800" dirty="0">
                <a:solidFill>
                  <a:srgbClr val="C00000"/>
                </a:solidFill>
              </a:rPr>
              <a:t> </a:t>
            </a:r>
            <a:r>
              <a:rPr lang="uk-UA" sz="2800" dirty="0"/>
              <a:t>(життєво важливі) – це всі структурні : С,Н,О,</a:t>
            </a:r>
            <a:r>
              <a:rPr lang="en-US" sz="2800" dirty="0"/>
              <a:t>N</a:t>
            </a:r>
            <a:r>
              <a:rPr lang="uk-UA" sz="2800" dirty="0"/>
              <a:t> та </a:t>
            </a:r>
            <a:r>
              <a:rPr lang="uk-UA" sz="2800" dirty="0" err="1"/>
              <a:t>Са</a:t>
            </a:r>
            <a:r>
              <a:rPr lang="uk-UA" sz="2800" dirty="0"/>
              <a:t>, СІ,</a:t>
            </a:r>
            <a:r>
              <a:rPr lang="en-US" sz="2800" dirty="0" err="1"/>
              <a:t>F,K,Mg,Na,P,S</a:t>
            </a:r>
            <a:r>
              <a:rPr lang="uk-UA" sz="2800" dirty="0"/>
              <a:t> + 8 мікроелементів : </a:t>
            </a:r>
            <a:r>
              <a:rPr lang="en-US" sz="2800" dirty="0" err="1"/>
              <a:t>Cr,Cu,Fe,I</a:t>
            </a:r>
            <a:r>
              <a:rPr lang="en-US" sz="2800" dirty="0"/>
              <a:t>,</a:t>
            </a:r>
            <a:r>
              <a:rPr lang="uk-UA" sz="2800" dirty="0"/>
              <a:t> </a:t>
            </a:r>
            <a:r>
              <a:rPr lang="en-US" sz="2800" dirty="0" err="1"/>
              <a:t>Mn</a:t>
            </a:r>
            <a:r>
              <a:rPr lang="en-US" sz="2800" dirty="0"/>
              <a:t>, Mo, Se, Zn) (</a:t>
            </a:r>
            <a:r>
              <a:rPr lang="uk-UA" sz="2800" dirty="0"/>
              <a:t>разом 20 хімічних елементів).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800" dirty="0">
                <a:solidFill>
                  <a:srgbClr val="C00000"/>
                </a:solidFill>
              </a:rPr>
              <a:t>Умовно </a:t>
            </a:r>
            <a:r>
              <a:rPr lang="uk-UA" sz="2800" dirty="0" err="1">
                <a:solidFill>
                  <a:srgbClr val="C00000"/>
                </a:solidFill>
              </a:rPr>
              <a:t>есенціальні</a:t>
            </a:r>
            <a:r>
              <a:rPr lang="uk-UA" sz="2800" dirty="0">
                <a:solidFill>
                  <a:srgbClr val="C00000"/>
                </a:solidFill>
              </a:rPr>
              <a:t> (життєво важливі, але небезпечні в певних </a:t>
            </a:r>
            <a:r>
              <a:rPr lang="uk-UA" sz="2800" dirty="0"/>
              <a:t>дозах) мікроелементи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800" dirty="0"/>
              <a:t>(</a:t>
            </a:r>
            <a:r>
              <a:rPr lang="en-US" sz="2800" dirty="0"/>
              <a:t>Ag, Al, Au,</a:t>
            </a:r>
            <a:r>
              <a:rPr lang="uk-UA" sz="2800" dirty="0"/>
              <a:t> </a:t>
            </a:r>
            <a:r>
              <a:rPr lang="en-US" sz="2800" dirty="0"/>
              <a:t>B,</a:t>
            </a:r>
            <a:r>
              <a:rPr lang="uk-UA" sz="2800" dirty="0"/>
              <a:t> </a:t>
            </a:r>
            <a:r>
              <a:rPr lang="en-US" sz="2800" dirty="0"/>
              <a:t>Br, Co,</a:t>
            </a:r>
            <a:r>
              <a:rPr lang="uk-UA" sz="2800" dirty="0"/>
              <a:t> </a:t>
            </a:r>
            <a:r>
              <a:rPr lang="en-US" sz="2800" dirty="0" err="1"/>
              <a:t>Ge</a:t>
            </a:r>
            <a:r>
              <a:rPr lang="en-US" sz="2800" dirty="0"/>
              <a:t>, Li,</a:t>
            </a:r>
            <a:r>
              <a:rPr lang="uk-UA" sz="2800" dirty="0"/>
              <a:t> </a:t>
            </a:r>
            <a:r>
              <a:rPr lang="en-US" sz="2800" dirty="0"/>
              <a:t>Ni,</a:t>
            </a:r>
            <a:r>
              <a:rPr lang="uk-UA" sz="2800" dirty="0"/>
              <a:t> </a:t>
            </a:r>
            <a:r>
              <a:rPr lang="en-US" sz="2800" dirty="0"/>
              <a:t>Si,</a:t>
            </a:r>
            <a:r>
              <a:rPr lang="uk-UA" sz="2800" dirty="0"/>
              <a:t> </a:t>
            </a:r>
            <a:r>
              <a:rPr lang="en-US" sz="2800" dirty="0"/>
              <a:t>V) – 11.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800" dirty="0">
                <a:solidFill>
                  <a:srgbClr val="C00000"/>
                </a:solidFill>
              </a:rPr>
              <a:t>Умовно токсичні мікроелементи і ультрамікроелементи</a:t>
            </a:r>
            <a:r>
              <a:rPr lang="uk-UA" sz="2800" dirty="0"/>
              <a:t> – 50</a:t>
            </a:r>
            <a:r>
              <a:rPr lang="uk-UA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 descr="Water droplets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uk-UA" b="1" dirty="0">
                <a:solidFill>
                  <a:schemeClr val="tx1"/>
                </a:solidFill>
              </a:rPr>
              <a:t>Хімічні групи 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6372225" y="1628775"/>
          <a:ext cx="2282825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hoto Editor Photo" r:id="rId3" imgW="1552792" imgH="3610479" progId="">
                  <p:embed/>
                </p:oleObj>
              </mc:Choice>
              <mc:Fallback>
                <p:oleObj name="Photo Editor Photo" r:id="rId3" imgW="1552792" imgH="361047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628775"/>
                        <a:ext cx="2282825" cy="52292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" name="Group 103"/>
          <p:cNvGraphicFramePr>
            <a:graphicFrameLocks noGrp="1"/>
          </p:cNvGraphicFramePr>
          <p:nvPr/>
        </p:nvGraphicFramePr>
        <p:xfrm>
          <a:off x="539750" y="1628775"/>
          <a:ext cx="5761038" cy="5186364"/>
        </p:xfrm>
        <a:graphic>
          <a:graphicData uri="http://schemas.openxmlformats.org/drawingml/2006/table">
            <a:tbl>
              <a:tblPr/>
              <a:tblGrid>
                <a:gridCol w="5761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Гідроксильна група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43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Карбонільна група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uk-UA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Карбоксильна</a:t>
                      </a: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група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Аміногрупа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</a:t>
                      </a: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Сульфгідрильна група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</a:t>
                      </a: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Фосфатна група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</a:t>
                      </a: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uk-UA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Метильна</a:t>
                      </a: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група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1371600"/>
          </a:xfrm>
        </p:spPr>
        <p:txBody>
          <a:bodyPr/>
          <a:lstStyle/>
          <a:p>
            <a:pPr eaLnBrk="1" hangingPunct="1"/>
            <a:r>
              <a:rPr lang="uk-UA" sz="4000" b="1" dirty="0">
                <a:solidFill>
                  <a:schemeClr val="tx1"/>
                </a:solidFill>
              </a:rPr>
              <a:t>Особливості хімічного складу живих організмів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4038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800" dirty="0"/>
              <a:t>1.Живі істоти складаються головним чином з </a:t>
            </a:r>
            <a:r>
              <a:rPr lang="uk-UA" sz="2800" b="1" dirty="0">
                <a:solidFill>
                  <a:srgbClr val="FF0000"/>
                </a:solidFill>
              </a:rPr>
              <a:t>води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800" dirty="0"/>
              <a:t>2. Молекули хімічних речовин, властивих виключно живому, мають </a:t>
            </a:r>
            <a:r>
              <a:rPr lang="uk-UA" sz="2800" b="1" dirty="0">
                <a:solidFill>
                  <a:srgbClr val="FF0000"/>
                </a:solidFill>
              </a:rPr>
              <a:t>вуглецеві скелети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4" name="Picture 6" descr="willing%2520water%2520colo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989138"/>
            <a:ext cx="923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r128896_44621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2349500"/>
            <a:ext cx="1285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0" descr="125459819_682c55ae9a_b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3284538"/>
            <a:ext cx="265271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20040"/>
            <a:ext cx="7228656" cy="804704"/>
          </a:xfrm>
        </p:spPr>
        <p:txBody>
          <a:bodyPr/>
          <a:lstStyle/>
          <a:p>
            <a:pPr eaLnBrk="1" hangingPunct="1"/>
            <a:r>
              <a:rPr lang="uk-UA" dirty="0">
                <a:solidFill>
                  <a:schemeClr val="tx1"/>
                </a:solidFill>
              </a:rPr>
              <a:t>Малі органічні сполуки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7"/>
            <a:ext cx="8172400" cy="5517233"/>
          </a:xfrm>
        </p:spPr>
        <p:txBody>
          <a:bodyPr/>
          <a:lstStyle/>
          <a:p>
            <a:pPr eaLnBrk="1" hangingPunct="1"/>
            <a:r>
              <a:rPr lang="uk-UA" dirty="0"/>
              <a:t>Малі органічні молекули клітини являють собою сполуки карбону з молекулярною масою від </a:t>
            </a:r>
            <a:r>
              <a:rPr lang="uk-UA" dirty="0">
                <a:solidFill>
                  <a:srgbClr val="FF3300"/>
                </a:solidFill>
              </a:rPr>
              <a:t>100 до 1000</a:t>
            </a:r>
            <a:r>
              <a:rPr lang="uk-UA" dirty="0"/>
              <a:t>, що містять до 30 атомів вуглецю. Такі молекули перебувають у вільному стані в цитоплазматичному розчині, утворюючи </a:t>
            </a:r>
            <a:r>
              <a:rPr lang="uk-UA" dirty="0">
                <a:solidFill>
                  <a:srgbClr val="FF3300"/>
                </a:solidFill>
              </a:rPr>
              <a:t>проміжні продукти</a:t>
            </a:r>
            <a:r>
              <a:rPr lang="uk-UA" dirty="0"/>
              <a:t>, які дають початок великим макромолекулам.</a:t>
            </a:r>
            <a:r>
              <a:rPr lang="ru-RU" dirty="0"/>
              <a:t> </a:t>
            </a:r>
            <a:endParaRPr lang="en-US" dirty="0"/>
          </a:p>
          <a:p>
            <a:pPr eaLnBrk="1" hangingPunct="1">
              <a:buFontTx/>
              <a:buNone/>
            </a:pPr>
            <a:r>
              <a:rPr lang="uk-UA" dirty="0"/>
              <a:t>   До малих органічних сполук належать:</a:t>
            </a:r>
          </a:p>
          <a:p>
            <a:pPr eaLnBrk="1" hangingPunct="1">
              <a:buFontTx/>
              <a:buNone/>
            </a:pPr>
            <a:r>
              <a:rPr lang="uk-UA" b="1" dirty="0">
                <a:solidFill>
                  <a:srgbClr val="FF0000"/>
                </a:solidFill>
              </a:rPr>
              <a:t>моноцукри, </a:t>
            </a:r>
            <a:r>
              <a:rPr lang="uk-UA" b="1" dirty="0" err="1">
                <a:solidFill>
                  <a:srgbClr val="FF0000"/>
                </a:solidFill>
              </a:rPr>
              <a:t>нуклеотиди</a:t>
            </a:r>
            <a:r>
              <a:rPr lang="uk-UA" b="1" dirty="0">
                <a:solidFill>
                  <a:srgbClr val="FF0000"/>
                </a:solidFill>
              </a:rPr>
              <a:t>, амінокислоти</a:t>
            </a:r>
            <a:r>
              <a:rPr lang="uk-UA" b="1" dirty="0"/>
              <a:t>, </a:t>
            </a:r>
            <a:r>
              <a:rPr lang="uk-UA" b="1" dirty="0">
                <a:solidFill>
                  <a:srgbClr val="00B050"/>
                </a:solidFill>
              </a:rPr>
              <a:t>жирні кислоти.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4" descr="Water droplets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uk-UA" sz="4000" dirty="0">
                <a:solidFill>
                  <a:schemeClr val="tx1"/>
                </a:solidFill>
              </a:rPr>
              <a:t>Малі органічні сполуки. Мономери і полімери</a:t>
            </a:r>
            <a:endParaRPr lang="ru-RU" sz="4000" dirty="0">
              <a:solidFill>
                <a:schemeClr val="tx1"/>
              </a:solidFill>
            </a:endParaRPr>
          </a:p>
        </p:txBody>
      </p:sp>
      <p:graphicFrame>
        <p:nvGraphicFramePr>
          <p:cNvPr id="18475" name="Group 43"/>
          <p:cNvGraphicFramePr>
            <a:graphicFrameLocks noGrp="1"/>
          </p:cNvGraphicFramePr>
          <p:nvPr/>
        </p:nvGraphicFramePr>
        <p:xfrm>
          <a:off x="468313" y="1700213"/>
          <a:ext cx="8135937" cy="4808856"/>
        </p:xfrm>
        <a:graphic>
          <a:graphicData uri="http://schemas.openxmlformats.org/drawingml/2006/table">
            <a:tbl>
              <a:tblPr/>
              <a:tblGrid>
                <a:gridCol w="275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7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Мономер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Простий полімер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Складний полімер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9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Амінокислота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Олігопептид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Поліпептид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7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Нуклеотид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Олігонуклеотид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Нуклеїнова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кислота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7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Моносахарид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Олігосахарид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Полісахарид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50" name="Object 44"/>
          <p:cNvGraphicFramePr>
            <a:graphicFrameLocks noChangeAspect="1"/>
          </p:cNvGraphicFramePr>
          <p:nvPr/>
        </p:nvGraphicFramePr>
        <p:xfrm>
          <a:off x="2124075" y="5300663"/>
          <a:ext cx="10795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Photo Editor Photo" r:id="rId3" imgW="905001" imgH="1028844" progId="">
                  <p:embed/>
                </p:oleObj>
              </mc:Choice>
              <mc:Fallback>
                <p:oleObj name="Photo Editor Photo" r:id="rId3" imgW="905001" imgH="1028844" progId="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300663"/>
                        <a:ext cx="107950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6"/>
          <p:cNvGraphicFramePr>
            <a:graphicFrameLocks noChangeAspect="1"/>
          </p:cNvGraphicFramePr>
          <p:nvPr/>
        </p:nvGraphicFramePr>
        <p:xfrm>
          <a:off x="2267744" y="2780928"/>
          <a:ext cx="10795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Photo Editor Photo" r:id="rId5" imgW="847843" imgH="885949" progId="">
                  <p:embed/>
                </p:oleObj>
              </mc:Choice>
              <mc:Fallback>
                <p:oleObj name="Photo Editor Photo" r:id="rId5" imgW="847843" imgH="885949" progId="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780928"/>
                        <a:ext cx="107950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48"/>
          <p:cNvGraphicFramePr>
            <a:graphicFrameLocks noChangeAspect="1"/>
          </p:cNvGraphicFramePr>
          <p:nvPr/>
        </p:nvGraphicFramePr>
        <p:xfrm>
          <a:off x="3233738" y="3081338"/>
          <a:ext cx="26765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Photo Editor Photo" r:id="rId7" imgW="2676899" imgH="695238" progId="">
                  <p:embed/>
                </p:oleObj>
              </mc:Choice>
              <mc:Fallback>
                <p:oleObj name="Photo Editor Photo" r:id="rId7" imgW="2676899" imgH="695238" progId="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738" y="3081338"/>
                        <a:ext cx="2676525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80" name="Picture 5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188" y="4005263"/>
            <a:ext cx="936625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055" name="Object 53"/>
          <p:cNvGraphicFramePr>
            <a:graphicFrameLocks noChangeAspect="1"/>
          </p:cNvGraphicFramePr>
          <p:nvPr/>
        </p:nvGraphicFramePr>
        <p:xfrm>
          <a:off x="7596188" y="5229225"/>
          <a:ext cx="992187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Photo Editor Photo" r:id="rId10" imgW="1495634" imgH="1038370" progId="">
                  <p:embed/>
                </p:oleObj>
              </mc:Choice>
              <mc:Fallback>
                <p:oleObj name="Photo Editor Photo" r:id="rId10" imgW="1495634" imgH="1038370" progId="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5229225"/>
                        <a:ext cx="992187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54"/>
          <p:cNvGraphicFramePr>
            <a:graphicFrameLocks noChangeAspect="1"/>
          </p:cNvGraphicFramePr>
          <p:nvPr/>
        </p:nvGraphicFramePr>
        <p:xfrm>
          <a:off x="3635375" y="5516563"/>
          <a:ext cx="1952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Photo Editor Photo" r:id="rId12" imgW="1952898" imgH="1152381" progId="">
                  <p:embed/>
                </p:oleObj>
              </mc:Choice>
              <mc:Fallback>
                <p:oleObj name="Photo Editor Photo" r:id="rId12" imgW="1952898" imgH="1152381" progId="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516563"/>
                        <a:ext cx="19526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81" name="Picture 56" descr="Picture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51275" y="4221163"/>
            <a:ext cx="15525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rc_mi" descr="http://xreferat.com/image/10/1304759187_1.png">
            <a:hlinkClick r:id="rId15"/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51720" y="4005064"/>
            <a:ext cx="1226071" cy="100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rc_mi" descr="http://vmede.org/sait/content/Biohimija_severin_2011/4_files/mb4_034.jpeg">
            <a:hlinkClick r:id="rId17"/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76256" y="2996952"/>
            <a:ext cx="180020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 descr="Water droplets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 cstate="print"/>
            <a:srcRect/>
            <a:tile tx="0" ty="0" sx="100000" sy="100000" flip="none" algn="tl"/>
          </a:blipFill>
          <a:ln w="38100"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uk-UA" sz="4000" dirty="0">
                <a:solidFill>
                  <a:schemeClr val="tx1"/>
                </a:solidFill>
              </a:rPr>
              <a:t>Малі органічні сполуки.</a:t>
            </a:r>
            <a:br>
              <a:rPr lang="uk-UA" sz="4000" dirty="0">
                <a:solidFill>
                  <a:schemeClr val="tx1"/>
                </a:solidFill>
              </a:rPr>
            </a:br>
            <a:r>
              <a:rPr lang="uk-UA" sz="4000" dirty="0">
                <a:solidFill>
                  <a:schemeClr val="tx1"/>
                </a:solidFill>
              </a:rPr>
              <a:t>Полімери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8195" name="Picture 15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73294"/>
            <a:ext cx="3128589" cy="508470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2928926" y="1571612"/>
            <a:ext cx="5929354" cy="646331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50000">
                <a:schemeClr val="bg1"/>
              </a:gs>
              <a:gs pos="100000">
                <a:srgbClr val="9999FF"/>
              </a:gs>
            </a:gsLst>
            <a:lin ang="5400000" scaled="1"/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b="1" dirty="0">
                <a:latin typeface="Arial" charset="0"/>
              </a:rPr>
              <a:t>Схеми типових реакцій утворення та розкладання полімерів</a:t>
            </a:r>
            <a:endParaRPr lang="ru-RU" b="1" dirty="0">
              <a:latin typeface="Arial" charset="0"/>
            </a:endParaRPr>
          </a:p>
        </p:txBody>
      </p:sp>
      <p:graphicFrame>
        <p:nvGraphicFramePr>
          <p:cNvPr id="22563" name="Group 35"/>
          <p:cNvGraphicFramePr>
            <a:graphicFrameLocks noGrp="1"/>
          </p:cNvGraphicFramePr>
          <p:nvPr/>
        </p:nvGraphicFramePr>
        <p:xfrm>
          <a:off x="3348038" y="2420938"/>
          <a:ext cx="4968875" cy="4103688"/>
        </p:xfrm>
        <a:graphic>
          <a:graphicData uri="http://schemas.openxmlformats.org/drawingml/2006/table">
            <a:tbl>
              <a:tblPr/>
              <a:tblGrid>
                <a:gridCol w="496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4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Реакція полімеризації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Утворення хімічних </a:t>
                      </a:r>
                      <a:r>
                        <a:rPr kumimoji="0" 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зв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’</a:t>
                      </a:r>
                      <a:r>
                        <a:rPr kumimoji="0" 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язку</a:t>
                      </a: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з вивільненням молекул води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/>
                        </a:gs>
                        <a:gs pos="100000">
                          <a:srgbClr val="9999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Гідроліз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Розірвання хімічних </a:t>
                      </a:r>
                      <a:r>
                        <a:rPr kumimoji="0" 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зв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’</a:t>
                      </a:r>
                      <a:r>
                        <a:rPr kumimoji="0" 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язків</a:t>
                      </a: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з поглинанням молекул води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/>
                        </a:gs>
                        <a:gs pos="100000">
                          <a:srgbClr val="9999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05" name="Line 28"/>
          <p:cNvSpPr>
            <a:spLocks noChangeShapeType="1"/>
          </p:cNvSpPr>
          <p:nvPr/>
        </p:nvSpPr>
        <p:spPr bwMode="auto">
          <a:xfrm>
            <a:off x="827088" y="4365625"/>
            <a:ext cx="3240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sz="4000" b="1" dirty="0">
                <a:solidFill>
                  <a:schemeClr val="tx1"/>
                </a:solidFill>
              </a:rPr>
              <a:t>Вуглеводи (</a:t>
            </a:r>
            <a:r>
              <a:rPr lang="uk-UA" sz="4000" b="1" dirty="0" err="1">
                <a:solidFill>
                  <a:schemeClr val="tx1"/>
                </a:solidFill>
              </a:rPr>
              <a:t>гліциди</a:t>
            </a:r>
            <a:r>
              <a:rPr lang="uk-UA" sz="4000" b="1" dirty="0">
                <a:solidFill>
                  <a:schemeClr val="tx1"/>
                </a:solidFill>
              </a:rPr>
              <a:t>). Моносахариди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sz="2800" dirty="0" err="1"/>
              <a:t>Моноцукри</a:t>
            </a:r>
            <a:r>
              <a:rPr lang="ru-RU" sz="2800" dirty="0"/>
              <a:t> – </a:t>
            </a:r>
            <a:r>
              <a:rPr lang="ru-RU" sz="2800" dirty="0" err="1"/>
              <a:t>похідні</a:t>
            </a:r>
            <a:r>
              <a:rPr lang="ru-RU" sz="2800" dirty="0"/>
              <a:t> </a:t>
            </a:r>
            <a:r>
              <a:rPr lang="ru-RU" sz="2800" dirty="0" err="1"/>
              <a:t>багатоатомних</a:t>
            </a:r>
            <a:r>
              <a:rPr lang="ru-RU" sz="2800" dirty="0"/>
              <a:t> </a:t>
            </a:r>
            <a:r>
              <a:rPr lang="ru-RU" sz="2800" dirty="0" err="1"/>
              <a:t>спиртів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містять</a:t>
            </a:r>
            <a:r>
              <a:rPr lang="ru-RU" sz="2800" dirty="0"/>
              <a:t> </a:t>
            </a:r>
            <a:r>
              <a:rPr lang="ru-RU" sz="2800" dirty="0" err="1">
                <a:solidFill>
                  <a:srgbClr val="FF3300"/>
                </a:solidFill>
              </a:rPr>
              <a:t>карбонільну</a:t>
            </a:r>
            <a:r>
              <a:rPr lang="ru-RU" sz="2800" dirty="0">
                <a:solidFill>
                  <a:srgbClr val="FF3300"/>
                </a:solidFill>
              </a:rPr>
              <a:t> </a:t>
            </a:r>
            <a:r>
              <a:rPr lang="ru-RU" sz="2800" dirty="0" err="1"/>
              <a:t>групу</a:t>
            </a:r>
            <a:r>
              <a:rPr lang="ru-RU" sz="2800" dirty="0"/>
              <a:t>. </a:t>
            </a:r>
            <a:r>
              <a:rPr lang="ru-RU" sz="2800" dirty="0" err="1"/>
              <a:t>Залежно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 </a:t>
            </a:r>
            <a:r>
              <a:rPr lang="ru-RU" sz="2800" dirty="0" err="1"/>
              <a:t>положення</a:t>
            </a:r>
            <a:r>
              <a:rPr lang="ru-RU" sz="2800" dirty="0"/>
              <a:t> в </a:t>
            </a:r>
            <a:r>
              <a:rPr lang="ru-RU" sz="2800" dirty="0" err="1"/>
              <a:t>молекулі</a:t>
            </a:r>
            <a:r>
              <a:rPr lang="ru-RU" sz="2800" dirty="0"/>
              <a:t> </a:t>
            </a:r>
            <a:r>
              <a:rPr lang="ru-RU" sz="2800" dirty="0" err="1"/>
              <a:t>карбонільної</a:t>
            </a:r>
            <a:r>
              <a:rPr lang="ru-RU" sz="2800" dirty="0"/>
              <a:t> </a:t>
            </a:r>
            <a:r>
              <a:rPr lang="ru-RU" sz="2800" dirty="0" err="1"/>
              <a:t>групи</a:t>
            </a:r>
            <a:r>
              <a:rPr lang="ru-RU" sz="2800" dirty="0"/>
              <a:t> </a:t>
            </a:r>
            <a:r>
              <a:rPr lang="ru-RU" sz="2800" dirty="0" err="1"/>
              <a:t>моноцукри</a:t>
            </a:r>
            <a:r>
              <a:rPr lang="ru-RU" sz="2800" dirty="0"/>
              <a:t> </a:t>
            </a:r>
            <a:r>
              <a:rPr lang="ru-RU" sz="2800" dirty="0" err="1"/>
              <a:t>поділяють</a:t>
            </a:r>
            <a:r>
              <a:rPr lang="ru-RU" sz="2800" dirty="0"/>
              <a:t> на </a:t>
            </a:r>
            <a:r>
              <a:rPr lang="ru-RU" sz="2800" b="1" dirty="0" err="1">
                <a:solidFill>
                  <a:srgbClr val="FF0000"/>
                </a:solidFill>
              </a:rPr>
              <a:t>альдози</a:t>
            </a:r>
            <a:r>
              <a:rPr lang="ru-RU" sz="2800" b="1" dirty="0">
                <a:solidFill>
                  <a:srgbClr val="FF0000"/>
                </a:solidFill>
              </a:rPr>
              <a:t> и </a:t>
            </a:r>
            <a:r>
              <a:rPr lang="ru-RU" sz="2800" b="1" dirty="0" err="1">
                <a:solidFill>
                  <a:srgbClr val="FF0000"/>
                </a:solidFill>
              </a:rPr>
              <a:t>кетоз</a:t>
            </a:r>
            <a:r>
              <a:rPr lang="ru-RU" sz="2800" dirty="0"/>
              <a:t>. </a:t>
            </a:r>
          </a:p>
          <a:p>
            <a:pPr eaLnBrk="1" hangingPunct="1"/>
            <a:r>
              <a:rPr lang="ru-RU" sz="2800" dirty="0" err="1"/>
              <a:t>Альдози</a:t>
            </a:r>
            <a:r>
              <a:rPr lang="ru-RU" sz="2800" dirty="0"/>
              <a:t> </a:t>
            </a:r>
            <a:r>
              <a:rPr lang="ru-RU" sz="2800" dirty="0" err="1"/>
              <a:t>містять</a:t>
            </a:r>
            <a:r>
              <a:rPr lang="ru-RU" sz="2800" dirty="0"/>
              <a:t> </a:t>
            </a:r>
            <a:r>
              <a:rPr lang="ru-RU" sz="2800" dirty="0" err="1"/>
              <a:t>функціональну</a:t>
            </a:r>
            <a:r>
              <a:rPr lang="ru-RU" sz="2800" dirty="0"/>
              <a:t> </a:t>
            </a:r>
            <a:r>
              <a:rPr lang="ru-RU" sz="2800" dirty="0" err="1"/>
              <a:t>альдегідну</a:t>
            </a:r>
            <a:r>
              <a:rPr lang="ru-RU" sz="2800" dirty="0"/>
              <a:t> </a:t>
            </a:r>
            <a:r>
              <a:rPr lang="ru-RU" sz="2800" dirty="0" err="1"/>
              <a:t>групу</a:t>
            </a:r>
            <a:r>
              <a:rPr lang="ru-RU" sz="2800" dirty="0"/>
              <a:t> -</a:t>
            </a:r>
            <a:r>
              <a:rPr lang="ru-RU" sz="2800" b="1" dirty="0"/>
              <a:t>НС=О</a:t>
            </a:r>
            <a:r>
              <a:rPr lang="ru-RU" sz="2800" dirty="0"/>
              <a:t>, </a:t>
            </a:r>
            <a:r>
              <a:rPr lang="ru-RU" sz="2800" dirty="0" err="1"/>
              <a:t>тоді</a:t>
            </a:r>
            <a:r>
              <a:rPr lang="ru-RU" sz="2800" dirty="0"/>
              <a:t> як </a:t>
            </a:r>
            <a:r>
              <a:rPr lang="ru-RU" sz="2800" dirty="0" err="1"/>
              <a:t>кетози</a:t>
            </a:r>
            <a:r>
              <a:rPr lang="ru-RU" sz="2800" dirty="0"/>
              <a:t> </a:t>
            </a:r>
            <a:r>
              <a:rPr lang="ru-RU" sz="2800" dirty="0" err="1"/>
              <a:t>містять</a:t>
            </a:r>
            <a:r>
              <a:rPr lang="ru-RU" sz="2800" dirty="0"/>
              <a:t> </a:t>
            </a:r>
            <a:r>
              <a:rPr lang="ru-RU" sz="2800" dirty="0" err="1"/>
              <a:t>кетонну</a:t>
            </a:r>
            <a:r>
              <a:rPr lang="ru-RU" sz="2800" dirty="0"/>
              <a:t> </a:t>
            </a:r>
            <a:r>
              <a:rPr lang="ru-RU" sz="2800" dirty="0" err="1"/>
              <a:t>групу</a:t>
            </a:r>
            <a:r>
              <a:rPr lang="ru-RU" sz="2800" dirty="0"/>
              <a:t> </a:t>
            </a:r>
            <a:r>
              <a:rPr lang="ru-RU" sz="2800" b="1" dirty="0"/>
              <a:t>&gt;С=О</a:t>
            </a:r>
            <a:r>
              <a:rPr lang="ru-RU" sz="2800" dirty="0"/>
              <a:t>. </a:t>
            </a:r>
            <a:r>
              <a:rPr lang="ru-RU" sz="2800" dirty="0" err="1">
                <a:solidFill>
                  <a:srgbClr val="FF3300"/>
                </a:solidFill>
              </a:rPr>
              <a:t>Назва</a:t>
            </a:r>
            <a:r>
              <a:rPr lang="ru-RU" sz="2800" dirty="0">
                <a:solidFill>
                  <a:srgbClr val="FF3300"/>
                </a:solidFill>
              </a:rPr>
              <a:t> </a:t>
            </a:r>
            <a:r>
              <a:rPr lang="ru-RU" sz="2800" dirty="0" err="1">
                <a:solidFill>
                  <a:srgbClr val="FF3300"/>
                </a:solidFill>
              </a:rPr>
              <a:t>моноцукру</a:t>
            </a:r>
            <a:r>
              <a:rPr lang="ru-RU" sz="2800" dirty="0">
                <a:solidFill>
                  <a:srgbClr val="FF3300"/>
                </a:solidFill>
              </a:rPr>
              <a:t> </a:t>
            </a:r>
            <a:r>
              <a:rPr lang="ru-RU" sz="2800" dirty="0" err="1">
                <a:solidFill>
                  <a:srgbClr val="FF3300"/>
                </a:solidFill>
              </a:rPr>
              <a:t>залежить</a:t>
            </a:r>
            <a:r>
              <a:rPr lang="ru-RU" sz="2800" dirty="0">
                <a:solidFill>
                  <a:srgbClr val="FF3300"/>
                </a:solidFill>
              </a:rPr>
              <a:t> </a:t>
            </a:r>
            <a:r>
              <a:rPr lang="ru-RU" sz="2800" dirty="0" err="1">
                <a:solidFill>
                  <a:srgbClr val="FF3300"/>
                </a:solidFill>
              </a:rPr>
              <a:t>від</a:t>
            </a:r>
            <a:r>
              <a:rPr lang="ru-RU" sz="2800" dirty="0">
                <a:solidFill>
                  <a:srgbClr val="FF3300"/>
                </a:solidFill>
              </a:rPr>
              <a:t> </a:t>
            </a:r>
            <a:r>
              <a:rPr lang="ru-RU" sz="2800" dirty="0" err="1">
                <a:solidFill>
                  <a:srgbClr val="FF3300"/>
                </a:solidFill>
              </a:rPr>
              <a:t>кількості</a:t>
            </a:r>
            <a:r>
              <a:rPr lang="ru-RU" sz="2800" dirty="0">
                <a:solidFill>
                  <a:srgbClr val="FF3300"/>
                </a:solidFill>
              </a:rPr>
              <a:t> </a:t>
            </a:r>
            <a:r>
              <a:rPr lang="ru-RU" sz="2800" dirty="0" err="1">
                <a:solidFill>
                  <a:srgbClr val="FF3300"/>
                </a:solidFill>
              </a:rPr>
              <a:t>карбонових</a:t>
            </a:r>
            <a:r>
              <a:rPr lang="ru-RU" sz="2800" dirty="0">
                <a:solidFill>
                  <a:srgbClr val="FF3300"/>
                </a:solidFill>
              </a:rPr>
              <a:t> </a:t>
            </a:r>
            <a:r>
              <a:rPr lang="ru-RU" sz="2800" dirty="0" err="1">
                <a:solidFill>
                  <a:srgbClr val="FF3300"/>
                </a:solidFill>
              </a:rPr>
              <a:t>атомів</a:t>
            </a:r>
            <a:r>
              <a:rPr lang="ru-RU" sz="2800" dirty="0">
                <a:solidFill>
                  <a:srgbClr val="FF3300"/>
                </a:solidFill>
              </a:rPr>
              <a:t>, </a:t>
            </a:r>
            <a:r>
              <a:rPr lang="ru-RU" sz="2800" dirty="0" err="1">
                <a:solidFill>
                  <a:srgbClr val="FF3300"/>
                </a:solidFill>
              </a:rPr>
              <a:t>які</a:t>
            </a:r>
            <a:r>
              <a:rPr lang="ru-RU" sz="2800" dirty="0">
                <a:solidFill>
                  <a:srgbClr val="FF3300"/>
                </a:solidFill>
              </a:rPr>
              <a:t> </a:t>
            </a:r>
            <a:r>
              <a:rPr lang="ru-RU" sz="2800" dirty="0" err="1">
                <a:solidFill>
                  <a:srgbClr val="FF3300"/>
                </a:solidFill>
              </a:rPr>
              <a:t>його</a:t>
            </a:r>
            <a:r>
              <a:rPr lang="ru-RU" sz="2800" dirty="0">
                <a:solidFill>
                  <a:srgbClr val="FF3300"/>
                </a:solidFill>
              </a:rPr>
              <a:t> </a:t>
            </a:r>
            <a:r>
              <a:rPr lang="ru-RU" sz="2800" dirty="0" err="1">
                <a:solidFill>
                  <a:srgbClr val="FF3300"/>
                </a:solidFill>
              </a:rPr>
              <a:t>складають</a:t>
            </a:r>
            <a:r>
              <a:rPr lang="ru-RU" sz="2800" dirty="0">
                <a:solidFill>
                  <a:srgbClr val="FF3300"/>
                </a:solidFill>
              </a:rPr>
              <a:t>,</a:t>
            </a:r>
            <a:r>
              <a:rPr lang="ru-RU" sz="2800" dirty="0"/>
              <a:t> </a:t>
            </a:r>
            <a:r>
              <a:rPr lang="ru-RU" sz="2800" dirty="0" err="1"/>
              <a:t>наприклад</a:t>
            </a:r>
            <a:r>
              <a:rPr lang="ru-RU" sz="2800" dirty="0"/>
              <a:t>, </a:t>
            </a:r>
            <a:r>
              <a:rPr lang="ru-RU" sz="2800" dirty="0" err="1"/>
              <a:t>альдотріози</a:t>
            </a:r>
            <a:r>
              <a:rPr lang="ru-RU" sz="2800" dirty="0"/>
              <a:t>, </a:t>
            </a:r>
            <a:r>
              <a:rPr lang="ru-RU" sz="2800" dirty="0" err="1"/>
              <a:t>кетотріози</a:t>
            </a:r>
            <a:r>
              <a:rPr lang="ru-RU" sz="2800" dirty="0"/>
              <a:t>, </a:t>
            </a:r>
            <a:r>
              <a:rPr lang="ru-RU" sz="2800" dirty="0" err="1"/>
              <a:t>альдогексози</a:t>
            </a:r>
            <a:r>
              <a:rPr lang="ru-RU" sz="2800" dirty="0"/>
              <a:t>, </a:t>
            </a:r>
            <a:r>
              <a:rPr lang="ru-RU" sz="2800" dirty="0" err="1"/>
              <a:t>кетогексози</a:t>
            </a:r>
            <a:r>
              <a:rPr lang="ru-RU" sz="2800" dirty="0"/>
              <a:t>  та </a:t>
            </a:r>
            <a:r>
              <a:rPr lang="ru-RU" sz="2800" dirty="0" err="1"/>
              <a:t>ін</a:t>
            </a:r>
            <a:r>
              <a:rPr lang="ru-RU" sz="2800" dirty="0"/>
              <a:t>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uk-UA" dirty="0">
                <a:solidFill>
                  <a:schemeClr val="tx1"/>
                </a:solidFill>
              </a:rPr>
              <a:t>Пентози та гексози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7" name="Picture 5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2325" y="1557338"/>
            <a:ext cx="32416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o5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3238"/>
            <a:ext cx="54006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 descr="Water droplets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15200" cy="1011237"/>
          </a:xfrm>
          <a:noFill/>
          <a:ln w="38100"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uk-UA" sz="4000" dirty="0">
                <a:solidFill>
                  <a:schemeClr val="tx1"/>
                </a:solidFill>
              </a:rPr>
              <a:t>Вуглеводи. Моносахариди. Дисахариди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536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916113"/>
            <a:ext cx="4716463" cy="1674812"/>
          </a:xfrm>
          <a:noFill/>
          <a:ln w="38100">
            <a:solidFill>
              <a:schemeClr val="bg2"/>
            </a:solidFill>
          </a:ln>
        </p:spPr>
      </p:pic>
      <p:pic>
        <p:nvPicPr>
          <p:cNvPr id="15364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4221163"/>
            <a:ext cx="4716463" cy="1990725"/>
          </a:xfrm>
          <a:noFill/>
          <a:ln w="38100">
            <a:solidFill>
              <a:schemeClr val="bg2"/>
            </a:solidFill>
          </a:ln>
        </p:spPr>
      </p:pic>
      <p:pic>
        <p:nvPicPr>
          <p:cNvPr id="15365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40425" y="1916113"/>
            <a:ext cx="2754313" cy="3771900"/>
          </a:xfrm>
          <a:noFill/>
          <a:ln w="38100">
            <a:solidFill>
              <a:schemeClr val="bg2"/>
            </a:solidFill>
          </a:ln>
        </p:spPr>
      </p:pic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1619250" y="364490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/>
              <a:t>Моноцукри: гексози</a:t>
            </a:r>
            <a:endParaRPr lang="ru-RU" b="1" dirty="0"/>
          </a:p>
        </p:txBody>
      </p:sp>
      <p:sp>
        <p:nvSpPr>
          <p:cNvPr id="15367" name="Text Box 12"/>
          <p:cNvSpPr txBox="1">
            <a:spLocks noChangeArrowheads="1"/>
          </p:cNvSpPr>
          <p:nvPr/>
        </p:nvSpPr>
        <p:spPr bwMode="auto">
          <a:xfrm>
            <a:off x="1692275" y="6237288"/>
            <a:ext cx="2663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/>
              <a:t>Моноцукри:</a:t>
            </a:r>
            <a:r>
              <a:rPr lang="en-US" b="1" dirty="0"/>
              <a:t> </a:t>
            </a:r>
            <a:r>
              <a:rPr lang="uk-UA" b="1" dirty="0" err="1"/>
              <a:t>тріоза</a:t>
            </a:r>
            <a:r>
              <a:rPr lang="uk-UA" b="1" dirty="0"/>
              <a:t> та пентози</a:t>
            </a:r>
            <a:endParaRPr lang="ru-RU" b="1" dirty="0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5940425" y="5688013"/>
            <a:ext cx="275431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/>
              <a:t>Приклади </a:t>
            </a:r>
            <a:r>
              <a:rPr lang="uk-UA" b="1" dirty="0" err="1"/>
              <a:t>дицукрів</a:t>
            </a:r>
            <a:r>
              <a:rPr lang="uk-UA" b="1" dirty="0"/>
              <a:t>:</a:t>
            </a:r>
          </a:p>
          <a:p>
            <a:pPr algn="ctr">
              <a:spcBef>
                <a:spcPct val="50000"/>
              </a:spcBef>
            </a:pPr>
            <a:r>
              <a:rPr lang="uk-UA" b="1" dirty="0"/>
              <a:t>Сахароза та лактоза</a:t>
            </a:r>
            <a:endParaRPr lang="ru-RU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 descr="Water droplets"/>
          <p:cNvSpPr>
            <a:spLocks noGrp="1" noChangeArrowheads="1"/>
          </p:cNvSpPr>
          <p:nvPr>
            <p:ph type="title" sz="quarter"/>
          </p:nvPr>
        </p:nvSpPr>
        <p:spPr>
          <a:noFill/>
          <a:ln w="38100"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uk-UA" sz="4000" dirty="0">
                <a:solidFill>
                  <a:schemeClr val="tx1"/>
                </a:solidFill>
              </a:rPr>
              <a:t>Вуглеводи. </a:t>
            </a:r>
            <a:r>
              <a:rPr lang="uk-UA" sz="4000" dirty="0" err="1">
                <a:solidFill>
                  <a:schemeClr val="tx1"/>
                </a:solidFill>
              </a:rPr>
              <a:t>Поліцукри</a:t>
            </a:r>
            <a:r>
              <a:rPr lang="uk-UA" sz="4000" dirty="0">
                <a:solidFill>
                  <a:schemeClr val="tx1"/>
                </a:solidFill>
              </a:rPr>
              <a:t> (1)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048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375" y="2060575"/>
            <a:ext cx="4038600" cy="922338"/>
          </a:xfrm>
          <a:noFill/>
        </p:spPr>
      </p:pic>
      <p:pic>
        <p:nvPicPr>
          <p:cNvPr id="20484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557338"/>
            <a:ext cx="8207375" cy="1730375"/>
          </a:xfrm>
          <a:noFill/>
          <a:ln w="38100">
            <a:solidFill>
              <a:schemeClr val="bg2"/>
            </a:solidFill>
          </a:ln>
        </p:spPr>
      </p:pic>
      <p:pic>
        <p:nvPicPr>
          <p:cNvPr id="20485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3" y="4581525"/>
            <a:ext cx="8207375" cy="2016125"/>
          </a:xfrm>
          <a:noFill/>
          <a:ln w="38100">
            <a:solidFill>
              <a:schemeClr val="bg2"/>
            </a:solidFill>
          </a:ln>
        </p:spPr>
      </p:pic>
      <p:sp>
        <p:nvSpPr>
          <p:cNvPr id="20486" name="AutoShape 19"/>
          <p:cNvSpPr>
            <a:spLocks noChangeArrowheads="1"/>
          </p:cNvSpPr>
          <p:nvPr/>
        </p:nvSpPr>
        <p:spPr bwMode="auto">
          <a:xfrm>
            <a:off x="395288" y="3500438"/>
            <a:ext cx="2590800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0487" name="AutoShape 20"/>
          <p:cNvSpPr>
            <a:spLocks noChangeArrowheads="1"/>
          </p:cNvSpPr>
          <p:nvPr/>
        </p:nvSpPr>
        <p:spPr bwMode="auto">
          <a:xfrm>
            <a:off x="3276600" y="3500438"/>
            <a:ext cx="2590800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0488" name="AutoShape 21"/>
          <p:cNvSpPr>
            <a:spLocks noChangeArrowheads="1"/>
          </p:cNvSpPr>
          <p:nvPr/>
        </p:nvSpPr>
        <p:spPr bwMode="auto">
          <a:xfrm>
            <a:off x="6156325" y="3500438"/>
            <a:ext cx="2590800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0489" name="Line 24"/>
          <p:cNvSpPr>
            <a:spLocks noChangeShapeType="1"/>
          </p:cNvSpPr>
          <p:nvPr/>
        </p:nvSpPr>
        <p:spPr bwMode="auto">
          <a:xfrm flipV="1">
            <a:off x="1692275" y="29972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0490" name="Line 25"/>
          <p:cNvSpPr>
            <a:spLocks noChangeShapeType="1"/>
          </p:cNvSpPr>
          <p:nvPr/>
        </p:nvSpPr>
        <p:spPr bwMode="auto">
          <a:xfrm>
            <a:off x="1692275" y="44370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0491" name="Line 26"/>
          <p:cNvSpPr>
            <a:spLocks noChangeShapeType="1"/>
          </p:cNvSpPr>
          <p:nvPr/>
        </p:nvSpPr>
        <p:spPr bwMode="auto">
          <a:xfrm flipV="1">
            <a:off x="4572000" y="29972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0492" name="Line 27"/>
          <p:cNvSpPr>
            <a:spLocks noChangeShapeType="1"/>
          </p:cNvSpPr>
          <p:nvPr/>
        </p:nvSpPr>
        <p:spPr bwMode="auto">
          <a:xfrm>
            <a:off x="4572000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0493" name="Line 28"/>
          <p:cNvSpPr>
            <a:spLocks noChangeShapeType="1"/>
          </p:cNvSpPr>
          <p:nvPr/>
        </p:nvSpPr>
        <p:spPr bwMode="auto">
          <a:xfrm>
            <a:off x="7451725" y="44370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0494" name="Line 29"/>
          <p:cNvSpPr>
            <a:spLocks noChangeShapeType="1"/>
          </p:cNvSpPr>
          <p:nvPr/>
        </p:nvSpPr>
        <p:spPr bwMode="auto">
          <a:xfrm flipV="1">
            <a:off x="7451725" y="29972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0495" name="Text Box 30"/>
          <p:cNvSpPr txBox="1">
            <a:spLocks noChangeArrowheads="1"/>
          </p:cNvSpPr>
          <p:nvPr/>
        </p:nvSpPr>
        <p:spPr bwMode="auto">
          <a:xfrm>
            <a:off x="539750" y="371633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dirty="0"/>
              <a:t>Целюлоза</a:t>
            </a:r>
            <a:endParaRPr lang="ru-RU" sz="2400" dirty="0"/>
          </a:p>
        </p:txBody>
      </p:sp>
      <p:sp>
        <p:nvSpPr>
          <p:cNvPr id="20496" name="Text Box 33"/>
          <p:cNvSpPr txBox="1">
            <a:spLocks noChangeArrowheads="1"/>
          </p:cNvSpPr>
          <p:nvPr/>
        </p:nvSpPr>
        <p:spPr bwMode="auto">
          <a:xfrm>
            <a:off x="3492500" y="371633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dirty="0"/>
              <a:t>Крохмаль</a:t>
            </a:r>
            <a:endParaRPr lang="ru-RU" sz="2400" dirty="0"/>
          </a:p>
        </p:txBody>
      </p:sp>
      <p:sp>
        <p:nvSpPr>
          <p:cNvPr id="20497" name="Text Box 34"/>
          <p:cNvSpPr txBox="1">
            <a:spLocks noChangeArrowheads="1"/>
          </p:cNvSpPr>
          <p:nvPr/>
        </p:nvSpPr>
        <p:spPr bwMode="auto">
          <a:xfrm>
            <a:off x="6300788" y="371633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dirty="0"/>
              <a:t>Глікоген</a:t>
            </a: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dirty="0">
                <a:solidFill>
                  <a:schemeClr val="tx1"/>
                </a:solidFill>
              </a:rPr>
              <a:t>Вуглеводи. </a:t>
            </a:r>
            <a:r>
              <a:rPr lang="uk-UA" dirty="0" err="1">
                <a:solidFill>
                  <a:schemeClr val="tx1"/>
                </a:solidFill>
              </a:rPr>
              <a:t>Поліцукри</a:t>
            </a:r>
            <a:r>
              <a:rPr lang="uk-UA" dirty="0">
                <a:solidFill>
                  <a:schemeClr val="tx1"/>
                </a:solidFill>
              </a:rPr>
              <a:t> (2). Целюлоза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531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80063" y="1557338"/>
            <a:ext cx="3563937" cy="45688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uk-UA" sz="2800" dirty="0">
                <a:solidFill>
                  <a:srgbClr val="FF0000"/>
                </a:solidFill>
              </a:rPr>
              <a:t>50% </a:t>
            </a:r>
            <a:r>
              <a:rPr lang="uk-UA" sz="2800" dirty="0"/>
              <a:t>карбону міститься в целюлозі.</a:t>
            </a:r>
          </a:p>
          <a:p>
            <a:pPr eaLnBrk="1" hangingPunct="1"/>
            <a:r>
              <a:rPr lang="uk-UA" sz="2800" dirty="0">
                <a:solidFill>
                  <a:srgbClr val="FF0000"/>
                </a:solidFill>
              </a:rPr>
              <a:t>Перше місце серед органічних сполук за масою займає целюлоза</a:t>
            </a:r>
          </a:p>
          <a:p>
            <a:pPr eaLnBrk="1" hangingPunct="1"/>
            <a:endParaRPr lang="uk-UA" sz="2800" dirty="0"/>
          </a:p>
          <a:p>
            <a:pPr eaLnBrk="1" hangingPunct="1"/>
            <a:endParaRPr lang="uk-UA" sz="2800" dirty="0"/>
          </a:p>
          <a:p>
            <a:pPr eaLnBrk="1" hangingPunct="1"/>
            <a:endParaRPr lang="ru-RU" sz="2800" dirty="0"/>
          </a:p>
        </p:txBody>
      </p:sp>
      <p:pic>
        <p:nvPicPr>
          <p:cNvPr id="22532" name="Picture 7" descr="2009030508315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5541963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2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914775"/>
            <a:ext cx="44958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uk-UA" dirty="0">
                <a:solidFill>
                  <a:schemeClr val="tx1"/>
                </a:solidFill>
              </a:rPr>
              <a:t>Геміцелюлози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579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259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uk-UA" sz="2800" dirty="0"/>
              <a:t>Група полісахаридів вищих рослин, які містяться в клітинних стінках.</a:t>
            </a:r>
            <a:endParaRPr lang="ru-RU" sz="2800" dirty="0"/>
          </a:p>
        </p:txBody>
      </p:sp>
      <p:pic>
        <p:nvPicPr>
          <p:cNvPr id="24580" name="Picture 5" descr="hemic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113"/>
            <a:ext cx="4859338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Himmel_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817938"/>
            <a:ext cx="3492500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84313"/>
            <a:ext cx="2338387" cy="273526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4783138"/>
            <a:ext cx="3097213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1484313"/>
            <a:ext cx="3455988" cy="21494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4581525"/>
            <a:ext cx="334803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8" descr="Water droplets"/>
          <p:cNvSpPr>
            <a:spLocks noGrp="1" noChangeArrowheads="1"/>
          </p:cNvSpPr>
          <p:nvPr>
            <p:ph type="title" sz="quarter"/>
          </p:nvPr>
        </p:nvSpPr>
        <p:spPr>
          <a:noFill/>
          <a:ln w="38100"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uk-UA" sz="4000" dirty="0">
                <a:solidFill>
                  <a:schemeClr val="tx1"/>
                </a:solidFill>
              </a:rPr>
              <a:t>Вуглеводи. </a:t>
            </a:r>
            <a:r>
              <a:rPr lang="uk-UA" sz="4000" dirty="0" err="1">
                <a:solidFill>
                  <a:schemeClr val="tx1"/>
                </a:solidFill>
              </a:rPr>
              <a:t>Поліцукри</a:t>
            </a:r>
            <a:r>
              <a:rPr lang="uk-UA" sz="4000" dirty="0">
                <a:solidFill>
                  <a:schemeClr val="tx1"/>
                </a:solidFill>
              </a:rPr>
              <a:t> (3)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7655" name="AutoShape 11"/>
          <p:cNvSpPr>
            <a:spLocks noChangeArrowheads="1"/>
          </p:cNvSpPr>
          <p:nvPr/>
        </p:nvSpPr>
        <p:spPr bwMode="auto">
          <a:xfrm>
            <a:off x="900113" y="4076700"/>
            <a:ext cx="3060700" cy="107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971550" y="4149725"/>
            <a:ext cx="2952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dirty="0"/>
              <a:t>Модифіковані </a:t>
            </a:r>
            <a:r>
              <a:rPr lang="uk-UA" dirty="0" err="1"/>
              <a:t>поліцукри</a:t>
            </a:r>
            <a:r>
              <a:rPr lang="uk-UA" dirty="0"/>
              <a:t>, які входять до складу </a:t>
            </a:r>
            <a:r>
              <a:rPr lang="uk-UA" dirty="0" err="1"/>
              <a:t>мукопротеїдів</a:t>
            </a:r>
            <a:endParaRPr lang="ru-RU" dirty="0"/>
          </a:p>
        </p:txBody>
      </p:sp>
      <p:sp>
        <p:nvSpPr>
          <p:cNvPr id="27657" name="AutoShape 14"/>
          <p:cNvSpPr>
            <a:spLocks noChangeArrowheads="1"/>
          </p:cNvSpPr>
          <p:nvPr/>
        </p:nvSpPr>
        <p:spPr bwMode="auto">
          <a:xfrm>
            <a:off x="4643438" y="3429000"/>
            <a:ext cx="3060700" cy="11509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7658" name="Text Box 17"/>
          <p:cNvSpPr txBox="1">
            <a:spLocks noChangeArrowheads="1"/>
          </p:cNvSpPr>
          <p:nvPr/>
        </p:nvSpPr>
        <p:spPr bwMode="auto">
          <a:xfrm>
            <a:off x="4716463" y="3573463"/>
            <a:ext cx="2879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dirty="0"/>
              <a:t>Хітин: структурний полісахарид членистоногих і грибів</a:t>
            </a:r>
            <a:endParaRPr lang="ru-RU" dirty="0"/>
          </a:p>
        </p:txBody>
      </p:sp>
      <p:sp>
        <p:nvSpPr>
          <p:cNvPr id="27659" name="Line 18"/>
          <p:cNvSpPr>
            <a:spLocks noChangeShapeType="1"/>
          </p:cNvSpPr>
          <p:nvPr/>
        </p:nvSpPr>
        <p:spPr bwMode="auto">
          <a:xfrm>
            <a:off x="2411413" y="5157788"/>
            <a:ext cx="5762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sz="4000" dirty="0">
                <a:solidFill>
                  <a:schemeClr val="tx1"/>
                </a:solidFill>
              </a:rPr>
              <a:t>Результати досліджень свідчать про те, що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6792"/>
            <a:ext cx="7696200" cy="4898944"/>
          </a:xfrm>
        </p:spPr>
        <p:txBody>
          <a:bodyPr>
            <a:noAutofit/>
          </a:bodyPr>
          <a:lstStyle/>
          <a:p>
            <a:pPr eaLnBrk="1" hangingPunct="1"/>
            <a:r>
              <a:rPr lang="uk-UA" sz="3600" b="1" dirty="0">
                <a:solidFill>
                  <a:srgbClr val="FF0000"/>
                </a:solidFill>
              </a:rPr>
              <a:t>Спостерігається невідповідність між величезною морфологічною різноманітністю життя і </a:t>
            </a:r>
            <a:r>
              <a:rPr lang="uk-UA" sz="3600" b="1" dirty="0">
                <a:solidFill>
                  <a:srgbClr val="002060"/>
                </a:solidFill>
              </a:rPr>
              <a:t>відносно невеликим набором  класів хімічних речовин та біохімічних реакцій</a:t>
            </a:r>
            <a:r>
              <a:rPr lang="uk-UA" sz="3600" b="1" dirty="0">
                <a:solidFill>
                  <a:srgbClr val="FF0000"/>
                </a:solidFill>
              </a:rPr>
              <a:t>, які забезпечують існування живих систем.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dirty="0">
                <a:solidFill>
                  <a:schemeClr val="tx1"/>
                </a:solidFill>
              </a:rPr>
              <a:t>Функції вуглеводів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7300664" cy="4970952"/>
          </a:xfrm>
        </p:spPr>
        <p:txBody>
          <a:bodyPr>
            <a:normAutofit/>
          </a:bodyPr>
          <a:lstStyle/>
          <a:p>
            <a:pPr eaLnBrk="1" hangingPunct="1"/>
            <a:r>
              <a:rPr lang="uk-UA" sz="2800" dirty="0"/>
              <a:t>Джерело речовин, що містять карбон.</a:t>
            </a:r>
          </a:p>
          <a:p>
            <a:pPr eaLnBrk="1" hangingPunct="1"/>
            <a:r>
              <a:rPr lang="uk-UA" sz="2800" dirty="0"/>
              <a:t>Енергетична функція</a:t>
            </a:r>
          </a:p>
          <a:p>
            <a:pPr eaLnBrk="1" hangingPunct="1"/>
            <a:r>
              <a:rPr lang="uk-UA" sz="2800" dirty="0"/>
              <a:t>Структурна функція на рівні молекул і клітинних структур</a:t>
            </a:r>
          </a:p>
          <a:p>
            <a:pPr eaLnBrk="1" hangingPunct="1"/>
            <a:r>
              <a:rPr lang="uk-UA" sz="2800" dirty="0"/>
              <a:t>Участь в утворенні міжклітинного </a:t>
            </a:r>
            <a:r>
              <a:rPr lang="uk-UA" sz="2800" dirty="0" err="1"/>
              <a:t>матриксу</a:t>
            </a:r>
            <a:endParaRPr lang="uk-UA" sz="2800" dirty="0"/>
          </a:p>
          <a:p>
            <a:pPr eaLnBrk="1" hangingPunct="1"/>
            <a:r>
              <a:rPr lang="uk-UA" sz="2800" dirty="0"/>
              <a:t>Похідні вуглеводів – біологічно активні речовини</a:t>
            </a:r>
            <a:r>
              <a:rPr lang="en-US" sz="2800" dirty="0"/>
              <a:t> (</a:t>
            </a:r>
            <a:r>
              <a:rPr lang="uk-UA" sz="2800" dirty="0"/>
              <a:t>похідне глюкози або галактози – вітамін С)</a:t>
            </a:r>
          </a:p>
          <a:p>
            <a:pPr eaLnBrk="1" hangingPunct="1"/>
            <a:endParaRPr lang="ru-RU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 descr="Water droplets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uk-UA" sz="4000" dirty="0">
                <a:solidFill>
                  <a:schemeClr val="tx1"/>
                </a:solidFill>
              </a:rPr>
              <a:t>Ліпіди. Нейтральні жири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969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700213"/>
            <a:ext cx="4029075" cy="3024187"/>
          </a:xfrm>
          <a:noFill/>
          <a:ln w="38100">
            <a:solidFill>
              <a:schemeClr val="bg2"/>
            </a:solidFill>
          </a:ln>
        </p:spPr>
      </p:pic>
      <p:pic>
        <p:nvPicPr>
          <p:cNvPr id="29700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700213"/>
            <a:ext cx="4038600" cy="3024187"/>
          </a:xfrm>
          <a:noFill/>
          <a:ln w="38100">
            <a:solidFill>
              <a:schemeClr val="bg2"/>
            </a:solidFill>
          </a:ln>
        </p:spPr>
      </p:pic>
      <p:sp>
        <p:nvSpPr>
          <p:cNvPr id="29701" name="AutoShape 15"/>
          <p:cNvSpPr>
            <a:spLocks noChangeArrowheads="1"/>
          </p:cNvSpPr>
          <p:nvPr/>
        </p:nvSpPr>
        <p:spPr bwMode="auto">
          <a:xfrm>
            <a:off x="251520" y="5013176"/>
            <a:ext cx="4176713" cy="1368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9702" name="Text Box 16"/>
          <p:cNvSpPr txBox="1">
            <a:spLocks noChangeArrowheads="1"/>
          </p:cNvSpPr>
          <p:nvPr/>
        </p:nvSpPr>
        <p:spPr bwMode="auto">
          <a:xfrm>
            <a:off x="395288" y="5229225"/>
            <a:ext cx="3816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dirty="0"/>
              <a:t>Реакція утворення </a:t>
            </a:r>
            <a:r>
              <a:rPr lang="uk-UA" sz="2400" dirty="0" err="1"/>
              <a:t>тригліцеридів</a:t>
            </a:r>
            <a:endParaRPr lang="ru-RU" sz="2400" dirty="0"/>
          </a:p>
        </p:txBody>
      </p:sp>
      <p:sp>
        <p:nvSpPr>
          <p:cNvPr id="29703" name="AutoShape 17"/>
          <p:cNvSpPr>
            <a:spLocks noChangeArrowheads="1"/>
          </p:cNvSpPr>
          <p:nvPr/>
        </p:nvSpPr>
        <p:spPr bwMode="auto">
          <a:xfrm>
            <a:off x="4716463" y="5013325"/>
            <a:ext cx="4176712" cy="1368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9704" name="Text Box 18"/>
          <p:cNvSpPr txBox="1">
            <a:spLocks noChangeArrowheads="1"/>
          </p:cNvSpPr>
          <p:nvPr/>
        </p:nvSpPr>
        <p:spPr bwMode="auto">
          <a:xfrm>
            <a:off x="4932363" y="5300663"/>
            <a:ext cx="3816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dirty="0"/>
              <a:t>Насичені та ненасичені жирні кислоти</a:t>
            </a:r>
            <a:endParaRPr lang="ru-RU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 descr="Water droplets"/>
          <p:cNvSpPr>
            <a:spLocks noGrp="1" noChangeArrowheads="1"/>
          </p:cNvSpPr>
          <p:nvPr>
            <p:ph type="title" sz="quarter"/>
          </p:nvPr>
        </p:nvSpPr>
        <p:spPr>
          <a:xfrm>
            <a:off x="107504" y="261938"/>
            <a:ext cx="8064946" cy="931864"/>
          </a:xfrm>
          <a:noFill/>
          <a:ln w="38100"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uk-UA" sz="4000" dirty="0">
                <a:solidFill>
                  <a:schemeClr val="tx1"/>
                </a:solidFill>
              </a:rPr>
              <a:t>Ліпоїди. Стероїди та терпени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379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4797425"/>
            <a:ext cx="3228975" cy="1244600"/>
          </a:xfrm>
          <a:noFill/>
          <a:ln w="38100">
            <a:solidFill>
              <a:schemeClr val="bg2"/>
            </a:solidFill>
          </a:ln>
        </p:spPr>
      </p:pic>
      <p:pic>
        <p:nvPicPr>
          <p:cNvPr id="3379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4508500"/>
            <a:ext cx="4273550" cy="20875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379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916113"/>
            <a:ext cx="7467600" cy="18700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3798" name="AutoShape 21"/>
          <p:cNvSpPr>
            <a:spLocks noChangeArrowheads="1"/>
          </p:cNvSpPr>
          <p:nvPr/>
        </p:nvSpPr>
        <p:spPr bwMode="auto">
          <a:xfrm>
            <a:off x="827088" y="3213100"/>
            <a:ext cx="18732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3799" name="Text Box 22"/>
          <p:cNvSpPr txBox="1">
            <a:spLocks noChangeArrowheads="1"/>
          </p:cNvSpPr>
          <p:nvPr/>
        </p:nvSpPr>
        <p:spPr bwMode="auto">
          <a:xfrm>
            <a:off x="900113" y="328453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>
                <a:solidFill>
                  <a:schemeClr val="accent2"/>
                </a:solidFill>
              </a:rPr>
              <a:t>  </a:t>
            </a:r>
            <a:r>
              <a:rPr lang="uk-UA" dirty="0" err="1"/>
              <a:t>Холестерол</a:t>
            </a:r>
            <a:endParaRPr lang="ru-RU" dirty="0"/>
          </a:p>
        </p:txBody>
      </p:sp>
      <p:sp>
        <p:nvSpPr>
          <p:cNvPr id="33800" name="AutoShape 23"/>
          <p:cNvSpPr>
            <a:spLocks noChangeArrowheads="1"/>
          </p:cNvSpPr>
          <p:nvPr/>
        </p:nvSpPr>
        <p:spPr bwMode="auto">
          <a:xfrm>
            <a:off x="2843808" y="3212976"/>
            <a:ext cx="1800225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3801" name="Text Box 25"/>
          <p:cNvSpPr txBox="1">
            <a:spLocks noChangeArrowheads="1"/>
          </p:cNvSpPr>
          <p:nvPr/>
        </p:nvSpPr>
        <p:spPr bwMode="auto">
          <a:xfrm>
            <a:off x="2916238" y="328453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dirty="0"/>
              <a:t>Вітамін </a:t>
            </a:r>
            <a:r>
              <a:rPr lang="en-US" dirty="0"/>
              <a:t>D</a:t>
            </a:r>
            <a:endParaRPr lang="ru-RU" dirty="0"/>
          </a:p>
        </p:txBody>
      </p:sp>
      <p:sp>
        <p:nvSpPr>
          <p:cNvPr id="33802" name="AutoShape 26"/>
          <p:cNvSpPr>
            <a:spLocks noChangeArrowheads="1"/>
          </p:cNvSpPr>
          <p:nvPr/>
        </p:nvSpPr>
        <p:spPr bwMode="auto">
          <a:xfrm>
            <a:off x="4643438" y="3213100"/>
            <a:ext cx="1800225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3803" name="Text Box 27"/>
          <p:cNvSpPr txBox="1">
            <a:spLocks noChangeArrowheads="1"/>
          </p:cNvSpPr>
          <p:nvPr/>
        </p:nvSpPr>
        <p:spPr bwMode="auto">
          <a:xfrm>
            <a:off x="4787900" y="328453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dirty="0" err="1"/>
              <a:t>Кортизол</a:t>
            </a:r>
            <a:endParaRPr lang="ru-RU" dirty="0"/>
          </a:p>
        </p:txBody>
      </p:sp>
      <p:sp>
        <p:nvSpPr>
          <p:cNvPr id="33804" name="AutoShape 28"/>
          <p:cNvSpPr>
            <a:spLocks noChangeArrowheads="1"/>
          </p:cNvSpPr>
          <p:nvPr/>
        </p:nvSpPr>
        <p:spPr bwMode="auto">
          <a:xfrm>
            <a:off x="6516688" y="3213100"/>
            <a:ext cx="1800225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3805" name="Text Box 30"/>
          <p:cNvSpPr txBox="1">
            <a:spLocks noChangeArrowheads="1"/>
          </p:cNvSpPr>
          <p:nvPr/>
        </p:nvSpPr>
        <p:spPr bwMode="auto">
          <a:xfrm>
            <a:off x="6588125" y="328453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dirty="0"/>
              <a:t>Тестостерон</a:t>
            </a:r>
            <a:endParaRPr lang="ru-RU" dirty="0"/>
          </a:p>
        </p:txBody>
      </p:sp>
      <p:sp>
        <p:nvSpPr>
          <p:cNvPr id="33806" name="Text Box 32"/>
          <p:cNvSpPr txBox="1">
            <a:spLocks noChangeArrowheads="1"/>
          </p:cNvSpPr>
          <p:nvPr/>
        </p:nvSpPr>
        <p:spPr bwMode="auto">
          <a:xfrm>
            <a:off x="827088" y="1484313"/>
            <a:ext cx="7488237" cy="36671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/>
              <a:t>Приклади сполук стероїдної природи</a:t>
            </a:r>
            <a:endParaRPr lang="ru-RU" b="1" dirty="0"/>
          </a:p>
        </p:txBody>
      </p:sp>
      <p:sp>
        <p:nvSpPr>
          <p:cNvPr id="33807" name="Text Box 34"/>
          <p:cNvSpPr txBox="1">
            <a:spLocks noChangeArrowheads="1"/>
          </p:cNvSpPr>
          <p:nvPr/>
        </p:nvSpPr>
        <p:spPr bwMode="auto">
          <a:xfrm>
            <a:off x="827088" y="4076700"/>
            <a:ext cx="7488237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/>
              <a:t>Приклади терпенових сполук</a:t>
            </a:r>
            <a:endParaRPr lang="ru-RU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429000"/>
            <a:ext cx="5976937" cy="27336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557338"/>
            <a:ext cx="5922962" cy="141763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9940" name="Rectangle 7" descr="Water droplets"/>
          <p:cNvSpPr>
            <a:spLocks noGrp="1" noChangeArrowheads="1"/>
          </p:cNvSpPr>
          <p:nvPr>
            <p:ph type="title" sz="quarter"/>
          </p:nvPr>
        </p:nvSpPr>
        <p:spPr>
          <a:xfrm>
            <a:off x="467544" y="320040"/>
            <a:ext cx="7228656" cy="792162"/>
          </a:xfrm>
          <a:noFill/>
          <a:ln w="38100"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uk-UA" dirty="0">
                <a:solidFill>
                  <a:schemeClr val="tx1"/>
                </a:solidFill>
              </a:rPr>
              <a:t>Фосфоліпіди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941" name="AutoShape 8"/>
          <p:cNvSpPr>
            <a:spLocks noChangeArrowheads="1"/>
          </p:cNvSpPr>
          <p:nvPr/>
        </p:nvSpPr>
        <p:spPr bwMode="auto">
          <a:xfrm>
            <a:off x="1692275" y="2997200"/>
            <a:ext cx="6048375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1692275" y="2997200"/>
            <a:ext cx="5903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>
                <a:solidFill>
                  <a:schemeClr val="accent2"/>
                </a:solidFill>
              </a:rPr>
              <a:t>   </a:t>
            </a:r>
            <a:r>
              <a:rPr lang="uk-UA" b="1" dirty="0"/>
              <a:t>Узагальнена формула фосфоліпідів</a:t>
            </a:r>
            <a:endParaRPr lang="ru-RU" b="1" dirty="0"/>
          </a:p>
        </p:txBody>
      </p:sp>
      <p:sp>
        <p:nvSpPr>
          <p:cNvPr id="39943" name="AutoShape 10"/>
          <p:cNvSpPr>
            <a:spLocks noChangeArrowheads="1"/>
          </p:cNvSpPr>
          <p:nvPr/>
        </p:nvSpPr>
        <p:spPr bwMode="auto">
          <a:xfrm>
            <a:off x="1692275" y="6237288"/>
            <a:ext cx="6119813" cy="6207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9944" name="Text Box 11"/>
          <p:cNvSpPr txBox="1">
            <a:spLocks noChangeArrowheads="1"/>
          </p:cNvSpPr>
          <p:nvPr/>
        </p:nvSpPr>
        <p:spPr bwMode="auto">
          <a:xfrm>
            <a:off x="1692275" y="6237288"/>
            <a:ext cx="5976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/>
              <a:t> Здатність молекул фосфоліпідів утворювати </a:t>
            </a:r>
            <a:r>
              <a:rPr lang="uk-UA" b="1" dirty="0" err="1"/>
              <a:t>моно-</a:t>
            </a:r>
            <a:r>
              <a:rPr lang="uk-UA" b="1" dirty="0"/>
              <a:t> та </a:t>
            </a:r>
            <a:r>
              <a:rPr lang="uk-UA" b="1" dirty="0" err="1"/>
              <a:t>бішари</a:t>
            </a:r>
            <a:endParaRPr lang="ru-RU" b="1" dirty="0"/>
          </a:p>
        </p:txBody>
      </p:sp>
      <p:sp>
        <p:nvSpPr>
          <p:cNvPr id="61452" name="AutoShape 12"/>
          <p:cNvSpPr>
            <a:spLocks noChangeArrowheads="1"/>
          </p:cNvSpPr>
          <p:nvPr/>
        </p:nvSpPr>
        <p:spPr bwMode="auto">
          <a:xfrm>
            <a:off x="0" y="1484313"/>
            <a:ext cx="1692275" cy="792162"/>
          </a:xfrm>
          <a:prstGeom prst="wedgeRectCallout">
            <a:avLst>
              <a:gd name="adj1" fmla="val 60977"/>
              <a:gd name="adj2" fmla="val 41181"/>
            </a:avLst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uk-UA" sz="1600">
                <a:latin typeface="Arial" charset="0"/>
              </a:rPr>
              <a:t>Гідрофільна “голова” молекули</a:t>
            </a:r>
            <a:endParaRPr lang="ru-RU" sz="1600">
              <a:latin typeface="Arial" charset="0"/>
            </a:endParaRPr>
          </a:p>
        </p:txBody>
      </p:sp>
      <p:sp>
        <p:nvSpPr>
          <p:cNvPr id="61454" name="AutoShape 14"/>
          <p:cNvSpPr>
            <a:spLocks noChangeArrowheads="1"/>
          </p:cNvSpPr>
          <p:nvPr/>
        </p:nvSpPr>
        <p:spPr bwMode="auto">
          <a:xfrm>
            <a:off x="6948488" y="1484313"/>
            <a:ext cx="2195512" cy="865187"/>
          </a:xfrm>
          <a:prstGeom prst="wedgeRectCallout">
            <a:avLst>
              <a:gd name="adj1" fmla="val -62005"/>
              <a:gd name="adj2" fmla="val 44681"/>
            </a:avLst>
          </a:prstGeom>
          <a:gradFill rotWithShape="1">
            <a:gsLst>
              <a:gs pos="0">
                <a:srgbClr val="FAF592"/>
              </a:gs>
              <a:gs pos="50000">
                <a:schemeClr val="bg1"/>
              </a:gs>
              <a:gs pos="100000">
                <a:srgbClr val="FAF59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uk-UA">
                <a:latin typeface="Arial" charset="0"/>
              </a:rPr>
              <a:t>Гідрофобний “хвіст” фосфоліпіду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/>
              <a:t>Функції ліпідів</a:t>
            </a: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dirty="0"/>
              <a:t>Джерело енергії</a:t>
            </a:r>
          </a:p>
          <a:p>
            <a:pPr eaLnBrk="1" hangingPunct="1">
              <a:lnSpc>
                <a:spcPct val="90000"/>
              </a:lnSpc>
            </a:pPr>
            <a:r>
              <a:rPr lang="uk-UA" dirty="0"/>
              <a:t>Джерело метаболічної води</a:t>
            </a:r>
          </a:p>
          <a:p>
            <a:pPr eaLnBrk="1" hangingPunct="1">
              <a:lnSpc>
                <a:spcPct val="90000"/>
              </a:lnSpc>
            </a:pPr>
            <a:r>
              <a:rPr lang="uk-UA" dirty="0" err="1"/>
              <a:t>Теплоїзолюючий</a:t>
            </a:r>
            <a:r>
              <a:rPr lang="uk-UA" dirty="0"/>
              <a:t> матеріал</a:t>
            </a:r>
          </a:p>
          <a:p>
            <a:pPr eaLnBrk="1" hangingPunct="1">
              <a:lnSpc>
                <a:spcPct val="90000"/>
              </a:lnSpc>
            </a:pPr>
            <a:r>
              <a:rPr lang="uk-UA" dirty="0"/>
              <a:t>Структурна функція (</a:t>
            </a:r>
            <a:r>
              <a:rPr lang="uk-UA" b="1" dirty="0"/>
              <a:t>фосфоліпіди, </a:t>
            </a:r>
            <a:r>
              <a:rPr lang="uk-UA" b="1" dirty="0" err="1"/>
              <a:t>гліколіпіди</a:t>
            </a:r>
            <a:r>
              <a:rPr lang="uk-UA" b="1" dirty="0"/>
              <a:t>, </a:t>
            </a:r>
            <a:r>
              <a:rPr lang="uk-UA" b="1" dirty="0" err="1"/>
              <a:t>сфінголіпіди</a:t>
            </a:r>
            <a:r>
              <a:rPr lang="uk-UA" dirty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uk-UA" dirty="0"/>
              <a:t>Структурна функція (віск)</a:t>
            </a:r>
          </a:p>
          <a:p>
            <a:pPr eaLnBrk="1" hangingPunct="1">
              <a:lnSpc>
                <a:spcPct val="90000"/>
              </a:lnSpc>
            </a:pPr>
            <a:r>
              <a:rPr lang="uk-UA" dirty="0"/>
              <a:t>Регуляторна функція (гормони, вітаміни)</a:t>
            </a:r>
          </a:p>
          <a:p>
            <a:pPr eaLnBrk="1" hangingPunct="1">
              <a:lnSpc>
                <a:spcPct val="90000"/>
              </a:lnSpc>
            </a:pPr>
            <a:r>
              <a:rPr lang="uk-UA" dirty="0"/>
              <a:t>Сигнальна функція (ефірні олії)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1905000"/>
            <a:ext cx="6254750" cy="742950"/>
          </a:xfrm>
        </p:spPr>
        <p:txBody>
          <a:bodyPr>
            <a:noAutofit/>
          </a:bodyPr>
          <a:lstStyle/>
          <a:p>
            <a:r>
              <a:rPr lang="uk-UA" sz="6000" dirty="0"/>
              <a:t>Амінокислоти та білки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200" dirty="0">
                <a:solidFill>
                  <a:schemeClr val="tx1"/>
                </a:solidFill>
              </a:rPr>
              <a:t>Амінокислоти, що не входять до складу білків. </a:t>
            </a:r>
            <a:r>
              <a:rPr lang="uk-UA" sz="3200" dirty="0" err="1">
                <a:solidFill>
                  <a:schemeClr val="tx1"/>
                </a:solidFill>
              </a:rPr>
              <a:t>Таурин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259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uk-UA" sz="2800" dirty="0" err="1"/>
              <a:t>Аміносульфонова</a:t>
            </a:r>
            <a:r>
              <a:rPr lang="uk-UA" sz="2800" dirty="0"/>
              <a:t> кислота.</a:t>
            </a:r>
          </a:p>
          <a:p>
            <a:pPr eaLnBrk="1" hangingPunct="1"/>
            <a:r>
              <a:rPr lang="uk-UA" sz="2800" dirty="0"/>
              <a:t>Міститься в серці, м</a:t>
            </a:r>
            <a:r>
              <a:rPr lang="en-US" sz="2800" dirty="0"/>
              <a:t>’</a:t>
            </a:r>
            <a:r>
              <a:rPr lang="uk-UA" sz="2800" dirty="0"/>
              <a:t>язах, сітківці.</a:t>
            </a:r>
          </a:p>
          <a:p>
            <a:pPr eaLnBrk="1" hangingPunct="1"/>
            <a:r>
              <a:rPr lang="uk-UA" sz="2800" dirty="0"/>
              <a:t>Утворюється з цистеїну.</a:t>
            </a:r>
            <a:endParaRPr lang="ru-RU" sz="2800" dirty="0"/>
          </a:p>
        </p:txBody>
      </p:sp>
      <p:pic>
        <p:nvPicPr>
          <p:cNvPr id="7172" name="Picture 5" descr="Taurine-3D-vd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38227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Taurine-3D-ba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3850" y="4341813"/>
            <a:ext cx="5064125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16632"/>
            <a:ext cx="8373616" cy="118670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3200" b="1" dirty="0">
                <a:solidFill>
                  <a:schemeClr val="tx1"/>
                </a:solidFill>
              </a:rPr>
              <a:t>Амінокислоти, що не входять до складу білків</a:t>
            </a:r>
            <a:r>
              <a:rPr lang="uk-UA" sz="3200" dirty="0">
                <a:solidFill>
                  <a:schemeClr val="tx1"/>
                </a:solidFill>
              </a:rPr>
              <a:t>. Гама-</a:t>
            </a:r>
            <a:r>
              <a:rPr lang="uk-UA" sz="3200" dirty="0" err="1">
                <a:solidFill>
                  <a:schemeClr val="tx1"/>
                </a:solidFill>
              </a:rPr>
              <a:t>аміномасляна</a:t>
            </a:r>
            <a:r>
              <a:rPr lang="uk-UA" sz="3200" dirty="0">
                <a:solidFill>
                  <a:schemeClr val="tx1"/>
                </a:solidFill>
              </a:rPr>
              <a:t> кислота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07904" y="1628800"/>
            <a:ext cx="5436096" cy="4497363"/>
          </a:xfrm>
        </p:spPr>
        <p:txBody>
          <a:bodyPr/>
          <a:lstStyle/>
          <a:p>
            <a:pPr eaLnBrk="1" hangingPunct="1"/>
            <a:r>
              <a:rPr lang="uk-UA" sz="2800" dirty="0"/>
              <a:t>Гальмівний медіатор </a:t>
            </a:r>
          </a:p>
          <a:p>
            <a:pPr eaLnBrk="1" hangingPunct="1">
              <a:buNone/>
            </a:pPr>
            <a:r>
              <a:rPr lang="uk-UA" sz="2800" dirty="0"/>
              <a:t>у ЦНС</a:t>
            </a:r>
            <a:endParaRPr lang="ru-RU" sz="2800" dirty="0"/>
          </a:p>
        </p:txBody>
      </p:sp>
      <p:pic>
        <p:nvPicPr>
          <p:cNvPr id="9220" name="Picture 7" descr="ANd9GcTMYm1NBX7iEDFlcvTGtec9p1a90-D6vlE1gPE8aNtCogFv-wwqRxCw6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557338"/>
            <a:ext cx="272097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9" descr="gam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868863"/>
            <a:ext cx="1962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827088" y="1827213"/>
          <a:ext cx="65722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" name="Photo Editor Photo" r:id="rId3" imgW="657317" imgH="1457143" progId="">
                  <p:embed/>
                </p:oleObj>
              </mc:Choice>
              <mc:Fallback>
                <p:oleObj name="Photo Editor Photo" r:id="rId3" imgW="657317" imgH="1457143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827213"/>
                        <a:ext cx="657225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1619250" y="1844675"/>
          <a:ext cx="6953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" name="Photo Editor Photo" r:id="rId5" imgW="695238" imgH="1152381" progId="">
                  <p:embed/>
                </p:oleObj>
              </mc:Choice>
              <mc:Fallback>
                <p:oleObj name="Photo Editor Photo" r:id="rId5" imgW="695238" imgH="1152381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844675"/>
                        <a:ext cx="69532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2"/>
          <p:cNvGraphicFramePr>
            <a:graphicFrameLocks noChangeAspect="1"/>
          </p:cNvGraphicFramePr>
          <p:nvPr/>
        </p:nvGraphicFramePr>
        <p:xfrm>
          <a:off x="2411413" y="1836738"/>
          <a:ext cx="69532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" name="Photo Editor Photo" r:id="rId7" imgW="695238" imgH="1305107" progId="">
                  <p:embed/>
                </p:oleObj>
              </mc:Choice>
              <mc:Fallback>
                <p:oleObj name="Photo Editor Photo" r:id="rId7" imgW="695238" imgH="1305107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836738"/>
                        <a:ext cx="695325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3"/>
          <p:cNvGraphicFramePr>
            <a:graphicFrameLocks noChangeAspect="1"/>
          </p:cNvGraphicFramePr>
          <p:nvPr/>
        </p:nvGraphicFramePr>
        <p:xfrm>
          <a:off x="3203575" y="1844675"/>
          <a:ext cx="6572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" name="Photo Editor Photo" r:id="rId9" imgW="657317" imgH="771429" progId="">
                  <p:embed/>
                </p:oleObj>
              </mc:Choice>
              <mc:Fallback>
                <p:oleObj name="Photo Editor Photo" r:id="rId9" imgW="657317" imgH="771429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844675"/>
                        <a:ext cx="65722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14"/>
          <p:cNvGraphicFramePr>
            <a:graphicFrameLocks noChangeAspect="1"/>
          </p:cNvGraphicFramePr>
          <p:nvPr/>
        </p:nvGraphicFramePr>
        <p:xfrm>
          <a:off x="3924300" y="1819275"/>
          <a:ext cx="6953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" name="Photo Editor Photo" r:id="rId11" imgW="695238" imgH="961905" progId="">
                  <p:embed/>
                </p:oleObj>
              </mc:Choice>
              <mc:Fallback>
                <p:oleObj name="Photo Editor Photo" r:id="rId11" imgW="695238" imgH="961905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819275"/>
                        <a:ext cx="695325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15"/>
          <p:cNvGraphicFramePr>
            <a:graphicFrameLocks noChangeAspect="1"/>
          </p:cNvGraphicFramePr>
          <p:nvPr/>
        </p:nvGraphicFramePr>
        <p:xfrm>
          <a:off x="900113" y="4000500"/>
          <a:ext cx="619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" name="Photo Editor Photo" r:id="rId13" imgW="619211" imgH="581106" progId="">
                  <p:embed/>
                </p:oleObj>
              </mc:Choice>
              <mc:Fallback>
                <p:oleObj name="Photo Editor Photo" r:id="rId13" imgW="619211" imgH="581106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000500"/>
                        <a:ext cx="6191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16"/>
          <p:cNvGraphicFramePr>
            <a:graphicFrameLocks noChangeAspect="1"/>
          </p:cNvGraphicFramePr>
          <p:nvPr/>
        </p:nvGraphicFramePr>
        <p:xfrm>
          <a:off x="1619250" y="3952875"/>
          <a:ext cx="6572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" name="Photo Editor Photo" r:id="rId15" imgW="657317" imgH="771429" progId="">
                  <p:embed/>
                </p:oleObj>
              </mc:Choice>
              <mc:Fallback>
                <p:oleObj name="Photo Editor Photo" r:id="rId15" imgW="657317" imgH="771429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952875"/>
                        <a:ext cx="65722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17"/>
          <p:cNvGraphicFramePr>
            <a:graphicFrameLocks noChangeAspect="1"/>
          </p:cNvGraphicFramePr>
          <p:nvPr/>
        </p:nvGraphicFramePr>
        <p:xfrm>
          <a:off x="2339975" y="3944938"/>
          <a:ext cx="7334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" name="Photo Editor Photo" r:id="rId17" imgW="733333" imgH="923810" progId="">
                  <p:embed/>
                </p:oleObj>
              </mc:Choice>
              <mc:Fallback>
                <p:oleObj name="Photo Editor Photo" r:id="rId17" imgW="733333" imgH="92381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944938"/>
                        <a:ext cx="73342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8"/>
          <p:cNvGraphicFramePr>
            <a:graphicFrameLocks noChangeAspect="1"/>
          </p:cNvGraphicFramePr>
          <p:nvPr/>
        </p:nvGraphicFramePr>
        <p:xfrm>
          <a:off x="3059113" y="3933825"/>
          <a:ext cx="69532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" name="Photo Editor Photo" r:id="rId19" imgW="695238" imgH="1114581" progId="">
                  <p:embed/>
                </p:oleObj>
              </mc:Choice>
              <mc:Fallback>
                <p:oleObj name="Photo Editor Photo" r:id="rId19" imgW="695238" imgH="1114581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933825"/>
                        <a:ext cx="695325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9"/>
          <p:cNvGraphicFramePr>
            <a:graphicFrameLocks noChangeAspect="1"/>
          </p:cNvGraphicFramePr>
          <p:nvPr/>
        </p:nvGraphicFramePr>
        <p:xfrm>
          <a:off x="4356100" y="3933825"/>
          <a:ext cx="6572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" name="Photo Editor Photo" r:id="rId21" imgW="657317" imgH="733333" progId="">
                  <p:embed/>
                </p:oleObj>
              </mc:Choice>
              <mc:Fallback>
                <p:oleObj name="Photo Editor Photo" r:id="rId21" imgW="657317" imgH="733333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933825"/>
                        <a:ext cx="6572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20"/>
          <p:cNvGraphicFramePr>
            <a:graphicFrameLocks noChangeAspect="1"/>
          </p:cNvGraphicFramePr>
          <p:nvPr/>
        </p:nvGraphicFramePr>
        <p:xfrm>
          <a:off x="5389563" y="3933825"/>
          <a:ext cx="6953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" name="Photo Editor Photo" r:id="rId23" imgW="695238" imgH="581106" progId="">
                  <p:embed/>
                </p:oleObj>
              </mc:Choice>
              <mc:Fallback>
                <p:oleObj name="Photo Editor Photo" r:id="rId23" imgW="695238" imgH="581106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563" y="3933825"/>
                        <a:ext cx="6953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21"/>
          <p:cNvGraphicFramePr>
            <a:graphicFrameLocks noChangeAspect="1"/>
          </p:cNvGraphicFramePr>
          <p:nvPr/>
        </p:nvGraphicFramePr>
        <p:xfrm>
          <a:off x="6423025" y="3933825"/>
          <a:ext cx="8858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" name="Photo Editor Photo" r:id="rId25" imgW="885949" imgH="733333" progId="">
                  <p:embed/>
                </p:oleObj>
              </mc:Choice>
              <mc:Fallback>
                <p:oleObj name="Photo Editor Photo" r:id="rId25" imgW="885949" imgH="733333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025" y="3933825"/>
                        <a:ext cx="8858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22"/>
          <p:cNvGraphicFramePr>
            <a:graphicFrameLocks noChangeAspect="1"/>
          </p:cNvGraphicFramePr>
          <p:nvPr/>
        </p:nvGraphicFramePr>
        <p:xfrm>
          <a:off x="928688" y="5661025"/>
          <a:ext cx="6191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" name="Photo Editor Photo" r:id="rId27" imgW="619211" imgH="504762" progId="">
                  <p:embed/>
                </p:oleObj>
              </mc:Choice>
              <mc:Fallback>
                <p:oleObj name="Photo Editor Photo" r:id="rId27" imgW="619211" imgH="504762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5661025"/>
                        <a:ext cx="6191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23"/>
          <p:cNvGraphicFramePr>
            <a:graphicFrameLocks noChangeAspect="1"/>
          </p:cNvGraphicFramePr>
          <p:nvPr/>
        </p:nvGraphicFramePr>
        <p:xfrm>
          <a:off x="1692275" y="5661025"/>
          <a:ext cx="6572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" name="Photo Editor Photo" r:id="rId29" imgW="657317" imgH="885949" progId="">
                  <p:embed/>
                </p:oleObj>
              </mc:Choice>
              <mc:Fallback>
                <p:oleObj name="Photo Editor Photo" r:id="rId29" imgW="657317" imgH="885949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661025"/>
                        <a:ext cx="6572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24"/>
          <p:cNvGraphicFramePr>
            <a:graphicFrameLocks noChangeAspect="1"/>
          </p:cNvGraphicFramePr>
          <p:nvPr/>
        </p:nvGraphicFramePr>
        <p:xfrm>
          <a:off x="2484438" y="5673725"/>
          <a:ext cx="7334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" name="Photo Editor Photo" r:id="rId31" imgW="733333" imgH="923810" progId="">
                  <p:embed/>
                </p:oleObj>
              </mc:Choice>
              <mc:Fallback>
                <p:oleObj name="Photo Editor Photo" r:id="rId31" imgW="733333" imgH="923810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673725"/>
                        <a:ext cx="73342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25"/>
          <p:cNvGraphicFramePr>
            <a:graphicFrameLocks noChangeAspect="1"/>
          </p:cNvGraphicFramePr>
          <p:nvPr/>
        </p:nvGraphicFramePr>
        <p:xfrm>
          <a:off x="3348038" y="5661025"/>
          <a:ext cx="6572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" name="Photo Editor Photo" r:id="rId33" imgW="657317" imgH="1152381" progId="">
                  <p:embed/>
                </p:oleObj>
              </mc:Choice>
              <mc:Fallback>
                <p:oleObj name="Photo Editor Photo" r:id="rId33" imgW="657317" imgH="1152381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661025"/>
                        <a:ext cx="65722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26"/>
          <p:cNvGraphicFramePr>
            <a:graphicFrameLocks noChangeAspect="1"/>
          </p:cNvGraphicFramePr>
          <p:nvPr/>
        </p:nvGraphicFramePr>
        <p:xfrm>
          <a:off x="4140200" y="5661025"/>
          <a:ext cx="6953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" name="Photo Editor Photo" r:id="rId35" imgW="695238" imgH="961905" progId="">
                  <p:embed/>
                </p:oleObj>
              </mc:Choice>
              <mc:Fallback>
                <p:oleObj name="Photo Editor Photo" r:id="rId35" imgW="695238" imgH="961905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661025"/>
                        <a:ext cx="695325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27"/>
          <p:cNvGraphicFramePr>
            <a:graphicFrameLocks noChangeAspect="1"/>
          </p:cNvGraphicFramePr>
          <p:nvPr/>
        </p:nvGraphicFramePr>
        <p:xfrm>
          <a:off x="4994275" y="5661025"/>
          <a:ext cx="6572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" name="Photo Editor Photo" r:id="rId37" imgW="657317" imgH="1152381" progId="">
                  <p:embed/>
                </p:oleObj>
              </mc:Choice>
              <mc:Fallback>
                <p:oleObj name="Photo Editor Photo" r:id="rId37" imgW="657317" imgH="1152381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5661025"/>
                        <a:ext cx="65722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" name="Object 28"/>
          <p:cNvGraphicFramePr>
            <a:graphicFrameLocks noChangeAspect="1"/>
          </p:cNvGraphicFramePr>
          <p:nvPr/>
        </p:nvGraphicFramePr>
        <p:xfrm>
          <a:off x="5795963" y="5661025"/>
          <a:ext cx="6572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" name="Photo Editor Photo" r:id="rId39" imgW="657317" imgH="1038370" progId="">
                  <p:embed/>
                </p:oleObj>
              </mc:Choice>
              <mc:Fallback>
                <p:oleObj name="Photo Editor Photo" r:id="rId39" imgW="657317" imgH="1038370" progId="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5661025"/>
                        <a:ext cx="6572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" name="Object 29"/>
          <p:cNvGraphicFramePr>
            <a:graphicFrameLocks noChangeAspect="1"/>
          </p:cNvGraphicFramePr>
          <p:nvPr/>
        </p:nvGraphicFramePr>
        <p:xfrm>
          <a:off x="6588125" y="5681663"/>
          <a:ext cx="6953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" name="Photo Editor Photo" r:id="rId41" imgW="695238" imgH="771429" progId="">
                  <p:embed/>
                </p:oleObj>
              </mc:Choice>
              <mc:Fallback>
                <p:oleObj name="Photo Editor Photo" r:id="rId41" imgW="695238" imgH="771429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5681663"/>
                        <a:ext cx="69532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6" name="Object 30"/>
          <p:cNvGraphicFramePr>
            <a:graphicFrameLocks noChangeAspect="1"/>
          </p:cNvGraphicFramePr>
          <p:nvPr/>
        </p:nvGraphicFramePr>
        <p:xfrm>
          <a:off x="5076825" y="1916113"/>
          <a:ext cx="23749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" name="Photo Editor Photo" r:id="rId43" imgW="1267002" imgH="581106" progId="">
                  <p:embed/>
                </p:oleObj>
              </mc:Choice>
              <mc:Fallback>
                <p:oleObj name="Photo Editor Photo" r:id="rId43" imgW="1267002" imgH="581106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916113"/>
                        <a:ext cx="2374900" cy="10890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7" name="AutoShape 31"/>
          <p:cNvSpPr>
            <a:spLocks noChangeArrowheads="1"/>
          </p:cNvSpPr>
          <p:nvPr/>
        </p:nvSpPr>
        <p:spPr bwMode="auto">
          <a:xfrm>
            <a:off x="755650" y="5229225"/>
            <a:ext cx="6769100" cy="162877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48" name="AutoShape 32"/>
          <p:cNvSpPr>
            <a:spLocks noChangeArrowheads="1"/>
          </p:cNvSpPr>
          <p:nvPr/>
        </p:nvSpPr>
        <p:spPr bwMode="auto">
          <a:xfrm>
            <a:off x="755650" y="3573463"/>
            <a:ext cx="3384550" cy="15843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49" name="AutoShape 33"/>
          <p:cNvSpPr>
            <a:spLocks noChangeArrowheads="1"/>
          </p:cNvSpPr>
          <p:nvPr/>
        </p:nvSpPr>
        <p:spPr bwMode="auto">
          <a:xfrm>
            <a:off x="4211638" y="3573463"/>
            <a:ext cx="3313112" cy="15843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50" name="AutoShape 34"/>
          <p:cNvSpPr>
            <a:spLocks noChangeArrowheads="1"/>
          </p:cNvSpPr>
          <p:nvPr/>
        </p:nvSpPr>
        <p:spPr bwMode="auto">
          <a:xfrm>
            <a:off x="755650" y="1412875"/>
            <a:ext cx="4176713" cy="20875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51" name="Text Box 35"/>
          <p:cNvSpPr txBox="1">
            <a:spLocks noChangeArrowheads="1"/>
          </p:cNvSpPr>
          <p:nvPr/>
        </p:nvSpPr>
        <p:spPr bwMode="auto">
          <a:xfrm>
            <a:off x="5148263" y="299720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/>
          </a:p>
        </p:txBody>
      </p:sp>
      <p:sp>
        <p:nvSpPr>
          <p:cNvPr id="1052" name="Text Box 36"/>
          <p:cNvSpPr txBox="1">
            <a:spLocks noChangeArrowheads="1"/>
          </p:cNvSpPr>
          <p:nvPr/>
        </p:nvSpPr>
        <p:spPr bwMode="auto">
          <a:xfrm>
            <a:off x="4787900" y="2924175"/>
            <a:ext cx="2952750" cy="6508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/>
              <a:t>Загальна формула аінокислот</a:t>
            </a:r>
            <a:endParaRPr lang="ru-RU"/>
          </a:p>
        </p:txBody>
      </p:sp>
      <p:sp>
        <p:nvSpPr>
          <p:cNvPr id="1053" name="Rectangle 37" descr="Water droplets"/>
          <p:cNvSpPr>
            <a:spLocks noGrp="1" noChangeArrowheads="1"/>
          </p:cNvSpPr>
          <p:nvPr>
            <p:ph type="title"/>
          </p:nvPr>
        </p:nvSpPr>
        <p:spPr>
          <a:xfrm>
            <a:off x="468313" y="347663"/>
            <a:ext cx="8229600" cy="633412"/>
          </a:xfrm>
          <a:noFill/>
          <a:ln w="38100"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uk-UA" dirty="0">
                <a:solidFill>
                  <a:schemeClr val="tx1"/>
                </a:solidFill>
              </a:rPr>
              <a:t>Альфа - амінокислоти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4000" dirty="0">
                <a:solidFill>
                  <a:schemeClr val="tx1"/>
                </a:solidFill>
              </a:rPr>
              <a:t>Нейтральна </a:t>
            </a:r>
            <a:r>
              <a:rPr lang="uk-UA" sz="4000" dirty="0" err="1">
                <a:solidFill>
                  <a:schemeClr val="tx1"/>
                </a:solidFill>
              </a:rPr>
              <a:t>цвіттеріонова</a:t>
            </a:r>
            <a:r>
              <a:rPr lang="uk-UA" sz="4000" dirty="0">
                <a:solidFill>
                  <a:schemeClr val="tx1"/>
                </a:solidFill>
              </a:rPr>
              <a:t> форма амінокислоти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4341" name="Picture 9" descr="aac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32129"/>
            <a:ext cx="7128792" cy="532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dirty="0">
                <a:solidFill>
                  <a:schemeClr val="tx1"/>
                </a:solidFill>
              </a:rPr>
              <a:t>Висновки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800000"/>
            </a:solidFill>
          </a:ln>
        </p:spPr>
        <p:txBody>
          <a:bodyPr/>
          <a:lstStyle/>
          <a:p>
            <a:pPr eaLnBrk="1" hangingPunct="1"/>
            <a:r>
              <a:rPr lang="uk-UA" sz="4400" b="1" dirty="0">
                <a:solidFill>
                  <a:srgbClr val="FF0000"/>
                </a:solidFill>
              </a:rPr>
              <a:t>Існує біологічна єдність живого</a:t>
            </a:r>
          </a:p>
          <a:p>
            <a:pPr eaLnBrk="1" hangingPunct="1"/>
            <a:r>
              <a:rPr lang="uk-UA" sz="4400" b="1" dirty="0">
                <a:solidFill>
                  <a:srgbClr val="FF0000"/>
                </a:solidFill>
              </a:rPr>
              <a:t>Все живе має спільне походження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uk-UA" dirty="0" err="1">
                <a:solidFill>
                  <a:schemeClr val="tx1"/>
                </a:solidFill>
              </a:rPr>
              <a:t>Олігопептиди</a:t>
            </a:r>
            <a:r>
              <a:rPr lang="uk-UA" dirty="0">
                <a:solidFill>
                  <a:schemeClr val="tx1"/>
                </a:solidFill>
              </a:rPr>
              <a:t>. </a:t>
            </a:r>
            <a:r>
              <a:rPr lang="uk-UA" dirty="0" err="1">
                <a:solidFill>
                  <a:schemeClr val="tx1"/>
                </a:solidFill>
              </a:rPr>
              <a:t>Окситоцин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2596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uk-UA" sz="2800" dirty="0"/>
              <a:t>Пептидний </a:t>
            </a:r>
            <a:r>
              <a:rPr lang="uk-UA" sz="2800" dirty="0" err="1"/>
              <a:t>нейрогормон</a:t>
            </a:r>
            <a:r>
              <a:rPr lang="uk-UA" sz="2800" dirty="0"/>
              <a:t>, складається з 9 амінокислот</a:t>
            </a:r>
          </a:p>
          <a:p>
            <a:pPr eaLnBrk="1" hangingPunct="1"/>
            <a:r>
              <a:rPr lang="uk-UA" sz="2800" b="1" dirty="0"/>
              <a:t>Впливає на поведінку</a:t>
            </a:r>
            <a:endParaRPr lang="en-US" sz="2800" b="1" dirty="0"/>
          </a:p>
          <a:p>
            <a:pPr eaLnBrk="1" hangingPunct="1"/>
            <a:r>
              <a:rPr lang="uk-UA" sz="2800" b="1" dirty="0"/>
              <a:t>Речовина кохання, дружби і довіри</a:t>
            </a:r>
          </a:p>
          <a:p>
            <a:pPr eaLnBrk="1" hangingPunct="1"/>
            <a:r>
              <a:rPr lang="uk-UA" sz="2800" b="1" dirty="0"/>
              <a:t>Гормон і </a:t>
            </a:r>
            <a:r>
              <a:rPr lang="uk-UA" sz="2800" b="1" dirty="0" err="1"/>
              <a:t>нейромедіатор</a:t>
            </a:r>
            <a:endParaRPr lang="ru-RU" sz="2800" b="1" dirty="0"/>
          </a:p>
        </p:txBody>
      </p:sp>
      <p:pic>
        <p:nvPicPr>
          <p:cNvPr id="18436" name="Picture 5" descr="Oxytoc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0"/>
            <a:ext cx="1547812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2" descr="oxytocin_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5214400" cy="330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4000" dirty="0"/>
              <a:t>     </a:t>
            </a:r>
            <a:r>
              <a:rPr lang="uk-UA" sz="4000" dirty="0" err="1">
                <a:solidFill>
                  <a:schemeClr val="tx1"/>
                </a:solidFill>
              </a:rPr>
              <a:t>Олігопептиди</a:t>
            </a:r>
            <a:r>
              <a:rPr lang="uk-UA" sz="4000" dirty="0">
                <a:solidFill>
                  <a:schemeClr val="tx1"/>
                </a:solidFill>
              </a:rPr>
              <a:t>. Вазопресин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67944" y="1700808"/>
            <a:ext cx="4176464" cy="4425355"/>
          </a:xfrm>
        </p:spPr>
        <p:txBody>
          <a:bodyPr/>
          <a:lstStyle/>
          <a:p>
            <a:pPr eaLnBrk="1" hangingPunct="1"/>
            <a:r>
              <a:rPr lang="uk-UA" sz="2800" dirty="0"/>
              <a:t>Складається з 9 амінокислот</a:t>
            </a:r>
          </a:p>
          <a:p>
            <a:pPr eaLnBrk="1" hangingPunct="1"/>
            <a:r>
              <a:rPr lang="uk-UA" sz="2800" b="1" dirty="0"/>
              <a:t>Антидіуретичний гормон</a:t>
            </a:r>
            <a:endParaRPr lang="ru-RU" sz="2800" b="1" dirty="0"/>
          </a:p>
        </p:txBody>
      </p:sp>
      <p:pic>
        <p:nvPicPr>
          <p:cNvPr id="19460" name="Picture 5" descr="ANd9GcTThke3J7vhJ3swYYeHJbTq5yzObNiV_V8611AL7nRrDVzUOUo_-ewBQg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0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5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213"/>
            <a:ext cx="38100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uk-UA" dirty="0">
                <a:solidFill>
                  <a:schemeClr val="tx1"/>
                </a:solidFill>
              </a:rPr>
              <a:t>Поліпептид. Інсулін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96136" y="1700807"/>
            <a:ext cx="3347864" cy="442535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uk-UA" sz="2800" dirty="0"/>
              <a:t>Складається з 51 амінокислоти і двох пептидних ланцюгів.</a:t>
            </a:r>
          </a:p>
          <a:p>
            <a:pPr eaLnBrk="1" hangingPunct="1"/>
            <a:r>
              <a:rPr lang="uk-UA" sz="2800" dirty="0"/>
              <a:t>Синтезується бета-клітинами острівців </a:t>
            </a:r>
            <a:r>
              <a:rPr lang="uk-UA" sz="2800" dirty="0" err="1"/>
              <a:t>Лангерганса</a:t>
            </a:r>
            <a:r>
              <a:rPr lang="uk-UA" sz="2800" dirty="0"/>
              <a:t>.</a:t>
            </a:r>
            <a:endParaRPr lang="ru-RU" sz="2800" dirty="0"/>
          </a:p>
        </p:txBody>
      </p:sp>
      <p:pic>
        <p:nvPicPr>
          <p:cNvPr id="20484" name="Picture 7" descr="3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9225"/>
            <a:ext cx="19240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1" descr="260x285-12917282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700213"/>
            <a:ext cx="36782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052513"/>
            <a:ext cx="3084513" cy="56880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1507" name="Rectangle 5" descr="Water droplets"/>
          <p:cNvSpPr>
            <a:spLocks noChangeArrowheads="1"/>
          </p:cNvSpPr>
          <p:nvPr/>
        </p:nvSpPr>
        <p:spPr bwMode="auto">
          <a:xfrm>
            <a:off x="0" y="144463"/>
            <a:ext cx="8172400" cy="692249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000" b="1" dirty="0"/>
              <a:t>Структурна організація білків</a:t>
            </a:r>
            <a:endParaRPr lang="ru-RU" sz="4000" b="1" dirty="0"/>
          </a:p>
        </p:txBody>
      </p:sp>
      <p:graphicFrame>
        <p:nvGraphicFramePr>
          <p:cNvPr id="57403" name="Group 59"/>
          <p:cNvGraphicFramePr>
            <a:graphicFrameLocks noGrp="1"/>
          </p:cNvGraphicFramePr>
          <p:nvPr/>
        </p:nvGraphicFramePr>
        <p:xfrm>
          <a:off x="684213" y="1052513"/>
          <a:ext cx="4967287" cy="5689601"/>
        </p:xfrm>
        <a:graphic>
          <a:graphicData uri="http://schemas.openxmlformats.org/drawingml/2006/table">
            <a:tbl>
              <a:tblPr/>
              <a:tblGrid>
                <a:gridCol w="4967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85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Первинна структура </a:t>
                      </a:r>
                      <a:endParaRPr kumimoji="0" 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Послідовність амінокислот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CAF197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Вторинна структура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-спіраль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β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-складчастий шар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CAF197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Третинна структура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Глобулярні білки зі складною   просторовою конформацією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CAF197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Четвертинна структура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Міжанцюгові взаємодії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CAF197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520" name="Line 37"/>
          <p:cNvSpPr>
            <a:spLocks noChangeShapeType="1"/>
          </p:cNvSpPr>
          <p:nvPr/>
        </p:nvSpPr>
        <p:spPr bwMode="auto">
          <a:xfrm>
            <a:off x="5651500" y="2420938"/>
            <a:ext cx="3097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1521" name="Line 49"/>
          <p:cNvSpPr>
            <a:spLocks noChangeShapeType="1"/>
          </p:cNvSpPr>
          <p:nvPr/>
        </p:nvSpPr>
        <p:spPr bwMode="auto">
          <a:xfrm>
            <a:off x="5580063" y="4365625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1522" name="Line 57"/>
          <p:cNvSpPr>
            <a:spLocks noChangeShapeType="1"/>
          </p:cNvSpPr>
          <p:nvPr/>
        </p:nvSpPr>
        <p:spPr bwMode="auto">
          <a:xfrm>
            <a:off x="5580063" y="5734050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uk-UA" dirty="0">
                <a:solidFill>
                  <a:schemeClr val="tx1"/>
                </a:solidFill>
              </a:rPr>
              <a:t>Відкриття </a:t>
            </a:r>
            <a:r>
              <a:rPr lang="uk-UA" dirty="0" err="1">
                <a:solidFill>
                  <a:schemeClr val="tx1"/>
                </a:solidFill>
              </a:rPr>
              <a:t>пріонів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/>
            <a:r>
              <a:rPr lang="uk-UA" sz="2800" dirty="0"/>
              <a:t>С. </a:t>
            </a:r>
            <a:r>
              <a:rPr lang="uk-UA" sz="2800" dirty="0" err="1"/>
              <a:t>Прусінер</a:t>
            </a:r>
            <a:endParaRPr lang="uk-UA" sz="2800" dirty="0"/>
          </a:p>
          <a:p>
            <a:pPr eaLnBrk="1" hangingPunct="1"/>
            <a:endParaRPr lang="uk-UA" sz="2800" dirty="0"/>
          </a:p>
          <a:p>
            <a:pPr eaLnBrk="1" hangingPunct="1"/>
            <a:r>
              <a:rPr lang="uk-UA" sz="2800" dirty="0"/>
              <a:t>Нобелівська премія</a:t>
            </a:r>
          </a:p>
          <a:p>
            <a:pPr eaLnBrk="1" hangingPunct="1">
              <a:buFontTx/>
              <a:buNone/>
            </a:pPr>
            <a:r>
              <a:rPr lang="uk-UA" sz="2800" dirty="0"/>
              <a:t> (1997)</a:t>
            </a:r>
            <a:endParaRPr lang="ru-RU" sz="2800" dirty="0"/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259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uk-UA" sz="2800" dirty="0" err="1"/>
              <a:t>Пріони</a:t>
            </a:r>
            <a:r>
              <a:rPr lang="uk-UA" sz="2800" dirty="0"/>
              <a:t> – інфекційні білки</a:t>
            </a:r>
          </a:p>
        </p:txBody>
      </p:sp>
      <p:pic>
        <p:nvPicPr>
          <p:cNvPr id="23557" name="Picture 7" descr="Stanley B. Prusiner and His Majesty the 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689350"/>
            <a:ext cx="20780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normal_rog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538"/>
            <a:ext cx="45720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8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7715200" cy="10849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err="1">
                <a:solidFill>
                  <a:schemeClr val="tx1"/>
                </a:solidFill>
              </a:rPr>
              <a:t>Сучасна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класиф</a:t>
            </a:r>
            <a:r>
              <a:rPr lang="uk-UA" sz="4000" dirty="0">
                <a:solidFill>
                  <a:schemeClr val="tx1"/>
                </a:solidFill>
              </a:rPr>
              <a:t>і</a:t>
            </a:r>
            <a:r>
              <a:rPr lang="ru-RU" sz="4000" dirty="0" err="1">
                <a:solidFill>
                  <a:schemeClr val="tx1"/>
                </a:solidFill>
              </a:rPr>
              <a:t>кація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пріонних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захворювань</a:t>
            </a:r>
            <a:endParaRPr lang="ru-RU" sz="4000" dirty="0">
              <a:solidFill>
                <a:schemeClr val="tx1"/>
              </a:solidFill>
            </a:endParaRPr>
          </a:p>
        </p:txBody>
      </p:sp>
      <p:graphicFrame>
        <p:nvGraphicFramePr>
          <p:cNvPr id="116804" name="Group 68"/>
          <p:cNvGraphicFramePr>
            <a:graphicFrameLocks noGrp="1"/>
          </p:cNvGraphicFramePr>
          <p:nvPr>
            <p:ph idx="1"/>
          </p:nvPr>
        </p:nvGraphicFramePr>
        <p:xfrm>
          <a:off x="0" y="1412774"/>
          <a:ext cx="8686800" cy="5320451"/>
        </p:xfrm>
        <a:graphic>
          <a:graphicData uri="http://schemas.openxmlformats.org/drawingml/2006/table">
            <a:tbl>
              <a:tblPr/>
              <a:tblGrid>
                <a:gridCol w="5846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0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621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9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Нозологічна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форма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Природний хазяїн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6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Хвороба  </a:t>
                      </a: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Kрейтцфельда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Якоба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Людина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9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Kуру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Людина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6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Синдром </a:t>
                      </a: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Герстманна-Штреусслера-Шейнкера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Людина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6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Смертельне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родинне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безсоння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Людина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9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Скрейпі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Вівці, кози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6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Трансміссивна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енцефалопатія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норок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Норки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9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Хронічна виснажлива хвороба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Олені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345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Губкоподібна енцефалопатія великої рогатої худоби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Kорови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и </a:t>
                      </a: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бики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55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Губкоподібна енцефалопатія котів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Kішки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345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Губкоподібна енцефалопатія екзотичних копитних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Антилопи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великий куду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4000" dirty="0">
                <a:solidFill>
                  <a:schemeClr val="tx1"/>
                </a:solidFill>
              </a:rPr>
              <a:t>Четвертинна структура білка. Гемоглобін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8675" name="Picture 7" descr="232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60575"/>
            <a:ext cx="38100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1" descr="book1-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773238"/>
            <a:ext cx="42862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uk-UA" dirty="0">
                <a:solidFill>
                  <a:schemeClr val="tx1"/>
                </a:solidFill>
              </a:rPr>
              <a:t>Прості білки. </a:t>
            </a:r>
            <a:r>
              <a:rPr lang="uk-UA" dirty="0" err="1">
                <a:solidFill>
                  <a:schemeClr val="tx1"/>
                </a:solidFill>
              </a:rPr>
              <a:t>Гістони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747" name="Picture 5" descr="imag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38"/>
            <a:ext cx="40957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 descr="g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419225"/>
            <a:ext cx="275272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uk-UA" dirty="0">
                <a:solidFill>
                  <a:schemeClr val="tx1"/>
                </a:solidFill>
              </a:rPr>
              <a:t>Складні білки. Казеїн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5843" name="Picture 5" descr="kas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20097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7" descr="casein_fig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95425"/>
            <a:ext cx="39909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 descr="Water droplets"/>
          <p:cNvSpPr>
            <a:spLocks noGrp="1" noChangeArrowheads="1"/>
          </p:cNvSpPr>
          <p:nvPr>
            <p:ph type="title"/>
          </p:nvPr>
        </p:nvSpPr>
        <p:spPr>
          <a:xfrm>
            <a:off x="539750" y="492125"/>
            <a:ext cx="8158163" cy="633413"/>
          </a:xfrm>
          <a:noFill/>
          <a:ln w="38100"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uk-UA" dirty="0">
                <a:solidFill>
                  <a:schemeClr val="tx1"/>
                </a:solidFill>
              </a:rPr>
              <a:t>Функції білків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1042988" y="1435100"/>
            <a:ext cx="7200900" cy="46577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uk-UA" sz="2700" dirty="0">
                <a:latin typeface="Arial" charset="0"/>
              </a:rPr>
              <a:t>Метаболічна (ферменти)</a:t>
            </a:r>
          </a:p>
          <a:p>
            <a:pPr marL="342900" indent="-342900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uk-UA" sz="2700" dirty="0">
                <a:latin typeface="Arial" charset="0"/>
              </a:rPr>
              <a:t>Транспортна (гемоглобін, мембранні білки-переносники)</a:t>
            </a:r>
          </a:p>
          <a:p>
            <a:pPr marL="342900" indent="-342900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uk-UA" sz="2700" dirty="0">
                <a:latin typeface="Arial" charset="0"/>
              </a:rPr>
              <a:t>Захисна (антитіла, токсини)</a:t>
            </a:r>
          </a:p>
          <a:p>
            <a:pPr marL="342900" indent="-342900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uk-UA" sz="2700" dirty="0">
                <a:latin typeface="Arial" charset="0"/>
              </a:rPr>
              <a:t>Структурна (колаген, фіброїн, кератин)</a:t>
            </a:r>
          </a:p>
          <a:p>
            <a:pPr marL="342900" indent="-342900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uk-UA" sz="2700" dirty="0">
                <a:latin typeface="Arial" charset="0"/>
              </a:rPr>
              <a:t>Рухова (білки м</a:t>
            </a:r>
            <a:r>
              <a:rPr lang="en-US" sz="2700" dirty="0">
                <a:latin typeface="Arial" charset="0"/>
              </a:rPr>
              <a:t>’</a:t>
            </a:r>
            <a:r>
              <a:rPr lang="uk-UA" sz="2700" dirty="0">
                <a:latin typeface="Arial" charset="0"/>
              </a:rPr>
              <a:t>язів)</a:t>
            </a:r>
          </a:p>
          <a:p>
            <a:pPr marL="342900" indent="-342900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uk-UA" sz="2700" dirty="0">
                <a:latin typeface="Arial" charset="0"/>
              </a:rPr>
              <a:t>Гормональна (інсулін, гормони гіпофіза)</a:t>
            </a:r>
          </a:p>
          <a:p>
            <a:pPr marL="342900" indent="-342900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uk-UA" sz="2700" dirty="0">
                <a:latin typeface="Arial" charset="0"/>
              </a:rPr>
              <a:t>Регуляторна (регулятори експресії генів)</a:t>
            </a:r>
            <a:endParaRPr lang="ru-RU" sz="27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Water droplets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sz="3200" dirty="0">
                <a:solidFill>
                  <a:schemeClr val="tx1"/>
                </a:solidFill>
              </a:rPr>
              <a:t>Представництво хімічних елементів в живій та неживій природі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2291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06867" y="1817440"/>
            <a:ext cx="9250867" cy="5040560"/>
          </a:xfrm>
          <a:noFill/>
          <a:ln w="38100">
            <a:solidFill>
              <a:schemeClr val="bg2"/>
            </a:solidFill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3712" cy="660688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Захисна функція білків </a:t>
            </a:r>
          </a:p>
        </p:txBody>
      </p:sp>
      <p:pic>
        <p:nvPicPr>
          <p:cNvPr id="37891" name="Содержимое 3" descr="http://www.ibch.ru/en/downloads/labs/toxinology/Dimer-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3141439"/>
            <a:ext cx="3423158" cy="3311749"/>
          </a:xfrm>
        </p:spPr>
      </p:pic>
      <p:sp>
        <p:nvSpPr>
          <p:cNvPr id="37892" name="Содержимое 6"/>
          <p:cNvSpPr>
            <a:spLocks noGrp="1"/>
          </p:cNvSpPr>
          <p:nvPr>
            <p:ph sz="half" idx="2"/>
          </p:nvPr>
        </p:nvSpPr>
        <p:spPr>
          <a:xfrm>
            <a:off x="4178808" y="1628800"/>
            <a:ext cx="4137608" cy="4497363"/>
          </a:xfrm>
        </p:spPr>
        <p:txBody>
          <a:bodyPr>
            <a:normAutofit/>
          </a:bodyPr>
          <a:lstStyle/>
          <a:p>
            <a:r>
              <a:rPr lang="uk-UA" dirty="0"/>
              <a:t>Кристалічна структура </a:t>
            </a:r>
            <a:r>
              <a:rPr lang="uk-UA" dirty="0" err="1"/>
              <a:t>димера</a:t>
            </a:r>
            <a:r>
              <a:rPr lang="uk-UA" dirty="0"/>
              <a:t> </a:t>
            </a:r>
            <a:r>
              <a:rPr lang="uk-UA" dirty="0" err="1"/>
              <a:t>альфа-кобратоксину</a:t>
            </a:r>
            <a:r>
              <a:rPr lang="uk-UA" dirty="0"/>
              <a:t>.</a:t>
            </a:r>
          </a:p>
          <a:p>
            <a:r>
              <a:rPr lang="uk-UA" dirty="0"/>
              <a:t>До складу отрути входять : </a:t>
            </a:r>
            <a:r>
              <a:rPr lang="ru-RU" dirty="0" err="1"/>
              <a:t>білки</a:t>
            </a:r>
            <a:r>
              <a:rPr lang="ru-RU" dirty="0"/>
              <a:t>, </a:t>
            </a:r>
            <a:r>
              <a:rPr lang="ru-RU" dirty="0" err="1"/>
              <a:t>амінокислоти</a:t>
            </a:r>
            <a:r>
              <a:rPr lang="ru-RU" dirty="0"/>
              <a:t>, </a:t>
            </a:r>
            <a:r>
              <a:rPr lang="ru-RU" dirty="0" err="1"/>
              <a:t>жирні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, </a:t>
            </a:r>
            <a:r>
              <a:rPr lang="ru-RU" dirty="0" err="1"/>
              <a:t>ферменти</a:t>
            </a:r>
            <a:r>
              <a:rPr lang="ru-RU" dirty="0"/>
              <a:t> (</a:t>
            </a:r>
            <a:r>
              <a:rPr lang="ru-RU" dirty="0" err="1"/>
              <a:t>гидролази,протеази</a:t>
            </a:r>
            <a:r>
              <a:rPr lang="ru-RU" dirty="0"/>
              <a:t>, </a:t>
            </a:r>
            <a:r>
              <a:rPr lang="ru-RU" dirty="0" err="1"/>
              <a:t>нуклеази</a:t>
            </a:r>
            <a:r>
              <a:rPr lang="ru-RU" dirty="0"/>
              <a:t> та </a:t>
            </a:r>
            <a:r>
              <a:rPr lang="ru-RU" dirty="0" err="1"/>
              <a:t>їн</a:t>
            </a:r>
            <a:r>
              <a:rPr lang="ru-RU" dirty="0"/>
              <a:t>), </a:t>
            </a:r>
            <a:r>
              <a:rPr lang="ru-RU" dirty="0" err="1"/>
              <a:t>мікроелементи</a:t>
            </a:r>
            <a:endParaRPr lang="uk-UA" dirty="0"/>
          </a:p>
        </p:txBody>
      </p:sp>
      <p:pic>
        <p:nvPicPr>
          <p:cNvPr id="37893" name="irc_mi" descr="http://s54.radikal.ru/i146/0807/57/fa99f4dfc48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20193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4000" dirty="0">
                <a:solidFill>
                  <a:schemeClr val="tx1"/>
                </a:solidFill>
              </a:rPr>
              <a:t>Денатурація і </a:t>
            </a:r>
            <a:r>
              <a:rPr lang="uk-UA" sz="4000" dirty="0" err="1">
                <a:solidFill>
                  <a:schemeClr val="tx1"/>
                </a:solidFill>
              </a:rPr>
              <a:t>ренатурація</a:t>
            </a:r>
            <a:r>
              <a:rPr lang="uk-UA" sz="4000" dirty="0">
                <a:solidFill>
                  <a:schemeClr val="tx1"/>
                </a:solidFill>
              </a:rPr>
              <a:t> білка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0963" name="Picture 5" descr="264486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484313"/>
            <a:ext cx="5307013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 descr="Water droplets"/>
          <p:cNvSpPr>
            <a:spLocks noChangeArrowheads="1"/>
          </p:cNvSpPr>
          <p:nvPr/>
        </p:nvSpPr>
        <p:spPr bwMode="auto">
          <a:xfrm>
            <a:off x="1382713" y="73025"/>
            <a:ext cx="6573837" cy="105251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2800" b="1" dirty="0" err="1"/>
              <a:t>Фолдинг</a:t>
            </a:r>
            <a:r>
              <a:rPr lang="uk-UA" sz="2800" b="1" dirty="0"/>
              <a:t> білків</a:t>
            </a:r>
            <a:br>
              <a:rPr lang="uk-UA" sz="2800" b="1" dirty="0"/>
            </a:br>
            <a:r>
              <a:rPr lang="uk-UA" sz="2800" b="1" dirty="0"/>
              <a:t>за допомогою </a:t>
            </a:r>
            <a:r>
              <a:rPr lang="uk-UA" sz="2800" b="1" dirty="0" err="1"/>
              <a:t>шаперонів</a:t>
            </a:r>
            <a:endParaRPr lang="ru-RU" sz="2800" b="1" dirty="0"/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1258888" y="2151063"/>
          <a:ext cx="6865937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Photo Editor Photo" r:id="rId3" imgW="6866667" imgH="1638529" progId="">
                  <p:embed/>
                </p:oleObj>
              </mc:Choice>
              <mc:Fallback>
                <p:oleObj name="Photo Editor Photo" r:id="rId3" imgW="6866667" imgH="163852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151063"/>
                        <a:ext cx="6865937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1" name="AutoShape 15"/>
          <p:cNvSpPr>
            <a:spLocks noChangeArrowheads="1"/>
          </p:cNvSpPr>
          <p:nvPr/>
        </p:nvSpPr>
        <p:spPr bwMode="auto">
          <a:xfrm>
            <a:off x="71438" y="1341438"/>
            <a:ext cx="3348037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BFDFA"/>
              </a:gs>
              <a:gs pos="50000">
                <a:schemeClr val="bg1"/>
              </a:gs>
              <a:gs pos="100000">
                <a:srgbClr val="8BFD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1600">
                <a:latin typeface="Arial" charset="0"/>
              </a:rPr>
              <a:t>Новосинтезований або</a:t>
            </a:r>
          </a:p>
          <a:p>
            <a:pPr algn="ctr">
              <a:defRPr/>
            </a:pPr>
            <a:r>
              <a:rPr lang="uk-UA" sz="1600">
                <a:latin typeface="Arial" charset="0"/>
              </a:rPr>
              <a:t>денатурований білок</a:t>
            </a:r>
            <a:endParaRPr lang="ru-RU" sz="1600">
              <a:latin typeface="Arial" charset="0"/>
            </a:endParaRPr>
          </a:p>
        </p:txBody>
      </p:sp>
      <p:sp>
        <p:nvSpPr>
          <p:cNvPr id="3077" name="Line 17"/>
          <p:cNvSpPr>
            <a:spLocks noChangeShapeType="1"/>
          </p:cNvSpPr>
          <p:nvPr/>
        </p:nvSpPr>
        <p:spPr bwMode="auto">
          <a:xfrm>
            <a:off x="3348038" y="2205038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078" name="Line 18"/>
          <p:cNvSpPr>
            <a:spLocks noChangeShapeType="1"/>
          </p:cNvSpPr>
          <p:nvPr/>
        </p:nvSpPr>
        <p:spPr bwMode="auto">
          <a:xfrm>
            <a:off x="5580063" y="2205038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65597" name="Group 61"/>
          <p:cNvGraphicFramePr>
            <a:graphicFrameLocks noGrp="1"/>
          </p:cNvGraphicFramePr>
          <p:nvPr/>
        </p:nvGraphicFramePr>
        <p:xfrm>
          <a:off x="1258888" y="3789363"/>
          <a:ext cx="6842125" cy="1463040"/>
        </p:xfrm>
        <a:graphic>
          <a:graphicData uri="http://schemas.openxmlformats.org/drawingml/2006/table">
            <a:tbl>
              <a:tblPr/>
              <a:tblGrid>
                <a:gridCol w="208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Зв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’</a:t>
                      </a:r>
                      <a:r>
                        <a:rPr kumimoji="0" lang="uk-U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язування</a:t>
                      </a: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білку з </a:t>
                      </a:r>
                      <a:r>
                        <a:rPr kumimoji="0" lang="uk-U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шапероном</a:t>
                      </a: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та входження в нього 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AF197"/>
                        </a:gs>
                        <a:gs pos="50000">
                          <a:srgbClr val="CCFFFF"/>
                        </a:gs>
                        <a:gs pos="100000">
                          <a:srgbClr val="CAF19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Запечатування за допомогою </a:t>
                      </a:r>
                      <a:r>
                        <a:rPr kumimoji="0" lang="uk-U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шаперону-кришки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AF197"/>
                        </a:gs>
                        <a:gs pos="50000">
                          <a:schemeClr val="accent1"/>
                        </a:gs>
                        <a:gs pos="100000">
                          <a:srgbClr val="CAF19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Фолдінг</a:t>
                      </a: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та вихід правильно згорнутого білку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AF197"/>
                        </a:gs>
                        <a:gs pos="50000">
                          <a:schemeClr val="accent1"/>
                        </a:gs>
                        <a:gs pos="100000">
                          <a:srgbClr val="CAF197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89" name="Line 40"/>
          <p:cNvSpPr>
            <a:spLocks noChangeShapeType="1"/>
          </p:cNvSpPr>
          <p:nvPr/>
        </p:nvSpPr>
        <p:spPr bwMode="auto">
          <a:xfrm>
            <a:off x="1403350" y="2060575"/>
            <a:ext cx="1444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65577" name="AutoShape 41"/>
          <p:cNvSpPr>
            <a:spLocks noChangeArrowheads="1"/>
          </p:cNvSpPr>
          <p:nvPr/>
        </p:nvSpPr>
        <p:spPr bwMode="auto">
          <a:xfrm>
            <a:off x="73025" y="2205038"/>
            <a:ext cx="1258888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BFDFA"/>
              </a:gs>
              <a:gs pos="50000">
                <a:schemeClr val="bg1"/>
              </a:gs>
              <a:gs pos="100000">
                <a:srgbClr val="8BFD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>
                <a:latin typeface="Arial" charset="0"/>
              </a:rPr>
              <a:t>шаперон</a:t>
            </a:r>
            <a:endParaRPr lang="ru-RU">
              <a:latin typeface="Arial" charset="0"/>
            </a:endParaRPr>
          </a:p>
        </p:txBody>
      </p:sp>
      <p:sp>
        <p:nvSpPr>
          <p:cNvPr id="3091" name="Line 42"/>
          <p:cNvSpPr>
            <a:spLocks noChangeShapeType="1"/>
          </p:cNvSpPr>
          <p:nvPr/>
        </p:nvSpPr>
        <p:spPr bwMode="auto">
          <a:xfrm>
            <a:off x="1042988" y="2781300"/>
            <a:ext cx="2889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65585" name="AutoShape 49"/>
          <p:cNvSpPr>
            <a:spLocks noChangeArrowheads="1"/>
          </p:cNvSpPr>
          <p:nvPr/>
        </p:nvSpPr>
        <p:spPr bwMode="auto">
          <a:xfrm>
            <a:off x="3492500" y="1341438"/>
            <a:ext cx="2089150" cy="719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BFDFA"/>
              </a:gs>
              <a:gs pos="50000">
                <a:schemeClr val="bg1"/>
              </a:gs>
              <a:gs pos="100000">
                <a:srgbClr val="8BFD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>
                <a:latin typeface="Arial" charset="0"/>
              </a:rPr>
              <a:t>“Шаперон-кришка”</a:t>
            </a:r>
            <a:endParaRPr lang="ru-RU">
              <a:latin typeface="Arial" charset="0"/>
            </a:endParaRPr>
          </a:p>
        </p:txBody>
      </p:sp>
      <p:sp>
        <p:nvSpPr>
          <p:cNvPr id="3093" name="Line 50"/>
          <p:cNvSpPr>
            <a:spLocks noChangeShapeType="1"/>
          </p:cNvSpPr>
          <p:nvPr/>
        </p:nvSpPr>
        <p:spPr bwMode="auto">
          <a:xfrm flipH="1">
            <a:off x="3995738" y="2060575"/>
            <a:ext cx="1444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65587" name="AutoShape 51"/>
          <p:cNvSpPr>
            <a:spLocks noChangeArrowheads="1"/>
          </p:cNvSpPr>
          <p:nvPr/>
        </p:nvSpPr>
        <p:spPr bwMode="auto">
          <a:xfrm>
            <a:off x="6156325" y="1341438"/>
            <a:ext cx="2879725" cy="719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BFDFA"/>
              </a:gs>
              <a:gs pos="50000">
                <a:schemeClr val="bg1"/>
              </a:gs>
              <a:gs pos="100000">
                <a:srgbClr val="8BFD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>
                <a:latin typeface="Arial" charset="0"/>
              </a:rPr>
              <a:t>Білок правильної</a:t>
            </a:r>
          </a:p>
          <a:p>
            <a:pPr algn="ctr">
              <a:defRPr/>
            </a:pPr>
            <a:r>
              <a:rPr lang="uk-UA">
                <a:latin typeface="Arial" charset="0"/>
              </a:rPr>
              <a:t>конформації</a:t>
            </a:r>
            <a:endParaRPr lang="ru-RU">
              <a:latin typeface="Arial" charset="0"/>
            </a:endParaRPr>
          </a:p>
        </p:txBody>
      </p:sp>
      <p:sp>
        <p:nvSpPr>
          <p:cNvPr id="3095" name="Line 52"/>
          <p:cNvSpPr>
            <a:spLocks noChangeShapeType="1"/>
          </p:cNvSpPr>
          <p:nvPr/>
        </p:nvSpPr>
        <p:spPr bwMode="auto">
          <a:xfrm flipH="1">
            <a:off x="7596188" y="2060575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096" name="Text Box 53"/>
          <p:cNvSpPr txBox="1">
            <a:spLocks noChangeArrowheads="1"/>
          </p:cNvSpPr>
          <p:nvPr/>
        </p:nvSpPr>
        <p:spPr bwMode="auto">
          <a:xfrm>
            <a:off x="2914650" y="2205038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>
                <a:solidFill>
                  <a:schemeClr val="hlink"/>
                </a:solidFill>
              </a:rPr>
              <a:t>1</a:t>
            </a:r>
            <a:endParaRPr lang="ru-RU" sz="2400" b="1">
              <a:solidFill>
                <a:schemeClr val="hlink"/>
              </a:solidFill>
            </a:endParaRPr>
          </a:p>
        </p:txBody>
      </p:sp>
      <p:sp>
        <p:nvSpPr>
          <p:cNvPr id="3097" name="Text Box 55"/>
          <p:cNvSpPr txBox="1">
            <a:spLocks noChangeArrowheads="1"/>
          </p:cNvSpPr>
          <p:nvPr/>
        </p:nvSpPr>
        <p:spPr bwMode="auto">
          <a:xfrm>
            <a:off x="5148263" y="2205038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>
                <a:solidFill>
                  <a:schemeClr val="hlink"/>
                </a:solidFill>
              </a:rPr>
              <a:t>2</a:t>
            </a:r>
            <a:endParaRPr lang="ru-RU" sz="2400" b="1">
              <a:solidFill>
                <a:schemeClr val="hlink"/>
              </a:solidFill>
            </a:endParaRPr>
          </a:p>
        </p:txBody>
      </p:sp>
      <p:sp>
        <p:nvSpPr>
          <p:cNvPr id="3098" name="Text Box 56"/>
          <p:cNvSpPr txBox="1">
            <a:spLocks noChangeArrowheads="1"/>
          </p:cNvSpPr>
          <p:nvPr/>
        </p:nvSpPr>
        <p:spPr bwMode="auto">
          <a:xfrm>
            <a:off x="7740650" y="2205038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>
                <a:solidFill>
                  <a:schemeClr val="hlink"/>
                </a:solidFill>
              </a:rPr>
              <a:t>3</a:t>
            </a:r>
            <a:endParaRPr lang="ru-RU" sz="2400" b="1">
              <a:solidFill>
                <a:schemeClr val="hlink"/>
              </a:solidFill>
            </a:endParaRPr>
          </a:p>
        </p:txBody>
      </p:sp>
      <p:sp>
        <p:nvSpPr>
          <p:cNvPr id="3099" name="AutoShape 62"/>
          <p:cNvSpPr>
            <a:spLocks noChangeArrowheads="1"/>
          </p:cNvSpPr>
          <p:nvPr/>
        </p:nvSpPr>
        <p:spPr bwMode="auto">
          <a:xfrm>
            <a:off x="250825" y="5300663"/>
            <a:ext cx="8642350" cy="1152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Білки-шаперони захищають новосинезовані або денатуровані</a:t>
            </a:r>
          </a:p>
          <a:p>
            <a:pPr algn="ctr"/>
            <a:r>
              <a:rPr lang="uk-UA"/>
              <a:t> білки від неправильного згортання та</a:t>
            </a:r>
          </a:p>
          <a:p>
            <a:pPr algn="ctr"/>
            <a:r>
              <a:rPr lang="uk-UA"/>
              <a:t>забезпечують досягнення нативної конформації</a:t>
            </a:r>
            <a:endParaRPr 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1905000"/>
            <a:ext cx="6254750" cy="742950"/>
          </a:xfrm>
        </p:spPr>
        <p:txBody>
          <a:bodyPr>
            <a:noAutofit/>
          </a:bodyPr>
          <a:lstStyle/>
          <a:p>
            <a:r>
              <a:rPr lang="uk-UA" sz="5400" dirty="0" err="1">
                <a:solidFill>
                  <a:srgbClr val="C00000"/>
                </a:solidFill>
              </a:rPr>
              <a:t>Нуклеотиди</a:t>
            </a:r>
            <a:r>
              <a:rPr lang="uk-UA" sz="5400" dirty="0">
                <a:solidFill>
                  <a:srgbClr val="C00000"/>
                </a:solidFill>
              </a:rPr>
              <a:t> і нуклеїнові кислоти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3048000" y="2895600"/>
            <a:ext cx="1752600" cy="1066800"/>
          </a:xfrm>
          <a:prstGeom prst="pentagon">
            <a:avLst/>
          </a:prstGeom>
          <a:gradFill rotWithShape="1">
            <a:gsLst>
              <a:gs pos="0">
                <a:srgbClr val="FFFF66"/>
              </a:gs>
              <a:gs pos="100000">
                <a:srgbClr val="F2D7AC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>
              <a:rot lat="20999997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2400"/>
              <a:t>цукор</a:t>
            </a:r>
            <a:endParaRPr lang="ru-RU" sz="2400"/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auto">
          <a:xfrm>
            <a:off x="2209800" y="2590800"/>
            <a:ext cx="914400" cy="762000"/>
          </a:xfrm>
          <a:prstGeom prst="octagon">
            <a:avLst>
              <a:gd name="adj" fmla="val 37292"/>
            </a:avLst>
          </a:prstGeom>
          <a:gradFill rotWithShape="1">
            <a:gsLst>
              <a:gs pos="0">
                <a:srgbClr val="FAC1A4"/>
              </a:gs>
              <a:gs pos="100000">
                <a:srgbClr val="F2F1B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>
              <a:rot lat="21299997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AC1A4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/>
              <a:t>фосфат</a:t>
            </a:r>
            <a:endParaRPr lang="ru-RU"/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4286248" y="2357430"/>
            <a:ext cx="1733552" cy="91917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rgbClr val="F0AEE7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dirty="0" err="1"/>
              <a:t>нітрогеновмісна</a:t>
            </a:r>
            <a:r>
              <a:rPr lang="uk-UA" dirty="0"/>
              <a:t> </a:t>
            </a:r>
          </a:p>
          <a:p>
            <a:pPr algn="ctr"/>
            <a:r>
              <a:rPr lang="uk-UA" dirty="0"/>
              <a:t>основа</a:t>
            </a:r>
            <a:endParaRPr lang="ru-RU" dirty="0"/>
          </a:p>
        </p:txBody>
      </p:sp>
      <p:sp>
        <p:nvSpPr>
          <p:cNvPr id="3084" name="AutoShape 5"/>
          <p:cNvSpPr>
            <a:spLocks noChangeArrowheads="1"/>
          </p:cNvSpPr>
          <p:nvPr/>
        </p:nvSpPr>
        <p:spPr bwMode="auto">
          <a:xfrm>
            <a:off x="1066800" y="76200"/>
            <a:ext cx="7924800" cy="838200"/>
          </a:xfrm>
          <a:prstGeom prst="flowChartAlternateProcess">
            <a:avLst/>
          </a:prstGeom>
          <a:gradFill rotWithShape="1">
            <a:gsLst>
              <a:gs pos="0">
                <a:srgbClr val="A0CB6D"/>
              </a:gs>
              <a:gs pos="50000">
                <a:srgbClr val="F2F1B8"/>
              </a:gs>
              <a:gs pos="100000">
                <a:srgbClr val="A0CB6D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2F1B8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3000" b="1" dirty="0"/>
              <a:t>Схема нуклеотиду та хімічний склад</a:t>
            </a:r>
          </a:p>
          <a:p>
            <a:pPr algn="ctr"/>
            <a:r>
              <a:rPr lang="uk-UA" sz="3000" b="1" dirty="0" err="1"/>
              <a:t>нуклеотидів</a:t>
            </a:r>
            <a:r>
              <a:rPr lang="uk-UA" sz="3000" b="1" dirty="0"/>
              <a:t> ДНК та РНК</a:t>
            </a:r>
            <a:endParaRPr lang="ru-RU" sz="3000" b="1" dirty="0"/>
          </a:p>
        </p:txBody>
      </p:sp>
      <p:pic>
        <p:nvPicPr>
          <p:cNvPr id="308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2057400" y="4572000"/>
          <a:ext cx="1619250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Photo Editor Photo" r:id="rId4" imgW="1009791" imgH="952633" progId="">
                  <p:embed/>
                </p:oleObj>
              </mc:Choice>
              <mc:Fallback>
                <p:oleObj name="Photo Editor Photo" r:id="rId4" imgW="1009791" imgH="952633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1619250" cy="1527175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6666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4191000" y="4572000"/>
          <a:ext cx="1619250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Photo Editor Photo" r:id="rId6" imgW="1009791" imgH="952633" progId="">
                  <p:embed/>
                </p:oleObj>
              </mc:Choice>
              <mc:Fallback>
                <p:oleObj name="Photo Editor Photo" r:id="rId6" imgW="1009791" imgH="952633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572000"/>
                        <a:ext cx="1619250" cy="1528763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6666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AutoShape 9"/>
          <p:cNvSpPr>
            <a:spLocks noChangeArrowheads="1"/>
          </p:cNvSpPr>
          <p:nvPr/>
        </p:nvSpPr>
        <p:spPr bwMode="auto">
          <a:xfrm>
            <a:off x="1981200" y="6172200"/>
            <a:ext cx="17526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0CB6D"/>
              </a:gs>
              <a:gs pos="100000">
                <a:srgbClr val="F2F1B8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A0CB6D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2400"/>
              <a:t>рибоза</a:t>
            </a:r>
            <a:endParaRPr lang="ru-RU" sz="2400"/>
          </a:p>
        </p:txBody>
      </p:sp>
      <p:sp>
        <p:nvSpPr>
          <p:cNvPr id="3087" name="AutoShape 10"/>
          <p:cNvSpPr>
            <a:spLocks noChangeArrowheads="1"/>
          </p:cNvSpPr>
          <p:nvPr/>
        </p:nvSpPr>
        <p:spPr bwMode="auto">
          <a:xfrm>
            <a:off x="4114800" y="6172200"/>
            <a:ext cx="17526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0CB6D"/>
              </a:gs>
              <a:gs pos="100000">
                <a:srgbClr val="F2F1B8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A0CB6D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2000"/>
              <a:t>дезоксирибоза</a:t>
            </a:r>
            <a:endParaRPr lang="ru-RU" sz="2000"/>
          </a:p>
        </p:txBody>
      </p:sp>
      <p:sp>
        <p:nvSpPr>
          <p:cNvPr id="3088" name="AutoShape 11"/>
          <p:cNvSpPr>
            <a:spLocks noChangeArrowheads="1"/>
          </p:cNvSpPr>
          <p:nvPr/>
        </p:nvSpPr>
        <p:spPr bwMode="auto">
          <a:xfrm rot="8559039">
            <a:off x="2590800" y="40386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2F1B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uk-UA"/>
          </a:p>
        </p:txBody>
      </p:sp>
      <p:sp>
        <p:nvSpPr>
          <p:cNvPr id="3089" name="AutoShape 12"/>
          <p:cNvSpPr>
            <a:spLocks noChangeArrowheads="1"/>
          </p:cNvSpPr>
          <p:nvPr/>
        </p:nvSpPr>
        <p:spPr bwMode="auto">
          <a:xfrm rot="2798499">
            <a:off x="4533900" y="40005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2F1B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uk-UA"/>
          </a:p>
        </p:txBody>
      </p:sp>
      <p:graphicFrame>
        <p:nvGraphicFramePr>
          <p:cNvPr id="3076" name="Object 13"/>
          <p:cNvGraphicFramePr>
            <a:graphicFrameLocks noChangeAspect="1"/>
          </p:cNvGraphicFramePr>
          <p:nvPr/>
        </p:nvGraphicFramePr>
        <p:xfrm>
          <a:off x="6096000" y="1143000"/>
          <a:ext cx="15621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Photo Editor Photo" r:id="rId8" imgW="1181265" imgH="866896" progId="">
                  <p:embed/>
                </p:oleObj>
              </mc:Choice>
              <mc:Fallback>
                <p:oleObj name="Photo Editor Photo" r:id="rId8" imgW="1181265" imgH="866896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143000"/>
                        <a:ext cx="1562100" cy="11461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6666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14"/>
          <p:cNvGraphicFramePr>
            <a:graphicFrameLocks noChangeAspect="1"/>
          </p:cNvGraphicFramePr>
          <p:nvPr/>
        </p:nvGraphicFramePr>
        <p:xfrm>
          <a:off x="6537325" y="2743200"/>
          <a:ext cx="11588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Photo Editor Photo" r:id="rId10" imgW="809738" imgH="905001" progId="">
                  <p:embed/>
                </p:oleObj>
              </mc:Choice>
              <mc:Fallback>
                <p:oleObj name="Photo Editor Photo" r:id="rId10" imgW="809738" imgH="905001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325" y="2743200"/>
                        <a:ext cx="1158875" cy="12954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6666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15"/>
          <p:cNvGraphicFramePr>
            <a:graphicFrameLocks noChangeAspect="1"/>
          </p:cNvGraphicFramePr>
          <p:nvPr/>
        </p:nvGraphicFramePr>
        <p:xfrm>
          <a:off x="7688263" y="4572000"/>
          <a:ext cx="11509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Photo Editor Photo" r:id="rId12" imgW="809738" imgH="905001" progId="">
                  <p:embed/>
                </p:oleObj>
              </mc:Choice>
              <mc:Fallback>
                <p:oleObj name="Photo Editor Photo" r:id="rId12" imgW="809738" imgH="905001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8263" y="4572000"/>
                        <a:ext cx="1150937" cy="12954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6666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16"/>
          <p:cNvGraphicFramePr>
            <a:graphicFrameLocks noChangeAspect="1"/>
          </p:cNvGraphicFramePr>
          <p:nvPr/>
        </p:nvGraphicFramePr>
        <p:xfrm>
          <a:off x="7696200" y="2752725"/>
          <a:ext cx="11430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Photo Editor Photo" r:id="rId14" imgW="895238" imgH="905001" progId="">
                  <p:embed/>
                </p:oleObj>
              </mc:Choice>
              <mc:Fallback>
                <p:oleObj name="Photo Editor Photo" r:id="rId14" imgW="895238" imgH="905001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752725"/>
                        <a:ext cx="1143000" cy="12858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6666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17"/>
          <p:cNvGraphicFramePr>
            <a:graphicFrameLocks noChangeAspect="1"/>
          </p:cNvGraphicFramePr>
          <p:nvPr/>
        </p:nvGraphicFramePr>
        <p:xfrm>
          <a:off x="7696200" y="1143000"/>
          <a:ext cx="114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Photo Editor Photo" r:id="rId16" imgW="923810" imgH="905001" progId="">
                  <p:embed/>
                </p:oleObj>
              </mc:Choice>
              <mc:Fallback>
                <p:oleObj name="Photo Editor Photo" r:id="rId16" imgW="923810" imgH="905001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143000"/>
                        <a:ext cx="1143000" cy="11430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6666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7696200" y="5867400"/>
            <a:ext cx="1143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0CB6D"/>
              </a:gs>
              <a:gs pos="100000">
                <a:srgbClr val="F2F1B8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A0CB6D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2000"/>
              <a:t>Урацил</a:t>
            </a:r>
            <a:endParaRPr lang="ru-RU" sz="2000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7696200" y="4038600"/>
            <a:ext cx="1143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0CB6D"/>
              </a:gs>
              <a:gs pos="100000">
                <a:srgbClr val="F2F1B8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A0CB6D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2000"/>
              <a:t>Тимін</a:t>
            </a:r>
            <a:endParaRPr lang="ru-RU" sz="2000"/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6553200" y="4038600"/>
            <a:ext cx="1143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0CB6D"/>
              </a:gs>
              <a:gs pos="100000">
                <a:srgbClr val="F2F1B8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A0CB6D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2000"/>
              <a:t>Цитозін</a:t>
            </a:r>
            <a:endParaRPr lang="ru-RU" sz="2000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6019800" y="2286000"/>
            <a:ext cx="16764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0CB6D"/>
              </a:gs>
              <a:gs pos="100000">
                <a:srgbClr val="F2F1B8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A0CB6D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2000"/>
              <a:t>Гуанін</a:t>
            </a:r>
            <a:endParaRPr lang="ru-RU" sz="2000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7696200" y="2286000"/>
            <a:ext cx="11430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0CB6D"/>
              </a:gs>
              <a:gs pos="100000">
                <a:srgbClr val="F2F1B8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A0CB6D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2000"/>
              <a:t>Аденін</a:t>
            </a:r>
            <a:endParaRPr lang="ru-RU" sz="2000"/>
          </a:p>
        </p:txBody>
      </p:sp>
      <p:pic>
        <p:nvPicPr>
          <p:cNvPr id="54295" name="Picture 2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90625" y="1066800"/>
            <a:ext cx="1247775" cy="1295400"/>
          </a:xfrm>
          <a:prstGeom prst="rect">
            <a:avLst/>
          </a:prstGeom>
          <a:noFill/>
          <a:ln w="57150">
            <a:solidFill>
              <a:srgbClr val="666633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096" name="AutoShape 24"/>
          <p:cNvSpPr>
            <a:spLocks noChangeArrowheads="1"/>
          </p:cNvSpPr>
          <p:nvPr/>
        </p:nvSpPr>
        <p:spPr bwMode="auto">
          <a:xfrm rot="-7819849">
            <a:off x="2019300" y="23241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2F1B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uk-UA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auto">
          <a:xfrm>
            <a:off x="2971800" y="5791200"/>
            <a:ext cx="457200" cy="3048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098" name="Oval 26"/>
          <p:cNvSpPr>
            <a:spLocks noChangeArrowheads="1"/>
          </p:cNvSpPr>
          <p:nvPr/>
        </p:nvSpPr>
        <p:spPr bwMode="auto">
          <a:xfrm>
            <a:off x="5105400" y="5791200"/>
            <a:ext cx="381000" cy="304800"/>
          </a:xfrm>
          <a:prstGeom prst="ellipse">
            <a:avLst/>
          </a:prstGeom>
          <a:noFill/>
          <a:ln w="38100">
            <a:solidFill>
              <a:srgbClr val="CC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74 0.46944 C -0.37014 0.48171 -0.34236 0.49421 -0.31979 0.43472 C -0.29687 0.37523 -0.29358 0.17245 -0.26094 0.11296 C -0.22847 0.05347 -0.16736 0.09699 -0.12396 0.07824 C -0.08073 0.05949 -0.02066 0.01296 -3.61111E-6 1.85185E-6 " pathEditMode="relative" ptsTypes="aaaaA">
                                      <p:cBhvr>
                                        <p:cTn id="6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736 0.54792 C 0.3092 0.5544 0.20104 0.56111 0.16302 0.53056 C 0.125 0.5 0.20538 0.42338 0.18906 0.36528 C 0.17274 0.30718 0.08142 0.23056 0.0651 0.18264 C 0.04878 0.13472 0.10208 0.10857 0.09132 0.07824 C 0.08055 0.04792 0.04028 0.02384 1.94444E-6 8.67362E-19 " pathEditMode="relative" ptsTypes="aaaaaA">
                                      <p:cBhvr>
                                        <p:cTn id="8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681 -0.4 C -0.26355 -0.41458 -0.24011 -0.42893 -0.22813 -0.37384 C -0.21615 -0.31875 -0.25105 -0.13032 -0.21511 -0.06944 C -0.17917 -0.00856 -0.04896 -0.02014 -0.01285 -0.00856 C 0.02291 0.00301 0.01145 0.00139 -7.5E-6 2.22222E-6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/>
      <p:bldP spid="5427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066800" y="76200"/>
            <a:ext cx="7924800" cy="838200"/>
          </a:xfrm>
          <a:prstGeom prst="flowChartAlternateProcess">
            <a:avLst/>
          </a:prstGeom>
          <a:gradFill rotWithShape="1">
            <a:gsLst>
              <a:gs pos="0">
                <a:srgbClr val="A0CB6D"/>
              </a:gs>
              <a:gs pos="50000">
                <a:srgbClr val="F2F1B8"/>
              </a:gs>
              <a:gs pos="100000">
                <a:srgbClr val="A0CB6D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2F1B8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4800" b="1">
                <a:solidFill>
                  <a:srgbClr val="6B856F"/>
                </a:solidFill>
              </a:rPr>
              <a:t>Функції нуклеотидів. АТФ</a:t>
            </a:r>
            <a:endParaRPr lang="ru-RU" sz="4800" b="1">
              <a:solidFill>
                <a:srgbClr val="6B856F"/>
              </a:solidFill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4114800" y="1600200"/>
            <a:ext cx="1371600" cy="762000"/>
          </a:xfrm>
          <a:prstGeom prst="pentagon">
            <a:avLst/>
          </a:prstGeom>
          <a:gradFill rotWithShape="1">
            <a:gsLst>
              <a:gs pos="0">
                <a:srgbClr val="FFFF66"/>
              </a:gs>
              <a:gs pos="100000">
                <a:srgbClr val="F2D7AC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>
              <a:rot lat="20999997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2400"/>
              <a:t>рибоза</a:t>
            </a:r>
            <a:endParaRPr lang="ru-RU" sz="2400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3352800" y="1295400"/>
            <a:ext cx="838200" cy="609600"/>
          </a:xfrm>
          <a:prstGeom prst="octagon">
            <a:avLst>
              <a:gd name="adj" fmla="val 37292"/>
            </a:avLst>
          </a:prstGeom>
          <a:gradFill rotWithShape="1">
            <a:gsLst>
              <a:gs pos="0">
                <a:srgbClr val="FAC1A4"/>
              </a:gs>
              <a:gs pos="100000">
                <a:srgbClr val="F2F1B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>
              <a:rot lat="21299997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AC1A4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1600"/>
              <a:t>фосфат</a:t>
            </a:r>
            <a:endParaRPr lang="ru-RU" sz="1600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2819400" y="1295400"/>
            <a:ext cx="838200" cy="609600"/>
          </a:xfrm>
          <a:prstGeom prst="octagon">
            <a:avLst>
              <a:gd name="adj" fmla="val 37292"/>
            </a:avLst>
          </a:prstGeom>
          <a:gradFill rotWithShape="1">
            <a:gsLst>
              <a:gs pos="0">
                <a:srgbClr val="FAC1A4"/>
              </a:gs>
              <a:gs pos="100000">
                <a:srgbClr val="F2F1B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>
              <a:rot lat="21299997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AC1A4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1600"/>
              <a:t>фосфат</a:t>
            </a:r>
            <a:endParaRPr lang="ru-RU" sz="1600"/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2209800" y="1295400"/>
            <a:ext cx="838200" cy="609600"/>
          </a:xfrm>
          <a:prstGeom prst="octagon">
            <a:avLst>
              <a:gd name="adj" fmla="val 37292"/>
            </a:avLst>
          </a:prstGeom>
          <a:gradFill rotWithShape="1">
            <a:gsLst>
              <a:gs pos="0">
                <a:srgbClr val="FAC1A4"/>
              </a:gs>
              <a:gs pos="100000">
                <a:srgbClr val="F2F1B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>
              <a:rot lat="21299997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AC1A4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1600" b="1">
                <a:solidFill>
                  <a:srgbClr val="CC3300"/>
                </a:solidFill>
              </a:rPr>
              <a:t>фосфат</a:t>
            </a:r>
            <a:endParaRPr lang="ru-RU" sz="1600" b="1">
              <a:solidFill>
                <a:srgbClr val="CC3300"/>
              </a:solidFill>
            </a:endParaRPr>
          </a:p>
        </p:txBody>
      </p:sp>
      <p:sp>
        <p:nvSpPr>
          <p:cNvPr id="21512" name="Freeform 8"/>
          <p:cNvSpPr>
            <a:spLocks/>
          </p:cNvSpPr>
          <p:nvPr/>
        </p:nvSpPr>
        <p:spPr bwMode="auto">
          <a:xfrm rot="509914">
            <a:off x="5257800" y="1143000"/>
            <a:ext cx="1143000" cy="838200"/>
          </a:xfrm>
          <a:custGeom>
            <a:avLst/>
            <a:gdLst>
              <a:gd name="T0" fmla="*/ 192 w 720"/>
              <a:gd name="T1" fmla="*/ 144 h 528"/>
              <a:gd name="T2" fmla="*/ 0 w 720"/>
              <a:gd name="T3" fmla="*/ 336 h 528"/>
              <a:gd name="T4" fmla="*/ 192 w 720"/>
              <a:gd name="T5" fmla="*/ 528 h 528"/>
              <a:gd name="T6" fmla="*/ 336 w 720"/>
              <a:gd name="T7" fmla="*/ 432 h 528"/>
              <a:gd name="T8" fmla="*/ 576 w 720"/>
              <a:gd name="T9" fmla="*/ 528 h 528"/>
              <a:gd name="T10" fmla="*/ 720 w 720"/>
              <a:gd name="T11" fmla="*/ 384 h 528"/>
              <a:gd name="T12" fmla="*/ 672 w 720"/>
              <a:gd name="T13" fmla="*/ 96 h 528"/>
              <a:gd name="T14" fmla="*/ 480 w 720"/>
              <a:gd name="T15" fmla="*/ 0 h 528"/>
              <a:gd name="T16" fmla="*/ 336 w 720"/>
              <a:gd name="T17" fmla="*/ 192 h 528"/>
              <a:gd name="T18" fmla="*/ 192 w 720"/>
              <a:gd name="T19" fmla="*/ 144 h 5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20"/>
              <a:gd name="T31" fmla="*/ 0 h 528"/>
              <a:gd name="T32" fmla="*/ 720 w 720"/>
              <a:gd name="T33" fmla="*/ 528 h 5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20" h="528">
                <a:moveTo>
                  <a:pt x="192" y="144"/>
                </a:moveTo>
                <a:lnTo>
                  <a:pt x="0" y="336"/>
                </a:lnTo>
                <a:lnTo>
                  <a:pt x="192" y="528"/>
                </a:lnTo>
                <a:lnTo>
                  <a:pt x="336" y="432"/>
                </a:lnTo>
                <a:lnTo>
                  <a:pt x="576" y="528"/>
                </a:lnTo>
                <a:lnTo>
                  <a:pt x="720" y="384"/>
                </a:lnTo>
                <a:lnTo>
                  <a:pt x="672" y="96"/>
                </a:lnTo>
                <a:lnTo>
                  <a:pt x="480" y="0"/>
                </a:lnTo>
                <a:lnTo>
                  <a:pt x="336" y="192"/>
                </a:lnTo>
                <a:lnTo>
                  <a:pt x="192" y="144"/>
                </a:lnTo>
                <a:close/>
              </a:path>
            </a:pathLst>
          </a:custGeom>
          <a:gradFill rotWithShape="1">
            <a:gsLst>
              <a:gs pos="0">
                <a:srgbClr val="AFEFB8"/>
              </a:gs>
              <a:gs pos="100000">
                <a:srgbClr val="CCCCFF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>
              <a:rot lat="21299997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AFEFB8"/>
            </a:extrusionClr>
          </a:sp3d>
        </p:spPr>
        <p:txBody>
          <a:bodyPr>
            <a:flatTx/>
          </a:bodyPr>
          <a:lstStyle/>
          <a:p>
            <a:endParaRPr lang="uk-UA"/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4114800" y="5638800"/>
            <a:ext cx="1371600" cy="762000"/>
          </a:xfrm>
          <a:prstGeom prst="pentagon">
            <a:avLst/>
          </a:prstGeom>
          <a:gradFill rotWithShape="1">
            <a:gsLst>
              <a:gs pos="0">
                <a:srgbClr val="FFFF66"/>
              </a:gs>
              <a:gs pos="100000">
                <a:srgbClr val="F2D7AC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>
              <a:rot lat="20999997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2400"/>
              <a:t>рибоза</a:t>
            </a:r>
            <a:endParaRPr lang="ru-RU" sz="2400"/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3505200" y="5257800"/>
            <a:ext cx="838200" cy="609600"/>
          </a:xfrm>
          <a:prstGeom prst="octagon">
            <a:avLst>
              <a:gd name="adj" fmla="val 37292"/>
            </a:avLst>
          </a:prstGeom>
          <a:gradFill rotWithShape="1">
            <a:gsLst>
              <a:gs pos="0">
                <a:srgbClr val="FAC1A4"/>
              </a:gs>
              <a:gs pos="100000">
                <a:srgbClr val="F2F1B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>
              <a:rot lat="21299997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AC1A4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1600"/>
              <a:t>фосфат</a:t>
            </a:r>
            <a:endParaRPr lang="ru-RU" sz="1600"/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2819400" y="5257800"/>
            <a:ext cx="838200" cy="609600"/>
          </a:xfrm>
          <a:prstGeom prst="octagon">
            <a:avLst>
              <a:gd name="adj" fmla="val 37292"/>
            </a:avLst>
          </a:prstGeom>
          <a:gradFill rotWithShape="1">
            <a:gsLst>
              <a:gs pos="0">
                <a:srgbClr val="FAC1A4"/>
              </a:gs>
              <a:gs pos="100000">
                <a:srgbClr val="F2F1B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>
              <a:rot lat="21299997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AC1A4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1600"/>
              <a:t>фосфат</a:t>
            </a:r>
            <a:endParaRPr lang="ru-RU" sz="1600"/>
          </a:p>
        </p:txBody>
      </p:sp>
      <p:sp>
        <p:nvSpPr>
          <p:cNvPr id="56332" name="AutoShape 12"/>
          <p:cNvSpPr>
            <a:spLocks noChangeArrowheads="1"/>
          </p:cNvSpPr>
          <p:nvPr/>
        </p:nvSpPr>
        <p:spPr bwMode="auto">
          <a:xfrm>
            <a:off x="1447800" y="5257800"/>
            <a:ext cx="838200" cy="609600"/>
          </a:xfrm>
          <a:prstGeom prst="octagon">
            <a:avLst>
              <a:gd name="adj" fmla="val 37292"/>
            </a:avLst>
          </a:prstGeom>
          <a:gradFill rotWithShape="1">
            <a:gsLst>
              <a:gs pos="0">
                <a:srgbClr val="FAC1A4"/>
              </a:gs>
              <a:gs pos="100000">
                <a:srgbClr val="F2F1B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>
              <a:rot lat="21299997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AC1A4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1600"/>
              <a:t>фосфат</a:t>
            </a:r>
            <a:endParaRPr lang="ru-RU" sz="1600"/>
          </a:p>
        </p:txBody>
      </p:sp>
      <p:sp>
        <p:nvSpPr>
          <p:cNvPr id="21517" name="Freeform 13"/>
          <p:cNvSpPr>
            <a:spLocks/>
          </p:cNvSpPr>
          <p:nvPr/>
        </p:nvSpPr>
        <p:spPr bwMode="auto">
          <a:xfrm rot="509914">
            <a:off x="5257800" y="5181600"/>
            <a:ext cx="1143000" cy="838200"/>
          </a:xfrm>
          <a:custGeom>
            <a:avLst/>
            <a:gdLst>
              <a:gd name="T0" fmla="*/ 192 w 720"/>
              <a:gd name="T1" fmla="*/ 144 h 528"/>
              <a:gd name="T2" fmla="*/ 0 w 720"/>
              <a:gd name="T3" fmla="*/ 336 h 528"/>
              <a:gd name="T4" fmla="*/ 192 w 720"/>
              <a:gd name="T5" fmla="*/ 528 h 528"/>
              <a:gd name="T6" fmla="*/ 336 w 720"/>
              <a:gd name="T7" fmla="*/ 432 h 528"/>
              <a:gd name="T8" fmla="*/ 576 w 720"/>
              <a:gd name="T9" fmla="*/ 528 h 528"/>
              <a:gd name="T10" fmla="*/ 720 w 720"/>
              <a:gd name="T11" fmla="*/ 384 h 528"/>
              <a:gd name="T12" fmla="*/ 672 w 720"/>
              <a:gd name="T13" fmla="*/ 96 h 528"/>
              <a:gd name="T14" fmla="*/ 480 w 720"/>
              <a:gd name="T15" fmla="*/ 0 h 528"/>
              <a:gd name="T16" fmla="*/ 336 w 720"/>
              <a:gd name="T17" fmla="*/ 192 h 528"/>
              <a:gd name="T18" fmla="*/ 192 w 720"/>
              <a:gd name="T19" fmla="*/ 144 h 5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20"/>
              <a:gd name="T31" fmla="*/ 0 h 528"/>
              <a:gd name="T32" fmla="*/ 720 w 720"/>
              <a:gd name="T33" fmla="*/ 528 h 5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20" h="528">
                <a:moveTo>
                  <a:pt x="192" y="144"/>
                </a:moveTo>
                <a:lnTo>
                  <a:pt x="0" y="336"/>
                </a:lnTo>
                <a:lnTo>
                  <a:pt x="192" y="528"/>
                </a:lnTo>
                <a:lnTo>
                  <a:pt x="336" y="432"/>
                </a:lnTo>
                <a:lnTo>
                  <a:pt x="576" y="528"/>
                </a:lnTo>
                <a:lnTo>
                  <a:pt x="720" y="384"/>
                </a:lnTo>
                <a:lnTo>
                  <a:pt x="672" y="96"/>
                </a:lnTo>
                <a:lnTo>
                  <a:pt x="480" y="0"/>
                </a:lnTo>
                <a:lnTo>
                  <a:pt x="336" y="192"/>
                </a:lnTo>
                <a:lnTo>
                  <a:pt x="192" y="144"/>
                </a:lnTo>
                <a:close/>
              </a:path>
            </a:pathLst>
          </a:custGeom>
          <a:gradFill rotWithShape="1">
            <a:gsLst>
              <a:gs pos="0">
                <a:srgbClr val="AFEFB8"/>
              </a:gs>
              <a:gs pos="100000">
                <a:srgbClr val="CCCCFF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>
              <a:rot lat="21299997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AFEFB8"/>
            </a:extrusionClr>
          </a:sp3d>
        </p:spPr>
        <p:txBody>
          <a:bodyPr>
            <a:flatTx/>
          </a:bodyPr>
          <a:lstStyle/>
          <a:p>
            <a:endParaRPr lang="uk-UA"/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 rot="-7676264">
            <a:off x="2857500" y="46863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2F1B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uk-UA"/>
          </a:p>
        </p:txBody>
      </p:sp>
      <p:pic>
        <p:nvPicPr>
          <p:cNvPr id="21519" name="Picture 15" descr="t01253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971800"/>
            <a:ext cx="1365250" cy="1371600"/>
          </a:xfrm>
          <a:prstGeom prst="rect">
            <a:avLst/>
          </a:prstGeom>
          <a:noFill/>
          <a:ln w="57150">
            <a:solidFill>
              <a:srgbClr val="666633"/>
            </a:solidFill>
            <a:miter lim="800000"/>
            <a:headEnd/>
            <a:tailEnd/>
          </a:ln>
        </p:spPr>
      </p:pic>
      <p:sp>
        <p:nvSpPr>
          <p:cNvPr id="21520" name="AutoShape 16"/>
          <p:cNvSpPr>
            <a:spLocks noChangeArrowheads="1"/>
          </p:cNvSpPr>
          <p:nvPr/>
        </p:nvSpPr>
        <p:spPr bwMode="auto">
          <a:xfrm rot="-2849868">
            <a:off x="2933700" y="24003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2F1B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uk-UA"/>
          </a:p>
        </p:txBody>
      </p:sp>
      <p:pic>
        <p:nvPicPr>
          <p:cNvPr id="56337" name="Picture 17" descr="t040713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819400"/>
            <a:ext cx="2590800" cy="1704975"/>
          </a:xfrm>
          <a:prstGeom prst="rect">
            <a:avLst/>
          </a:prstGeom>
          <a:noFill/>
          <a:ln w="57150">
            <a:solidFill>
              <a:srgbClr val="666633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1522" name="AutoShape 18"/>
          <p:cNvSpPr>
            <a:spLocks noChangeArrowheads="1"/>
          </p:cNvSpPr>
          <p:nvPr/>
        </p:nvSpPr>
        <p:spPr bwMode="auto">
          <a:xfrm rot="1634355">
            <a:off x="6477000" y="2170113"/>
            <a:ext cx="1057275" cy="268287"/>
          </a:xfrm>
          <a:prstGeom prst="rightArrow">
            <a:avLst>
              <a:gd name="adj1" fmla="val 50000"/>
              <a:gd name="adj2" fmla="val 98521"/>
            </a:avLst>
          </a:prstGeom>
          <a:solidFill>
            <a:srgbClr val="F2F1B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 rot="8646544">
            <a:off x="6400800" y="5446713"/>
            <a:ext cx="1057275" cy="268287"/>
          </a:xfrm>
          <a:prstGeom prst="rightArrow">
            <a:avLst>
              <a:gd name="adj1" fmla="val 50000"/>
              <a:gd name="adj2" fmla="val 98521"/>
            </a:avLst>
          </a:prstGeom>
          <a:solidFill>
            <a:srgbClr val="F2F1B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uk-UA"/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auto">
          <a:xfrm>
            <a:off x="5410200" y="6324600"/>
            <a:ext cx="76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AEE7"/>
              </a:gs>
              <a:gs pos="100000">
                <a:srgbClr val="F2F1B8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0AEE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b="1">
                <a:solidFill>
                  <a:schemeClr val="accent2"/>
                </a:solidFill>
              </a:rPr>
              <a:t>АДФ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56341" name="AutoShape 21"/>
          <p:cNvSpPr>
            <a:spLocks noChangeArrowheads="1"/>
          </p:cNvSpPr>
          <p:nvPr/>
        </p:nvSpPr>
        <p:spPr bwMode="auto">
          <a:xfrm>
            <a:off x="4876800" y="2286000"/>
            <a:ext cx="1447800" cy="609600"/>
          </a:xfrm>
          <a:prstGeom prst="irregularSeal2">
            <a:avLst/>
          </a:prstGeom>
          <a:gradFill rotWithShape="1">
            <a:gsLst>
              <a:gs pos="0">
                <a:srgbClr val="CCCCFF"/>
              </a:gs>
              <a:gs pos="100000">
                <a:srgbClr val="FF99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b="1">
                <a:solidFill>
                  <a:srgbClr val="000099"/>
                </a:solidFill>
              </a:rPr>
              <a:t>АТФ</a:t>
            </a:r>
            <a:endParaRPr lang="ru-RU" b="1">
              <a:solidFill>
                <a:srgbClr val="000099"/>
              </a:solidFill>
            </a:endParaRPr>
          </a:p>
        </p:txBody>
      </p:sp>
      <p:sp>
        <p:nvSpPr>
          <p:cNvPr id="56342" name="Text Box 22"/>
          <p:cNvSpPr txBox="1">
            <a:spLocks noChangeArrowheads="1"/>
          </p:cNvSpPr>
          <p:nvPr/>
        </p:nvSpPr>
        <p:spPr bwMode="auto">
          <a:xfrm>
            <a:off x="2286000" y="533400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 b="1">
                <a:solidFill>
                  <a:schemeClr val="accent2"/>
                </a:solidFill>
              </a:rPr>
              <a:t>+</a:t>
            </a:r>
            <a:endParaRPr lang="ru-RU" sz="4000" b="1">
              <a:solidFill>
                <a:schemeClr val="accent2"/>
              </a:solidFill>
            </a:endParaRPr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1219200" y="4419600"/>
            <a:ext cx="16002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0CB6D"/>
              </a:gs>
              <a:gs pos="100000">
                <a:srgbClr val="F2F1B8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A0CB6D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1600"/>
              <a:t>Енергія з їжі</a:t>
            </a:r>
            <a:endParaRPr lang="ru-RU" sz="1600"/>
          </a:p>
        </p:txBody>
      </p:sp>
      <p:sp>
        <p:nvSpPr>
          <p:cNvPr id="21528" name="AutoShape 24"/>
          <p:cNvSpPr>
            <a:spLocks noChangeArrowheads="1"/>
          </p:cNvSpPr>
          <p:nvPr/>
        </p:nvSpPr>
        <p:spPr bwMode="auto">
          <a:xfrm>
            <a:off x="6019800" y="4648200"/>
            <a:ext cx="2819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0CB6D"/>
              </a:gs>
              <a:gs pos="100000">
                <a:srgbClr val="F2F1B8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A0CB6D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1600"/>
              <a:t>Витрачення енергії 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67 0.16667 L 3.33333E-6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8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67 0.16667 L 3.33333E-6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563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63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63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9" dur="500" fill="hold"/>
                                        <p:tgtEl>
                                          <p:spTgt spid="563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animBg="1"/>
      <p:bldP spid="56332" grpId="0" animBg="1"/>
      <p:bldP spid="56341" grpId="0"/>
      <p:bldP spid="5634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uk-UA" dirty="0">
                <a:solidFill>
                  <a:schemeClr val="tx1"/>
                </a:solidFill>
              </a:rPr>
              <a:t>Сигнальна функція </a:t>
            </a:r>
            <a:r>
              <a:rPr lang="uk-UA" dirty="0" err="1">
                <a:solidFill>
                  <a:schemeClr val="tx1"/>
                </a:solidFill>
              </a:rPr>
              <a:t>цАМФ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76400"/>
            <a:ext cx="51054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2800"/>
              <a:t>цАМФ було відкрито в 1957 р. Е.Сазерлендом.</a:t>
            </a:r>
          </a:p>
          <a:p>
            <a:pPr eaLnBrk="1" hangingPunct="1">
              <a:buFontTx/>
              <a:buNone/>
            </a:pPr>
            <a:r>
              <a:rPr lang="uk-UA" sz="2800"/>
              <a:t>Універсальний внутрішньоклітинний регулятор різних процесів</a:t>
            </a:r>
          </a:p>
          <a:p>
            <a:pPr eaLnBrk="1" hangingPunct="1">
              <a:buFontTx/>
              <a:buNone/>
            </a:pPr>
            <a:r>
              <a:rPr lang="ru-RU" sz="2800" b="1"/>
              <a:t>1971 р. Сазерлендові присуджено Нобелівську премію з фізіології і медицини «за відкриття, що стосуються механізмів дії гормонів». </a:t>
            </a:r>
          </a:p>
        </p:txBody>
      </p:sp>
      <p:pic>
        <p:nvPicPr>
          <p:cNvPr id="22532" name="Picture 5" descr="1583386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3429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AutoShape 7"/>
          <p:cNvSpPr>
            <a:spLocks noChangeArrowheads="1"/>
          </p:cNvSpPr>
          <p:nvPr/>
        </p:nvSpPr>
        <p:spPr bwMode="auto">
          <a:xfrm>
            <a:off x="1066800" y="76200"/>
            <a:ext cx="7924800" cy="838200"/>
          </a:xfrm>
          <a:prstGeom prst="flowChartAlternateProcess">
            <a:avLst/>
          </a:prstGeom>
          <a:gradFill rotWithShape="1">
            <a:gsLst>
              <a:gs pos="0">
                <a:srgbClr val="A0CB6D"/>
              </a:gs>
              <a:gs pos="50000">
                <a:srgbClr val="F2F1B8"/>
              </a:gs>
              <a:gs pos="100000">
                <a:srgbClr val="A0CB6D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2F1B8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2000" b="1" dirty="0"/>
              <a:t>Кількісні співвідношення </a:t>
            </a:r>
            <a:r>
              <a:rPr lang="uk-UA" sz="2000" b="1" dirty="0" err="1"/>
              <a:t>нуклеотидів</a:t>
            </a:r>
            <a:r>
              <a:rPr lang="uk-UA" sz="2000" b="1" dirty="0"/>
              <a:t> ДНК (а)</a:t>
            </a:r>
          </a:p>
          <a:p>
            <a:pPr algn="ctr"/>
            <a:r>
              <a:rPr lang="uk-UA" sz="2000" b="1" dirty="0"/>
              <a:t>та дифракція рентгенівських променів в кристалі ДНК (б) </a:t>
            </a:r>
            <a:endParaRPr lang="ru-RU" sz="2000" b="1" dirty="0"/>
          </a:p>
        </p:txBody>
      </p:sp>
      <p:graphicFrame>
        <p:nvGraphicFramePr>
          <p:cNvPr id="10254" name="Object 14"/>
          <p:cNvGraphicFramePr>
            <a:graphicFrameLocks noChangeAspect="1"/>
          </p:cNvGraphicFramePr>
          <p:nvPr/>
        </p:nvGraphicFramePr>
        <p:xfrm>
          <a:off x="1295400" y="4589463"/>
          <a:ext cx="7543800" cy="203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Photo Editor Photo" r:id="rId4" imgW="4896533" imgH="1324160" progId="">
                  <p:embed/>
                </p:oleObj>
              </mc:Choice>
              <mc:Fallback>
                <p:oleObj name="Photo Editor Photo" r:id="rId4" imgW="4896533" imgH="132416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589463"/>
                        <a:ext cx="7543800" cy="2039937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8B8D3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3" name="Group 93"/>
          <p:cNvGraphicFramePr>
            <a:graphicFrameLocks noGrp="1"/>
          </p:cNvGraphicFramePr>
          <p:nvPr/>
        </p:nvGraphicFramePr>
        <p:xfrm>
          <a:off x="1219200" y="1162050"/>
          <a:ext cx="7620000" cy="2194560"/>
        </p:xfrm>
        <a:graphic>
          <a:graphicData uri="http://schemas.openxmlformats.org/drawingml/2006/table">
            <a:tbl>
              <a:tblPr/>
              <a:tblGrid>
                <a:gridCol w="1789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255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Джерело ДНК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CB6D"/>
                        </a:gs>
                        <a:gs pos="100000">
                          <a:srgbClr val="C2F8F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А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AD1F4"/>
                        </a:gs>
                        <a:gs pos="100000">
                          <a:srgbClr val="F2F1B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Т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2B7E7"/>
                        </a:gs>
                        <a:gs pos="100000">
                          <a:srgbClr val="F2F1B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4BDAA"/>
                        </a:gs>
                        <a:gs pos="100000">
                          <a:srgbClr val="F2F1B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EB798"/>
                        </a:gs>
                        <a:gs pos="100000">
                          <a:srgbClr val="F2F1B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A/T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G/C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CB6D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A+G/T+C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2B7E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E. </a:t>
                      </a: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oli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CB6D"/>
                        </a:gs>
                        <a:gs pos="100000">
                          <a:srgbClr val="C2F8F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AD1F4"/>
                        </a:gs>
                        <a:gs pos="100000">
                          <a:srgbClr val="F2F1B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23,9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2B7E7"/>
                        </a:gs>
                        <a:gs pos="100000">
                          <a:srgbClr val="F2F1B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24,9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4BDAA"/>
                        </a:gs>
                        <a:gs pos="100000">
                          <a:srgbClr val="F2F1B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26,2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EB798"/>
                        </a:gs>
                        <a:gs pos="100000">
                          <a:srgbClr val="F2F1B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1,09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0,99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CB6D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1,04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2B7E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Дріжджі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CB6D"/>
                        </a:gs>
                        <a:gs pos="100000">
                          <a:srgbClr val="C2F8F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31,3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AD1F4"/>
                        </a:gs>
                        <a:gs pos="100000">
                          <a:srgbClr val="F2F1B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32,9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2B7E7"/>
                        </a:gs>
                        <a:gs pos="100000">
                          <a:srgbClr val="F2F1B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18,7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4BDAA"/>
                        </a:gs>
                        <a:gs pos="100000">
                          <a:srgbClr val="F2F1B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17,1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EB798"/>
                        </a:gs>
                        <a:gs pos="100000">
                          <a:srgbClr val="F2F1B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0,95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1,09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CB6D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2B7E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Морський їжак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CB6D"/>
                        </a:gs>
                        <a:gs pos="100000">
                          <a:srgbClr val="C2F8F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32,8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AD1F4"/>
                        </a:gs>
                        <a:gs pos="100000">
                          <a:srgbClr val="F2F1B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32,1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2B7E7"/>
                        </a:gs>
                        <a:gs pos="100000">
                          <a:srgbClr val="F2F1B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17,7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4BDAA"/>
                        </a:gs>
                        <a:gs pos="100000">
                          <a:srgbClr val="F2F1B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18,4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EB798"/>
                        </a:gs>
                        <a:gs pos="100000">
                          <a:srgbClr val="F2F1B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0,96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CB6D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2B7E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Щур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CB6D"/>
                        </a:gs>
                        <a:gs pos="100000">
                          <a:srgbClr val="C2F8F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28,6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AD1F4"/>
                        </a:gs>
                        <a:gs pos="100000">
                          <a:srgbClr val="F2F1B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28,4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2B7E7"/>
                        </a:gs>
                        <a:gs pos="100000">
                          <a:srgbClr val="F2F1B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21,4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4BDAA"/>
                        </a:gs>
                        <a:gs pos="100000">
                          <a:srgbClr val="F2F1B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21,5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EB798"/>
                        </a:gs>
                        <a:gs pos="100000">
                          <a:srgbClr val="F2F1B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CB6D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2B7E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Людина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CB6D"/>
                        </a:gs>
                        <a:gs pos="100000">
                          <a:srgbClr val="C2F8F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30,3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AD1F4"/>
                        </a:gs>
                        <a:gs pos="100000">
                          <a:srgbClr val="F2F1B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30,3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2B7E7"/>
                        </a:gs>
                        <a:gs pos="100000">
                          <a:srgbClr val="F2F1B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19,5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4BDAA"/>
                        </a:gs>
                        <a:gs pos="100000">
                          <a:srgbClr val="F2F1B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19,9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EB798"/>
                        </a:gs>
                        <a:gs pos="100000">
                          <a:srgbClr val="F2F1B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0,98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CB6D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0,99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2B7E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96" name="AutoShape 96"/>
          <p:cNvSpPr>
            <a:spLocks noChangeArrowheads="1"/>
          </p:cNvSpPr>
          <p:nvPr/>
        </p:nvSpPr>
        <p:spPr bwMode="auto">
          <a:xfrm>
            <a:off x="381000" y="5334000"/>
            <a:ext cx="762000" cy="533400"/>
          </a:xfrm>
          <a:prstGeom prst="homePlate">
            <a:avLst>
              <a:gd name="adj" fmla="val 35714"/>
            </a:avLst>
          </a:prstGeom>
          <a:solidFill>
            <a:srgbClr val="F2F1B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600"/>
              <a:t>б</a:t>
            </a:r>
            <a:endParaRPr lang="ru-RU" sz="3600"/>
          </a:p>
        </p:txBody>
      </p:sp>
      <p:sp>
        <p:nvSpPr>
          <p:cNvPr id="5197" name="AutoShape 97"/>
          <p:cNvSpPr>
            <a:spLocks noChangeArrowheads="1"/>
          </p:cNvSpPr>
          <p:nvPr/>
        </p:nvSpPr>
        <p:spPr bwMode="auto">
          <a:xfrm>
            <a:off x="381000" y="1981200"/>
            <a:ext cx="762000" cy="533400"/>
          </a:xfrm>
          <a:prstGeom prst="homePlate">
            <a:avLst>
              <a:gd name="adj" fmla="val 35714"/>
            </a:avLst>
          </a:prstGeom>
          <a:solidFill>
            <a:srgbClr val="F2F1B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600"/>
              <a:t>а</a:t>
            </a:r>
            <a:endParaRPr lang="ru-RU" sz="3600"/>
          </a:p>
        </p:txBody>
      </p:sp>
      <p:sp>
        <p:nvSpPr>
          <p:cNvPr id="10338" name="AutoShape 98"/>
          <p:cNvSpPr>
            <a:spLocks noChangeArrowheads="1"/>
          </p:cNvSpPr>
          <p:nvPr/>
        </p:nvSpPr>
        <p:spPr bwMode="auto">
          <a:xfrm>
            <a:off x="609600" y="3733800"/>
            <a:ext cx="1676400" cy="609600"/>
          </a:xfrm>
          <a:prstGeom prst="wedgeRectCallout">
            <a:avLst>
              <a:gd name="adj1" fmla="val 28787"/>
              <a:gd name="adj2" fmla="val 123440"/>
            </a:avLst>
          </a:prstGeom>
          <a:gradFill rotWithShape="1">
            <a:gsLst>
              <a:gs pos="0">
                <a:srgbClr val="A0CB6D"/>
              </a:gs>
              <a:gs pos="100000">
                <a:srgbClr val="F2F1B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A0CB6D"/>
            </a:extrusionClr>
          </a:sp3d>
        </p:spPr>
        <p:txBody>
          <a:bodyPr>
            <a:flatTx/>
          </a:bodyPr>
          <a:lstStyle/>
          <a:p>
            <a:pPr algn="ctr"/>
            <a:r>
              <a:rPr lang="uk-UA"/>
              <a:t>Рентгенівська</a:t>
            </a:r>
          </a:p>
          <a:p>
            <a:pPr algn="ctr"/>
            <a:r>
              <a:rPr lang="uk-UA"/>
              <a:t>лампа</a:t>
            </a:r>
            <a:endParaRPr lang="ru-RU"/>
          </a:p>
        </p:txBody>
      </p:sp>
      <p:sp>
        <p:nvSpPr>
          <p:cNvPr id="10339" name="AutoShape 99"/>
          <p:cNvSpPr>
            <a:spLocks noChangeArrowheads="1"/>
          </p:cNvSpPr>
          <p:nvPr/>
        </p:nvSpPr>
        <p:spPr bwMode="auto">
          <a:xfrm>
            <a:off x="2514600" y="3733800"/>
            <a:ext cx="1676400" cy="609600"/>
          </a:xfrm>
          <a:prstGeom prst="wedgeRectCallout">
            <a:avLst>
              <a:gd name="adj1" fmla="val 25472"/>
              <a:gd name="adj2" fmla="val 138542"/>
            </a:avLst>
          </a:prstGeom>
          <a:gradFill rotWithShape="1">
            <a:gsLst>
              <a:gs pos="0">
                <a:srgbClr val="A0CB6D"/>
              </a:gs>
              <a:gs pos="100000">
                <a:srgbClr val="F2F1B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A0CB6D"/>
            </a:extrusionClr>
          </a:sp3d>
        </p:spPr>
        <p:txBody>
          <a:bodyPr>
            <a:flatTx/>
          </a:bodyPr>
          <a:lstStyle/>
          <a:p>
            <a:pPr algn="ctr"/>
            <a:r>
              <a:rPr lang="uk-UA"/>
              <a:t>Свинцева пластина</a:t>
            </a:r>
            <a:endParaRPr lang="ru-RU"/>
          </a:p>
        </p:txBody>
      </p:sp>
      <p:sp>
        <p:nvSpPr>
          <p:cNvPr id="10340" name="AutoShape 100"/>
          <p:cNvSpPr>
            <a:spLocks noChangeArrowheads="1"/>
          </p:cNvSpPr>
          <p:nvPr/>
        </p:nvSpPr>
        <p:spPr bwMode="auto">
          <a:xfrm>
            <a:off x="4343400" y="3733800"/>
            <a:ext cx="2514600" cy="609600"/>
          </a:xfrm>
          <a:prstGeom prst="wedgeRectCallout">
            <a:avLst>
              <a:gd name="adj1" fmla="val -41856"/>
              <a:gd name="adj2" fmla="val 205208"/>
            </a:avLst>
          </a:prstGeom>
          <a:gradFill rotWithShape="1">
            <a:gsLst>
              <a:gs pos="0">
                <a:srgbClr val="A0CB6D"/>
              </a:gs>
              <a:gs pos="100000">
                <a:srgbClr val="F2F1B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A0CB6D"/>
            </a:extrusionClr>
          </a:sp3d>
        </p:spPr>
        <p:txBody>
          <a:bodyPr>
            <a:flatTx/>
          </a:bodyPr>
          <a:lstStyle/>
          <a:p>
            <a:pPr algn="ctr"/>
            <a:r>
              <a:rPr lang="uk-UA"/>
              <a:t>Зразок кристалізованої ДНК</a:t>
            </a:r>
            <a:endParaRPr lang="ru-RU"/>
          </a:p>
        </p:txBody>
      </p:sp>
      <p:sp>
        <p:nvSpPr>
          <p:cNvPr id="10341" name="AutoShape 101"/>
          <p:cNvSpPr>
            <a:spLocks noChangeArrowheads="1"/>
          </p:cNvSpPr>
          <p:nvPr/>
        </p:nvSpPr>
        <p:spPr bwMode="auto">
          <a:xfrm>
            <a:off x="7162800" y="3733800"/>
            <a:ext cx="1600200" cy="609600"/>
          </a:xfrm>
          <a:prstGeom prst="wedgeRectCallout">
            <a:avLst>
              <a:gd name="adj1" fmla="val 10019"/>
              <a:gd name="adj2" fmla="val 119009"/>
            </a:avLst>
          </a:prstGeom>
          <a:gradFill rotWithShape="1">
            <a:gsLst>
              <a:gs pos="0">
                <a:srgbClr val="A0CB6D"/>
              </a:gs>
              <a:gs pos="100000">
                <a:srgbClr val="F2F1B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A0CB6D"/>
            </a:extrusionClr>
          </a:sp3d>
        </p:spPr>
        <p:txBody>
          <a:bodyPr>
            <a:flatTx/>
          </a:bodyPr>
          <a:lstStyle/>
          <a:p>
            <a:pPr algn="ctr"/>
            <a:r>
              <a:rPr lang="uk-UA"/>
              <a:t>Дифракційне зображення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8" grpId="0" animBg="1"/>
      <p:bldP spid="10339" grpId="0" animBg="1"/>
      <p:bldP spid="10340" grpId="0" animBg="1"/>
      <p:bldP spid="1034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827584" y="320040"/>
            <a:ext cx="6868616" cy="660688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Правила </a:t>
            </a:r>
            <a:r>
              <a:rPr lang="uk-UA" dirty="0" err="1">
                <a:solidFill>
                  <a:schemeClr val="tx1"/>
                </a:solidFill>
              </a:rPr>
              <a:t>Чаргаффа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7867600" cy="5013920"/>
          </a:xfrm>
        </p:spPr>
        <p:txBody>
          <a:bodyPr>
            <a:normAutofit fontScale="92500"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Вміст аденіну рівний вмісту тиміну, а вміст гуаніну — кількості </a:t>
            </a:r>
            <a:r>
              <a:rPr lang="uk-UA" sz="2800" dirty="0" err="1">
                <a:solidFill>
                  <a:srgbClr val="FF0000"/>
                </a:solidFill>
              </a:rPr>
              <a:t>цитозину</a:t>
            </a:r>
            <a:r>
              <a:rPr lang="uk-UA" sz="2800" dirty="0">
                <a:solidFill>
                  <a:srgbClr val="FF0000"/>
                </a:solidFill>
              </a:rPr>
              <a:t>: А=Т, Г=Ц.</a:t>
            </a:r>
          </a:p>
          <a:p>
            <a:r>
              <a:rPr lang="uk-UA" sz="2800" dirty="0">
                <a:solidFill>
                  <a:srgbClr val="FF0000"/>
                </a:solidFill>
              </a:rPr>
              <a:t>Сума пуринів дорівнює сумі </a:t>
            </a:r>
            <a:r>
              <a:rPr lang="uk-UA" sz="2800" dirty="0" err="1">
                <a:solidFill>
                  <a:srgbClr val="FF0000"/>
                </a:solidFill>
              </a:rPr>
              <a:t>піримідинів</a:t>
            </a:r>
            <a:r>
              <a:rPr lang="uk-UA" sz="2800" dirty="0">
                <a:solidFill>
                  <a:srgbClr val="FF0000"/>
                </a:solidFill>
              </a:rPr>
              <a:t>: А+Г=Т+Ц.</a:t>
            </a:r>
          </a:p>
          <a:p>
            <a:r>
              <a:rPr lang="uk-UA" sz="2800" dirty="0">
                <a:solidFill>
                  <a:srgbClr val="FF0000"/>
                </a:solidFill>
              </a:rPr>
              <a:t>Кількість основ з аміногрупою в 6 положенні дорівнює кількості основ з  </a:t>
            </a:r>
            <a:r>
              <a:rPr lang="uk-UA" sz="2800" dirty="0" err="1">
                <a:solidFill>
                  <a:srgbClr val="FF0000"/>
                </a:solidFill>
              </a:rPr>
              <a:t>кетогрупою</a:t>
            </a:r>
            <a:r>
              <a:rPr lang="uk-UA" sz="2800" dirty="0">
                <a:solidFill>
                  <a:srgbClr val="FF0000"/>
                </a:solidFill>
              </a:rPr>
              <a:t> в 6 положенні: А+Ц=Г+Т (Це правило слідує з першого). </a:t>
            </a:r>
          </a:p>
          <a:p>
            <a:r>
              <a:rPr lang="uk-UA" sz="2400" b="1" dirty="0"/>
              <a:t>Разом з тим, співвідношення частки Г+Ц  може бути різним у ДНК різних видів. У одних переважають пари АТ, в інших — ГЦ. Розраховують коефіцієнт видової специфічності ДНК</a:t>
            </a:r>
          </a:p>
          <a:p>
            <a:endParaRPr lang="uk-UA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Кількісні показники В-форми ДНК, одержані за допомогою рентгеноструктурного аналізу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ДНК – </a:t>
            </a:r>
            <a:r>
              <a:rPr lang="uk-UA" sz="2800" dirty="0" err="1"/>
              <a:t>дволанцюгова</a:t>
            </a:r>
            <a:r>
              <a:rPr lang="uk-UA" sz="2800" dirty="0"/>
              <a:t> молекула, що закручена у спіраль (</a:t>
            </a:r>
            <a:r>
              <a:rPr lang="uk-UA" sz="2800" dirty="0" err="1"/>
              <a:t>правозакручена</a:t>
            </a:r>
            <a:r>
              <a:rPr lang="uk-UA" sz="2800" dirty="0"/>
              <a:t>).</a:t>
            </a:r>
          </a:p>
          <a:p>
            <a:r>
              <a:rPr lang="uk-UA" sz="2800" dirty="0"/>
              <a:t>Крок спіралі дорівнює </a:t>
            </a:r>
            <a:r>
              <a:rPr lang="uk-UA" sz="3600" dirty="0"/>
              <a:t>3,4 </a:t>
            </a:r>
            <a:r>
              <a:rPr lang="uk-UA" sz="3600" dirty="0" err="1"/>
              <a:t>нм</a:t>
            </a:r>
            <a:r>
              <a:rPr lang="uk-UA" sz="2800" dirty="0"/>
              <a:t>.</a:t>
            </a:r>
          </a:p>
          <a:p>
            <a:r>
              <a:rPr lang="uk-UA" sz="2800" dirty="0"/>
              <a:t>На крок спіралі припадає </a:t>
            </a:r>
            <a:r>
              <a:rPr lang="uk-UA" sz="3200" b="1" dirty="0"/>
              <a:t>10 пар </a:t>
            </a:r>
            <a:r>
              <a:rPr lang="uk-UA" sz="2800" dirty="0" err="1"/>
              <a:t>нуклеотидів</a:t>
            </a:r>
            <a:r>
              <a:rPr lang="uk-UA" sz="2800" dirty="0"/>
              <a:t>. </a:t>
            </a:r>
          </a:p>
          <a:p>
            <a:r>
              <a:rPr lang="uk-UA" sz="2800" dirty="0"/>
              <a:t>Довжина 1 </a:t>
            </a:r>
            <a:r>
              <a:rPr lang="uk-UA" sz="2800" dirty="0" err="1"/>
              <a:t>нуклеотида</a:t>
            </a:r>
            <a:r>
              <a:rPr lang="uk-UA" sz="2800" dirty="0"/>
              <a:t> – </a:t>
            </a:r>
            <a:r>
              <a:rPr lang="uk-UA" sz="3600" b="1" dirty="0"/>
              <a:t>0,34 </a:t>
            </a:r>
            <a:r>
              <a:rPr lang="uk-UA" sz="3600" b="1" dirty="0" err="1"/>
              <a:t>нм</a:t>
            </a:r>
            <a:r>
              <a:rPr lang="uk-UA" sz="3600" b="1" dirty="0"/>
              <a:t>.</a:t>
            </a:r>
          </a:p>
          <a:p>
            <a:r>
              <a:rPr lang="uk-UA" sz="2800" dirty="0"/>
              <a:t>Ширина молекули однакова по всій довжині і дорівнює </a:t>
            </a:r>
            <a:r>
              <a:rPr lang="uk-UA" sz="3600" b="1" dirty="0"/>
              <a:t>2 </a:t>
            </a:r>
            <a:r>
              <a:rPr lang="uk-UA" sz="3600" b="1" dirty="0" err="1"/>
              <a:t>нм</a:t>
            </a:r>
            <a:r>
              <a:rPr lang="uk-UA" sz="3600" b="1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 descr="Blue tissue paper"/>
          <p:cNvSpPr>
            <a:spLocks noChangeArrowheads="1"/>
          </p:cNvSpPr>
          <p:nvPr/>
        </p:nvSpPr>
        <p:spPr bwMode="auto">
          <a:xfrm>
            <a:off x="971600" y="1916832"/>
            <a:ext cx="7056437" cy="1366838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solidFill>
                <a:schemeClr val="bg2"/>
              </a:solidFill>
            </a:endParaRPr>
          </a:p>
        </p:txBody>
      </p:sp>
      <p:sp>
        <p:nvSpPr>
          <p:cNvPr id="11267" name="Oval 3" descr="Bouquet"/>
          <p:cNvSpPr>
            <a:spLocks noChangeArrowheads="1"/>
          </p:cNvSpPr>
          <p:nvPr/>
        </p:nvSpPr>
        <p:spPr bwMode="auto">
          <a:xfrm>
            <a:off x="1476375" y="4941888"/>
            <a:ext cx="7056438" cy="1366837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661236" y="2794783"/>
            <a:ext cx="6769100" cy="2592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1692275" y="2996952"/>
            <a:ext cx="5904061" cy="23767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123728" y="4797152"/>
            <a:ext cx="6265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547813" y="5013325"/>
            <a:ext cx="7056437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 </a:t>
            </a:r>
            <a:r>
              <a:rPr lang="en-US" b="1" dirty="0"/>
              <a:t>Al, As, B, </a:t>
            </a:r>
            <a:r>
              <a:rPr lang="en-US" b="1" dirty="0" err="1"/>
              <a:t>Ba</a:t>
            </a:r>
            <a:r>
              <a:rPr lang="en-US" b="1" dirty="0"/>
              <a:t>, C, Ca, </a:t>
            </a:r>
            <a:r>
              <a:rPr lang="en-US" b="1" dirty="0" err="1"/>
              <a:t>Cl</a:t>
            </a:r>
            <a:r>
              <a:rPr lang="en-US" b="1" dirty="0"/>
              <a:t>, Co, Cr, Cu, Fe, </a:t>
            </a:r>
            <a:r>
              <a:rPr lang="en-US" b="1" dirty="0" err="1"/>
              <a:t>Ga</a:t>
            </a:r>
            <a:r>
              <a:rPr lang="en-US" b="1" dirty="0"/>
              <a:t>, </a:t>
            </a:r>
          </a:p>
          <a:p>
            <a:pPr algn="ctr">
              <a:spcBef>
                <a:spcPct val="50000"/>
              </a:spcBef>
            </a:pPr>
            <a:r>
              <a:rPr lang="en-US" b="1" dirty="0" err="1"/>
              <a:t>Ge</a:t>
            </a:r>
            <a:r>
              <a:rPr lang="en-US" b="1" dirty="0"/>
              <a:t>, H, I, K, Mg, </a:t>
            </a:r>
            <a:r>
              <a:rPr lang="en-US" b="1" dirty="0" err="1"/>
              <a:t>Mn</a:t>
            </a:r>
            <a:r>
              <a:rPr lang="en-US" b="1" dirty="0"/>
              <a:t>, Mo, N, Na, Ni, O, P, S, </a:t>
            </a:r>
          </a:p>
          <a:p>
            <a:pPr algn="ctr">
              <a:spcBef>
                <a:spcPct val="50000"/>
              </a:spcBef>
            </a:pPr>
            <a:r>
              <a:rPr lang="en-US" b="1" dirty="0"/>
              <a:t>Se, Si, </a:t>
            </a:r>
            <a:r>
              <a:rPr lang="en-US" b="1" dirty="0" err="1"/>
              <a:t>Sr</a:t>
            </a:r>
            <a:r>
              <a:rPr lang="en-US" b="1" dirty="0"/>
              <a:t>, </a:t>
            </a:r>
            <a:r>
              <a:rPr lang="en-US" b="1" dirty="0" err="1"/>
              <a:t>Th</a:t>
            </a:r>
            <a:r>
              <a:rPr lang="en-US" b="1" dirty="0"/>
              <a:t>, Ti, V, Zn</a:t>
            </a:r>
            <a:r>
              <a:rPr lang="uk-UA" b="1" dirty="0"/>
              <a:t>....</a:t>
            </a:r>
            <a:r>
              <a:rPr lang="en-US" b="1" dirty="0"/>
              <a:t>           </a:t>
            </a:r>
          </a:p>
          <a:p>
            <a:pPr>
              <a:spcBef>
                <a:spcPct val="50000"/>
              </a:spcBef>
            </a:pPr>
            <a:endParaRPr lang="ru-RU" b="1" dirty="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547813" y="2349500"/>
            <a:ext cx="360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</a:t>
            </a:r>
            <a:endParaRPr lang="ru-RU" sz="2800" b="1">
              <a:solidFill>
                <a:srgbClr val="FF0000"/>
              </a:solidFill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979613" y="21336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O</a:t>
            </a:r>
            <a:endParaRPr lang="ru-RU" sz="2400" b="1">
              <a:solidFill>
                <a:srgbClr val="0066FF"/>
              </a:solidFill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484438" y="206057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99"/>
                </a:solidFill>
              </a:rPr>
              <a:t>H</a:t>
            </a:r>
            <a:endParaRPr lang="ru-RU" sz="2000" b="1">
              <a:solidFill>
                <a:srgbClr val="CC0099"/>
              </a:solidFill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916238" y="2060575"/>
            <a:ext cx="3671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3300"/>
                </a:solidFill>
              </a:rPr>
              <a:t>N</a:t>
            </a:r>
            <a:r>
              <a:rPr lang="en-US" b="1"/>
              <a:t>    </a:t>
            </a:r>
            <a:r>
              <a:rPr lang="en-US" b="1">
                <a:solidFill>
                  <a:srgbClr val="FFCC66"/>
                </a:solidFill>
              </a:rPr>
              <a:t>S</a:t>
            </a:r>
            <a:r>
              <a:rPr lang="en-US" b="1"/>
              <a:t>    </a:t>
            </a:r>
            <a:r>
              <a:rPr lang="en-US" b="1">
                <a:solidFill>
                  <a:srgbClr val="008080"/>
                </a:solidFill>
              </a:rPr>
              <a:t>Ca</a:t>
            </a:r>
            <a:r>
              <a:rPr lang="en-US" b="1"/>
              <a:t>    </a:t>
            </a:r>
            <a:r>
              <a:rPr lang="en-US" b="1">
                <a:solidFill>
                  <a:srgbClr val="A50021"/>
                </a:solidFill>
              </a:rPr>
              <a:t>P</a:t>
            </a:r>
            <a:r>
              <a:rPr lang="en-US" b="1"/>
              <a:t>   </a:t>
            </a:r>
            <a:r>
              <a:rPr lang="en-US" b="1">
                <a:solidFill>
                  <a:srgbClr val="003366"/>
                </a:solidFill>
              </a:rPr>
              <a:t>Na</a:t>
            </a:r>
            <a:r>
              <a:rPr lang="en-US" b="1"/>
              <a:t>   </a:t>
            </a:r>
            <a:r>
              <a:rPr lang="en-US" b="1">
                <a:solidFill>
                  <a:srgbClr val="666699"/>
                </a:solidFill>
              </a:rPr>
              <a:t>K</a:t>
            </a:r>
            <a:r>
              <a:rPr lang="en-US" b="1"/>
              <a:t>   </a:t>
            </a:r>
            <a:r>
              <a:rPr lang="en-US" b="1">
                <a:solidFill>
                  <a:srgbClr val="00CC00"/>
                </a:solidFill>
              </a:rPr>
              <a:t>Cl </a:t>
            </a:r>
            <a:r>
              <a:rPr lang="en-US" b="1"/>
              <a:t>    </a:t>
            </a:r>
            <a:r>
              <a:rPr lang="en-US" b="1">
                <a:solidFill>
                  <a:srgbClr val="FF3300"/>
                </a:solidFill>
              </a:rPr>
              <a:t>Mg</a:t>
            </a:r>
            <a:r>
              <a:rPr lang="en-US" b="1"/>
              <a:t>      </a:t>
            </a:r>
            <a:endParaRPr lang="ru-RU" b="1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804025" y="242093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6588125" y="213360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Fe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7092950" y="220503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663300"/>
                </a:solidFill>
              </a:rPr>
              <a:t>Zn</a:t>
            </a:r>
            <a:r>
              <a:rPr lang="uk-UA" b="1" dirty="0"/>
              <a:t>....</a:t>
            </a:r>
            <a:endParaRPr lang="ru-RU" b="1" dirty="0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563938" y="4581525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solidFill>
                  <a:schemeClr val="bg2"/>
                </a:solidFill>
              </a:rPr>
              <a:t>Хімічна еволюція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195513" y="2492375"/>
            <a:ext cx="5256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1979613" y="2565400"/>
            <a:ext cx="612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/>
              <a:t>Морфологічне різноманіття та хімічна єдність</a:t>
            </a:r>
            <a:endParaRPr lang="ru-RU" sz="2000" b="1" dirty="0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2700338" y="3068638"/>
            <a:ext cx="4392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/>
              <a:t> </a:t>
            </a:r>
            <a:endParaRPr lang="ru-RU" sz="1400" b="1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2627313" y="6308725"/>
            <a:ext cx="5256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u="sng">
                <a:solidFill>
                  <a:schemeClr val="bg2"/>
                </a:solidFill>
              </a:rPr>
              <a:t>Хімічне різноманіття та структурна простота</a:t>
            </a:r>
            <a:endParaRPr lang="ru-RU" u="sng">
              <a:solidFill>
                <a:schemeClr val="bg2"/>
              </a:solidFill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539750" y="314166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/>
          </a:p>
        </p:txBody>
      </p:sp>
      <p:sp>
        <p:nvSpPr>
          <p:cNvPr id="11285" name="AutoShape 21" descr="Denim"/>
          <p:cNvSpPr>
            <a:spLocks noChangeArrowheads="1"/>
          </p:cNvSpPr>
          <p:nvPr/>
        </p:nvSpPr>
        <p:spPr bwMode="auto">
          <a:xfrm>
            <a:off x="8604250" y="1700213"/>
            <a:ext cx="360363" cy="4897437"/>
          </a:xfrm>
          <a:prstGeom prst="upArrow">
            <a:avLst>
              <a:gd name="adj1" fmla="val 50000"/>
              <a:gd name="adj2" fmla="val 339757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 rot="-5400000">
            <a:off x="7563644" y="3966369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>
                <a:solidFill>
                  <a:schemeClr val="bg2"/>
                </a:solidFill>
              </a:rPr>
              <a:t>Вісь часу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11287" name="Rectangle 23" descr="Water droplets"/>
          <p:cNvSpPr>
            <a:spLocks noChangeArrowheads="1"/>
          </p:cNvSpPr>
          <p:nvPr/>
        </p:nvSpPr>
        <p:spPr bwMode="auto">
          <a:xfrm>
            <a:off x="755577" y="404665"/>
            <a:ext cx="6851724" cy="83099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Хімічне різноманіття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переджиття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хімічне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одноманіття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життя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8" name="AutoShape 26"/>
          <p:cNvSpPr>
            <a:spLocks noChangeArrowheads="1"/>
          </p:cNvSpPr>
          <p:nvPr/>
        </p:nvSpPr>
        <p:spPr bwMode="auto">
          <a:xfrm>
            <a:off x="0" y="4509120"/>
            <a:ext cx="1943100" cy="136842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CD96D0"/>
              </a:gs>
              <a:gs pos="100000">
                <a:schemeClr val="fol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289" name="Text Box 27"/>
          <p:cNvSpPr txBox="1">
            <a:spLocks noChangeArrowheads="1"/>
          </p:cNvSpPr>
          <p:nvPr/>
        </p:nvSpPr>
        <p:spPr bwMode="auto">
          <a:xfrm>
            <a:off x="251520" y="4941168"/>
            <a:ext cx="1582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solidFill>
                  <a:srgbClr val="800000"/>
                </a:solidFill>
              </a:rPr>
              <a:t>Нежива природа</a:t>
            </a:r>
            <a:endParaRPr lang="ru-RU" b="1">
              <a:solidFill>
                <a:srgbClr val="800000"/>
              </a:solidFill>
            </a:endParaRPr>
          </a:p>
        </p:txBody>
      </p:sp>
      <p:sp>
        <p:nvSpPr>
          <p:cNvPr id="11290" name="AutoShape 28"/>
          <p:cNvSpPr>
            <a:spLocks noChangeArrowheads="1"/>
          </p:cNvSpPr>
          <p:nvPr/>
        </p:nvSpPr>
        <p:spPr bwMode="auto">
          <a:xfrm>
            <a:off x="0" y="2852936"/>
            <a:ext cx="1943100" cy="136842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669900"/>
              </a:gs>
              <a:gs pos="100000">
                <a:srgbClr val="DDF6BC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291" name="Text Box 30"/>
          <p:cNvSpPr txBox="1">
            <a:spLocks noChangeArrowheads="1"/>
          </p:cNvSpPr>
          <p:nvPr/>
        </p:nvSpPr>
        <p:spPr bwMode="auto">
          <a:xfrm>
            <a:off x="468313" y="2997200"/>
            <a:ext cx="1582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solidFill>
                  <a:srgbClr val="003300"/>
                </a:solidFill>
              </a:rPr>
              <a:t>Живі організми</a:t>
            </a:r>
            <a:endParaRPr lang="ru-RU" b="1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AutoShape 7"/>
          <p:cNvSpPr>
            <a:spLocks noChangeArrowheads="1"/>
          </p:cNvSpPr>
          <p:nvPr/>
        </p:nvSpPr>
        <p:spPr bwMode="auto">
          <a:xfrm>
            <a:off x="1066800" y="76200"/>
            <a:ext cx="7924800" cy="838200"/>
          </a:xfrm>
          <a:prstGeom prst="flowChartAlternateProcess">
            <a:avLst/>
          </a:prstGeom>
          <a:gradFill rotWithShape="1">
            <a:gsLst>
              <a:gs pos="0">
                <a:srgbClr val="A0CB6D"/>
              </a:gs>
              <a:gs pos="50000">
                <a:srgbClr val="F2F1B8"/>
              </a:gs>
              <a:gs pos="100000">
                <a:srgbClr val="A0CB6D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2F1B8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3600" b="1" dirty="0"/>
              <a:t>Відкриття моделі в-форми ДНК</a:t>
            </a:r>
            <a:endParaRPr lang="ru-RU" sz="3600" b="1" dirty="0"/>
          </a:p>
        </p:txBody>
      </p:sp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792538"/>
            <a:ext cx="3581400" cy="3036887"/>
          </a:xfrm>
          <a:prstGeom prst="rect">
            <a:avLst/>
          </a:prstGeom>
          <a:noFill/>
          <a:ln w="57150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11282" name="Picture 18" descr="t04765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2600" y="1143000"/>
            <a:ext cx="1625600" cy="2438400"/>
          </a:xfrm>
          <a:prstGeom prst="rect">
            <a:avLst/>
          </a:prstGeom>
          <a:noFill/>
          <a:ln w="57150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11283" name="Picture 19" descr="t047591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1143000"/>
            <a:ext cx="1625600" cy="2438400"/>
          </a:xfrm>
          <a:prstGeom prst="rect">
            <a:avLst/>
          </a:prstGeom>
          <a:noFill/>
          <a:ln w="57150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11285" name="Picture 21" descr="t041373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1143000"/>
            <a:ext cx="2286000" cy="2438400"/>
          </a:xfrm>
          <a:prstGeom prst="rect">
            <a:avLst/>
          </a:prstGeom>
          <a:noFill/>
          <a:ln w="57150">
            <a:solidFill>
              <a:srgbClr val="808000"/>
            </a:solidFill>
            <a:miter lim="800000"/>
            <a:headEnd/>
            <a:tailEnd/>
          </a:ln>
        </p:spPr>
      </p:pic>
      <p:sp>
        <p:nvSpPr>
          <p:cNvPr id="24584" name="AutoShape 23"/>
          <p:cNvSpPr>
            <a:spLocks noChangeArrowheads="1"/>
          </p:cNvSpPr>
          <p:nvPr/>
        </p:nvSpPr>
        <p:spPr bwMode="auto">
          <a:xfrm>
            <a:off x="1219200" y="3657600"/>
            <a:ext cx="1905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E6DCA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/>
              <a:t>Френсіс Крік</a:t>
            </a:r>
            <a:endParaRPr lang="ru-RU"/>
          </a:p>
        </p:txBody>
      </p:sp>
      <p:sp>
        <p:nvSpPr>
          <p:cNvPr id="24585" name="AutoShape 24"/>
          <p:cNvSpPr>
            <a:spLocks noChangeArrowheads="1"/>
          </p:cNvSpPr>
          <p:nvPr/>
        </p:nvSpPr>
        <p:spPr bwMode="auto">
          <a:xfrm>
            <a:off x="6705600" y="3657600"/>
            <a:ext cx="1905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E6DCA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/>
              <a:t>Джеймс Уотсон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07" name="Picture 127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838450" y="1371600"/>
            <a:ext cx="4095750" cy="4953000"/>
          </a:xfrm>
          <a:prstGeom prst="rect">
            <a:avLst/>
          </a:prstGeom>
          <a:noFill/>
          <a:ln w="57150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26627" name="Picture 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AutoShape 129"/>
          <p:cNvSpPr>
            <a:spLocks noChangeArrowheads="1"/>
          </p:cNvSpPr>
          <p:nvPr/>
        </p:nvSpPr>
        <p:spPr bwMode="auto">
          <a:xfrm>
            <a:off x="1066800" y="76200"/>
            <a:ext cx="7924800" cy="838200"/>
          </a:xfrm>
          <a:prstGeom prst="flowChartAlternateProcess">
            <a:avLst/>
          </a:prstGeom>
          <a:gradFill rotWithShape="1">
            <a:gsLst>
              <a:gs pos="0">
                <a:srgbClr val="A0CB6D"/>
              </a:gs>
              <a:gs pos="50000">
                <a:srgbClr val="F2F1B8"/>
              </a:gs>
              <a:gs pos="100000">
                <a:srgbClr val="A0CB6D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2F1B8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2700" b="1" dirty="0"/>
              <a:t>Порівняльна характеристика </a:t>
            </a:r>
          </a:p>
          <a:p>
            <a:pPr algn="ctr"/>
            <a:r>
              <a:rPr lang="uk-UA" sz="2700" b="1" dirty="0"/>
              <a:t>А-, В- та </a:t>
            </a:r>
            <a:r>
              <a:rPr lang="en-US" sz="2700" b="1" dirty="0"/>
              <a:t>Z</a:t>
            </a:r>
            <a:r>
              <a:rPr lang="uk-UA" sz="2700" b="1" dirty="0" err="1"/>
              <a:t>-форм</a:t>
            </a:r>
            <a:r>
              <a:rPr lang="uk-UA" sz="2700" b="1" dirty="0"/>
              <a:t> ДНК (2)</a:t>
            </a:r>
            <a:endParaRPr lang="ru-RU" sz="2700" b="1" dirty="0"/>
          </a:p>
        </p:txBody>
      </p:sp>
      <p:sp>
        <p:nvSpPr>
          <p:cNvPr id="46210" name="AutoShape 130"/>
          <p:cNvSpPr>
            <a:spLocks noChangeArrowheads="1"/>
          </p:cNvSpPr>
          <p:nvPr/>
        </p:nvSpPr>
        <p:spPr bwMode="auto">
          <a:xfrm>
            <a:off x="3276600" y="6019800"/>
            <a:ext cx="10668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0CB6D"/>
              </a:gs>
              <a:gs pos="100000">
                <a:srgbClr val="F2F1B8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A0CB6D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2400" b="1"/>
              <a:t>А-ДНК</a:t>
            </a:r>
            <a:endParaRPr lang="ru-RU" sz="2400" b="1"/>
          </a:p>
        </p:txBody>
      </p:sp>
      <p:sp>
        <p:nvSpPr>
          <p:cNvPr id="46211" name="AutoShape 131"/>
          <p:cNvSpPr>
            <a:spLocks noChangeArrowheads="1"/>
          </p:cNvSpPr>
          <p:nvPr/>
        </p:nvSpPr>
        <p:spPr bwMode="auto">
          <a:xfrm>
            <a:off x="4572000" y="6019800"/>
            <a:ext cx="10668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0CB6D"/>
              </a:gs>
              <a:gs pos="100000">
                <a:srgbClr val="F2F1B8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A0CB6D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2400" b="1"/>
              <a:t>В-ДНК</a:t>
            </a:r>
            <a:endParaRPr lang="ru-RU" sz="2400" b="1"/>
          </a:p>
        </p:txBody>
      </p:sp>
      <p:sp>
        <p:nvSpPr>
          <p:cNvPr id="46212" name="AutoShape 132"/>
          <p:cNvSpPr>
            <a:spLocks noChangeArrowheads="1"/>
          </p:cNvSpPr>
          <p:nvPr/>
        </p:nvSpPr>
        <p:spPr bwMode="auto">
          <a:xfrm>
            <a:off x="5791200" y="6019800"/>
            <a:ext cx="10668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AFF0"/>
              </a:gs>
              <a:gs pos="100000">
                <a:srgbClr val="F2F1B8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BAFF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400" b="1"/>
              <a:t>Z</a:t>
            </a:r>
            <a:r>
              <a:rPr lang="uk-UA" sz="2400" b="1"/>
              <a:t>-ДНК</a:t>
            </a:r>
            <a:endParaRPr lang="ru-RU" sz="2400" b="1"/>
          </a:p>
        </p:txBody>
      </p:sp>
      <p:sp>
        <p:nvSpPr>
          <p:cNvPr id="46213" name="AutoShape 133"/>
          <p:cNvSpPr>
            <a:spLocks noChangeArrowheads="1"/>
          </p:cNvSpPr>
          <p:nvPr/>
        </p:nvSpPr>
        <p:spPr bwMode="auto">
          <a:xfrm>
            <a:off x="2971800" y="1143000"/>
            <a:ext cx="26670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0CB6D"/>
              </a:gs>
              <a:gs pos="100000">
                <a:srgbClr val="F2F1B8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A0CB6D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2400"/>
              <a:t>правозакручені</a:t>
            </a:r>
            <a:endParaRPr lang="ru-RU" sz="2400"/>
          </a:p>
        </p:txBody>
      </p:sp>
      <p:sp>
        <p:nvSpPr>
          <p:cNvPr id="46214" name="Line 134"/>
          <p:cNvSpPr>
            <a:spLocks noChangeShapeType="1"/>
          </p:cNvSpPr>
          <p:nvPr/>
        </p:nvSpPr>
        <p:spPr bwMode="auto">
          <a:xfrm>
            <a:off x="5715000" y="1371600"/>
            <a:ext cx="0" cy="4953000"/>
          </a:xfrm>
          <a:prstGeom prst="line">
            <a:avLst/>
          </a:prstGeom>
          <a:noFill/>
          <a:ln w="57150">
            <a:solidFill>
              <a:srgbClr val="8B8D3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46216" name="AutoShape 136"/>
          <p:cNvSpPr>
            <a:spLocks noChangeArrowheads="1"/>
          </p:cNvSpPr>
          <p:nvPr/>
        </p:nvSpPr>
        <p:spPr bwMode="auto">
          <a:xfrm>
            <a:off x="609600" y="1905000"/>
            <a:ext cx="1676400" cy="609600"/>
          </a:xfrm>
          <a:prstGeom prst="wedgeRectCallout">
            <a:avLst>
              <a:gd name="adj1" fmla="val 124810"/>
              <a:gd name="adj2" fmla="val 74218"/>
            </a:avLst>
          </a:prstGeom>
          <a:gradFill rotWithShape="1">
            <a:gsLst>
              <a:gs pos="0">
                <a:srgbClr val="A0CB6D"/>
              </a:gs>
              <a:gs pos="100000">
                <a:srgbClr val="F2F1B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A0CB6D"/>
            </a:extrusionClr>
          </a:sp3d>
        </p:spPr>
        <p:txBody>
          <a:bodyPr>
            <a:flatTx/>
          </a:bodyPr>
          <a:lstStyle/>
          <a:p>
            <a:pPr algn="ctr"/>
            <a:r>
              <a:rPr lang="uk-UA"/>
              <a:t>Велика борозна</a:t>
            </a:r>
            <a:endParaRPr lang="ru-RU"/>
          </a:p>
        </p:txBody>
      </p:sp>
      <p:sp>
        <p:nvSpPr>
          <p:cNvPr id="46217" name="AutoShape 137"/>
          <p:cNvSpPr>
            <a:spLocks noChangeArrowheads="1"/>
          </p:cNvSpPr>
          <p:nvPr/>
        </p:nvSpPr>
        <p:spPr bwMode="auto">
          <a:xfrm>
            <a:off x="609600" y="3429000"/>
            <a:ext cx="1676400" cy="609600"/>
          </a:xfrm>
          <a:prstGeom prst="wedgeRectCallout">
            <a:avLst>
              <a:gd name="adj1" fmla="val 130398"/>
              <a:gd name="adj2" fmla="val -91926"/>
            </a:avLst>
          </a:prstGeom>
          <a:gradFill rotWithShape="1">
            <a:gsLst>
              <a:gs pos="0">
                <a:srgbClr val="A0CB6D"/>
              </a:gs>
              <a:gs pos="100000">
                <a:srgbClr val="F2F1B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A0CB6D"/>
            </a:extrusionClr>
          </a:sp3d>
        </p:spPr>
        <p:txBody>
          <a:bodyPr>
            <a:flatTx/>
          </a:bodyPr>
          <a:lstStyle/>
          <a:p>
            <a:pPr algn="ctr"/>
            <a:r>
              <a:rPr lang="uk-UA"/>
              <a:t>Мала борозна</a:t>
            </a:r>
            <a:endParaRPr lang="ru-RU"/>
          </a:p>
        </p:txBody>
      </p:sp>
      <p:sp>
        <p:nvSpPr>
          <p:cNvPr id="46219" name="AutoShape 139"/>
          <p:cNvSpPr>
            <a:spLocks noChangeArrowheads="1"/>
          </p:cNvSpPr>
          <p:nvPr/>
        </p:nvSpPr>
        <p:spPr bwMode="auto">
          <a:xfrm>
            <a:off x="6781800" y="3124200"/>
            <a:ext cx="2057400" cy="762000"/>
          </a:xfrm>
          <a:prstGeom prst="leftArrow">
            <a:avLst>
              <a:gd name="adj1" fmla="val 50000"/>
              <a:gd name="adj2" fmla="val 67500"/>
            </a:avLst>
          </a:prstGeom>
          <a:gradFill rotWithShape="1">
            <a:gsLst>
              <a:gs pos="0">
                <a:srgbClr val="FBAFF0"/>
              </a:gs>
              <a:gs pos="50000">
                <a:srgbClr val="F2F1B8"/>
              </a:gs>
              <a:gs pos="100000">
                <a:srgbClr val="FBAFF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BAFF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/>
              <a:t>лівозакручена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10" grpId="0" animBg="1"/>
      <p:bldP spid="46211" grpId="0" animBg="1"/>
      <p:bldP spid="46212" grpId="0" animBg="1"/>
      <p:bldP spid="46213" grpId="0" animBg="1"/>
      <p:bldP spid="46214" grpId="0" animBg="1"/>
      <p:bldP spid="46216" grpId="0" animBg="1"/>
      <p:bldP spid="46217" grpId="0" animBg="1"/>
      <p:bldP spid="4621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1066800" y="76200"/>
            <a:ext cx="7924800" cy="838200"/>
          </a:xfrm>
          <a:prstGeom prst="flowChartAlternateProcess">
            <a:avLst/>
          </a:prstGeom>
          <a:gradFill rotWithShape="1">
            <a:gsLst>
              <a:gs pos="0">
                <a:srgbClr val="A0CB6D"/>
              </a:gs>
              <a:gs pos="50000">
                <a:srgbClr val="F2F1B8"/>
              </a:gs>
              <a:gs pos="100000">
                <a:srgbClr val="A0CB6D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2F1B8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4000" b="1">
                <a:solidFill>
                  <a:srgbClr val="6B856F"/>
                </a:solidFill>
              </a:rPr>
              <a:t>Структура нуклеотидів ДНК</a:t>
            </a:r>
            <a:endParaRPr lang="ru-RU" sz="4000" b="1">
              <a:solidFill>
                <a:srgbClr val="6B856F"/>
              </a:solidFill>
            </a:endParaRPr>
          </a:p>
        </p:txBody>
      </p:sp>
      <p:graphicFrame>
        <p:nvGraphicFramePr>
          <p:cNvPr id="15372" name="Object 12"/>
          <p:cNvGraphicFramePr>
            <a:graphicFrameLocks noChangeAspect="1"/>
          </p:cNvGraphicFramePr>
          <p:nvPr/>
        </p:nvGraphicFramePr>
        <p:xfrm>
          <a:off x="1881188" y="1143000"/>
          <a:ext cx="1928812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Photo Editor Photo" r:id="rId4" imgW="1324160" imgH="1666667" progId="">
                  <p:embed/>
                </p:oleObj>
              </mc:Choice>
              <mc:Fallback>
                <p:oleObj name="Photo Editor Photo" r:id="rId4" imgW="1324160" imgH="1666667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1143000"/>
                        <a:ext cx="1928812" cy="24384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6666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4" name="Object 14"/>
          <p:cNvGraphicFramePr>
            <a:graphicFrameLocks noChangeAspect="1"/>
          </p:cNvGraphicFramePr>
          <p:nvPr/>
        </p:nvGraphicFramePr>
        <p:xfrm>
          <a:off x="5486400" y="1143000"/>
          <a:ext cx="20320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Bitmap Image" r:id="rId6" imgW="1352381" imgH="1666667" progId="PBrush">
                  <p:embed/>
                </p:oleObj>
              </mc:Choice>
              <mc:Fallback>
                <p:oleObj name="Bitmap Image" r:id="rId6" imgW="1352381" imgH="1666667" progId="PBrush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143000"/>
                        <a:ext cx="2032000" cy="24384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6666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5" name="Object 15"/>
          <p:cNvGraphicFramePr>
            <a:graphicFrameLocks noChangeAspect="1"/>
          </p:cNvGraphicFramePr>
          <p:nvPr/>
        </p:nvGraphicFramePr>
        <p:xfrm>
          <a:off x="1533525" y="4114800"/>
          <a:ext cx="2581275" cy="206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Bitmap Image" r:id="rId8" imgW="1895238" imgH="1514686" progId="PBrush">
                  <p:embed/>
                </p:oleObj>
              </mc:Choice>
              <mc:Fallback>
                <p:oleObj name="Bitmap Image" r:id="rId8" imgW="1895238" imgH="1514686" progId="PBrush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4114800"/>
                        <a:ext cx="2581275" cy="2062163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6666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8" name="Object 18"/>
          <p:cNvGraphicFramePr>
            <a:graphicFrameLocks noChangeAspect="1"/>
          </p:cNvGraphicFramePr>
          <p:nvPr/>
        </p:nvGraphicFramePr>
        <p:xfrm>
          <a:off x="5257800" y="4114800"/>
          <a:ext cx="2590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Bitmap Image" r:id="rId10" imgW="1752381" imgH="1580952" progId="PBrush">
                  <p:embed/>
                </p:oleObj>
              </mc:Choice>
              <mc:Fallback>
                <p:oleObj name="Bitmap Image" r:id="rId10" imgW="1752381" imgH="1580952" progId="PBrush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114800"/>
                        <a:ext cx="2590800" cy="20574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6666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AutoShape 19"/>
          <p:cNvSpPr>
            <a:spLocks noChangeArrowheads="1"/>
          </p:cNvSpPr>
          <p:nvPr/>
        </p:nvSpPr>
        <p:spPr bwMode="auto">
          <a:xfrm>
            <a:off x="990600" y="3429000"/>
            <a:ext cx="3581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0CB6D"/>
              </a:gs>
              <a:gs pos="100000">
                <a:srgbClr val="F2F1B8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A0CB6D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/>
              <a:t>Дезоксиаденозин 5</a:t>
            </a:r>
            <a:r>
              <a:rPr lang="en-US"/>
              <a:t>’</a:t>
            </a:r>
            <a:r>
              <a:rPr lang="uk-UA"/>
              <a:t>-монофосфат</a:t>
            </a:r>
            <a:endParaRPr lang="ru-RU"/>
          </a:p>
        </p:txBody>
      </p:sp>
      <p:sp>
        <p:nvSpPr>
          <p:cNvPr id="6153" name="AutoShape 20"/>
          <p:cNvSpPr>
            <a:spLocks noChangeArrowheads="1"/>
          </p:cNvSpPr>
          <p:nvPr/>
        </p:nvSpPr>
        <p:spPr bwMode="auto">
          <a:xfrm>
            <a:off x="4648200" y="3429000"/>
            <a:ext cx="3581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0CB6D"/>
              </a:gs>
              <a:gs pos="100000">
                <a:srgbClr val="F2F1B8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A0CB6D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/>
              <a:t>Дезоксигуанозин 5</a:t>
            </a:r>
            <a:r>
              <a:rPr lang="en-US"/>
              <a:t>’</a:t>
            </a:r>
            <a:r>
              <a:rPr lang="uk-UA"/>
              <a:t>-монофосфат</a:t>
            </a:r>
            <a:endParaRPr lang="ru-RU"/>
          </a:p>
        </p:txBody>
      </p:sp>
      <p:sp>
        <p:nvSpPr>
          <p:cNvPr id="6154" name="AutoShape 21"/>
          <p:cNvSpPr>
            <a:spLocks noChangeArrowheads="1"/>
          </p:cNvSpPr>
          <p:nvPr/>
        </p:nvSpPr>
        <p:spPr bwMode="auto">
          <a:xfrm>
            <a:off x="4724400" y="6172200"/>
            <a:ext cx="3581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0CB6D"/>
              </a:gs>
              <a:gs pos="100000">
                <a:srgbClr val="F2F1B8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A0CB6D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/>
              <a:t>Дезоксицитидин 5</a:t>
            </a:r>
            <a:r>
              <a:rPr lang="en-US"/>
              <a:t>’</a:t>
            </a:r>
            <a:r>
              <a:rPr lang="uk-UA"/>
              <a:t>-монофосфат</a:t>
            </a:r>
            <a:endParaRPr lang="ru-RU"/>
          </a:p>
        </p:txBody>
      </p:sp>
      <p:sp>
        <p:nvSpPr>
          <p:cNvPr id="6155" name="AutoShape 22"/>
          <p:cNvSpPr>
            <a:spLocks noChangeArrowheads="1"/>
          </p:cNvSpPr>
          <p:nvPr/>
        </p:nvSpPr>
        <p:spPr bwMode="auto">
          <a:xfrm>
            <a:off x="1066800" y="6172200"/>
            <a:ext cx="3581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0CB6D"/>
              </a:gs>
              <a:gs pos="100000">
                <a:srgbClr val="F2F1B8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A0CB6D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/>
              <a:t>Дезокситимідин 5</a:t>
            </a:r>
            <a:r>
              <a:rPr lang="en-US"/>
              <a:t>’</a:t>
            </a:r>
            <a:r>
              <a:rPr lang="uk-UA"/>
              <a:t>-монофосфат</a:t>
            </a:r>
            <a:endParaRPr lang="ru-RU"/>
          </a:p>
        </p:txBody>
      </p:sp>
      <p:sp>
        <p:nvSpPr>
          <p:cNvPr id="6156" name="AutoShape 23"/>
          <p:cNvSpPr>
            <a:spLocks noChangeArrowheads="1"/>
          </p:cNvSpPr>
          <p:nvPr/>
        </p:nvSpPr>
        <p:spPr bwMode="auto">
          <a:xfrm>
            <a:off x="1752600" y="1066800"/>
            <a:ext cx="990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AEE7"/>
              </a:gs>
              <a:gs pos="100000">
                <a:srgbClr val="F2F1B8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0AEE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d</a:t>
            </a:r>
            <a:r>
              <a:rPr lang="uk-UA"/>
              <a:t>АМФ</a:t>
            </a:r>
            <a:endParaRPr lang="ru-RU"/>
          </a:p>
        </p:txBody>
      </p:sp>
      <p:sp>
        <p:nvSpPr>
          <p:cNvPr id="6157" name="AutoShape 24"/>
          <p:cNvSpPr>
            <a:spLocks noChangeArrowheads="1"/>
          </p:cNvSpPr>
          <p:nvPr/>
        </p:nvSpPr>
        <p:spPr bwMode="auto">
          <a:xfrm>
            <a:off x="5410200" y="1066800"/>
            <a:ext cx="990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AEE7"/>
              </a:gs>
              <a:gs pos="100000">
                <a:srgbClr val="F2F1B8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0AEE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d</a:t>
            </a:r>
            <a:r>
              <a:rPr lang="uk-UA"/>
              <a:t>ГМФ</a:t>
            </a:r>
            <a:endParaRPr lang="ru-RU"/>
          </a:p>
        </p:txBody>
      </p:sp>
      <p:sp>
        <p:nvSpPr>
          <p:cNvPr id="6158" name="AutoShape 25"/>
          <p:cNvSpPr>
            <a:spLocks noChangeArrowheads="1"/>
          </p:cNvSpPr>
          <p:nvPr/>
        </p:nvSpPr>
        <p:spPr bwMode="auto">
          <a:xfrm>
            <a:off x="1447800" y="4038600"/>
            <a:ext cx="990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AEE7"/>
              </a:gs>
              <a:gs pos="100000">
                <a:srgbClr val="F2F1B8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0AEE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d</a:t>
            </a:r>
            <a:r>
              <a:rPr lang="uk-UA"/>
              <a:t>ТМФ</a:t>
            </a:r>
            <a:endParaRPr lang="ru-RU"/>
          </a:p>
        </p:txBody>
      </p:sp>
      <p:sp>
        <p:nvSpPr>
          <p:cNvPr id="6159" name="AutoShape 26"/>
          <p:cNvSpPr>
            <a:spLocks noChangeArrowheads="1"/>
          </p:cNvSpPr>
          <p:nvPr/>
        </p:nvSpPr>
        <p:spPr bwMode="auto">
          <a:xfrm>
            <a:off x="5181600" y="4038600"/>
            <a:ext cx="990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AEE7"/>
              </a:gs>
              <a:gs pos="100000">
                <a:srgbClr val="F2F1B8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0AEE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d</a:t>
            </a:r>
            <a:r>
              <a:rPr lang="uk-UA"/>
              <a:t>ЦМФ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AutoShape 7"/>
          <p:cNvSpPr>
            <a:spLocks noChangeArrowheads="1"/>
          </p:cNvSpPr>
          <p:nvPr/>
        </p:nvSpPr>
        <p:spPr bwMode="auto">
          <a:xfrm>
            <a:off x="1066800" y="76200"/>
            <a:ext cx="7924800" cy="838200"/>
          </a:xfrm>
          <a:prstGeom prst="flowChartAlternateProcess">
            <a:avLst/>
          </a:prstGeom>
          <a:gradFill rotWithShape="1">
            <a:gsLst>
              <a:gs pos="0">
                <a:srgbClr val="A0CB6D"/>
              </a:gs>
              <a:gs pos="50000">
                <a:srgbClr val="F2F1B8"/>
              </a:gs>
              <a:gs pos="100000">
                <a:srgbClr val="A0CB6D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2F1B8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3000" b="1">
                <a:solidFill>
                  <a:srgbClr val="6B856F"/>
                </a:solidFill>
              </a:rPr>
              <a:t>Принцип комплементарності</a:t>
            </a:r>
          </a:p>
          <a:p>
            <a:pPr algn="ctr"/>
            <a:r>
              <a:rPr lang="uk-UA" sz="3000" b="1">
                <a:solidFill>
                  <a:srgbClr val="6B856F"/>
                </a:solidFill>
              </a:rPr>
              <a:t>в будові ДНК</a:t>
            </a:r>
            <a:endParaRPr lang="ru-RU" sz="3000" b="1">
              <a:solidFill>
                <a:srgbClr val="6B856F"/>
              </a:solidFill>
            </a:endParaRPr>
          </a:p>
        </p:txBody>
      </p:sp>
      <p:pic>
        <p:nvPicPr>
          <p:cNvPr id="16392" name="Picture 8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90800" y="1104900"/>
            <a:ext cx="4953000" cy="5524500"/>
          </a:xfrm>
          <a:ln w="57150">
            <a:solidFill>
              <a:srgbClr val="666633"/>
            </a:solidFill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1143000" y="1371600"/>
            <a:ext cx="1600200" cy="609600"/>
          </a:xfrm>
          <a:prstGeom prst="rightArrow">
            <a:avLst>
              <a:gd name="adj1" fmla="val 50000"/>
              <a:gd name="adj2" fmla="val 65625"/>
            </a:avLst>
          </a:prstGeom>
          <a:gradFill rotWithShape="1">
            <a:gsLst>
              <a:gs pos="0">
                <a:srgbClr val="F4D0E9"/>
              </a:gs>
              <a:gs pos="100000">
                <a:srgbClr val="F2F1B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4D0E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>
                <a:solidFill>
                  <a:srgbClr val="339966"/>
                </a:solidFill>
              </a:rPr>
              <a:t>5’</a:t>
            </a:r>
            <a:r>
              <a:rPr lang="uk-UA" b="1">
                <a:solidFill>
                  <a:srgbClr val="339966"/>
                </a:solidFill>
              </a:rPr>
              <a:t>- кінець</a:t>
            </a:r>
            <a:endParaRPr lang="ru-RU" b="1">
              <a:solidFill>
                <a:srgbClr val="339966"/>
              </a:solidFill>
            </a:endParaRPr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>
            <a:off x="6477000" y="1524000"/>
            <a:ext cx="1524000" cy="533400"/>
          </a:xfrm>
          <a:prstGeom prst="leftArrow">
            <a:avLst>
              <a:gd name="adj1" fmla="val 50000"/>
              <a:gd name="adj2" fmla="val 71429"/>
            </a:avLst>
          </a:prstGeom>
          <a:gradFill rotWithShape="1">
            <a:gsLst>
              <a:gs pos="0">
                <a:srgbClr val="CCCCFF"/>
              </a:gs>
              <a:gs pos="100000">
                <a:srgbClr val="F2F1B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>
                <a:solidFill>
                  <a:srgbClr val="CC3300"/>
                </a:solidFill>
              </a:rPr>
              <a:t>3’</a:t>
            </a:r>
            <a:r>
              <a:rPr lang="uk-UA" b="1">
                <a:solidFill>
                  <a:srgbClr val="CC3300"/>
                </a:solidFill>
              </a:rPr>
              <a:t>- кінець</a:t>
            </a:r>
            <a:endParaRPr lang="ru-RU" b="1">
              <a:solidFill>
                <a:srgbClr val="CC3300"/>
              </a:solidFill>
            </a:endParaRPr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>
            <a:off x="1600200" y="5334000"/>
            <a:ext cx="1600200" cy="609600"/>
          </a:xfrm>
          <a:prstGeom prst="rightArrow">
            <a:avLst>
              <a:gd name="adj1" fmla="val 50000"/>
              <a:gd name="adj2" fmla="val 65625"/>
            </a:avLst>
          </a:prstGeom>
          <a:gradFill rotWithShape="1">
            <a:gsLst>
              <a:gs pos="0">
                <a:srgbClr val="F4D0E9"/>
              </a:gs>
              <a:gs pos="100000">
                <a:srgbClr val="F2F1B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4D0E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>
                <a:solidFill>
                  <a:srgbClr val="CC3300"/>
                </a:solidFill>
              </a:rPr>
              <a:t>3’</a:t>
            </a:r>
            <a:r>
              <a:rPr lang="uk-UA" b="1">
                <a:solidFill>
                  <a:srgbClr val="CC3300"/>
                </a:solidFill>
              </a:rPr>
              <a:t>- кінець</a:t>
            </a:r>
            <a:endParaRPr lang="ru-RU" b="1">
              <a:solidFill>
                <a:srgbClr val="CC3300"/>
              </a:solidFill>
            </a:endParaRPr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>
            <a:off x="7162800" y="5410200"/>
            <a:ext cx="1524000" cy="533400"/>
          </a:xfrm>
          <a:prstGeom prst="leftArrow">
            <a:avLst>
              <a:gd name="adj1" fmla="val 50000"/>
              <a:gd name="adj2" fmla="val 71429"/>
            </a:avLst>
          </a:prstGeom>
          <a:gradFill rotWithShape="1">
            <a:gsLst>
              <a:gs pos="0">
                <a:srgbClr val="CCCCFF"/>
              </a:gs>
              <a:gs pos="100000">
                <a:srgbClr val="F2F1B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>
                <a:solidFill>
                  <a:srgbClr val="339966"/>
                </a:solidFill>
              </a:rPr>
              <a:t>5’</a:t>
            </a:r>
            <a:r>
              <a:rPr lang="uk-UA" b="1">
                <a:solidFill>
                  <a:srgbClr val="339966"/>
                </a:solidFill>
              </a:rPr>
              <a:t>- кінець</a:t>
            </a:r>
            <a:endParaRPr lang="ru-RU" b="1">
              <a:solidFill>
                <a:srgbClr val="3399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2" grpId="0" animBg="1"/>
      <p:bldP spid="16403" grpId="0" animBg="1"/>
      <p:bldP spid="16404" grpId="0" animBg="1"/>
      <p:bldP spid="1640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AutoShape 7"/>
          <p:cNvSpPr>
            <a:spLocks noChangeArrowheads="1"/>
          </p:cNvSpPr>
          <p:nvPr/>
        </p:nvSpPr>
        <p:spPr bwMode="auto">
          <a:xfrm>
            <a:off x="1066800" y="76200"/>
            <a:ext cx="7924800" cy="838200"/>
          </a:xfrm>
          <a:prstGeom prst="flowChartAlternateProcess">
            <a:avLst/>
          </a:prstGeom>
          <a:gradFill rotWithShape="1">
            <a:gsLst>
              <a:gs pos="0">
                <a:srgbClr val="A0CB6D"/>
              </a:gs>
              <a:gs pos="50000">
                <a:srgbClr val="F2F1B8"/>
              </a:gs>
              <a:gs pos="100000">
                <a:srgbClr val="A0CB6D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2F1B8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4800" b="1">
                <a:solidFill>
                  <a:srgbClr val="6B856F"/>
                </a:solidFill>
              </a:rPr>
              <a:t>Будова РНК</a:t>
            </a:r>
            <a:endParaRPr lang="ru-RU" sz="4800" b="1">
              <a:solidFill>
                <a:srgbClr val="6B856F"/>
              </a:solidFill>
            </a:endParaRPr>
          </a:p>
        </p:txBody>
      </p:sp>
      <p:pic>
        <p:nvPicPr>
          <p:cNvPr id="17416" name="Picture 8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48038" y="1066800"/>
            <a:ext cx="3433762" cy="5638800"/>
          </a:xfrm>
          <a:ln w="57150">
            <a:solidFill>
              <a:srgbClr val="666633"/>
            </a:solidFill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1371600" y="1371600"/>
            <a:ext cx="2133600" cy="838200"/>
          </a:xfrm>
          <a:prstGeom prst="rightArrow">
            <a:avLst>
              <a:gd name="adj1" fmla="val 50000"/>
              <a:gd name="adj2" fmla="val 63636"/>
            </a:avLst>
          </a:prstGeom>
          <a:gradFill rotWithShape="1">
            <a:gsLst>
              <a:gs pos="0">
                <a:srgbClr val="F4D0E9"/>
              </a:gs>
              <a:gs pos="100000">
                <a:srgbClr val="F2F1B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4D0E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>
                <a:solidFill>
                  <a:srgbClr val="339966"/>
                </a:solidFill>
              </a:rPr>
              <a:t>5’</a:t>
            </a:r>
            <a:r>
              <a:rPr lang="uk-UA" b="1">
                <a:solidFill>
                  <a:srgbClr val="339966"/>
                </a:solidFill>
              </a:rPr>
              <a:t>- кінець</a:t>
            </a:r>
            <a:endParaRPr lang="ru-RU" b="1">
              <a:solidFill>
                <a:srgbClr val="339966"/>
              </a:solidFill>
            </a:endParaRP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6248400" y="5257800"/>
            <a:ext cx="1905000" cy="838200"/>
          </a:xfrm>
          <a:prstGeom prst="leftArrow">
            <a:avLst>
              <a:gd name="adj1" fmla="val 50000"/>
              <a:gd name="adj2" fmla="val 56818"/>
            </a:avLst>
          </a:prstGeom>
          <a:gradFill rotWithShape="1">
            <a:gsLst>
              <a:gs pos="0">
                <a:srgbClr val="CCCCFF"/>
              </a:gs>
              <a:gs pos="100000">
                <a:srgbClr val="F2F1B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>
                <a:solidFill>
                  <a:srgbClr val="CC3300"/>
                </a:solidFill>
              </a:rPr>
              <a:t>3’</a:t>
            </a:r>
            <a:r>
              <a:rPr lang="uk-UA" b="1">
                <a:solidFill>
                  <a:srgbClr val="CC3300"/>
                </a:solidFill>
              </a:rPr>
              <a:t>- кінець</a:t>
            </a:r>
            <a:endParaRPr lang="ru-RU" b="1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2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uk-UA" dirty="0">
                <a:solidFill>
                  <a:schemeClr val="tx1"/>
                </a:solidFill>
              </a:rPr>
              <a:t>Просторова структура </a:t>
            </a:r>
            <a:r>
              <a:rPr lang="uk-UA" dirty="0" err="1">
                <a:solidFill>
                  <a:schemeClr val="tx1"/>
                </a:solidFill>
              </a:rPr>
              <a:t>тРНК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3795" name="Picture 4" descr="figure3-1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03425"/>
            <a:ext cx="9144000" cy="3717925"/>
          </a:xfr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87" name="Group 159"/>
          <p:cNvGraphicFramePr>
            <a:graphicFrameLocks noGrp="1"/>
          </p:cNvGraphicFramePr>
          <p:nvPr/>
        </p:nvGraphicFramePr>
        <p:xfrm>
          <a:off x="1143000" y="1944688"/>
          <a:ext cx="7696200" cy="3697224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CC"/>
                        </a:gs>
                        <a:gs pos="100000">
                          <a:srgbClr val="EDE99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Відносний вміст кожного виду РНК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(у % від всієї РНК)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DE99B"/>
                        </a:gs>
                        <a:gs pos="100000">
                          <a:srgbClr val="F59FB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“Питома вага” біосинтезу кожного виду РНК, %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DE99B"/>
                        </a:gs>
                        <a:gs pos="100000">
                          <a:srgbClr val="F59FB3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Ядерні попередники рРНК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AFF0"/>
                        </a:gs>
                        <a:gs pos="100000">
                          <a:srgbClr val="EDE99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EDE99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EDE99B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Цитоплазмаичні рРНК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AFF0"/>
                        </a:gs>
                        <a:gs pos="100000">
                          <a:srgbClr val="EDE99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EDE99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EDE99B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Гетерогенна ядерна РНК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AFF0"/>
                        </a:gs>
                        <a:gs pos="100000">
                          <a:srgbClr val="EDE99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EDE99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EDE99B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Цитоплазматична мРНК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AFF0"/>
                        </a:gs>
                        <a:gs pos="100000">
                          <a:srgbClr val="EDE99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EDE99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EDE99B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Низькомолекулярні стабільні РНК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(головним чином тРНК)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AFF0"/>
                        </a:gs>
                        <a:gs pos="100000">
                          <a:srgbClr val="EDE99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EDE99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EDE99B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4849" name="Picture 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50" name="AutoShape 161"/>
          <p:cNvSpPr>
            <a:spLocks noChangeArrowheads="1"/>
          </p:cNvSpPr>
          <p:nvPr/>
        </p:nvSpPr>
        <p:spPr bwMode="auto">
          <a:xfrm>
            <a:off x="1066800" y="76200"/>
            <a:ext cx="7924800" cy="838200"/>
          </a:xfrm>
          <a:prstGeom prst="flowChartAlternateProcess">
            <a:avLst/>
          </a:prstGeom>
          <a:gradFill rotWithShape="1">
            <a:gsLst>
              <a:gs pos="0">
                <a:srgbClr val="A0CB6D"/>
              </a:gs>
              <a:gs pos="50000">
                <a:srgbClr val="F2F1B8"/>
              </a:gs>
              <a:gs pos="100000">
                <a:srgbClr val="A0CB6D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2F1B8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2800" b="1">
                <a:solidFill>
                  <a:srgbClr val="6B856F"/>
                </a:solidFill>
              </a:rPr>
              <a:t>Вміст різних РНК</a:t>
            </a:r>
          </a:p>
          <a:p>
            <a:pPr algn="ctr"/>
            <a:r>
              <a:rPr lang="uk-UA" sz="2800" b="1">
                <a:solidFill>
                  <a:srgbClr val="6B856F"/>
                </a:solidFill>
              </a:rPr>
              <a:t>в типовій клітині ссавців</a:t>
            </a:r>
            <a:endParaRPr lang="ru-RU" sz="2800" b="1">
              <a:solidFill>
                <a:srgbClr val="6B856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4000" dirty="0">
                <a:solidFill>
                  <a:schemeClr val="tx1"/>
                </a:solidFill>
              </a:rPr>
              <a:t>Лауреати Нобелівської премії 2006 р</a:t>
            </a:r>
            <a:r>
              <a:rPr lang="uk-UA" sz="4000" dirty="0"/>
              <a:t>.</a:t>
            </a:r>
            <a:endParaRPr lang="ru-RU" sz="4000" dirty="0"/>
          </a:p>
        </p:txBody>
      </p:sp>
      <p:sp>
        <p:nvSpPr>
          <p:cNvPr id="35843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/>
              <a:t>Эндрю Файр (Andrew Z. Fire) и Крейг Меллоу (Craig C. Mello) за «відкриття РНК-інтерференції – пригнічення генів  дволанцюговою РНК". </a:t>
            </a:r>
          </a:p>
        </p:txBody>
      </p:sp>
      <p:pic>
        <p:nvPicPr>
          <p:cNvPr id="35844" name="Picture 7" descr="Эндрю Файр (фото с сайта knaw.nl) и Крэйг Меллоу (фото с сайта umassmed.edu)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14850" y="1604963"/>
            <a:ext cx="4629150" cy="3471862"/>
          </a:xfr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20040"/>
            <a:ext cx="7015680" cy="732696"/>
          </a:xfrm>
        </p:spPr>
        <p:txBody>
          <a:bodyPr/>
          <a:lstStyle/>
          <a:p>
            <a:pPr eaLnBrk="1" hangingPunct="1"/>
            <a:r>
              <a:rPr lang="uk-UA" b="1" dirty="0" err="1">
                <a:solidFill>
                  <a:schemeClr val="tx1"/>
                </a:solidFill>
              </a:rPr>
              <a:t>Дволанцюгова</a:t>
            </a:r>
            <a:r>
              <a:rPr lang="uk-UA" b="1" dirty="0">
                <a:solidFill>
                  <a:schemeClr val="tx1"/>
                </a:solidFill>
              </a:rPr>
              <a:t> РНК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6867" name="Picture 6" descr="РНК интерференция">
            <a:hlinkClick r:id="rId2" tooltip="&quot;РНК интерференция&quot;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4670" y="1268760"/>
            <a:ext cx="5882070" cy="5589240"/>
          </a:xfrm>
        </p:spPr>
      </p:pic>
      <p:pic>
        <p:nvPicPr>
          <p:cNvPr id="36868" name="Picture 8" descr="Фундаментальный механизм контроля потока генной информации:Нобелевская премия за открытие в области медицины и физиологии 2006 год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02325" y="1219200"/>
            <a:ext cx="3241675" cy="4525963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sz="2800" dirty="0">
                <a:solidFill>
                  <a:schemeClr val="tx1"/>
                </a:solidFill>
              </a:rPr>
              <a:t>Найпоширеніші в живих системах є наступні елементи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400" b="1" dirty="0">
                <a:solidFill>
                  <a:srgbClr val="FF0000"/>
                </a:solidFill>
              </a:rPr>
              <a:t>Гідроген </a:t>
            </a:r>
            <a:r>
              <a:rPr lang="uk-UA" sz="2400" b="1" dirty="0"/>
              <a:t>– вода, входить до складу багатьох органічних </a:t>
            </a:r>
            <a:r>
              <a:rPr lang="uk-UA" sz="2400" b="1" dirty="0" err="1"/>
              <a:t>сполук</a:t>
            </a:r>
            <a:endParaRPr lang="uk-UA" sz="2400" b="1" dirty="0"/>
          </a:p>
          <a:p>
            <a:pPr eaLnBrk="1" hangingPunct="1">
              <a:lnSpc>
                <a:spcPct val="90000"/>
              </a:lnSpc>
            </a:pPr>
            <a:r>
              <a:rPr lang="uk-UA" sz="2400" b="1" dirty="0">
                <a:solidFill>
                  <a:srgbClr val="FF0000"/>
                </a:solidFill>
              </a:rPr>
              <a:t>Карбон – </a:t>
            </a:r>
            <a:r>
              <a:rPr lang="uk-UA" sz="2400" b="1" dirty="0"/>
              <a:t>входить до складу всіх органічних </a:t>
            </a:r>
            <a:r>
              <a:rPr lang="uk-UA" sz="2400" b="1" dirty="0" err="1"/>
              <a:t>сполук</a:t>
            </a:r>
            <a:endParaRPr lang="uk-UA" sz="2400" b="1" dirty="0"/>
          </a:p>
          <a:p>
            <a:pPr eaLnBrk="1" hangingPunct="1">
              <a:lnSpc>
                <a:spcPct val="90000"/>
              </a:lnSpc>
            </a:pPr>
            <a:r>
              <a:rPr lang="uk-UA" sz="2400" b="1" dirty="0">
                <a:solidFill>
                  <a:srgbClr val="FF0000"/>
                </a:solidFill>
              </a:rPr>
              <a:t>Нітроген –</a:t>
            </a:r>
            <a:r>
              <a:rPr lang="uk-UA" sz="2400" b="1" dirty="0"/>
              <a:t> білки, нуклеїнові кислоти, сечовина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b="1" dirty="0">
                <a:solidFill>
                  <a:srgbClr val="FF0000"/>
                </a:solidFill>
              </a:rPr>
              <a:t>Оксиген</a:t>
            </a:r>
            <a:r>
              <a:rPr lang="uk-UA" sz="2400" b="1" dirty="0"/>
              <a:t> – вода, органічні сполуки</a:t>
            </a:r>
          </a:p>
          <a:p>
            <a:pPr eaLnBrk="1" hangingPunct="1">
              <a:lnSpc>
                <a:spcPct val="90000"/>
              </a:lnSpc>
            </a:pPr>
            <a:endParaRPr lang="uk-UA" sz="2400" b="1" dirty="0"/>
          </a:p>
          <a:p>
            <a:pPr eaLnBrk="1" hangingPunct="1">
              <a:lnSpc>
                <a:spcPct val="90000"/>
              </a:lnSpc>
            </a:pPr>
            <a:endParaRPr lang="uk-UA" sz="2400" b="1" dirty="0"/>
          </a:p>
          <a:p>
            <a:pPr eaLnBrk="1" hangingPunct="1">
              <a:lnSpc>
                <a:spcPct val="90000"/>
              </a:lnSpc>
            </a:pPr>
            <a:r>
              <a:rPr lang="uk-UA" sz="2400" b="1" dirty="0">
                <a:solidFill>
                  <a:srgbClr val="C00000"/>
                </a:solidFill>
              </a:rPr>
              <a:t>Фосфор</a:t>
            </a:r>
            <a:r>
              <a:rPr lang="uk-UA" sz="2400" b="1" dirty="0">
                <a:solidFill>
                  <a:srgbClr val="FF0000"/>
                </a:solidFill>
              </a:rPr>
              <a:t> </a:t>
            </a:r>
            <a:r>
              <a:rPr lang="uk-UA" sz="2400" b="1" dirty="0"/>
              <a:t>– нуклеїнові кислоти, фосфоліпіди, кісткова тканина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b="1" dirty="0">
                <a:solidFill>
                  <a:srgbClr val="C00000"/>
                </a:solidFill>
              </a:rPr>
              <a:t>Сірка</a:t>
            </a:r>
            <a:r>
              <a:rPr lang="uk-UA" sz="2400" b="1" dirty="0"/>
              <a:t> – амінокислоти, білки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descr="Water droplets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07375" cy="990600"/>
          </a:xfrm>
          <a:noFill/>
          <a:ln w="38100">
            <a:solidFill>
              <a:schemeClr val="bg2"/>
            </a:solidFill>
          </a:ln>
        </p:spPr>
        <p:txBody>
          <a:bodyPr/>
          <a:lstStyle/>
          <a:p>
            <a:pPr algn="ctr" eaLnBrk="1" hangingPunct="1"/>
            <a:r>
              <a:rPr lang="uk-UA" sz="5400" dirty="0">
                <a:solidFill>
                  <a:schemeClr val="tx1"/>
                </a:solidFill>
              </a:rPr>
              <a:t>Хімічні зв'язки</a:t>
            </a:r>
            <a:r>
              <a:rPr lang="uk-UA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00213"/>
            <a:ext cx="3709987" cy="489743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graphicFrame>
        <p:nvGraphicFramePr>
          <p:cNvPr id="39014" name="Group 102"/>
          <p:cNvGraphicFramePr>
            <a:graphicFrameLocks noGrp="1"/>
          </p:cNvGraphicFramePr>
          <p:nvPr/>
        </p:nvGraphicFramePr>
        <p:xfrm>
          <a:off x="4356100" y="2060575"/>
          <a:ext cx="4319588" cy="4537076"/>
        </p:xfrm>
        <a:graphic>
          <a:graphicData uri="http://schemas.openxmlformats.org/drawingml/2006/table">
            <a:tbl>
              <a:tblPr/>
              <a:tblGrid>
                <a:gridCol w="4319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Ковалентний </a:t>
                      </a:r>
                      <a:r>
                        <a:rPr kumimoji="0" lang="uk-UA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зв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’</a:t>
                      </a:r>
                      <a:r>
                        <a:rPr kumimoji="0" lang="uk-UA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язок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8CA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Водневий </a:t>
                      </a:r>
                      <a:r>
                        <a:rPr kumimoji="0" lang="uk-UA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зв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’</a:t>
                      </a:r>
                      <a:r>
                        <a:rPr kumimoji="0" lang="uk-UA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язок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8CA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Іонний </a:t>
                      </a:r>
                      <a:r>
                        <a:rPr kumimoji="0" lang="uk-UA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зв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’</a:t>
                      </a:r>
                      <a:r>
                        <a:rPr kumimoji="0" lang="uk-UA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язок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8CA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Гідрофобні 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взаємодії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8CA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Ван-дер-Ва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uk-UA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льсові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взаємодії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8CA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78" name="Line 84"/>
          <p:cNvSpPr>
            <a:spLocks noChangeShapeType="1"/>
          </p:cNvSpPr>
          <p:nvPr/>
        </p:nvSpPr>
        <p:spPr bwMode="auto">
          <a:xfrm flipH="1">
            <a:off x="2627313" y="1700213"/>
            <a:ext cx="1587" cy="4897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5379" name="Line 90"/>
          <p:cNvSpPr>
            <a:spLocks noChangeShapeType="1"/>
          </p:cNvSpPr>
          <p:nvPr/>
        </p:nvSpPr>
        <p:spPr bwMode="auto">
          <a:xfrm>
            <a:off x="468313" y="5805488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5380" name="Line 91"/>
          <p:cNvSpPr>
            <a:spLocks noChangeShapeType="1"/>
          </p:cNvSpPr>
          <p:nvPr/>
        </p:nvSpPr>
        <p:spPr bwMode="auto">
          <a:xfrm>
            <a:off x="468313" y="4652963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5381" name="Line 93"/>
          <p:cNvSpPr>
            <a:spLocks noChangeShapeType="1"/>
          </p:cNvSpPr>
          <p:nvPr/>
        </p:nvSpPr>
        <p:spPr bwMode="auto">
          <a:xfrm>
            <a:off x="468313" y="3573463"/>
            <a:ext cx="4175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5382" name="Line 95"/>
          <p:cNvSpPr>
            <a:spLocks noChangeShapeType="1"/>
          </p:cNvSpPr>
          <p:nvPr/>
        </p:nvSpPr>
        <p:spPr bwMode="auto">
          <a:xfrm>
            <a:off x="179512" y="2708920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5383" name="Line 97"/>
          <p:cNvSpPr>
            <a:spLocks noChangeShapeType="1"/>
          </p:cNvSpPr>
          <p:nvPr/>
        </p:nvSpPr>
        <p:spPr bwMode="auto">
          <a:xfrm>
            <a:off x="3348038" y="2060575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5384" name="Line 98"/>
          <p:cNvSpPr>
            <a:spLocks noChangeShapeType="1"/>
          </p:cNvSpPr>
          <p:nvPr/>
        </p:nvSpPr>
        <p:spPr bwMode="auto">
          <a:xfrm>
            <a:off x="3924300" y="659765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 descr="Water droplets"/>
          <p:cNvSpPr>
            <a:spLocks noGrp="1" noChangeArrowheads="1"/>
          </p:cNvSpPr>
          <p:nvPr>
            <p:ph type="title"/>
          </p:nvPr>
        </p:nvSpPr>
        <p:spPr>
          <a:xfrm>
            <a:off x="107505" y="457200"/>
            <a:ext cx="8064896" cy="883568"/>
          </a:xfrm>
          <a:noFill/>
          <a:ln w="38100">
            <a:solidFill>
              <a:schemeClr val="bg2"/>
            </a:solidFill>
          </a:ln>
        </p:spPr>
        <p:txBody>
          <a:bodyPr/>
          <a:lstStyle/>
          <a:p>
            <a:pPr algn="ctr" eaLnBrk="1" hangingPunct="1"/>
            <a:r>
              <a:rPr lang="uk-UA" sz="4800" dirty="0">
                <a:solidFill>
                  <a:srgbClr val="002060"/>
                </a:solidFill>
              </a:rPr>
              <a:t>Хімічна структура води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916113"/>
            <a:ext cx="8229600" cy="2095500"/>
          </a:xfrm>
          <a:noFill/>
          <a:ln w="38100">
            <a:solidFill>
              <a:schemeClr val="bg2"/>
            </a:solidFill>
          </a:ln>
        </p:spPr>
      </p:pic>
      <p:pic>
        <p:nvPicPr>
          <p:cNvPr id="1843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9163" y="3716338"/>
            <a:ext cx="6892925" cy="3141662"/>
          </a:xfrm>
          <a:noFill/>
          <a:ln w="38100">
            <a:solidFill>
              <a:schemeClr val="bg2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425</TotalTime>
  <Words>1870</Words>
  <Application>Microsoft Office PowerPoint</Application>
  <PresentationFormat>Экран (4:3)</PresentationFormat>
  <Paragraphs>418</Paragraphs>
  <Slides>68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68</vt:i4>
      </vt:variant>
    </vt:vector>
  </HeadingPairs>
  <TitlesOfParts>
    <vt:vector size="77" baseType="lpstr">
      <vt:lpstr>Arial</vt:lpstr>
      <vt:lpstr>Calibri</vt:lpstr>
      <vt:lpstr>Times New Roman</vt:lpstr>
      <vt:lpstr>Trebuchet MS</vt:lpstr>
      <vt:lpstr>Wingdings</vt:lpstr>
      <vt:lpstr>Wingdings 2</vt:lpstr>
      <vt:lpstr>Изящная</vt:lpstr>
      <vt:lpstr>Photo Editor Photo</vt:lpstr>
      <vt:lpstr>Bitmap Image</vt:lpstr>
      <vt:lpstr>Презентация PowerPoint</vt:lpstr>
      <vt:lpstr>Особливості хімічного складу живих організмів</vt:lpstr>
      <vt:lpstr>Результати досліджень свідчать про те, що</vt:lpstr>
      <vt:lpstr>Висновки</vt:lpstr>
      <vt:lpstr>Представництво хімічних елементів в живій та неживій природі</vt:lpstr>
      <vt:lpstr>Презентация PowerPoint</vt:lpstr>
      <vt:lpstr>Найпоширеніші в живих системах є наступні елементи</vt:lpstr>
      <vt:lpstr>Хімічні зв'язки </vt:lpstr>
      <vt:lpstr>Хімічна структура води</vt:lpstr>
      <vt:lpstr>Дисоціація води. Концентрація  іонів гідрогену</vt:lpstr>
      <vt:lpstr>Антоціани і рН</vt:lpstr>
      <vt:lpstr>Антоціани і рН</vt:lpstr>
      <vt:lpstr>Розподіл рідини в організмі людини</vt:lpstr>
      <vt:lpstr>Карбон</vt:lpstr>
      <vt:lpstr>Основні органогенні хімічні елементи</vt:lpstr>
      <vt:lpstr>Карбонові скелети</vt:lpstr>
      <vt:lpstr>Макроелементи, мікроелементи, ультрамікроелементи</vt:lpstr>
      <vt:lpstr>За ступенем корисності для людини розрізняють:</vt:lpstr>
      <vt:lpstr>Хімічні групи </vt:lpstr>
      <vt:lpstr>Малі органічні сполуки</vt:lpstr>
      <vt:lpstr>Малі органічні сполуки. Мономери і полімери</vt:lpstr>
      <vt:lpstr>Малі органічні сполуки. Полімери</vt:lpstr>
      <vt:lpstr>Вуглеводи (гліциди). Моносахариди</vt:lpstr>
      <vt:lpstr>Пентози та гексози</vt:lpstr>
      <vt:lpstr>Вуглеводи. Моносахариди. Дисахариди</vt:lpstr>
      <vt:lpstr>Вуглеводи. Поліцукри (1)</vt:lpstr>
      <vt:lpstr>Вуглеводи. Поліцукри (2). Целюлоза</vt:lpstr>
      <vt:lpstr>Геміцелюлози</vt:lpstr>
      <vt:lpstr>Вуглеводи. Поліцукри (3)</vt:lpstr>
      <vt:lpstr>Функції вуглеводів</vt:lpstr>
      <vt:lpstr>Ліпіди. Нейтральні жири</vt:lpstr>
      <vt:lpstr>Ліпоїди. Стероїди та терпени</vt:lpstr>
      <vt:lpstr>Фосфоліпіди</vt:lpstr>
      <vt:lpstr>Функції ліпідів</vt:lpstr>
      <vt:lpstr>Презентация PowerPoint</vt:lpstr>
      <vt:lpstr>Амінокислоти, що не входять до складу білків. Таурин</vt:lpstr>
      <vt:lpstr>Амінокислоти, що не входять до складу білків. Гама-аміномасляна кислота</vt:lpstr>
      <vt:lpstr>Альфа - амінокислоти</vt:lpstr>
      <vt:lpstr>Нейтральна цвіттеріонова форма амінокислоти</vt:lpstr>
      <vt:lpstr>Олігопептиди. Окситоцин</vt:lpstr>
      <vt:lpstr>     Олігопептиди. Вазопресин</vt:lpstr>
      <vt:lpstr>Поліпептид. Інсулін</vt:lpstr>
      <vt:lpstr>Презентация PowerPoint</vt:lpstr>
      <vt:lpstr>Відкриття пріонів</vt:lpstr>
      <vt:lpstr>Сучасна класифікація пріонних захворювань</vt:lpstr>
      <vt:lpstr>Четвертинна структура білка. Гемоглобін</vt:lpstr>
      <vt:lpstr>Прості білки. Гістони</vt:lpstr>
      <vt:lpstr>Складні білки. Казеїн</vt:lpstr>
      <vt:lpstr>Функції білків</vt:lpstr>
      <vt:lpstr>Захисна функція білків </vt:lpstr>
      <vt:lpstr>Денатурація і ренатурація білка</vt:lpstr>
      <vt:lpstr>Презентация PowerPoint</vt:lpstr>
      <vt:lpstr>Презентация PowerPoint</vt:lpstr>
      <vt:lpstr>Презентация PowerPoint</vt:lpstr>
      <vt:lpstr>Презентация PowerPoint</vt:lpstr>
      <vt:lpstr>Сигнальна функція цАМФ</vt:lpstr>
      <vt:lpstr>Презентация PowerPoint</vt:lpstr>
      <vt:lpstr>Правила Чаргаффа</vt:lpstr>
      <vt:lpstr>Кількісні показники В-форми ДНК, одержані за допомогою рентгеноструктурного аналізу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Просторова структура тРНК</vt:lpstr>
      <vt:lpstr>Презентация PowerPoint</vt:lpstr>
      <vt:lpstr>Лауреати Нобелівської премії 2006 р.</vt:lpstr>
      <vt:lpstr>Дволанцюгова РНК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C2-411-Note</dc:creator>
  <cp:lastModifiedBy>Безусько Алла Герасимівна</cp:lastModifiedBy>
  <cp:revision>61</cp:revision>
  <dcterms:created xsi:type="dcterms:W3CDTF">2016-03-02T08:04:09Z</dcterms:created>
  <dcterms:modified xsi:type="dcterms:W3CDTF">2022-06-28T07:06:03Z</dcterms:modified>
</cp:coreProperties>
</file>