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4" r:id="rId6"/>
    <p:sldId id="262" r:id="rId7"/>
    <p:sldId id="263" r:id="rId8"/>
    <p:sldId id="265" r:id="rId9"/>
    <p:sldId id="260" r:id="rId10"/>
    <p:sldId id="266" r:id="rId11"/>
    <p:sldId id="267" r:id="rId12"/>
    <p:sldId id="269" r:id="rId13"/>
    <p:sldId id="271" r:id="rId14"/>
    <p:sldId id="272" r:id="rId15"/>
    <p:sldId id="268" r:id="rId16"/>
    <p:sldId id="273" r:id="rId17"/>
    <p:sldId id="27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конкурсів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Число конкурсів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Лист1!$A$2:$A$3</c:f>
              <c:numCache>
                <c:formatCode>General</c:formatCode>
                <c:ptCount val="2"/>
                <c:pt idx="0">
                  <c:v>68</c:v>
                </c:pt>
                <c:pt idx="1">
                  <c:v>58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0-D8EC-437C-93E6-D1A382595C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8501248"/>
        <c:axId val="238501576"/>
      </c:barChart>
      <c:catAx>
        <c:axId val="23850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8501576"/>
        <c:crosses val="autoZero"/>
        <c:auto val="1"/>
        <c:lblAlgn val="ctr"/>
        <c:lblOffset val="100"/>
        <c:noMultiLvlLbl val="0"/>
      </c:catAx>
      <c:valAx>
        <c:axId val="238501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8501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err="1"/>
              <a:t>Учасники</a:t>
            </a:r>
            <a:r>
              <a:rPr lang="ru-RU" dirty="0"/>
              <a:t> і </a:t>
            </a:r>
            <a:r>
              <a:rPr lang="ru-RU" dirty="0" err="1"/>
              <a:t>переможці</a:t>
            </a:r>
            <a:endParaRPr lang="ru-RU" dirty="0"/>
          </a:p>
        </c:rich>
      </c:tx>
      <c:layout>
        <c:manualLayout>
          <c:xMode val="edge"/>
          <c:yMode val="edge"/>
          <c:x val="0.44459332802920298"/>
          <c:y val="2.47440080672703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Лист1!$A$2:$A$5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9C-4085-B2D1-8D83A706596A}"/>
            </c:ext>
          </c:extLst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Лист1!$B$2:$B$5</c:f>
              <c:numCache>
                <c:formatCode>General</c:formatCode>
                <c:ptCount val="4"/>
                <c:pt idx="0">
                  <c:v>6200</c:v>
                </c:pt>
                <c:pt idx="1">
                  <c:v>1725</c:v>
                </c:pt>
                <c:pt idx="2">
                  <c:v>2200</c:v>
                </c:pt>
                <c:pt idx="3">
                  <c:v>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9C-4085-B2D1-8D83A70659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8501248"/>
        <c:axId val="238501576"/>
      </c:barChart>
      <c:catAx>
        <c:axId val="23850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8501576"/>
        <c:crosses val="autoZero"/>
        <c:auto val="1"/>
        <c:lblAlgn val="ctr"/>
        <c:lblOffset val="100"/>
        <c:noMultiLvlLbl val="0"/>
      </c:catAx>
      <c:valAx>
        <c:axId val="238501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8501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0.21359</cdr:x>
      <cdr:y>0.14733</cdr:y>
    </cdr:from>
    <cdr:to>
      <cdr:x>0.53641</cdr:x>
      <cdr:y>0.19713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74645" y="529341"/>
          <a:ext cx="1321904" cy="1789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uk-UA" sz="1100" dirty="0"/>
            <a:t>Обласні</a:t>
          </a:r>
          <a:endParaRPr lang="ru-RU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03C5-DC27-401B-9C6E-9DDF3285A8F6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E025-6108-4D12-8ECC-E8AF56E2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552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03C5-DC27-401B-9C6E-9DDF3285A8F6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E025-6108-4D12-8ECC-E8AF56E2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022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03C5-DC27-401B-9C6E-9DDF3285A8F6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E025-6108-4D12-8ECC-E8AF56E2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37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03C5-DC27-401B-9C6E-9DDF3285A8F6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E025-6108-4D12-8ECC-E8AF56E2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819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03C5-DC27-401B-9C6E-9DDF3285A8F6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E025-6108-4D12-8ECC-E8AF56E2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878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03C5-DC27-401B-9C6E-9DDF3285A8F6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E025-6108-4D12-8ECC-E8AF56E2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809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03C5-DC27-401B-9C6E-9DDF3285A8F6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E025-6108-4D12-8ECC-E8AF56E2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331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03C5-DC27-401B-9C6E-9DDF3285A8F6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E025-6108-4D12-8ECC-E8AF56E2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3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03C5-DC27-401B-9C6E-9DDF3285A8F6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E025-6108-4D12-8ECC-E8AF56E2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36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03C5-DC27-401B-9C6E-9DDF3285A8F6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E025-6108-4D12-8ECC-E8AF56E2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81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03C5-DC27-401B-9C6E-9DDF3285A8F6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E025-6108-4D12-8ECC-E8AF56E2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52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503C5-DC27-401B-9C6E-9DDF3285A8F6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AE025-6108-4D12-8ECC-E8AF56E2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06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hyperlink" Target="https://www.youtube.com/watch?v=WbDcX-bzU0c&amp;t=3s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NaturalistRivne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hyperlink" Target="https://telegram.org/NaturalistRivn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hyperlink" Target="https://www.instagram.com/rivneosun/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www.youtube.com/channel/UCti9Z3yO-rRqAiXbLJS389w/featur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Ph_axoGKs8jY0w-3NSeYBxNYPv6npKMB-_a0vw3W12A/edit" TargetMode="External"/><Relationship Id="rId2" Type="http://schemas.openxmlformats.org/officeDocument/2006/relationships/hyperlink" Target="https://drive.google.com/drive/folders/1KOSww1tRn1j5wa6Tzjw5LpLR5-iI37p8?usp=sha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drive.google.com/drive/folders/1aVeQ_JrXSQZO11h3mtZ42TXmBKpoxYZV" TargetMode="External"/><Relationship Id="rId4" Type="http://schemas.openxmlformats.org/officeDocument/2006/relationships/hyperlink" Target="https://drive.google.com/drive/folders/1yqKT5ppcIyvy8upTliPZQ20g08GPMKl_?usp=sharin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72362"/>
            <a:ext cx="9144000" cy="2126974"/>
          </a:xfrm>
        </p:spPr>
        <p:txBody>
          <a:bodyPr>
            <a:normAutofit/>
          </a:bodyPr>
          <a:lstStyle/>
          <a:p>
            <a:r>
              <a:rPr lang="uk-UA" sz="4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Дистанційна робота закладу позашкільної освіти: творчий пошук, перезавантаження, експерименти</a:t>
            </a:r>
            <a:endParaRPr lang="ru-RU" sz="4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838342"/>
            <a:ext cx="9144000" cy="73142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Воробей </a:t>
            </a:r>
            <a:r>
              <a:rPr lang="ru-RU" dirty="0" err="1"/>
              <a:t>Володимир</a:t>
            </a:r>
            <a:r>
              <a:rPr lang="ru-RU" dirty="0"/>
              <a:t> Федорович, директор </a:t>
            </a:r>
            <a:r>
              <a:rPr lang="ru-RU" dirty="0" err="1"/>
              <a:t>комунального</a:t>
            </a:r>
            <a:r>
              <a:rPr lang="ru-RU" dirty="0"/>
              <a:t> закладу «</a:t>
            </a:r>
            <a:r>
              <a:rPr lang="ru-RU" dirty="0" err="1"/>
              <a:t>Станція</a:t>
            </a:r>
            <a:r>
              <a:rPr lang="ru-RU" dirty="0"/>
              <a:t> </a:t>
            </a:r>
            <a:r>
              <a:rPr lang="ru-RU" dirty="0" err="1"/>
              <a:t>юних</a:t>
            </a:r>
            <a:r>
              <a:rPr lang="ru-RU" dirty="0"/>
              <a:t> </a:t>
            </a:r>
            <a:r>
              <a:rPr lang="ru-RU" dirty="0" err="1"/>
              <a:t>натуралістів</a:t>
            </a:r>
            <a:r>
              <a:rPr lang="ru-RU" dirty="0"/>
              <a:t>» </a:t>
            </a:r>
            <a:r>
              <a:rPr lang="ru-RU" dirty="0" err="1"/>
              <a:t>Рівненської</a:t>
            </a:r>
            <a:r>
              <a:rPr lang="ru-RU" dirty="0"/>
              <a:t> </a:t>
            </a:r>
            <a:r>
              <a:rPr lang="ru-RU" dirty="0" err="1"/>
              <a:t>обласної</a:t>
            </a:r>
            <a:r>
              <a:rPr lang="ru-RU" dirty="0"/>
              <a:t> ради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31" y="2299336"/>
            <a:ext cx="5267738" cy="35155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9402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3964" y="150749"/>
            <a:ext cx="5880661" cy="214125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sz="1800" dirty="0"/>
              <a:t>У період з 14 березня по 31 травня 2022 року в комунальному закладі «Станція юних натуралістів» Рівненської обласної ради в дистанційному форматі працювало 55 гуртків еколого-натуралістичного напрямку. </a:t>
            </a:r>
          </a:p>
          <a:p>
            <a:pPr marL="0" indent="0" algn="ctr">
              <a:buNone/>
            </a:pPr>
            <a:r>
              <a:rPr lang="uk-UA" sz="1800" b="1" dirty="0"/>
              <a:t>Форма проведення – відеоконференція. </a:t>
            </a:r>
          </a:p>
          <a:p>
            <a:pPr marL="0" indent="0" algn="ctr">
              <a:buNone/>
            </a:pPr>
            <a:r>
              <a:rPr lang="uk-UA" sz="1800" dirty="0"/>
              <a:t>На сайті закладу систематично оновлювався розклад гурткових занять, вихованці мали можливість підключатися до онлайн занять на платформі </a:t>
            </a:r>
            <a:r>
              <a:rPr lang="uk-UA" sz="1800" dirty="0" err="1"/>
              <a:t>Googl</a:t>
            </a:r>
            <a:r>
              <a:rPr lang="en-US" sz="1800" dirty="0"/>
              <a:t>e</a:t>
            </a:r>
            <a:r>
              <a:rPr lang="uk-UA" sz="1800" dirty="0"/>
              <a:t> </a:t>
            </a:r>
            <a:r>
              <a:rPr lang="en-US" sz="1800" dirty="0"/>
              <a:t>Meet</a:t>
            </a:r>
            <a:r>
              <a:rPr lang="uk-UA" sz="1800" dirty="0"/>
              <a:t>.</a:t>
            </a:r>
            <a:endParaRPr lang="ru-RU" sz="1800" dirty="0"/>
          </a:p>
          <a:p>
            <a:pPr marL="0" indent="0" algn="ctr">
              <a:buNone/>
            </a:pP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745" y="150749"/>
            <a:ext cx="5897733" cy="30433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50182" y="1468581"/>
            <a:ext cx="2641600" cy="2586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РОЗКЛАД ГУРТКІВ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64" y="2292004"/>
            <a:ext cx="5325224" cy="43905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745" y="3482109"/>
            <a:ext cx="5897733" cy="312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30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7618" y="245052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Методика проведення дистанційних занять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18" y="958259"/>
            <a:ext cx="5181600" cy="284020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43"/>
          <a:stretch/>
        </p:blipFill>
        <p:spPr>
          <a:xfrm>
            <a:off x="339436" y="3676073"/>
            <a:ext cx="5176018" cy="2841477"/>
          </a:xfr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39436" y="1075242"/>
            <a:ext cx="6024419" cy="24861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1800" dirty="0"/>
              <a:t>Дистанційні заняття, як і традиційні </a:t>
            </a:r>
            <a:r>
              <a:rPr lang="uk-UA" sz="1800" dirty="0" err="1"/>
              <a:t>офлайн</a:t>
            </a:r>
            <a:r>
              <a:rPr lang="uk-UA" sz="1800" dirty="0"/>
              <a:t>-гуртки, складаються з двох частин: теоретичної і практичної.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uk-UA" sz="18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uk-UA" sz="1800" dirty="0"/>
              <a:t>Доступною формою подачі навчального матеріалу під час </a:t>
            </a:r>
            <a:r>
              <a:rPr lang="uk-UA" sz="1800" dirty="0" err="1"/>
              <a:t>відеоконференцій</a:t>
            </a:r>
            <a:r>
              <a:rPr lang="uk-UA" sz="1800" dirty="0"/>
              <a:t> є презентації і слайд-шоу. Це стосується і теорії, і практики.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uk-UA" sz="18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uk-UA" sz="1800" dirty="0"/>
              <a:t>Керівники гуртків готують презентаційні матеріали до кожного заняття. Це дає можливість демонструвати складні процеси у доступній формі.</a:t>
            </a:r>
            <a:endParaRPr lang="ru-RU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ru-RU" sz="1800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772727" y="3962400"/>
            <a:ext cx="6289963" cy="3069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1800" dirty="0"/>
              <a:t>Найвдалішою формою організації практичних занять виявилась візуальна демонстрація покрокових дій. Показ відеофільмів під час </a:t>
            </a:r>
            <a:r>
              <a:rPr lang="uk-UA" sz="1800" dirty="0" err="1"/>
              <a:t>відеоконференцій</a:t>
            </a:r>
            <a:r>
              <a:rPr lang="uk-UA" sz="1800" dirty="0"/>
              <a:t> не завжди можливий. Як правило, це пов'язано з якістю інтернет-з</a:t>
            </a:r>
            <a:r>
              <a:rPr lang="ru-RU" sz="1800" dirty="0"/>
              <a:t>´</a:t>
            </a:r>
            <a:r>
              <a:rPr lang="uk-UA" sz="1800" dirty="0"/>
              <a:t>єднання.  Тому використовуються презентації з детальними фото.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uk-UA" sz="1800" dirty="0"/>
              <a:t>Завдяки такому підходу вдалося якісно організувати практичні заняття на платформі </a:t>
            </a:r>
            <a:r>
              <a:rPr lang="uk-UA" sz="1800" dirty="0" err="1"/>
              <a:t>Googl</a:t>
            </a:r>
            <a:r>
              <a:rPr lang="en-US" sz="1800" dirty="0"/>
              <a:t>e</a:t>
            </a:r>
            <a:r>
              <a:rPr lang="uk-UA" sz="1800" dirty="0"/>
              <a:t> </a:t>
            </a:r>
            <a:r>
              <a:rPr lang="en-US" sz="1800" dirty="0"/>
              <a:t>Meet</a:t>
            </a:r>
            <a:r>
              <a:rPr lang="uk-UA" sz="1800" dirty="0"/>
              <a:t> для усіх вікових категорій – починаючи від дошкільнят і закінчуючи старшокласниками..</a:t>
            </a:r>
            <a:endParaRPr lang="ru-RU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52725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2563" y="181552"/>
            <a:ext cx="7003474" cy="194281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uk-UA" dirty="0"/>
              <a:t>Враховуючи специфіку закладу освіти, навчальні програми гуртків включають практичну роботу на навчально-дослідних земельних ділянках, теплицях, живому куточку, екскурсії. Керівники гуртків під час дистанційних занять демонстрували як можна організувати практичну роботу гуртківцям в домашніх умовах. Наприклад, як правильно пересаджувати кімнатні рослини, висівати насіння квіткових та овочевих культур, доглядати за домашніми улюбленцями.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799" y="5479672"/>
            <a:ext cx="68349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Педагоги проводили майстер-класи з виготовлення виробів з природного матеріалу, малювання, проводили віртуальні екскурсії територією закладу, в тепличному комплексі та живому куточку.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7" y="181552"/>
            <a:ext cx="4507345" cy="33805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0" y="2201994"/>
            <a:ext cx="4075909" cy="27201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672" y="3777673"/>
            <a:ext cx="4435710" cy="29602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68" y="2202886"/>
            <a:ext cx="2034742" cy="27192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2562" y="4999757"/>
            <a:ext cx="6717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Тепличний комплекс                                                                               Живий куточок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913091" y="3503666"/>
            <a:ext cx="3897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Дендропарк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92547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291" y="167986"/>
            <a:ext cx="10515600" cy="743239"/>
          </a:xfrm>
        </p:spPr>
        <p:txBody>
          <a:bodyPr/>
          <a:lstStyle/>
          <a:p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Реклама онлайн-гуртків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1745" y="2538390"/>
            <a:ext cx="6798926" cy="122237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uk-UA" dirty="0"/>
              <a:t>Для оперативного інформування щодо роботи гуртків та спілкування усіх учасників навчального процесу створено групу у </a:t>
            </a:r>
            <a:r>
              <a:rPr lang="en-US" dirty="0"/>
              <a:t>Viber</a:t>
            </a:r>
            <a:r>
              <a:rPr lang="uk-UA" dirty="0"/>
              <a:t>, де щодня публікувався актуальний розклад з активними </a:t>
            </a:r>
            <a:r>
              <a:rPr lang="uk-UA" dirty="0" err="1"/>
              <a:t>лінками</a:t>
            </a:r>
            <a:r>
              <a:rPr lang="uk-UA" dirty="0"/>
              <a:t> на підключення, анонси тем занять та презентаційні матеріали для самостійної роботи гуртківцям.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1745" y="5103674"/>
            <a:ext cx="6991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Так діти, які не змогли вчасно підключитися до онлайн заняття, працювали самостійно. Така форма комунікації з дітьми є досить зручною, оскільки підключитися до гуртків можна з телефону, планшета, ноутбука чи комп’ютера. Дистанційні заняття відвідували не тільки гуртківці Станції, але і діти з інших регіонів Рівненщини та України. Педагоги отримали багато подяк від батьків вихованців.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8229" y="866524"/>
            <a:ext cx="6942327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Інформацію про дистанційні заняття розміщували на сайті закладу та сторінках у соціальних мережах. Значний успіх рекламної кампанії мали </a:t>
            </a:r>
            <a:r>
              <a:rPr lang="uk-UA" dirty="0" err="1"/>
              <a:t>перепости</a:t>
            </a:r>
            <a:r>
              <a:rPr lang="uk-UA" dirty="0"/>
              <a:t> рекламного банера про гуртки у місцеві </a:t>
            </a:r>
            <a:r>
              <a:rPr lang="en-US" dirty="0"/>
              <a:t>Facebook-</a:t>
            </a:r>
            <a:r>
              <a:rPr lang="uk-UA" dirty="0"/>
              <a:t>групах</a:t>
            </a:r>
            <a:r>
              <a:rPr lang="en-US" dirty="0"/>
              <a:t> </a:t>
            </a:r>
            <a:r>
              <a:rPr lang="ru-RU" dirty="0"/>
              <a:t>та</a:t>
            </a:r>
            <a:r>
              <a:rPr lang="en-US" dirty="0"/>
              <a:t> Instagram-</a:t>
            </a:r>
            <a:r>
              <a:rPr lang="uk-UA" dirty="0"/>
              <a:t>спільнотах</a:t>
            </a:r>
            <a:r>
              <a:rPr lang="ru-RU" dirty="0"/>
              <a:t>. </a:t>
            </a:r>
            <a:r>
              <a:rPr lang="en-US" dirty="0"/>
              <a:t>C</a:t>
            </a:r>
            <a:r>
              <a:rPr lang="ru-RU" dirty="0"/>
              <a:t>творено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презентаціний</a:t>
            </a:r>
            <a:r>
              <a:rPr lang="ru-RU" dirty="0"/>
              <a:t> ролик про </a:t>
            </a:r>
            <a:r>
              <a:rPr lang="uk-UA" dirty="0"/>
              <a:t>заклад, який демонструвався у мережах </a:t>
            </a:r>
            <a:r>
              <a:rPr lang="en-US" dirty="0" err="1"/>
              <a:t>Youtube</a:t>
            </a:r>
            <a:r>
              <a:rPr lang="en-US" dirty="0"/>
              <a:t> </a:t>
            </a:r>
            <a:r>
              <a:rPr lang="uk-UA" dirty="0"/>
              <a:t>і </a:t>
            </a:r>
            <a:r>
              <a:rPr lang="en-US" dirty="0"/>
              <a:t>Facebook</a:t>
            </a:r>
            <a:r>
              <a:rPr lang="uk-UA" dirty="0"/>
              <a:t>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 b="12997"/>
          <a:stretch/>
        </p:blipFill>
        <p:spPr>
          <a:xfrm>
            <a:off x="7416903" y="169285"/>
            <a:ext cx="2196673" cy="36750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5" b="30807"/>
          <a:stretch/>
        </p:blipFill>
        <p:spPr>
          <a:xfrm>
            <a:off x="9893329" y="169285"/>
            <a:ext cx="2165292" cy="2355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31" b="15556"/>
          <a:stretch/>
        </p:blipFill>
        <p:spPr>
          <a:xfrm>
            <a:off x="7416904" y="3752994"/>
            <a:ext cx="2196673" cy="16896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9" b="15152"/>
          <a:stretch/>
        </p:blipFill>
        <p:spPr>
          <a:xfrm>
            <a:off x="9908280" y="2524557"/>
            <a:ext cx="2150341" cy="30376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0" b="32255"/>
          <a:stretch/>
        </p:blipFill>
        <p:spPr>
          <a:xfrm>
            <a:off x="7416902" y="5404036"/>
            <a:ext cx="2196673" cy="15515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1" b="11920"/>
          <a:stretch/>
        </p:blipFill>
        <p:spPr>
          <a:xfrm>
            <a:off x="9908279" y="4482370"/>
            <a:ext cx="2150341" cy="28317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0" b="36483"/>
          <a:stretch/>
        </p:blipFill>
        <p:spPr>
          <a:xfrm>
            <a:off x="425393" y="3790490"/>
            <a:ext cx="2678548" cy="13837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02" b="15825"/>
          <a:stretch/>
        </p:blipFill>
        <p:spPr>
          <a:xfrm>
            <a:off x="3916217" y="3790490"/>
            <a:ext cx="3002447" cy="13593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200000">
            <a:off x="6828226" y="2825652"/>
            <a:ext cx="5837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Чат спільноти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990296" y="3885722"/>
            <a:ext cx="1021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000" dirty="0"/>
              <a:t>Презентації для самостійної роботи учнів</a:t>
            </a:r>
            <a:endParaRPr lang="ru-RU" sz="1000" dirty="0"/>
          </a:p>
        </p:txBody>
      </p:sp>
      <p:sp>
        <p:nvSpPr>
          <p:cNvPr id="4" name="Двойная стрелка влево/вправо 3"/>
          <p:cNvSpPr/>
          <p:nvPr/>
        </p:nvSpPr>
        <p:spPr>
          <a:xfrm>
            <a:off x="3169324" y="4644675"/>
            <a:ext cx="633637" cy="14778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519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691" y="309707"/>
            <a:ext cx="11333018" cy="604693"/>
          </a:xfrm>
        </p:spPr>
        <p:txBody>
          <a:bodyPr>
            <a:noAutofit/>
          </a:bodyPr>
          <a:lstStyle/>
          <a:p>
            <a:r>
              <a:rPr lang="uk-U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Навчальні матеріали також розміщені на </a:t>
            </a:r>
            <a:r>
              <a:rPr lang="uk-UA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Googl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r>
              <a:rPr lang="uk-U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Диску, де створено спеціальний розділ. </a:t>
            </a:r>
            <a:endParaRPr lang="ru-RU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0200" y="1234498"/>
            <a:ext cx="5181600" cy="4351338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Кожен гурток має свою папку, в якій керівники гуртків публікують матеріали відповідно до календарно-тематичного планування (інформаційні повідомлення, презентації, записи відео майстер-класів, рекомендації з проведення практичних робіт тощо). Посилання на цей розділ розміщено на офіційному сайті установи та на сторінці у соціальній мережі </a:t>
            </a:r>
            <a:r>
              <a:rPr lang="en-US" dirty="0"/>
              <a:t>Facebook</a:t>
            </a:r>
            <a:r>
              <a:rPr lang="uk-UA" dirty="0"/>
              <a:t>. </a:t>
            </a:r>
            <a:endParaRPr lang="ru-RU" dirty="0"/>
          </a:p>
          <a:p>
            <a:r>
              <a:rPr lang="uk-UA" dirty="0"/>
              <a:t>Ролик про дистанційне навчання в закладі розміщено на каналі </a:t>
            </a:r>
            <a:r>
              <a:rPr lang="en-US" dirty="0"/>
              <a:t>YouTube </a:t>
            </a:r>
            <a:r>
              <a:rPr lang="uk-UA" u="sng" dirty="0">
                <a:hlinkClick r:id="rId2"/>
              </a:rPr>
              <a:t>https://www.youtube.com/watch?v=WbDcX-bzU0c&amp;t=3s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254" y="781916"/>
            <a:ext cx="5465618" cy="3286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695" y="4402129"/>
            <a:ext cx="3551614" cy="22182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159" y="4402129"/>
            <a:ext cx="3472904" cy="22182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00" y="4935878"/>
            <a:ext cx="2268393" cy="16844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8618" y="4935877"/>
            <a:ext cx="2167062" cy="16844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81091" y="6557345"/>
            <a:ext cx="5837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Керівники гуртків проводять онлайн заняття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472217" y="4003477"/>
            <a:ext cx="4073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Навчальні матеріали гуртка «Природа і ми»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82461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2615"/>
            <a:ext cx="10515600" cy="1158875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Якісно організовані дистанційні заняття дозволили розширити географію охоплення дітей гуртковою роботою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1181" y="1437699"/>
            <a:ext cx="7077364" cy="139786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uk-UA" dirty="0"/>
              <a:t>До онлайн-конференцій підключались переважно діти з різних куточків Рівненщини, однак окремі гуртки відвідувала учнівська молодь з інших областей, зокрема Дніпропетровської, Харківської. Були діти, які вимушено залишили Україну, і знаходились в європейських країнах – Польщі, Німеччині, Франції.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" y="2918692"/>
            <a:ext cx="7180484" cy="3166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/>
          <a:stretch/>
        </p:blipFill>
        <p:spPr>
          <a:xfrm>
            <a:off x="8099472" y="1191490"/>
            <a:ext cx="3086582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43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855" y="255443"/>
            <a:ext cx="11499272" cy="233997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/>
              <a:t>Д</a:t>
            </a:r>
            <a:r>
              <a:rPr lang="uk-UA" dirty="0" err="1"/>
              <a:t>истанційна</a:t>
            </a:r>
            <a:r>
              <a:rPr lang="uk-UA" dirty="0"/>
              <a:t> робота в комунальному закладі «Станція юних натуралістів» Рівненської обласної ради націлена на доступність подання інформації стосовно організації участі в заходах еколого-натуралістичного напряму. </a:t>
            </a:r>
          </a:p>
          <a:p>
            <a:pPr marL="0" indent="0" algn="ctr">
              <a:buNone/>
            </a:pPr>
            <a:endParaRPr lang="uk-UA" dirty="0"/>
          </a:p>
          <a:p>
            <a:pPr marL="0" indent="0" algn="ctr">
              <a:buNone/>
            </a:pPr>
            <a:r>
              <a:rPr lang="uk-UA" dirty="0"/>
              <a:t>Педагогічні працівники закладу освіти організовують активну роботу з вихованцями, створюючи навчальні робочі групи через онлайн-зустрічі, електронну пошту, соціальні спільноти. Заняття гуртків адаптовані до дистанційного навчання, вихованцям пропонуються мультимедійні презентаційні матеріали, майстер-класи, перегляди пізнавальних фільмів, здійснюється спільна </a:t>
            </a:r>
            <a:r>
              <a:rPr lang="uk-UA" dirty="0" err="1"/>
              <a:t>проєктна</a:t>
            </a:r>
            <a:r>
              <a:rPr lang="uk-UA" dirty="0"/>
              <a:t> та дослідницька діяльність.</a:t>
            </a: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4" r="1970" b="9584"/>
          <a:stretch/>
        </p:blipFill>
        <p:spPr>
          <a:xfrm>
            <a:off x="186939" y="2752436"/>
            <a:ext cx="3360976" cy="3860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" r="2609"/>
          <a:stretch/>
        </p:blipFill>
        <p:spPr>
          <a:xfrm>
            <a:off x="3779143" y="2752436"/>
            <a:ext cx="5477164" cy="3860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536" y="2752436"/>
            <a:ext cx="2576577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9418" y="106508"/>
            <a:ext cx="4276436" cy="1094220"/>
          </a:xfrm>
        </p:spPr>
        <p:txBody>
          <a:bodyPr>
            <a:normAutofit/>
          </a:bodyPr>
          <a:lstStyle/>
          <a:p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Дякую за увагу!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57" y="1000285"/>
            <a:ext cx="7828575" cy="5215788"/>
          </a:xfrm>
          <a:prstGeom prst="rect">
            <a:avLst/>
          </a:prstGeom>
        </p:spPr>
      </p:pic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4713232" y="6251170"/>
            <a:ext cx="5181600" cy="606830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rgbClr val="002060"/>
                </a:solidFill>
              </a:rPr>
              <a:t>Миру усім нам!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47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809" y="117451"/>
            <a:ext cx="6437243" cy="628788"/>
          </a:xfrm>
        </p:spPr>
        <p:txBody>
          <a:bodyPr>
            <a:normAutofit fontScale="90000"/>
          </a:bodyPr>
          <a:lstStyle/>
          <a:p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Навчальний рік 2021-2022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18852" y="1580879"/>
            <a:ext cx="4973708" cy="3970249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Як організувати роботу гуртків?</a:t>
            </a:r>
          </a:p>
          <a:p>
            <a:r>
              <a:rPr lang="uk-UA" dirty="0"/>
              <a:t>Як проводити масові заходи?</a:t>
            </a:r>
          </a:p>
          <a:p>
            <a:r>
              <a:rPr lang="uk-UA" dirty="0"/>
              <a:t>Як забезпечити виконання навчальної програми гуртка еколого-натуралістичного профілю?</a:t>
            </a:r>
          </a:p>
          <a:p>
            <a:r>
              <a:rPr lang="uk-UA" dirty="0"/>
              <a:t>Чи можна якісно проводити практичні роботи дистанційно?</a:t>
            </a:r>
          </a:p>
          <a:p>
            <a:r>
              <a:rPr lang="uk-UA" dirty="0"/>
              <a:t>Як не втратити контингент вихованців?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357809" y="5983356"/>
            <a:ext cx="1147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Сучасний заклад позашкільної освіти має всі ресурси для того, щоб забезпечити освітній процес навіть у такий складний час.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2171" y="1128525"/>
            <a:ext cx="56354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Війна в Україні стала новим випробуванням для усіх учасників освітнього процесу, в тому числі і для закладів позашкільної освіти еколого-натуралістичного напряму. </a:t>
            </a:r>
          </a:p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906039" y="746239"/>
            <a:ext cx="4931466" cy="745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Актуальними стали питання:</a:t>
            </a:r>
            <a:endParaRPr lang="ru-RU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14" y="2418806"/>
            <a:ext cx="5109430" cy="3409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655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9435" y="2441750"/>
            <a:ext cx="5313219" cy="2490467"/>
          </a:xfrm>
        </p:spPr>
        <p:txBody>
          <a:bodyPr>
            <a:noAutofit/>
          </a:bodyPr>
          <a:lstStyle/>
          <a:p>
            <a:pPr algn="ctr"/>
            <a:r>
              <a:rPr lang="uk-UA" sz="2200" dirty="0"/>
              <a:t>В комунальному закладі «Станція юних натуралістів» Рівненської обласної ради ще в карантинний період була налагоджена тісна </a:t>
            </a:r>
            <a:r>
              <a:rPr lang="uk-UA" sz="2200" b="1" dirty="0"/>
              <a:t>співпраця із відділами освіти </a:t>
            </a:r>
            <a:r>
              <a:rPr lang="uk-UA" sz="2200" b="1" dirty="0" err="1"/>
              <a:t>обʼєднаних</a:t>
            </a:r>
            <a:r>
              <a:rPr lang="uk-UA" sz="2200" b="1" dirty="0"/>
              <a:t> територіальних громад </a:t>
            </a:r>
            <a:r>
              <a:rPr lang="uk-UA" sz="2200" dirty="0"/>
              <a:t>області в дистанційній формі. </a:t>
            </a:r>
          </a:p>
          <a:p>
            <a:pPr algn="ctr"/>
            <a:endParaRPr lang="ru-RU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480392" y="367747"/>
            <a:ext cx="11386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За таких умов істотно зросла </a:t>
            </a:r>
            <a:r>
              <a:rPr lang="uk-UA" sz="2400" b="1" dirty="0"/>
              <a:t>роль методичної служби </a:t>
            </a:r>
            <a:r>
              <a:rPr lang="uk-UA" sz="2400" dirty="0"/>
              <a:t>позашкільної системи освіти, яка має забезпечувати своєчасне і систематичне інформування та надання методичної допомоги педагогам з організації освітньої діяльності, участі в обласних та всеукраїнських заходах. </a:t>
            </a:r>
            <a:endParaRPr lang="ru-RU" sz="2400" dirty="0"/>
          </a:p>
        </p:txBody>
      </p:sp>
      <p:pic>
        <p:nvPicPr>
          <p:cNvPr id="4" name="Рисунок 9" descr="C:\Documents and Settings\user\Local Settings\Temp\IMG_20180905_105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" r="5310" b="29921"/>
          <a:stretch>
            <a:fillRect/>
          </a:stretch>
        </p:blipFill>
        <p:spPr bwMode="auto">
          <a:xfrm>
            <a:off x="6446982" y="2003024"/>
            <a:ext cx="5256151" cy="2830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8836" y="4932217"/>
            <a:ext cx="110842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Тому, коли було оголошено військовий стан і вся освіта перейшла в онлайн режим, колектив закладу приклав максимум зусиль та забезпечив:</a:t>
            </a:r>
            <a:endParaRPr lang="uk-UA" sz="800" dirty="0"/>
          </a:p>
          <a:p>
            <a:pPr algn="ctr"/>
            <a:endParaRPr lang="uk-UA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/>
              <a:t>якісну дистанційну роботу в рамках участі учнівської молоді Рівненщини в обласних та всеукраїнських заходах еколого-натуралістичного спрямування;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/>
              <a:t>організацію освітнього процесу гуртків в онлайн форматі.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524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Учнівська</a:t>
            </a:r>
            <a:r>
              <a:rPr lang="ru-RU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молодь </a:t>
            </a:r>
            <a:r>
              <a:rPr lang="ru-RU" sz="32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Рівненщини</a:t>
            </a:r>
            <a:r>
              <a:rPr lang="ru-RU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у 2021-2022 </a:t>
            </a:r>
            <a:r>
              <a:rPr lang="ru-RU" sz="32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навчальному</a:t>
            </a:r>
            <a:r>
              <a:rPr lang="ru-RU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32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році</a:t>
            </a:r>
            <a:r>
              <a:rPr lang="ru-RU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взяла участь у: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7382" y="1690688"/>
            <a:ext cx="49099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68 конкурсах </a:t>
            </a:r>
            <a:r>
              <a:rPr lang="ru-RU" dirty="0" err="1"/>
              <a:t>обласного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(6200 </a:t>
            </a:r>
            <a:r>
              <a:rPr lang="ru-RU" dirty="0" err="1"/>
              <a:t>учасників</a:t>
            </a:r>
            <a:r>
              <a:rPr lang="ru-RU" dirty="0"/>
              <a:t>), </a:t>
            </a:r>
            <a:r>
              <a:rPr lang="ru-RU" dirty="0" err="1"/>
              <a:t>переможці</a:t>
            </a:r>
            <a:r>
              <a:rPr lang="ru-RU" dirty="0"/>
              <a:t> –  1725 </a:t>
            </a:r>
            <a:r>
              <a:rPr lang="ru-RU" dirty="0" err="1"/>
              <a:t>учнів</a:t>
            </a:r>
            <a:r>
              <a:rPr lang="ru-RU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58 конкурсах </a:t>
            </a:r>
            <a:r>
              <a:rPr lang="ru-RU" dirty="0" err="1"/>
              <a:t>Всеукраїнського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(2200 </a:t>
            </a:r>
            <a:r>
              <a:rPr lang="ru-RU" dirty="0" err="1"/>
              <a:t>учасників</a:t>
            </a:r>
            <a:r>
              <a:rPr lang="ru-RU" dirty="0"/>
              <a:t>), </a:t>
            </a:r>
            <a:r>
              <a:rPr lang="ru-RU" dirty="0" err="1"/>
              <a:t>переможці</a:t>
            </a:r>
            <a:r>
              <a:rPr lang="ru-RU" dirty="0"/>
              <a:t> – 258 </a:t>
            </a:r>
            <a:r>
              <a:rPr lang="ru-RU" dirty="0" err="1"/>
              <a:t>учнів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28223981"/>
              </p:ext>
            </p:extLst>
          </p:nvPr>
        </p:nvGraphicFramePr>
        <p:xfrm>
          <a:off x="596347" y="3168016"/>
          <a:ext cx="4094922" cy="3592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92127829"/>
              </p:ext>
            </p:extLst>
          </p:nvPr>
        </p:nvGraphicFramePr>
        <p:xfrm>
          <a:off x="5506277" y="1886603"/>
          <a:ext cx="6510132" cy="4752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"/>
          <p:cNvSpPr txBox="1"/>
          <p:nvPr/>
        </p:nvSpPr>
        <p:spPr>
          <a:xfrm>
            <a:off x="3157330" y="4964409"/>
            <a:ext cx="1321904" cy="17890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Всеукраїнські</a:t>
            </a:r>
            <a:endParaRPr lang="ru-RU" sz="1100" dirty="0"/>
          </a:p>
        </p:txBody>
      </p:sp>
      <p:sp>
        <p:nvSpPr>
          <p:cNvPr id="17" name="TextBox 1"/>
          <p:cNvSpPr txBox="1"/>
          <p:nvPr/>
        </p:nvSpPr>
        <p:spPr>
          <a:xfrm>
            <a:off x="1320248" y="5838473"/>
            <a:ext cx="1114839" cy="24427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100" dirty="0"/>
              <a:t>68 </a:t>
            </a:r>
          </a:p>
          <a:p>
            <a:pPr algn="ctr"/>
            <a:r>
              <a:rPr lang="uk-UA" sz="1100" dirty="0"/>
              <a:t>конкурсів</a:t>
            </a:r>
            <a:endParaRPr lang="ru-RU" sz="1100" dirty="0"/>
          </a:p>
        </p:txBody>
      </p:sp>
      <p:sp>
        <p:nvSpPr>
          <p:cNvPr id="18" name="TextBox 1"/>
          <p:cNvSpPr txBox="1"/>
          <p:nvPr/>
        </p:nvSpPr>
        <p:spPr>
          <a:xfrm>
            <a:off x="3108463" y="5838473"/>
            <a:ext cx="1114839" cy="24427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100" dirty="0"/>
              <a:t>58 </a:t>
            </a:r>
          </a:p>
          <a:p>
            <a:pPr algn="ctr"/>
            <a:r>
              <a:rPr lang="uk-UA" sz="1100" dirty="0"/>
              <a:t>конкурсів</a:t>
            </a:r>
            <a:endParaRPr lang="ru-RU" sz="1100" dirty="0"/>
          </a:p>
        </p:txBody>
      </p:sp>
      <p:sp>
        <p:nvSpPr>
          <p:cNvPr id="19" name="TextBox 1"/>
          <p:cNvSpPr txBox="1"/>
          <p:nvPr/>
        </p:nvSpPr>
        <p:spPr>
          <a:xfrm>
            <a:off x="6372640" y="2307215"/>
            <a:ext cx="1114839" cy="24427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/>
              <a:t>Учасники обласних </a:t>
            </a:r>
            <a:r>
              <a:rPr lang="uk-UA" sz="1100" dirty="0"/>
              <a:t>конкурсів</a:t>
            </a:r>
            <a:endParaRPr lang="ru-RU" sz="1100" dirty="0"/>
          </a:p>
        </p:txBody>
      </p:sp>
      <p:sp>
        <p:nvSpPr>
          <p:cNvPr id="20" name="TextBox 1"/>
          <p:cNvSpPr txBox="1"/>
          <p:nvPr/>
        </p:nvSpPr>
        <p:spPr>
          <a:xfrm>
            <a:off x="9344025" y="4262971"/>
            <a:ext cx="1114839" cy="24427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/>
              <a:t>Учасники всеукраїнських </a:t>
            </a:r>
            <a:r>
              <a:rPr lang="uk-UA" sz="1100" dirty="0"/>
              <a:t>конкурсів</a:t>
            </a:r>
            <a:endParaRPr lang="ru-RU" sz="1100" dirty="0"/>
          </a:p>
        </p:txBody>
      </p:sp>
      <p:sp>
        <p:nvSpPr>
          <p:cNvPr id="21" name="TextBox 1"/>
          <p:cNvSpPr txBox="1"/>
          <p:nvPr/>
        </p:nvSpPr>
        <p:spPr>
          <a:xfrm>
            <a:off x="7786482" y="4476304"/>
            <a:ext cx="1114839" cy="24427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/>
              <a:t>Переможці обласних </a:t>
            </a:r>
            <a:r>
              <a:rPr lang="uk-UA" sz="1100" dirty="0"/>
              <a:t>конкурсів</a:t>
            </a:r>
            <a:endParaRPr lang="ru-RU" sz="1100" dirty="0"/>
          </a:p>
        </p:txBody>
      </p:sp>
      <p:sp>
        <p:nvSpPr>
          <p:cNvPr id="22" name="TextBox 1"/>
          <p:cNvSpPr txBox="1"/>
          <p:nvPr/>
        </p:nvSpPr>
        <p:spPr>
          <a:xfrm>
            <a:off x="10722666" y="5149671"/>
            <a:ext cx="1114839" cy="68880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/>
              <a:t>Переможці </a:t>
            </a:r>
            <a:r>
              <a:rPr lang="uk-UA" dirty="0" err="1"/>
              <a:t>всеукраїнських</a:t>
            </a:r>
            <a:r>
              <a:rPr lang="uk-UA" sz="1100" dirty="0" err="1"/>
              <a:t>конкурсів</a:t>
            </a:r>
            <a:endParaRPr lang="ru-RU" sz="1100" dirty="0"/>
          </a:p>
        </p:txBody>
      </p:sp>
      <p:sp>
        <p:nvSpPr>
          <p:cNvPr id="25" name="TextBox 1"/>
          <p:cNvSpPr txBox="1"/>
          <p:nvPr/>
        </p:nvSpPr>
        <p:spPr>
          <a:xfrm>
            <a:off x="6407841" y="5838473"/>
            <a:ext cx="1114839" cy="24427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100" dirty="0"/>
              <a:t>6200</a:t>
            </a:r>
            <a:endParaRPr lang="ru-RU" sz="1100" dirty="0"/>
          </a:p>
        </p:txBody>
      </p:sp>
      <p:sp>
        <p:nvSpPr>
          <p:cNvPr id="26" name="TextBox 1"/>
          <p:cNvSpPr txBox="1"/>
          <p:nvPr/>
        </p:nvSpPr>
        <p:spPr>
          <a:xfrm>
            <a:off x="7896639" y="5838473"/>
            <a:ext cx="1114839" cy="24427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100" dirty="0"/>
              <a:t>1725</a:t>
            </a:r>
            <a:endParaRPr lang="ru-RU" sz="1100" dirty="0"/>
          </a:p>
        </p:txBody>
      </p:sp>
      <p:sp>
        <p:nvSpPr>
          <p:cNvPr id="27" name="TextBox 1"/>
          <p:cNvSpPr txBox="1"/>
          <p:nvPr/>
        </p:nvSpPr>
        <p:spPr>
          <a:xfrm>
            <a:off x="9344025" y="5838473"/>
            <a:ext cx="1114839" cy="24427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100" dirty="0"/>
              <a:t>2200</a:t>
            </a:r>
            <a:endParaRPr lang="ru-RU" sz="1100" dirty="0"/>
          </a:p>
        </p:txBody>
      </p:sp>
      <p:sp>
        <p:nvSpPr>
          <p:cNvPr id="28" name="TextBox 1"/>
          <p:cNvSpPr txBox="1"/>
          <p:nvPr/>
        </p:nvSpPr>
        <p:spPr>
          <a:xfrm>
            <a:off x="10791411" y="5912251"/>
            <a:ext cx="1114839" cy="24427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100" dirty="0"/>
              <a:t>258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347591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31854" y="1510579"/>
            <a:ext cx="7860146" cy="549682"/>
          </a:xfrm>
        </p:spPr>
        <p:txBody>
          <a:bodyPr>
            <a:noAutofit/>
          </a:bodyPr>
          <a:lstStyle/>
          <a:p>
            <a:r>
              <a:rPr lang="uk-UA" sz="2000" dirty="0"/>
              <a:t>Реєстрація учасників о</a:t>
            </a:r>
            <a:r>
              <a:rPr lang="ru-RU" sz="2000" dirty="0" err="1"/>
              <a:t>бласного</a:t>
            </a:r>
            <a:r>
              <a:rPr lang="ru-RU" sz="2000" dirty="0"/>
              <a:t> </a:t>
            </a:r>
            <a:r>
              <a:rPr lang="ru-RU" sz="2000" dirty="0" err="1"/>
              <a:t>етапу</a:t>
            </a:r>
            <a:r>
              <a:rPr lang="ru-RU" sz="2000" dirty="0"/>
              <a:t> </a:t>
            </a:r>
            <a:r>
              <a:rPr lang="ru-RU" sz="2000" dirty="0" err="1"/>
              <a:t>Всеукраїнського</a:t>
            </a:r>
            <a:r>
              <a:rPr lang="ru-RU" sz="2000" dirty="0"/>
              <a:t> фестивалю </a:t>
            </a:r>
            <a:br>
              <a:rPr lang="ru-RU" sz="2000" dirty="0"/>
            </a:br>
            <a:r>
              <a:rPr lang="ru-RU" sz="2000" dirty="0"/>
              <a:t>«В </a:t>
            </a:r>
            <a:r>
              <a:rPr lang="ru-RU" sz="2000" dirty="0" err="1"/>
              <a:t>об’єктиві</a:t>
            </a:r>
            <a:r>
              <a:rPr lang="ru-RU" sz="2000" dirty="0"/>
              <a:t> натураліста-2022»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959" y="2197060"/>
            <a:ext cx="4763495" cy="4684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294" y="2215020"/>
            <a:ext cx="1919939" cy="15868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159" y="3724275"/>
            <a:ext cx="1819275" cy="1600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2458" y="5310187"/>
            <a:ext cx="1800225" cy="1562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6194" y="2184320"/>
            <a:ext cx="1594980" cy="16544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1012" y="3838741"/>
            <a:ext cx="1570162" cy="15701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6194" y="5347996"/>
            <a:ext cx="1635806" cy="1533525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495936" y="282143"/>
            <a:ext cx="7890682" cy="5491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Учасники усіх обласних етапів конкурсів реєструються онлайн. 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495936" y="1446521"/>
            <a:ext cx="3448678" cy="29407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dirty="0"/>
              <a:t>Використовуємо реєстрацію на сервісі </a:t>
            </a:r>
            <a:r>
              <a:rPr lang="en-US" dirty="0"/>
              <a:t>Google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dirty="0"/>
              <a:t>Учасники можуть заповнити форму користуючись будь яким </a:t>
            </a:r>
            <a:r>
              <a:rPr lang="uk-UA" dirty="0" err="1"/>
              <a:t>гаджетом</a:t>
            </a:r>
            <a:r>
              <a:rPr lang="uk-UA" dirty="0"/>
              <a:t> з виходом в інтернет.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dirty="0"/>
              <a:t>Такий підхід допомагає бачити статистику в реальному часі.</a:t>
            </a:r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05753" y="4873204"/>
            <a:ext cx="33388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Учасники творчих конкурсів також надсилають фото робіт. </a:t>
            </a:r>
          </a:p>
          <a:p>
            <a:pPr algn="ctr"/>
            <a:r>
              <a:rPr lang="uk-UA" dirty="0"/>
              <a:t>Згодом ці світлини публікуються в галереях сторінок, що функціонують в різних соціальних мережах.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176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0253" y="156992"/>
            <a:ext cx="9144000" cy="1047880"/>
          </a:xfrm>
        </p:spPr>
        <p:txBody>
          <a:bodyPr>
            <a:noAutofit/>
          </a:bodyPr>
          <a:lstStyle/>
          <a:p>
            <a:r>
              <a:rPr lang="uk-UA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Методичний відділ організовує віртуальні виставки</a:t>
            </a:r>
            <a:endParaRPr lang="ru-RU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0740" y="1133062"/>
            <a:ext cx="9144000" cy="700970"/>
          </a:xfrm>
        </p:spPr>
        <p:txBody>
          <a:bodyPr>
            <a:normAutofit lnSpcReduction="10000"/>
          </a:bodyPr>
          <a:lstStyle/>
          <a:p>
            <a:r>
              <a:rPr lang="uk-UA" dirty="0"/>
              <a:t>Усі роботи, надіслані на обласні конкурси, доступні для перегляду онлайн.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3904" y="5859077"/>
            <a:ext cx="1051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err="1"/>
              <a:t>Матеріал</a:t>
            </a:r>
            <a:r>
              <a:rPr lang="ru-RU" i="1" dirty="0"/>
              <a:t> </a:t>
            </a:r>
            <a:r>
              <a:rPr lang="ru-RU" i="1" dirty="0" err="1"/>
              <a:t>переглядається</a:t>
            </a:r>
            <a:r>
              <a:rPr lang="ru-RU" i="1" dirty="0"/>
              <a:t> за </a:t>
            </a:r>
            <a:r>
              <a:rPr lang="ru-RU" i="1" dirty="0" err="1"/>
              <a:t>допомогою</a:t>
            </a:r>
            <a:r>
              <a:rPr lang="ru-RU" i="1" dirty="0"/>
              <a:t> веб-</a:t>
            </a:r>
            <a:r>
              <a:rPr lang="ru-RU" i="1" dirty="0" err="1"/>
              <a:t>браузерів</a:t>
            </a:r>
            <a:r>
              <a:rPr lang="ru-RU" i="1" dirty="0"/>
              <a:t>, </a:t>
            </a:r>
            <a:r>
              <a:rPr lang="ru-RU" i="1" dirty="0" err="1"/>
              <a:t>що</a:t>
            </a:r>
            <a:r>
              <a:rPr lang="ru-RU" i="1" dirty="0"/>
              <a:t> </a:t>
            </a:r>
            <a:r>
              <a:rPr lang="ru-RU" i="1" dirty="0" err="1"/>
              <a:t>працюють</a:t>
            </a:r>
            <a:r>
              <a:rPr lang="ru-RU" i="1" dirty="0"/>
              <a:t> у </a:t>
            </a:r>
            <a:r>
              <a:rPr lang="ru-RU" i="1" dirty="0" err="1"/>
              <a:t>поширених</a:t>
            </a:r>
            <a:r>
              <a:rPr lang="ru-RU" i="1" dirty="0"/>
              <a:t> </a:t>
            </a:r>
            <a:r>
              <a:rPr lang="ru-RU" i="1" dirty="0" err="1"/>
              <a:t>операційних</a:t>
            </a:r>
            <a:r>
              <a:rPr lang="ru-RU" i="1" dirty="0"/>
              <a:t> системах, </a:t>
            </a:r>
            <a:r>
              <a:rPr lang="ru-RU" i="1" dirty="0" err="1"/>
              <a:t>зокрема</a:t>
            </a:r>
            <a:r>
              <a:rPr lang="ru-RU" i="1" dirty="0"/>
              <a:t> і на </a:t>
            </a:r>
            <a:r>
              <a:rPr lang="ru-RU" i="1" dirty="0" err="1"/>
              <a:t>мобільних</a:t>
            </a:r>
            <a:r>
              <a:rPr lang="ru-RU" i="1" dirty="0"/>
              <a:t> </a:t>
            </a:r>
            <a:r>
              <a:rPr lang="ru-RU" i="1" dirty="0" err="1"/>
              <a:t>пристроях</a:t>
            </a:r>
            <a:r>
              <a:rPr lang="ru-RU" i="1" dirty="0"/>
              <a:t> (</a:t>
            </a:r>
            <a:r>
              <a:rPr lang="ru-RU" i="1" dirty="0" err="1"/>
              <a:t>планшетні</a:t>
            </a:r>
            <a:r>
              <a:rPr lang="ru-RU" i="1" dirty="0"/>
              <a:t> </a:t>
            </a:r>
            <a:r>
              <a:rPr lang="ru-RU" i="1" dirty="0" err="1"/>
              <a:t>комп’ютери</a:t>
            </a:r>
            <a:r>
              <a:rPr lang="ru-RU" i="1" dirty="0"/>
              <a:t> та </a:t>
            </a:r>
            <a:r>
              <a:rPr lang="ru-RU" i="1" dirty="0" err="1"/>
              <a:t>смартфони</a:t>
            </a:r>
            <a:r>
              <a:rPr lang="ru-RU" i="1" dirty="0"/>
              <a:t>). 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09903" y="2609284"/>
            <a:ext cx="9995263" cy="1058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dirty="0"/>
              <a:t>Не потребують спеціального обладнання для перегляду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dirty="0"/>
              <a:t>Мають зручне меню для перегляду і пошуку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713753" y="1929902"/>
            <a:ext cx="3977974" cy="528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Фото і відеоматеріали: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887" y="3488739"/>
            <a:ext cx="1637480" cy="21919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753" y="3510494"/>
            <a:ext cx="1621374" cy="21962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681" y="3488739"/>
            <a:ext cx="1642046" cy="21783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6214" y="3467011"/>
            <a:ext cx="1766426" cy="217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96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092" y="234936"/>
            <a:ext cx="9563416" cy="660992"/>
          </a:xfrm>
        </p:spPr>
        <p:txBody>
          <a:bodyPr>
            <a:normAutofit/>
          </a:bodyPr>
          <a:lstStyle/>
          <a:p>
            <a:r>
              <a:rPr lang="uk-U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Соціальні мережі</a:t>
            </a:r>
            <a:endParaRPr lang="ru-RU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316" y="2641504"/>
            <a:ext cx="4511247" cy="831463"/>
          </a:xfrm>
        </p:spPr>
        <p:txBody>
          <a:bodyPr>
            <a:normAutofit fontScale="92500"/>
          </a:bodyPr>
          <a:lstStyle/>
          <a:p>
            <a:r>
              <a:rPr lang="en-US" sz="2000" dirty="0">
                <a:hlinkClick r:id="rId2"/>
              </a:rPr>
              <a:t>https://telegram.org/NaturalistRivne</a:t>
            </a:r>
            <a:r>
              <a:rPr lang="uk-UA" sz="2000" dirty="0"/>
              <a:t> </a:t>
            </a:r>
          </a:p>
          <a:p>
            <a:r>
              <a:rPr lang="uk-UA" sz="2000" dirty="0"/>
              <a:t>Спільнота для гуртківців у мережі </a:t>
            </a:r>
            <a:r>
              <a:rPr lang="en-US" sz="2000" dirty="0"/>
              <a:t>Viber</a:t>
            </a:r>
            <a:endParaRPr lang="uk-UA" sz="2000" dirty="0"/>
          </a:p>
          <a:p>
            <a:endParaRPr lang="uk-UA" sz="2000" dirty="0"/>
          </a:p>
          <a:p>
            <a:endParaRPr lang="uk-UA" sz="2000" dirty="0"/>
          </a:p>
          <a:p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099" y="392868"/>
            <a:ext cx="4333517" cy="2664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545" y="3632084"/>
            <a:ext cx="4040071" cy="26691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107" y="3640224"/>
            <a:ext cx="3318403" cy="26528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r="3556"/>
          <a:stretch/>
        </p:blipFill>
        <p:spPr>
          <a:xfrm>
            <a:off x="257297" y="3648365"/>
            <a:ext cx="3514776" cy="2652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515" y="1533666"/>
            <a:ext cx="1865745" cy="1865745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5135418" y="3140368"/>
            <a:ext cx="238860" cy="16625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95892" y="868571"/>
            <a:ext cx="70829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Найзручнішими майданчиками для публікації є соціальні мережі.</a:t>
            </a:r>
          </a:p>
          <a:p>
            <a:r>
              <a:rPr lang="en-US" sz="1200" dirty="0">
                <a:hlinkClick r:id="rId8"/>
              </a:rPr>
              <a:t>https://www.facebook.com/NaturalistRivne</a:t>
            </a:r>
            <a:endParaRPr lang="uk-UA" sz="1200" dirty="0"/>
          </a:p>
          <a:p>
            <a:r>
              <a:rPr lang="en-US" sz="1200" dirty="0">
                <a:hlinkClick r:id="rId9"/>
              </a:rPr>
              <a:t>https://www.youtube.com/channel/UCti9Z3yO-rRqAiXbLJS389w/featured</a:t>
            </a:r>
            <a:r>
              <a:rPr lang="uk-UA" sz="1200" dirty="0"/>
              <a:t> </a:t>
            </a:r>
          </a:p>
          <a:p>
            <a:r>
              <a:rPr lang="uk-UA" sz="1200" dirty="0"/>
              <a:t> </a:t>
            </a:r>
            <a:r>
              <a:rPr lang="en-US" sz="1200" dirty="0">
                <a:hlinkClick r:id="rId10"/>
              </a:rPr>
              <a:t>tps://www.instagram.com/rivneosun/</a:t>
            </a:r>
            <a:r>
              <a:rPr lang="uk-UA" dirty="0"/>
              <a:t> </a:t>
            </a:r>
          </a:p>
          <a:p>
            <a:r>
              <a:rPr lang="uk-UA" dirty="0"/>
              <a:t>ФОТО – </a:t>
            </a:r>
            <a:r>
              <a:rPr lang="en-US" dirty="0"/>
              <a:t>Facebook</a:t>
            </a:r>
            <a:r>
              <a:rPr lang="uk-UA" dirty="0"/>
              <a:t>,</a:t>
            </a:r>
            <a:r>
              <a:rPr lang="en-US" dirty="0"/>
              <a:t> Instagram</a:t>
            </a:r>
            <a:endParaRPr lang="uk-UA" dirty="0"/>
          </a:p>
          <a:p>
            <a:r>
              <a:rPr lang="uk-UA" dirty="0"/>
              <a:t>ВІДЕО – </a:t>
            </a:r>
            <a:r>
              <a:rPr lang="en-US" dirty="0"/>
              <a:t>Facebook</a:t>
            </a:r>
            <a:r>
              <a:rPr lang="uk-UA" dirty="0"/>
              <a:t>,</a:t>
            </a:r>
            <a:r>
              <a:rPr lang="en-US" dirty="0"/>
              <a:t> </a:t>
            </a:r>
            <a:r>
              <a:rPr lang="en-US" dirty="0" err="1"/>
              <a:t>Youtube</a:t>
            </a:r>
            <a:endParaRPr lang="uk-UA" dirty="0"/>
          </a:p>
          <a:p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2152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64547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Віртуальні бібліотеки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218" y="3851564"/>
            <a:ext cx="11637818" cy="2861108"/>
          </a:xfrm>
        </p:spPr>
        <p:txBody>
          <a:bodyPr>
            <a:normAutofit lnSpcReduction="10000"/>
          </a:bodyPr>
          <a:lstStyle/>
          <a:p>
            <a:r>
              <a:rPr lang="en-US" sz="2200" dirty="0">
                <a:hlinkClick r:id="rId2"/>
              </a:rPr>
              <a:t>https://drive.google.com/drive/folders/1KOSww1tRn1j5wa6Tzjw5LpLR5-iI37p8?usp=sharing</a:t>
            </a:r>
            <a:r>
              <a:rPr lang="uk-UA" sz="2200" dirty="0"/>
              <a:t> </a:t>
            </a:r>
            <a:r>
              <a:rPr lang="uk-UA" sz="2200" dirty="0" err="1"/>
              <a:t>Підбірка</a:t>
            </a:r>
            <a:r>
              <a:rPr lang="uk-UA" sz="2200" dirty="0"/>
              <a:t> матеріалів (методика досліджень)</a:t>
            </a:r>
          </a:p>
          <a:p>
            <a:r>
              <a:rPr lang="uk-UA" sz="2200" dirty="0"/>
              <a:t>Конкурси </a:t>
            </a:r>
            <a:r>
              <a:rPr lang="en-US" sz="2200" dirty="0">
                <a:hlinkClick r:id="rId3"/>
              </a:rPr>
              <a:t>https://docs.google.com/spreadsheets/d/1Ph_axoGKs8jY0w-3NSeYBxNYPv6npKMB-_a0vw3W12A/edit</a:t>
            </a:r>
            <a:r>
              <a:rPr lang="uk-UA" sz="2200" dirty="0"/>
              <a:t> </a:t>
            </a:r>
          </a:p>
          <a:p>
            <a:r>
              <a:rPr lang="uk-UA" sz="2200" dirty="0"/>
              <a:t>Презентації </a:t>
            </a:r>
            <a:r>
              <a:rPr lang="en-US" sz="2200" dirty="0">
                <a:hlinkClick r:id="rId4"/>
              </a:rPr>
              <a:t>https://drive.google.com/drive/folders/1yqKT5ppcIyvy8upTliPZQ20g08GPMKl_?usp=sharing</a:t>
            </a:r>
            <a:r>
              <a:rPr lang="uk-UA" sz="2200" dirty="0"/>
              <a:t> </a:t>
            </a:r>
          </a:p>
          <a:p>
            <a:r>
              <a:rPr lang="uk-UA" sz="2200" dirty="0"/>
              <a:t>Навчальні матеріали для гуртківців </a:t>
            </a:r>
            <a:r>
              <a:rPr lang="en-US" sz="2200" dirty="0">
                <a:hlinkClick r:id="rId5"/>
              </a:rPr>
              <a:t>https://drive.google.com/drive/folders/1aVeQ_JrXSQZO11h3mtZ42TXmBKpoxYZV</a:t>
            </a:r>
            <a:r>
              <a:rPr lang="uk-UA" sz="2200" dirty="0"/>
              <a:t> 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60218" y="1099128"/>
            <a:ext cx="33592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Створено онлайн ресурси</a:t>
            </a:r>
            <a:r>
              <a:rPr lang="ru-RU" dirty="0"/>
              <a:t>, в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закладено</a:t>
            </a:r>
            <a:r>
              <a:rPr lang="ru-RU" dirty="0"/>
              <a:t> </a:t>
            </a:r>
            <a:r>
              <a:rPr lang="ru-RU" dirty="0" err="1"/>
              <a:t>збірку</a:t>
            </a:r>
            <a:r>
              <a:rPr lang="ru-RU" dirty="0"/>
              <a:t> </a:t>
            </a:r>
            <a:r>
              <a:rPr lang="ru-RU" dirty="0" err="1"/>
              <a:t>матералів</a:t>
            </a:r>
            <a:r>
              <a:rPr lang="ru-RU" dirty="0"/>
              <a:t> для </a:t>
            </a:r>
            <a:r>
              <a:rPr lang="ru-RU" dirty="0" err="1"/>
              <a:t>читання</a:t>
            </a:r>
            <a:r>
              <a:rPr lang="ru-RU" dirty="0"/>
              <a:t> книг та доступу до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об’єктів</a:t>
            </a:r>
            <a:r>
              <a:rPr lang="ru-RU" dirty="0"/>
              <a:t>. На </a:t>
            </a:r>
            <a:r>
              <a:rPr lang="ru-RU" dirty="0" err="1"/>
              <a:t>сайті</a:t>
            </a:r>
            <a:r>
              <a:rPr lang="ru-RU" dirty="0"/>
              <a:t> закладу є </a:t>
            </a:r>
            <a:r>
              <a:rPr lang="ru-RU" dirty="0" err="1"/>
              <a:t>активні</a:t>
            </a:r>
            <a:r>
              <a:rPr lang="ru-RU" dirty="0"/>
              <a:t> </a:t>
            </a:r>
            <a:r>
              <a:rPr lang="ru-RU" dirty="0" err="1"/>
              <a:t>покликання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ведуть</a:t>
            </a:r>
            <a:r>
              <a:rPr lang="ru-RU" dirty="0"/>
              <a:t> на </a:t>
            </a:r>
            <a:r>
              <a:rPr lang="ru-RU" dirty="0" err="1"/>
              <a:t>сторінки</a:t>
            </a:r>
            <a:r>
              <a:rPr lang="ru-RU" dirty="0"/>
              <a:t> з </a:t>
            </a:r>
            <a:r>
              <a:rPr lang="ru-RU" dirty="0" err="1"/>
              <a:t>підбірками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в </a:t>
            </a:r>
            <a:r>
              <a:rPr lang="ru-RU" dirty="0" err="1"/>
              <a:t>каталозі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50787"/>
          <a:stretch/>
        </p:blipFill>
        <p:spPr>
          <a:xfrm>
            <a:off x="3943927" y="1008581"/>
            <a:ext cx="7543655" cy="25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86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2108" y="245855"/>
            <a:ext cx="7871691" cy="797753"/>
          </a:xfrm>
        </p:spPr>
        <p:txBody>
          <a:bodyPr/>
          <a:lstStyle/>
          <a:p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Дистанційне навчання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76589" y="3496503"/>
            <a:ext cx="4106869" cy="21977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600" dirty="0"/>
              <a:t>Разом з тим, поруч з виконанням щоденних домашніх завдань за програмою основної школи, які надходять в онлайн-режимі та вимагають самостійності, відповідальності і часу, керівники гуртків мають за мету розвантажити та зацікавити дітей у новому форматі, дати можливість пофантазувати, попрацювати творчо, при цьому не виходячи за межі освітнього процесу. 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0574" y="6115231"/>
            <a:ext cx="11598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Від того, як педагог вибудує взаємодію з вихованцями, залежить продуктивна робота колективу гуртка.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0335" y="1044165"/>
            <a:ext cx="44393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</a:t>
            </a:r>
            <a:r>
              <a:rPr lang="uk-UA" dirty="0"/>
              <a:t>ля </a:t>
            </a:r>
            <a:r>
              <a:rPr lang="uk-UA" dirty="0" err="1"/>
              <a:t>позашкілля</a:t>
            </a:r>
            <a:r>
              <a:rPr lang="uk-UA" dirty="0"/>
              <a:t> це – новація, адже подання інформації у форматі онлайн ускладнює проведення групових занять. Особливо коли мова йде про організацію практичних робіт з рослинництва, квітництва, зоології та інших напрямків, де важливий контакт з об'єктом праці.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83" y="1221867"/>
            <a:ext cx="6681979" cy="46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13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476</TotalTime>
  <Words>1394</Words>
  <Application>Microsoft Office PowerPoint</Application>
  <PresentationFormat>Широкоэкранный</PresentationFormat>
  <Paragraphs>103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Дистанційна робота закладу позашкільної освіти: творчий пошук, перезавантаження, експерименти</vt:lpstr>
      <vt:lpstr>Навчальний рік 2021-2022</vt:lpstr>
      <vt:lpstr>Презентация PowerPoint</vt:lpstr>
      <vt:lpstr>Учнівська молодь Рівненщини у 2021-2022 навчальному році взяла участь у:</vt:lpstr>
      <vt:lpstr>Реєстрація учасників обласного етапу Всеукраїнського фестивалю  «В об’єктиві натураліста-2022»</vt:lpstr>
      <vt:lpstr>Методичний відділ організовує віртуальні виставки</vt:lpstr>
      <vt:lpstr>Соціальні мережі</vt:lpstr>
      <vt:lpstr>Віртуальні бібліотеки</vt:lpstr>
      <vt:lpstr>Дистанційне навчання</vt:lpstr>
      <vt:lpstr>Презентация PowerPoint</vt:lpstr>
      <vt:lpstr>Методика проведення дистанційних занять</vt:lpstr>
      <vt:lpstr>Презентация PowerPoint</vt:lpstr>
      <vt:lpstr>Реклама онлайн-гуртків</vt:lpstr>
      <vt:lpstr>Навчальні матеріали також розміщені на Google Диску, де створено спеціальний розділ. </vt:lpstr>
      <vt:lpstr>Якісно організовані дистанційні заняття дозволили розширити географію охоплення дітей гуртковою роботою</vt:lpstr>
      <vt:lpstr>Презентация PowerPoint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Дистанційна робота закладу позашкільної освіти: творчий пошук, перезавантаження, експерименти</dc:title>
  <dc:creator>Snizhana</dc:creator>
  <cp:lastModifiedBy>Пользователь</cp:lastModifiedBy>
  <cp:revision>36</cp:revision>
  <dcterms:created xsi:type="dcterms:W3CDTF">2022-06-07T09:26:19Z</dcterms:created>
  <dcterms:modified xsi:type="dcterms:W3CDTF">2022-06-09T07:54:59Z</dcterms:modified>
</cp:coreProperties>
</file>