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7" r:id="rId3"/>
    <p:sldId id="269" r:id="rId4"/>
    <p:sldId id="268" r:id="rId5"/>
    <p:sldId id="266" r:id="rId6"/>
    <p:sldId id="264" r:id="rId7"/>
    <p:sldId id="287" r:id="rId8"/>
    <p:sldId id="260" r:id="rId9"/>
    <p:sldId id="271" r:id="rId10"/>
    <p:sldId id="276" r:id="rId11"/>
    <p:sldId id="275" r:id="rId12"/>
    <p:sldId id="270" r:id="rId13"/>
    <p:sldId id="286" r:id="rId14"/>
    <p:sldId id="285" r:id="rId15"/>
    <p:sldId id="284" r:id="rId16"/>
    <p:sldId id="283" r:id="rId17"/>
    <p:sldId id="282" r:id="rId18"/>
    <p:sldId id="288" r:id="rId19"/>
    <p:sldId id="256" r:id="rId20"/>
    <p:sldId id="257" r:id="rId21"/>
    <p:sldId id="258" r:id="rId22"/>
    <p:sldId id="259" r:id="rId23"/>
    <p:sldId id="262" r:id="rId24"/>
    <p:sldId id="261" r:id="rId25"/>
    <p:sldId id="263" r:id="rId26"/>
    <p:sldId id="290" r:id="rId27"/>
    <p:sldId id="291"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9416CF5-8F3C-4598-BFB7-5B31B41E984E}" type="datetimeFigureOut">
              <a:rPr lang="ru-RU" smtClean="0"/>
              <a:t>02.08.2022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275231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416CF5-8F3C-4598-BFB7-5B31B41E984E}" type="datetimeFigureOut">
              <a:rPr lang="ru-RU" smtClean="0"/>
              <a:t>02.08.2022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298811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416CF5-8F3C-4598-BFB7-5B31B41E984E}" type="datetimeFigureOut">
              <a:rPr lang="ru-RU" smtClean="0"/>
              <a:t>02.08.2022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101548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416CF5-8F3C-4598-BFB7-5B31B41E984E}" type="datetimeFigureOut">
              <a:rPr lang="ru-RU" smtClean="0"/>
              <a:t>02.08.2022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165187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9416CF5-8F3C-4598-BFB7-5B31B41E984E}" type="datetimeFigureOut">
              <a:rPr lang="ru-RU" smtClean="0"/>
              <a:t>02.08.2022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267956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9416CF5-8F3C-4598-BFB7-5B31B41E984E}" type="datetimeFigureOut">
              <a:rPr lang="ru-RU" smtClean="0"/>
              <a:t>02.08.2022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297590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9416CF5-8F3C-4598-BFB7-5B31B41E984E}" type="datetimeFigureOut">
              <a:rPr lang="ru-RU" smtClean="0"/>
              <a:t>02.08.2022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3532703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9416CF5-8F3C-4598-BFB7-5B31B41E984E}" type="datetimeFigureOut">
              <a:rPr lang="ru-RU" smtClean="0"/>
              <a:t>02.08.2022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293978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416CF5-8F3C-4598-BFB7-5B31B41E984E}" type="datetimeFigureOut">
              <a:rPr lang="ru-RU" smtClean="0"/>
              <a:t>02.08.2022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51910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9416CF5-8F3C-4598-BFB7-5B31B41E984E}" type="datetimeFigureOut">
              <a:rPr lang="ru-RU" smtClean="0"/>
              <a:t>02.08.2022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158366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9416CF5-8F3C-4598-BFB7-5B31B41E984E}" type="datetimeFigureOut">
              <a:rPr lang="ru-RU" smtClean="0"/>
              <a:t>02.08.2022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F5CB0BA-2CD7-4BA9-B445-CC28E67B1C77}" type="slidenum">
              <a:rPr lang="ru-RU" smtClean="0"/>
              <a:t>‹#›</a:t>
            </a:fld>
            <a:endParaRPr lang="ru-RU"/>
          </a:p>
        </p:txBody>
      </p:sp>
    </p:spTree>
    <p:extLst>
      <p:ext uri="{BB962C8B-B14F-4D97-AF65-F5344CB8AC3E}">
        <p14:creationId xmlns:p14="http://schemas.microsoft.com/office/powerpoint/2010/main" val="1316391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16CF5-8F3C-4598-BFB7-5B31B41E984E}" type="datetimeFigureOut">
              <a:rPr lang="ru-RU" smtClean="0"/>
              <a:t>02.08.2022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CB0BA-2CD7-4BA9-B445-CC28E67B1C77}" type="slidenum">
              <a:rPr lang="ru-RU" smtClean="0"/>
              <a:t>‹#›</a:t>
            </a:fld>
            <a:endParaRPr lang="ru-RU"/>
          </a:p>
        </p:txBody>
      </p:sp>
    </p:spTree>
    <p:extLst>
      <p:ext uri="{BB962C8B-B14F-4D97-AF65-F5344CB8AC3E}">
        <p14:creationId xmlns:p14="http://schemas.microsoft.com/office/powerpoint/2010/main" val="1777679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05054" y="314567"/>
            <a:ext cx="8742555" cy="6186309"/>
          </a:xfrm>
          <a:prstGeom prst="rect">
            <a:avLst/>
          </a:prstGeom>
        </p:spPr>
        <p:txBody>
          <a:bodyPr wrap="square">
            <a:spAutoFit/>
          </a:bodyPr>
          <a:lstStyle/>
          <a:p>
            <a:pPr algn="ctr">
              <a:lnSpc>
                <a:spcPct val="150000"/>
              </a:lnSpc>
            </a:pPr>
            <a:r>
              <a:rPr lang="uk-UA" sz="2400" b="1" dirty="0" smtClean="0">
                <a:latin typeface="Times New Roman" panose="02020603050405020304" pitchFamily="18" charset="0"/>
                <a:cs typeface="Times New Roman" panose="02020603050405020304" pitchFamily="18" charset="0"/>
              </a:rPr>
              <a:t>КЗ «Запорізький обласний центр еколого-натуралістичної творчості учнівської молоді» ЗОР</a:t>
            </a:r>
          </a:p>
          <a:p>
            <a:pPr algn="ctr">
              <a:lnSpc>
                <a:spcPct val="150000"/>
              </a:lnSpc>
            </a:pPr>
            <a:endParaRPr lang="uk-UA" sz="2400" b="1" dirty="0" smtClean="0">
              <a:latin typeface="Times New Roman" panose="02020603050405020304" pitchFamily="18" charset="0"/>
              <a:cs typeface="Times New Roman" panose="02020603050405020304" pitchFamily="18" charset="0"/>
            </a:endParaRPr>
          </a:p>
          <a:p>
            <a:pPr algn="ctr">
              <a:lnSpc>
                <a:spcPct val="150000"/>
              </a:lnSpc>
            </a:pPr>
            <a:endParaRPr lang="uk-UA" sz="2400" b="1" dirty="0">
              <a:latin typeface="Times New Roman" panose="02020603050405020304" pitchFamily="18" charset="0"/>
              <a:cs typeface="Times New Roman" panose="02020603050405020304" pitchFamily="18" charset="0"/>
            </a:endParaRPr>
          </a:p>
          <a:p>
            <a:pPr algn="ctr">
              <a:lnSpc>
                <a:spcPct val="150000"/>
              </a:lnSpc>
            </a:pPr>
            <a:endParaRPr lang="uk-UA" sz="2400" b="1" dirty="0" smtClean="0">
              <a:latin typeface="Times New Roman" panose="02020603050405020304" pitchFamily="18" charset="0"/>
              <a:cs typeface="Times New Roman" panose="02020603050405020304" pitchFamily="18" charset="0"/>
            </a:endParaRPr>
          </a:p>
          <a:p>
            <a:pPr algn="ctr">
              <a:lnSpc>
                <a:spcPct val="150000"/>
              </a:lnSpc>
            </a:pPr>
            <a:endParaRPr lang="uk-UA" sz="2400" b="1" dirty="0" smtClean="0">
              <a:latin typeface="Times New Roman" panose="02020603050405020304" pitchFamily="18" charset="0"/>
              <a:cs typeface="Times New Roman" panose="02020603050405020304" pitchFamily="18" charset="0"/>
            </a:endParaRPr>
          </a:p>
          <a:p>
            <a:pPr algn="ctr">
              <a:lnSpc>
                <a:spcPct val="150000"/>
              </a:lnSpc>
            </a:pPr>
            <a:r>
              <a:rPr lang="uk-UA" sz="2400" b="1" dirty="0" smtClean="0">
                <a:latin typeface="Times New Roman" panose="02020603050405020304" pitchFamily="18" charset="0"/>
                <a:cs typeface="Times New Roman" panose="02020603050405020304" pitchFamily="18" charset="0"/>
              </a:rPr>
              <a:t>Педагогічна </a:t>
            </a:r>
            <a:r>
              <a:rPr lang="uk-UA" sz="2400" b="1" dirty="0">
                <a:latin typeface="Times New Roman" panose="02020603050405020304" pitchFamily="18" charset="0"/>
                <a:cs typeface="Times New Roman" panose="02020603050405020304" pitchFamily="18" charset="0"/>
              </a:rPr>
              <a:t>рада</a:t>
            </a:r>
            <a:endParaRPr lang="ru-RU" sz="2400" dirty="0">
              <a:latin typeface="Times New Roman" panose="02020603050405020304" pitchFamily="18" charset="0"/>
              <a:cs typeface="Times New Roman" panose="02020603050405020304" pitchFamily="18" charset="0"/>
            </a:endParaRPr>
          </a:p>
          <a:p>
            <a:pPr algn="just">
              <a:lnSpc>
                <a:spcPct val="150000"/>
              </a:lnSpc>
            </a:pPr>
            <a:r>
              <a:rPr lang="uk-UA" sz="2400" b="1" dirty="0">
                <a:latin typeface="Times New Roman" panose="02020603050405020304" pitchFamily="18" charset="0"/>
                <a:cs typeface="Times New Roman" panose="02020603050405020304" pitchFamily="18" charset="0"/>
              </a:rPr>
              <a:t>«Про </a:t>
            </a:r>
            <a:r>
              <a:rPr lang="uk-UA" sz="2400" b="1" dirty="0" smtClean="0">
                <a:latin typeface="Times New Roman" panose="02020603050405020304" pitchFamily="18" charset="0"/>
                <a:cs typeface="Times New Roman" panose="02020603050405020304" pitchFamily="18" charset="0"/>
              </a:rPr>
              <a:t>організаційну </a:t>
            </a:r>
            <a:r>
              <a:rPr lang="uk-UA" sz="2400" b="1" dirty="0">
                <a:latin typeface="Times New Roman" panose="02020603050405020304" pitchFamily="18" charset="0"/>
                <a:cs typeface="Times New Roman" panose="02020603050405020304" pitchFamily="18" charset="0"/>
              </a:rPr>
              <a:t>та методичну діяльність Центру з національно-патріотичного та духовного виховання учнівської молоді  на засадах традицій особистості і середовища Запорозького </a:t>
            </a:r>
            <a:r>
              <a:rPr lang="uk-UA" sz="2400" b="1" dirty="0" smtClean="0">
                <a:latin typeface="Times New Roman" panose="02020603050405020304" pitchFamily="18" charset="0"/>
                <a:cs typeface="Times New Roman" panose="02020603050405020304" pitchFamily="18" charset="0"/>
              </a:rPr>
              <a:t>козацтва».</a:t>
            </a:r>
            <a:endParaRPr lang="ru-RU" sz="2400" dirty="0">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8103219" y="1745728"/>
            <a:ext cx="4088780" cy="1938992"/>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 </a:t>
            </a:r>
            <a:r>
              <a:rPr lang="uk-UA" sz="2400" i="1" dirty="0" smtClean="0">
                <a:latin typeface="Times New Roman" panose="02020603050405020304" pitchFamily="18" charset="0"/>
                <a:cs typeface="Times New Roman" panose="02020603050405020304" pitchFamily="18" charset="0"/>
              </a:rPr>
              <a:t>Наша дума, наша пісня</a:t>
            </a:r>
          </a:p>
          <a:p>
            <a:pPr algn="just"/>
            <a:r>
              <a:rPr lang="uk-UA" sz="2400" i="1" dirty="0" smtClean="0">
                <a:latin typeface="Times New Roman" panose="02020603050405020304" pitchFamily="18" charset="0"/>
                <a:cs typeface="Times New Roman" panose="02020603050405020304" pitchFamily="18" charset="0"/>
              </a:rPr>
              <a:t>    Не вмре, не загине…</a:t>
            </a:r>
          </a:p>
          <a:p>
            <a:pPr algn="just"/>
            <a:r>
              <a:rPr lang="uk-UA" sz="2400" i="1" dirty="0" smtClean="0">
                <a:latin typeface="Times New Roman" panose="02020603050405020304" pitchFamily="18" charset="0"/>
                <a:cs typeface="Times New Roman" panose="02020603050405020304" pitchFamily="18" charset="0"/>
              </a:rPr>
              <a:t>    От де, люде, наша слава,</a:t>
            </a:r>
          </a:p>
          <a:p>
            <a:pPr algn="just"/>
            <a:r>
              <a:rPr lang="uk-UA" sz="2400" i="1" dirty="0" smtClean="0">
                <a:latin typeface="Times New Roman" panose="02020603050405020304" pitchFamily="18" charset="0"/>
                <a:cs typeface="Times New Roman" panose="02020603050405020304" pitchFamily="18" charset="0"/>
              </a:rPr>
              <a:t>    Слава України!</a:t>
            </a:r>
          </a:p>
          <a:p>
            <a:pPr algn="r"/>
            <a:r>
              <a:rPr lang="uk-UA" sz="2400" i="1" dirty="0" smtClean="0">
                <a:latin typeface="Times New Roman" panose="02020603050405020304" pitchFamily="18" charset="0"/>
                <a:cs typeface="Times New Roman" panose="02020603050405020304" pitchFamily="18" charset="0"/>
              </a:rPr>
              <a:t>Т. Шевченко</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78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3059149" y="251221"/>
            <a:ext cx="7947104" cy="3785652"/>
          </a:xfrm>
          <a:prstGeom prst="rect">
            <a:avLst/>
          </a:prstGeom>
        </p:spPr>
        <p:txBody>
          <a:bodyPr wrap="square">
            <a:spAutoFit/>
          </a:bodyPr>
          <a:lstStyle/>
          <a:p>
            <a:pPr indent="457200" algn="just">
              <a:lnSpc>
                <a:spcPct val="150000"/>
              </a:lnSpc>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Представляємо деякі елементи козацької </a:t>
            </a:r>
            <a:r>
              <a:rPr lang="uk-UA" sz="2000" dirty="0" err="1" smtClean="0">
                <a:latin typeface="Times New Roman" panose="02020603050405020304" pitchFamily="18" charset="0"/>
                <a:ea typeface="Calibri" panose="020F0502020204030204" pitchFamily="34" charset="0"/>
                <a:cs typeface="Times New Roman" panose="02020603050405020304" pitchFamily="18" charset="0"/>
              </a:rPr>
              <a:t>екостежини</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50000"/>
              </a:lnSpc>
            </a:pPr>
            <a:r>
              <a:rPr lang="uk-UA" sz="2000" b="1" dirty="0" smtClean="0">
                <a:latin typeface="Times New Roman" panose="02020603050405020304" pitchFamily="18" charset="0"/>
                <a:ea typeface="Calibri" panose="020F0502020204030204" pitchFamily="34" charset="0"/>
                <a:cs typeface="Times New Roman" panose="02020603050405020304" pitchFamily="18" charset="0"/>
              </a:rPr>
              <a:t>Зупинка </a:t>
            </a:r>
            <a:r>
              <a:rPr lang="uk-UA" sz="2000" b="1" dirty="0">
                <a:latin typeface="Times New Roman" panose="02020603050405020304" pitchFamily="18" charset="0"/>
                <a:ea typeface="Calibri" panose="020F0502020204030204" pitchFamily="34" charset="0"/>
                <a:cs typeface="Times New Roman" panose="02020603050405020304" pitchFamily="18" charset="0"/>
              </a:rPr>
              <a:t>«Козацька кіннота»</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b="1" dirty="0">
                <a:latin typeface="Times New Roman" panose="02020603050405020304" pitchFamily="18" charset="0"/>
                <a:ea typeface="Calibri" panose="020F0502020204030204" pitchFamily="34" charset="0"/>
                <a:cs typeface="Times New Roman" panose="02020603050405020304" pitchFamily="18" charset="0"/>
              </a:rPr>
              <a:t>   Видові об’єкти: </a:t>
            </a:r>
            <a:r>
              <a:rPr lang="uk-UA" sz="2000" dirty="0">
                <a:latin typeface="Times New Roman" panose="02020603050405020304" pitchFamily="18" charset="0"/>
                <a:ea typeface="Calibri" panose="020F0502020204030204" pitchFamily="34" charset="0"/>
                <a:cs typeface="Times New Roman" panose="02020603050405020304" pitchFamily="18" charset="0"/>
              </a:rPr>
              <a:t> Муляжи з деревини, соломи, глини різних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тварин</a:t>
            </a:r>
            <a:r>
              <a:rPr lang="uk-UA" sz="2000" dirty="0">
                <a:latin typeface="Times New Roman" panose="02020603050405020304" pitchFamily="18" charset="0"/>
                <a:ea typeface="Calibri" panose="020F0502020204030204" pitchFamily="34" charset="0"/>
                <a:cs typeface="Times New Roman" panose="02020603050405020304" pitchFamily="18" charset="0"/>
              </a:rPr>
              <a:t>: коней, свиней, кіз, </a:t>
            </a:r>
            <a:r>
              <a:rPr lang="uk-UA" sz="2000" dirty="0" err="1">
                <a:latin typeface="Times New Roman" panose="02020603050405020304" pitchFamily="18" charset="0"/>
                <a:ea typeface="Calibri" panose="020F0502020204030204" pitchFamily="34" charset="0"/>
                <a:cs typeface="Times New Roman" panose="02020603050405020304" pitchFamily="18" charset="0"/>
              </a:rPr>
              <a:t>гусей</a:t>
            </a:r>
            <a:r>
              <a:rPr lang="uk-UA" sz="2000" dirty="0">
                <a:latin typeface="Times New Roman" panose="02020603050405020304" pitchFamily="18" charset="0"/>
                <a:ea typeface="Calibri" panose="020F0502020204030204" pitchFamily="34" charset="0"/>
                <a:cs typeface="Times New Roman" panose="02020603050405020304" pitchFamily="18" charset="0"/>
              </a:rPr>
              <a:t>, курей, </a:t>
            </a:r>
            <a:r>
              <a:rPr lang="uk-UA" sz="2000" dirty="0" err="1">
                <a:latin typeface="Times New Roman" panose="02020603050405020304" pitchFamily="18" charset="0"/>
                <a:ea typeface="Calibri" panose="020F0502020204030204" pitchFamily="34" charset="0"/>
                <a:cs typeface="Times New Roman" panose="02020603050405020304" pitchFamily="18" charset="0"/>
              </a:rPr>
              <a:t>кролів</a:t>
            </a:r>
            <a:r>
              <a:rPr lang="uk-UA" sz="2000" dirty="0">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smtClean="0">
                <a:latin typeface="Times New Roman" panose="02020603050405020304" pitchFamily="18" charset="0"/>
                <a:ea typeface="Calibri" panose="020F0502020204030204" pitchFamily="34" charset="0"/>
                <a:cs typeface="Times New Roman" panose="02020603050405020304" pitchFamily="18" charset="0"/>
              </a:rPr>
              <a:t>овець</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b="1" dirty="0">
                <a:latin typeface="Times New Roman" panose="02020603050405020304" pitchFamily="18" charset="0"/>
                <a:ea typeface="Calibri" panose="020F0502020204030204" pitchFamily="34" charset="0"/>
                <a:cs typeface="Times New Roman" panose="02020603050405020304" pitchFamily="18" charset="0"/>
              </a:rPr>
              <a:t>        Ігрові імітації та тренінг.  </a:t>
            </a:r>
            <a:r>
              <a:rPr lang="uk-UA" sz="2000" dirty="0">
                <a:latin typeface="Times New Roman" panose="02020603050405020304" pitchFamily="18" charset="0"/>
                <a:ea typeface="Calibri" panose="020F0502020204030204" pitchFamily="34" charset="0"/>
                <a:cs typeface="Times New Roman" panose="02020603050405020304" pitchFamily="18" charset="0"/>
              </a:rPr>
              <a:t>Вплив на здоров’я навичок догляду за тваринами. Використання ресурсів тварин в життєдіяльності козаків та людини. Фізичний гарт тіла під час тренування та джигітовки на конях.</a:t>
            </a:r>
            <a:endParaRPr lang="ru-RU" sz="2000" dirty="0">
              <a:latin typeface="Times New Roman" panose="02020603050405020304" pitchFamily="18" charset="0"/>
              <a:cs typeface="Times New Roman" panose="02020603050405020304" pitchFamily="18" charset="0"/>
            </a:endParaRPr>
          </a:p>
        </p:txBody>
      </p:sp>
      <p:pic>
        <p:nvPicPr>
          <p:cNvPr id="9" name="Рисунок 8" descr="C:\Users\user\Desktop\Новая папка (9)\Новая папка\6.jpg"/>
          <p:cNvPicPr/>
          <p:nvPr/>
        </p:nvPicPr>
        <p:blipFill rotWithShape="1">
          <a:blip r:embed="rId3">
            <a:extLst>
              <a:ext uri="{28A0092B-C50C-407E-A947-70E740481C1C}">
                <a14:useLocalDpi xmlns:a14="http://schemas.microsoft.com/office/drawing/2010/main" val="0"/>
              </a:ext>
            </a:extLst>
          </a:blip>
          <a:srcRect l="16360" t="56543" r="34877"/>
          <a:stretch/>
        </p:blipFill>
        <p:spPr bwMode="auto">
          <a:xfrm>
            <a:off x="7125630" y="4053467"/>
            <a:ext cx="3423424" cy="2787805"/>
          </a:xfrm>
          <a:prstGeom prst="rect">
            <a:avLst/>
          </a:prstGeom>
          <a:ln>
            <a:noFill/>
          </a:ln>
          <a:effectLst>
            <a:softEdge rad="112500"/>
          </a:effectLst>
          <a:extLst>
            <a:ext uri="{53640926-AAD7-44D8-BBD7-CCE9431645EC}">
              <a14:shadowObscured xmlns:a14="http://schemas.microsoft.com/office/drawing/2010/main"/>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149" y="4053467"/>
            <a:ext cx="3717073" cy="2787805"/>
          </a:xfrm>
          <a:prstGeom prst="rect">
            <a:avLst/>
          </a:prstGeom>
          <a:ln>
            <a:noFill/>
          </a:ln>
          <a:effectLst>
            <a:softEdge rad="112500"/>
          </a:effectLst>
        </p:spPr>
      </p:pic>
    </p:spTree>
    <p:extLst>
      <p:ext uri="{BB962C8B-B14F-4D97-AF65-F5344CB8AC3E}">
        <p14:creationId xmlns:p14="http://schemas.microsoft.com/office/powerpoint/2010/main" val="274870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639014" y="241852"/>
            <a:ext cx="7356087" cy="3785652"/>
          </a:xfrm>
          <a:prstGeom prst="rect">
            <a:avLst/>
          </a:prstGeom>
        </p:spPr>
        <p:txBody>
          <a:bodyPr wrap="square">
            <a:spAutoFit/>
          </a:bodyPr>
          <a:lstStyle/>
          <a:p>
            <a:pPr algn="ctr">
              <a:lnSpc>
                <a:spcPct val="150000"/>
              </a:lnSpc>
              <a:spcAft>
                <a:spcPts val="0"/>
              </a:spcAft>
            </a:pPr>
            <a:r>
              <a:rPr lang="uk-UA" sz="2000" b="1" dirty="0">
                <a:latin typeface="Times New Roman" panose="02020603050405020304" pitchFamily="18" charset="0"/>
                <a:ea typeface="Calibri" panose="020F0502020204030204" pitchFamily="34" charset="0"/>
                <a:cs typeface="Times New Roman" panose="02020603050405020304" pitchFamily="18" charset="0"/>
              </a:rPr>
              <a:t>Зупинка</a:t>
            </a:r>
            <a:r>
              <a:rPr lang="uk-UA" sz="2000" dirty="0">
                <a:latin typeface="Times New Roman" panose="02020603050405020304" pitchFamily="18" charset="0"/>
                <a:ea typeface="Calibri" panose="020F0502020204030204" pitchFamily="34" charset="0"/>
                <a:cs typeface="Times New Roman" panose="02020603050405020304" pitchFamily="18" charset="0"/>
              </a:rPr>
              <a:t> </a:t>
            </a:r>
            <a:r>
              <a:rPr lang="uk-UA" sz="2000" b="1" dirty="0" smtClean="0">
                <a:latin typeface="Times New Roman" panose="02020603050405020304" pitchFamily="18" charset="0"/>
                <a:ea typeface="Calibri" panose="020F0502020204030204" pitchFamily="34" charset="0"/>
                <a:cs typeface="Times New Roman" panose="02020603050405020304" pitchFamily="18" charset="0"/>
              </a:rPr>
              <a:t>«</a:t>
            </a:r>
            <a:r>
              <a:rPr lang="uk-UA" sz="2000" b="1" dirty="0">
                <a:latin typeface="Times New Roman" panose="02020603050405020304" pitchFamily="18" charset="0"/>
                <a:ea typeface="Calibri" panose="020F0502020204030204" pitchFamily="34" charset="0"/>
                <a:cs typeface="Times New Roman" panose="02020603050405020304" pitchFamily="18" charset="0"/>
              </a:rPr>
              <a:t>Весела толока</a:t>
            </a:r>
            <a:r>
              <a:rPr lang="uk-UA" sz="2000" b="1" dirty="0" smtClean="0">
                <a:latin typeface="Times New Roman" panose="02020603050405020304" pitchFamily="18" charset="0"/>
                <a:ea typeface="Calibri" panose="020F0502020204030204" pitchFamily="34" charset="0"/>
                <a:cs typeface="Times New Roman" panose="02020603050405020304" pitchFamily="18" charset="0"/>
              </a:rPr>
              <a:t>» та «Бойові перегони»</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uk-UA" sz="2000" b="1" dirty="0">
                <a:latin typeface="Times New Roman" panose="02020603050405020304" pitchFamily="18" charset="0"/>
                <a:ea typeface="Calibri" panose="020F0502020204030204" pitchFamily="34" charset="0"/>
                <a:cs typeface="Times New Roman" panose="02020603050405020304" pitchFamily="18" charset="0"/>
              </a:rPr>
              <a:t>Видові об’єкти: </a:t>
            </a:r>
            <a:r>
              <a:rPr lang="uk-UA" sz="2000" dirty="0">
                <a:latin typeface="Times New Roman" panose="02020603050405020304" pitchFamily="18" charset="0"/>
                <a:ea typeface="Calibri" panose="020F0502020204030204" pitchFamily="34" charset="0"/>
                <a:cs typeface="Times New Roman" panose="02020603050405020304" pitchFamily="18" charset="0"/>
              </a:rPr>
              <a:t> Турніки, перекладини, колоди, бруси,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зелена поляна.</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uk-UA" sz="2000" b="1" dirty="0">
                <a:latin typeface="Times New Roman" panose="02020603050405020304" pitchFamily="18" charset="0"/>
                <a:ea typeface="Calibri" panose="020F0502020204030204" pitchFamily="34" charset="0"/>
                <a:cs typeface="Times New Roman" panose="02020603050405020304" pitchFamily="18" charset="0"/>
              </a:rPr>
              <a:t>      Козацькі </a:t>
            </a:r>
            <a:r>
              <a:rPr lang="uk-UA" sz="2000" b="1" dirty="0" smtClean="0">
                <a:latin typeface="Times New Roman" panose="02020603050405020304" pitchFamily="18" charset="0"/>
                <a:ea typeface="Calibri" panose="020F0502020204030204" pitchFamily="34" charset="0"/>
                <a:cs typeface="Times New Roman" panose="02020603050405020304" pitchFamily="18" charset="0"/>
              </a:rPr>
              <a:t>розваги</a:t>
            </a:r>
            <a:r>
              <a:rPr lang="uk-UA" sz="2000" b="1" dirty="0">
                <a:latin typeface="Times New Roman" panose="02020603050405020304" pitchFamily="18" charset="0"/>
                <a:ea typeface="Calibri" panose="020F0502020204030204" pitchFamily="34" charset="0"/>
                <a:cs typeface="Times New Roman" panose="02020603050405020304" pitchFamily="18" charset="0"/>
              </a:rPr>
              <a:t>:</a:t>
            </a:r>
            <a:r>
              <a:rPr lang="uk-UA"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ф</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ізичні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змагання</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конкурси, танці</a:t>
            </a:r>
            <a:r>
              <a:rPr lang="uk-UA" sz="2000" dirty="0">
                <a:latin typeface="Times New Roman" panose="02020603050405020304" pitchFamily="18" charset="0"/>
                <a:ea typeface="Calibri" panose="020F0502020204030204" pitchFamily="34" charset="0"/>
                <a:cs typeface="Times New Roman" panose="02020603050405020304" pitchFamily="18" charset="0"/>
              </a:rPr>
              <a:t>,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співи, вид </a:t>
            </a:r>
            <a:r>
              <a:rPr lang="uk-UA" sz="2000" dirty="0">
                <a:latin typeface="Times New Roman" panose="02020603050405020304" pitchFamily="18" charset="0"/>
                <a:ea typeface="Calibri" panose="020F0502020204030204" pitchFamily="34" charset="0"/>
                <a:cs typeface="Times New Roman" panose="02020603050405020304" pitchFamily="18" charset="0"/>
              </a:rPr>
              <a:t>бойового мистецтва «Лава на лаву</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імітація </a:t>
            </a:r>
            <a:r>
              <a:rPr lang="uk-UA" sz="2000" dirty="0">
                <a:latin typeface="Times New Roman" panose="02020603050405020304" pitchFamily="18" charset="0"/>
                <a:ea typeface="Calibri" panose="020F0502020204030204" pitchFamily="34" charset="0"/>
                <a:cs typeface="Times New Roman" panose="02020603050405020304" pitchFamily="18" charset="0"/>
              </a:rPr>
              <a:t>звуків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природи, </a:t>
            </a:r>
            <a:r>
              <a:rPr lang="uk-UA" sz="2000" dirty="0">
                <a:latin typeface="Times New Roman" panose="02020603050405020304" pitchFamily="18" charset="0"/>
                <a:ea typeface="Calibri" panose="020F0502020204030204" pitchFamily="34" charset="0"/>
                <a:cs typeface="Times New Roman" panose="02020603050405020304" pitchFamily="18" charset="0"/>
              </a:rPr>
              <a:t>з</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асвоєння </a:t>
            </a:r>
            <a:r>
              <a:rPr lang="uk-UA" sz="2000" dirty="0">
                <a:latin typeface="Times New Roman" panose="02020603050405020304" pitchFamily="18" charset="0"/>
                <a:ea typeface="Calibri" panose="020F0502020204030204" pitchFamily="34" charset="0"/>
                <a:cs typeface="Times New Roman" panose="02020603050405020304" pitchFamily="18" charset="0"/>
              </a:rPr>
              <a:t>вправ для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самозахисту, </a:t>
            </a:r>
            <a:r>
              <a:rPr lang="uk-UA" sz="2000" dirty="0">
                <a:latin typeface="Times New Roman" panose="02020603050405020304" pitchFamily="18" charset="0"/>
                <a:ea typeface="Calibri" panose="020F0502020204030204" pitchFamily="34" charset="0"/>
                <a:cs typeface="Times New Roman" panose="02020603050405020304" pitchFamily="18" charset="0"/>
              </a:rPr>
              <a:t>о</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тримання </a:t>
            </a:r>
            <a:r>
              <a:rPr lang="uk-UA" sz="2000" dirty="0">
                <a:latin typeface="Times New Roman" panose="02020603050405020304" pitchFamily="18" charset="0"/>
                <a:ea typeface="Calibri" panose="020F0502020204030204" pitchFamily="34" charset="0"/>
                <a:cs typeface="Times New Roman" panose="02020603050405020304" pitchFamily="18" charset="0"/>
              </a:rPr>
              <a:t>навичок  поведінки під час небезпечних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ситуацій, виступи </a:t>
            </a:r>
            <a:r>
              <a:rPr lang="uk-UA" sz="2000" dirty="0">
                <a:latin typeface="Times New Roman" panose="02020603050405020304" pitchFamily="18" charset="0"/>
                <a:ea typeface="Calibri" panose="020F0502020204030204" pitchFamily="34" charset="0"/>
                <a:cs typeface="Times New Roman" panose="02020603050405020304" pitchFamily="18" charset="0"/>
              </a:rPr>
              <a:t>вихованців     школи бойових мистецтв «Спас».</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780" y="4159374"/>
            <a:ext cx="3114907" cy="2336180"/>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248" y="2904862"/>
            <a:ext cx="3345365" cy="2509024"/>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854" y="3746778"/>
            <a:ext cx="3665034" cy="2748776"/>
          </a:xfrm>
          <a:prstGeom prst="rect">
            <a:avLst/>
          </a:prstGeom>
          <a:ln>
            <a:noFill/>
          </a:ln>
          <a:effectLst>
            <a:softEdge rad="112500"/>
          </a:effectLst>
        </p:spPr>
      </p:pic>
    </p:spTree>
    <p:extLst>
      <p:ext uri="{BB962C8B-B14F-4D97-AF65-F5344CB8AC3E}">
        <p14:creationId xmlns:p14="http://schemas.microsoft.com/office/powerpoint/2010/main" val="143572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769220" y="944942"/>
            <a:ext cx="8660780" cy="4832092"/>
          </a:xfrm>
          <a:prstGeom prst="rect">
            <a:avLst/>
          </a:prstGeom>
        </p:spPr>
        <p:txBody>
          <a:bodyPr wrap="square">
            <a:spAutoFit/>
          </a:bodyPr>
          <a:lstStyle/>
          <a:p>
            <a:pPr indent="457200" algn="just"/>
            <a:r>
              <a:rPr lang="uk-UA" sz="2800" dirty="0" smtClean="0">
                <a:latin typeface="Times New Roman" panose="02020603050405020304" pitchFamily="18" charset="0"/>
                <a:cs typeface="Times New Roman" panose="02020603050405020304" pitchFamily="18" charset="0"/>
              </a:rPr>
              <a:t>Використання ідеї українських казок має безмежний простір для створення творчих образів та цікавих подій, що з'являються в уяві дітей. Саме такі ідеї українських казок використовуються керівником гуртка «Екологічний театр» Кухаренко Тамарою Петрівною про історію прадавніх народів Запорізького краю, про особливе та дбайливе ставлення до природи як до живої істоти. У малечі формуються перші патріотичні почуття до рідного краю. Це цікавий </a:t>
            </a:r>
            <a:r>
              <a:rPr lang="uk-UA" sz="2800" dirty="0" err="1" smtClean="0">
                <a:latin typeface="Times New Roman" panose="02020603050405020304" pitchFamily="18" charset="0"/>
                <a:cs typeface="Times New Roman" panose="02020603050405020304" pitchFamily="18" charset="0"/>
              </a:rPr>
              <a:t>проєкт</a:t>
            </a:r>
            <a:r>
              <a:rPr lang="uk-UA" sz="2800" dirty="0" smtClean="0">
                <a:latin typeface="Times New Roman" panose="02020603050405020304" pitchFamily="18" charset="0"/>
                <a:cs typeface="Times New Roman" panose="02020603050405020304" pitchFamily="18" charset="0"/>
              </a:rPr>
              <a:t>-дослідження малої батьківщини, маловідомих фактів про наш край і просто красиву українську мову.</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25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635405" y="605720"/>
            <a:ext cx="8783444" cy="5262979"/>
          </a:xfrm>
          <a:prstGeom prst="rect">
            <a:avLst/>
          </a:prstGeom>
        </p:spPr>
        <p:txBody>
          <a:bodyPr wrap="square">
            <a:spAutoFit/>
          </a:bodyPr>
          <a:lstStyle/>
          <a:p>
            <a:pPr indent="457200" algn="just">
              <a:spcAft>
                <a:spcPts val="0"/>
              </a:spcAft>
            </a:pPr>
            <a:r>
              <a:rPr lang="uk-UA" sz="2800" dirty="0" smtClean="0">
                <a:latin typeface="Times New Roman" panose="02020603050405020304" pitchFamily="18" charset="0"/>
                <a:ea typeface="Calibri" panose="020F0502020204030204" pitchFamily="34" charset="0"/>
                <a:cs typeface="Times New Roman" panose="02020603050405020304" pitchFamily="18" charset="0"/>
              </a:rPr>
              <a:t>Тамарою Кухаренко запроваджено </a:t>
            </a:r>
            <a:r>
              <a:rPr lang="uk-UA" sz="2800" dirty="0">
                <a:latin typeface="Times New Roman" panose="02020603050405020304" pitchFamily="18" charset="0"/>
                <a:ea typeface="Calibri" panose="020F0502020204030204" pitchFamily="34" charset="0"/>
                <a:cs typeface="Times New Roman" panose="02020603050405020304" pitchFamily="18" charset="0"/>
              </a:rPr>
              <a:t>цикл бесід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 з вихованцями за книгою запорізького письменника Олександра </a:t>
            </a:r>
            <a:r>
              <a:rPr lang="uk-UA" sz="2800" dirty="0" err="1">
                <a:latin typeface="Times New Roman" panose="02020603050405020304" pitchFamily="18" charset="0"/>
                <a:ea typeface="Times New Roman" panose="02020603050405020304" pitchFamily="18" charset="0"/>
                <a:cs typeface="Times New Roman" panose="02020603050405020304" pitchFamily="18" charset="0"/>
              </a:rPr>
              <a:t>Виженка</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 «Історія запорозьких козаків для веселих дітлахів» в піснях, думах, легендах, приказках, прислів'ях</a:t>
            </a: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 що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розказана старими січовиками Данилом </a:t>
            </a:r>
            <a:r>
              <a:rPr lang="uk-UA" sz="2800" dirty="0" err="1">
                <a:latin typeface="Times New Roman" panose="02020603050405020304" pitchFamily="18" charset="0"/>
                <a:ea typeface="Times New Roman" panose="02020603050405020304" pitchFamily="18" charset="0"/>
                <a:cs typeface="Times New Roman" panose="02020603050405020304" pitchFamily="18" charset="0"/>
              </a:rPr>
              <a:t>Кахикалом</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 та Іваном Базікалом хлопчикові Власу Зерну під час їхнього подорожування шляхами козацької слави. Оскільки більша частина тем прийшлась на час дистанційного навчання,  ми  використали  аудіо записи  легенд та переказів із цієї книги та супроводжуючі їх презентації  і, в подальшому,  усне обговорення вихованцями  почутого, в онлайн режимі.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7190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146368" y="213645"/>
            <a:ext cx="8118087" cy="3785652"/>
          </a:xfrm>
          <a:prstGeom prst="rect">
            <a:avLst/>
          </a:prstGeom>
        </p:spPr>
        <p:txBody>
          <a:bodyPr wrap="square">
            <a:spAutoFit/>
          </a:bodyPr>
          <a:lstStyle/>
          <a:p>
            <a:pPr indent="457200" algn="just"/>
            <a:r>
              <a:rPr lang="uk-UA" sz="2400" dirty="0">
                <a:latin typeface="Times New Roman" panose="02020603050405020304" pitchFamily="18" charset="0"/>
                <a:ea typeface="Calibri" panose="020F0502020204030204" pitchFamily="34" charset="0"/>
                <a:cs typeface="Times New Roman" panose="02020603050405020304" pitchFamily="18" charset="0"/>
              </a:rPr>
              <a:t> Цим самим ми розвиваємо стійкі читацькі інтереси вихованців, їх творчі здібності,  уміння   аналізувати й порівнювати поведінку героїв, робити висновки.  Використовуючи матеріали книги О. </a:t>
            </a:r>
            <a:r>
              <a:rPr lang="uk-UA" sz="2400" dirty="0" err="1">
                <a:latin typeface="Times New Roman" panose="02020603050405020304" pitchFamily="18" charset="0"/>
                <a:ea typeface="Calibri" panose="020F0502020204030204" pitchFamily="34" charset="0"/>
                <a:cs typeface="Times New Roman" panose="02020603050405020304" pitchFamily="18" charset="0"/>
              </a:rPr>
              <a:t>Виженка</a:t>
            </a:r>
            <a:r>
              <a:rPr lang="uk-UA" sz="2400" dirty="0">
                <a:latin typeface="Times New Roman" panose="02020603050405020304" pitchFamily="18" charset="0"/>
                <a:ea typeface="Calibri" panose="020F0502020204030204" pitchFamily="34" charset="0"/>
                <a:cs typeface="Times New Roman" panose="02020603050405020304" pitchFamily="18" charset="0"/>
              </a:rPr>
              <a:t>, формуємо навички практичного  застосування набутих знань із літератури, мови, історії та збереження природи України, народознавства   у повсякденному житті; активізуємо пізнавальну діяльність дітей; сприяємо вихованню національної свідомості, патріотичних почуттів, поваги до героїчного минулого нашого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народу, Запорозького козацтва</a:t>
            </a:r>
            <a:endParaRPr lang="ru-RU" sz="2400" dirty="0"/>
          </a:p>
        </p:txBody>
      </p:sp>
      <p:pic>
        <p:nvPicPr>
          <p:cNvPr id="3" name="Рисунок 2" descr="D:\осень 2021\20210916_1448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681" y="3847171"/>
            <a:ext cx="5661374" cy="2548371"/>
          </a:xfrm>
          <a:prstGeom prst="rect">
            <a:avLst/>
          </a:prstGeom>
          <a:ln>
            <a:noFill/>
          </a:ln>
          <a:effectLst>
            <a:softEdge rad="112500"/>
          </a:effectLst>
        </p:spPr>
      </p:pic>
      <p:sp>
        <p:nvSpPr>
          <p:cNvPr id="4" name="Прямоугольник 3"/>
          <p:cNvSpPr/>
          <p:nvPr/>
        </p:nvSpPr>
        <p:spPr>
          <a:xfrm>
            <a:off x="562102" y="6356830"/>
            <a:ext cx="5168531" cy="369332"/>
          </a:xfrm>
          <a:prstGeom prst="rect">
            <a:avLst/>
          </a:prstGeom>
        </p:spPr>
        <p:txBody>
          <a:bodyPr wrap="none">
            <a:spAutoFit/>
          </a:bodyPr>
          <a:lstStyle/>
          <a:p>
            <a:pPr>
              <a:spcAft>
                <a:spcPts val="0"/>
              </a:spcAft>
            </a:pPr>
            <a:r>
              <a:rPr lang="uk-UA" b="1" i="1" dirty="0">
                <a:latin typeface="Times New Roman" panose="02020603050405020304" pitchFamily="18" charset="0"/>
                <a:ea typeface="Calibri" panose="020F0502020204030204" pitchFamily="34" charset="0"/>
                <a:cs typeface="Times New Roman" panose="02020603050405020304" pitchFamily="18" charset="0"/>
              </a:rPr>
              <a:t>Так зустрілись ми на початку навчального року </a:t>
            </a:r>
            <a:endParaRPr lang="ru-RU" sz="14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59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 name="Рисунок 1" descr="D:\осень 2021\20210920_14452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56" y="3556920"/>
            <a:ext cx="5940425" cy="2743835"/>
          </a:xfrm>
          <a:prstGeom prst="rect">
            <a:avLst/>
          </a:prstGeom>
          <a:ln>
            <a:noFill/>
          </a:ln>
          <a:effectLst>
            <a:softEdge rad="112500"/>
          </a:effectLst>
        </p:spPr>
      </p:pic>
      <p:sp>
        <p:nvSpPr>
          <p:cNvPr id="3" name="Прямоугольник 2"/>
          <p:cNvSpPr/>
          <p:nvPr/>
        </p:nvSpPr>
        <p:spPr>
          <a:xfrm>
            <a:off x="1506858" y="6339784"/>
            <a:ext cx="2492798" cy="400110"/>
          </a:xfrm>
          <a:prstGeom prst="rect">
            <a:avLst/>
          </a:prstGeom>
        </p:spPr>
        <p:txBody>
          <a:bodyPr wrap="none">
            <a:spAutoFit/>
          </a:bodyPr>
          <a:lstStyle/>
          <a:p>
            <a:pPr>
              <a:spcAft>
                <a:spcPts val="0"/>
              </a:spcAft>
            </a:pPr>
            <a:r>
              <a:rPr lang="uk-UA" sz="2000" b="1" i="1" dirty="0">
                <a:latin typeface="Times New Roman" panose="02020603050405020304" pitchFamily="18" charset="0"/>
                <a:ea typeface="Calibri" panose="020F0502020204030204" pitchFamily="34" charset="0"/>
                <a:cs typeface="Times New Roman" panose="02020603050405020304" pitchFamily="18" charset="0"/>
              </a:rPr>
              <a:t>Це – наші репетиції</a:t>
            </a:r>
            <a:endParaRPr lang="ru-RU" sz="16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D:\фото 20-21\июнь2021\20210615_11035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925062" y="121224"/>
            <a:ext cx="5939790" cy="2743200"/>
          </a:xfrm>
          <a:prstGeom prst="rect">
            <a:avLst/>
          </a:prstGeom>
          <a:ln>
            <a:noFill/>
          </a:ln>
          <a:effectLst>
            <a:softEdge rad="112500"/>
          </a:effectLst>
        </p:spPr>
      </p:pic>
      <p:sp>
        <p:nvSpPr>
          <p:cNvPr id="5" name="Прямоугольник 4"/>
          <p:cNvSpPr/>
          <p:nvPr/>
        </p:nvSpPr>
        <p:spPr>
          <a:xfrm>
            <a:off x="5925062" y="2864424"/>
            <a:ext cx="6096000" cy="1015663"/>
          </a:xfrm>
          <a:prstGeom prst="rect">
            <a:avLst/>
          </a:prstGeom>
        </p:spPr>
        <p:txBody>
          <a:bodyPr>
            <a:spAutoFit/>
          </a:bodyPr>
          <a:lstStyle/>
          <a:p>
            <a:pPr>
              <a:spcAft>
                <a:spcPts val="0"/>
              </a:spcAft>
            </a:pPr>
            <a:r>
              <a:rPr lang="uk-UA" sz="2000" b="1" i="1" dirty="0">
                <a:latin typeface="Times New Roman" panose="02020603050405020304" pitchFamily="18" charset="0"/>
                <a:ea typeface="Calibri" panose="020F0502020204030204" pitchFamily="34" charset="0"/>
                <a:cs typeface="Times New Roman" panose="02020603050405020304" pitchFamily="18" charset="0"/>
              </a:rPr>
              <a:t> Вихованці </a:t>
            </a:r>
            <a:r>
              <a:rPr lang="uk-UA" sz="2000" b="1" i="1" dirty="0" err="1">
                <a:latin typeface="Times New Roman" panose="02020603050405020304" pitchFamily="18" charset="0"/>
                <a:ea typeface="Calibri" panose="020F0502020204030204" pitchFamily="34" charset="0"/>
                <a:cs typeface="Times New Roman" panose="02020603050405020304" pitchFamily="18" charset="0"/>
              </a:rPr>
              <a:t>екотеатру</a:t>
            </a:r>
            <a:r>
              <a:rPr lang="uk-UA" sz="2000" b="1" i="1" dirty="0">
                <a:latin typeface="Times New Roman" panose="02020603050405020304" pitchFamily="18" charset="0"/>
                <a:ea typeface="Calibri" panose="020F0502020204030204" pitchFamily="34" charset="0"/>
                <a:cs typeface="Times New Roman" panose="02020603050405020304" pitchFamily="18" charset="0"/>
              </a:rPr>
              <a:t>, працюючи на базі 27 гімназії, часті гості в основному приміщенні </a:t>
            </a:r>
            <a:r>
              <a:rPr lang="uk-UA" sz="2000" b="1" i="1" dirty="0" smtClean="0">
                <a:latin typeface="Times New Roman" panose="02020603050405020304" pitchFamily="18" charset="0"/>
                <a:ea typeface="Calibri" panose="020F0502020204030204" pitchFamily="34" charset="0"/>
                <a:cs typeface="Times New Roman" panose="02020603050405020304" pitchFamily="18" charset="0"/>
              </a:rPr>
              <a:t>ЗОЦЕНТУМ  </a:t>
            </a:r>
            <a:r>
              <a:rPr lang="uk-UA" sz="2000" b="1" i="1" dirty="0">
                <a:latin typeface="Times New Roman" panose="02020603050405020304" pitchFamily="18" charset="0"/>
                <a:ea typeface="Calibri" panose="020F0502020204030204" pitchFamily="34" charset="0"/>
                <a:cs typeface="Times New Roman" panose="02020603050405020304" pitchFamily="18" charset="0"/>
              </a:rPr>
              <a:t>з  виступами та екскурсіями до живого куточка…</a:t>
            </a:r>
            <a:endParaRPr lang="ru-RU" sz="16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9144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 name="Рисунок 1" descr="D:\работа 2022\январь 2022======\январь 2    2022\20220119_13463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982" y="2627444"/>
            <a:ext cx="5940425" cy="3141980"/>
          </a:xfrm>
          <a:prstGeom prst="rect">
            <a:avLst/>
          </a:prstGeom>
          <a:ln>
            <a:noFill/>
          </a:ln>
          <a:effectLst>
            <a:softEdge rad="112500"/>
          </a:effectLst>
        </p:spPr>
      </p:pic>
      <p:sp>
        <p:nvSpPr>
          <p:cNvPr id="3" name="Прямоугольник 2"/>
          <p:cNvSpPr/>
          <p:nvPr/>
        </p:nvSpPr>
        <p:spPr>
          <a:xfrm>
            <a:off x="182407" y="5769424"/>
            <a:ext cx="6318754" cy="1015663"/>
          </a:xfrm>
          <a:prstGeom prst="rect">
            <a:avLst/>
          </a:prstGeom>
        </p:spPr>
        <p:txBody>
          <a:bodyPr wrap="square">
            <a:spAutoFit/>
          </a:bodyPr>
          <a:lstStyle/>
          <a:p>
            <a:pPr>
              <a:spcAft>
                <a:spcPts val="0"/>
              </a:spcAft>
            </a:pPr>
            <a:r>
              <a:rPr lang="uk-UA" sz="2000" b="1" i="1" dirty="0">
                <a:latin typeface="Times New Roman" panose="02020603050405020304" pitchFamily="18" charset="0"/>
                <a:ea typeface="Calibri" panose="020F0502020204030204" pitchFamily="34" charset="0"/>
                <a:cs typeface="Times New Roman" panose="02020603050405020304" pitchFamily="18" charset="0"/>
              </a:rPr>
              <a:t>А ось і перша зустріч вихованців </a:t>
            </a:r>
            <a:r>
              <a:rPr lang="uk-UA" sz="2000" b="1" i="1" dirty="0" err="1">
                <a:latin typeface="Times New Roman" panose="02020603050405020304" pitchFamily="18" charset="0"/>
                <a:ea typeface="Calibri" panose="020F0502020204030204" pitchFamily="34" charset="0"/>
                <a:cs typeface="Times New Roman" panose="02020603050405020304" pitchFamily="18" charset="0"/>
              </a:rPr>
              <a:t>екотеатру</a:t>
            </a:r>
            <a:r>
              <a:rPr lang="uk-UA" sz="2000" b="1" i="1" dirty="0">
                <a:latin typeface="Times New Roman" panose="02020603050405020304" pitchFamily="18" charset="0"/>
                <a:ea typeface="Calibri" panose="020F0502020204030204" pitchFamily="34" charset="0"/>
                <a:cs typeface="Times New Roman" panose="02020603050405020304" pitchFamily="18" charset="0"/>
              </a:rPr>
              <a:t> з героєм легенд та переказів із книги Олександра </a:t>
            </a:r>
            <a:r>
              <a:rPr lang="uk-UA" sz="2000" b="1" i="1" dirty="0" err="1">
                <a:latin typeface="Times New Roman" panose="02020603050405020304" pitchFamily="18" charset="0"/>
                <a:ea typeface="Calibri" panose="020F0502020204030204" pitchFamily="34" charset="0"/>
                <a:cs typeface="Times New Roman" panose="02020603050405020304" pitchFamily="18" charset="0"/>
              </a:rPr>
              <a:t>Виженка</a:t>
            </a:r>
            <a:r>
              <a:rPr lang="uk-UA" sz="2000" b="1" i="1" dirty="0">
                <a:latin typeface="Times New Roman" panose="02020603050405020304" pitchFamily="18" charset="0"/>
                <a:ea typeface="Calibri" panose="020F0502020204030204" pitchFamily="34" charset="0"/>
                <a:cs typeface="Times New Roman" panose="02020603050405020304" pitchFamily="18" charset="0"/>
              </a:rPr>
              <a:t>  - Власом Зерном (лялька у вишиванці) </a:t>
            </a:r>
            <a:endParaRPr lang="ru-RU" sz="16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D:\работа 2022\январь 2022======\январь 2    2022\IMG-5994dfa3e47d4c67a11d90e166b97f5b-V.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127" y="197810"/>
            <a:ext cx="5364007" cy="3850083"/>
          </a:xfrm>
          <a:prstGeom prst="rect">
            <a:avLst/>
          </a:prstGeom>
          <a:ln>
            <a:noFill/>
          </a:ln>
          <a:effectLst>
            <a:softEdge rad="112500"/>
          </a:effectLst>
        </p:spPr>
      </p:pic>
    </p:spTree>
    <p:extLst>
      <p:ext uri="{BB962C8B-B14F-4D97-AF65-F5344CB8AC3E}">
        <p14:creationId xmlns:p14="http://schemas.microsoft.com/office/powerpoint/2010/main" val="2496341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282176" y="165117"/>
            <a:ext cx="6542048" cy="923330"/>
          </a:xfrm>
          <a:prstGeom prst="rect">
            <a:avLst/>
          </a:prstGeom>
        </p:spPr>
        <p:txBody>
          <a:bodyPr wrap="square">
            <a:spAutoFit/>
          </a:bodyPr>
          <a:lstStyle/>
          <a:p>
            <a:pPr algn="ctr">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Уважно слухаємо   </a:t>
            </a:r>
            <a:r>
              <a:rPr lang="ru-RU" b="1" dirty="0">
                <a:latin typeface="Times New Roman" panose="02020603050405020304" pitchFamily="18" charset="0"/>
                <a:ea typeface="Calibri" panose="020F0502020204030204" pitchFamily="34" charset="0"/>
                <a:cs typeface="Times New Roman" panose="02020603050405020304" pitchFamily="18" charset="0"/>
              </a:rPr>
              <a:t>РОЗПОВІДЬ ДІДА КАХИКАЛА ПРО ТЕ,</a:t>
            </a:r>
            <a:br>
              <a:rPr lang="ru-RU" b="1" dirty="0">
                <a:latin typeface="Times New Roman" panose="02020603050405020304" pitchFamily="18" charset="0"/>
                <a:ea typeface="Calibri" panose="020F0502020204030204" pitchFamily="34" charset="0"/>
                <a:cs typeface="Times New Roman" panose="02020603050405020304" pitchFamily="18" charset="0"/>
              </a:rPr>
            </a:br>
            <a:r>
              <a:rPr lang="ru-RU" b="1" dirty="0">
                <a:latin typeface="Times New Roman" panose="02020603050405020304" pitchFamily="18" charset="0"/>
                <a:ea typeface="Calibri" panose="020F0502020204030204" pitchFamily="34" charset="0"/>
                <a:cs typeface="Times New Roman" panose="02020603050405020304" pitchFamily="18" charset="0"/>
              </a:rPr>
              <a:t>ЗВІДКІЛЯ ПІШЛИ ЗАПОРОЗЬКІ КОЗАКИ </a:t>
            </a:r>
            <a:r>
              <a:rPr lang="uk-UA" b="1" dirty="0">
                <a:latin typeface="Times New Roman" panose="02020603050405020304" pitchFamily="18" charset="0"/>
                <a:ea typeface="Calibri" panose="020F0502020204030204" pitchFamily="34" charset="0"/>
                <a:cs typeface="Times New Roman" panose="02020603050405020304" pitchFamily="18" charset="0"/>
              </a:rPr>
              <a:t>та  ЛЕГЕНДУ</a:t>
            </a:r>
            <a:r>
              <a:rPr lang="ru-RU" b="1" dirty="0">
                <a:latin typeface="Times New Roman" panose="02020603050405020304" pitchFamily="18" charset="0"/>
                <a:ea typeface="Calibri" panose="020F0502020204030204" pitchFamily="34" charset="0"/>
                <a:cs typeface="Times New Roman" panose="02020603050405020304" pitchFamily="18" charset="0"/>
              </a:rPr>
              <a:t> ПРО ЦАРЯ-СОМА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C:\Users\Admin\Desktop\images.jpg"/>
          <p:cNvPicPr/>
          <p:nvPr/>
        </p:nvPicPr>
        <p:blipFill>
          <a:blip r:embed="rId3">
            <a:extLst>
              <a:ext uri="{28A0092B-C50C-407E-A947-70E740481C1C}">
                <a14:useLocalDpi xmlns:a14="http://schemas.microsoft.com/office/drawing/2010/main" val="0"/>
              </a:ext>
            </a:extLst>
          </a:blip>
          <a:srcRect/>
          <a:stretch>
            <a:fillRect/>
          </a:stretch>
        </p:blipFill>
        <p:spPr bwMode="auto">
          <a:xfrm>
            <a:off x="2801349" y="1144350"/>
            <a:ext cx="2775585" cy="1680210"/>
          </a:xfrm>
          <a:prstGeom prst="rect">
            <a:avLst/>
          </a:prstGeom>
          <a:ln>
            <a:noFill/>
          </a:ln>
          <a:effectLst>
            <a:softEdge rad="112500"/>
          </a:effectLst>
          <a:extLst/>
        </p:spPr>
      </p:pic>
      <p:pic>
        <p:nvPicPr>
          <p:cNvPr id="4" name="Picture 2" descr="C:\Users\Admin\Desktop\Без названия (2).jpg"/>
          <p:cNvPicPr/>
          <p:nvPr/>
        </p:nvPicPr>
        <p:blipFill>
          <a:blip r:embed="rId4">
            <a:extLst>
              <a:ext uri="{28A0092B-C50C-407E-A947-70E740481C1C}">
                <a14:useLocalDpi xmlns:a14="http://schemas.microsoft.com/office/drawing/2010/main" val="0"/>
              </a:ext>
            </a:extLst>
          </a:blip>
          <a:srcRect/>
          <a:stretch>
            <a:fillRect/>
          </a:stretch>
        </p:blipFill>
        <p:spPr bwMode="auto">
          <a:xfrm>
            <a:off x="6802244" y="997665"/>
            <a:ext cx="2890458" cy="1826895"/>
          </a:xfrm>
          <a:prstGeom prst="rect">
            <a:avLst/>
          </a:prstGeom>
          <a:ln>
            <a:noFill/>
          </a:ln>
          <a:effectLst>
            <a:softEdge rad="112500"/>
          </a:effectLst>
          <a:extLst/>
        </p:spPr>
      </p:pic>
      <p:sp>
        <p:nvSpPr>
          <p:cNvPr id="5" name="Прямоугольник 4"/>
          <p:cNvSpPr/>
          <p:nvPr/>
        </p:nvSpPr>
        <p:spPr>
          <a:xfrm>
            <a:off x="3282176" y="2880463"/>
            <a:ext cx="6096000" cy="923330"/>
          </a:xfrm>
          <a:prstGeom prst="rect">
            <a:avLst/>
          </a:prstGeom>
        </p:spPr>
        <p:txBody>
          <a:bodyPr>
            <a:spAutoFit/>
          </a:bodyPr>
          <a:lstStyle/>
          <a:p>
            <a:pPr algn="ctr">
              <a:spcAft>
                <a:spcPts val="0"/>
              </a:spcAft>
            </a:pPr>
            <a:r>
              <a:rPr lang="uk-UA" dirty="0">
                <a:latin typeface="Times New Roman" panose="02020603050405020304" pitchFamily="18" charset="0"/>
                <a:ea typeface="Times New Roman" panose="02020603050405020304" pitchFamily="18" charset="0"/>
              </a:rPr>
              <a:t>…та імпровізуємо з різними  ляльками - рукавичками (діти придумали сюжет казочки, як герой Діда Кахикала ділився спогадами з лісовими звірятами)</a:t>
            </a:r>
            <a:endParaRPr lang="ru-RU" sz="1600" dirty="0">
              <a:effectLst/>
              <a:latin typeface="Times New Roman" panose="02020603050405020304" pitchFamily="18" charset="0"/>
              <a:ea typeface="Times New Roman" panose="02020603050405020304" pitchFamily="18" charset="0"/>
            </a:endParaRPr>
          </a:p>
        </p:txBody>
      </p:sp>
      <p:pic>
        <p:nvPicPr>
          <p:cNvPr id="6" name="Рисунок 5" descr="D:\работа 2022\екотеатр 2021з січня\дистанційне жовтень2021Кухаренко\20211116_14350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7775" y="3803793"/>
            <a:ext cx="4584801" cy="2998304"/>
          </a:xfrm>
          <a:prstGeom prst="rect">
            <a:avLst/>
          </a:prstGeom>
          <a:ln>
            <a:noFill/>
          </a:ln>
          <a:effectLst>
            <a:softEdge rad="112500"/>
          </a:effectLst>
        </p:spPr>
      </p:pic>
    </p:spTree>
    <p:extLst>
      <p:ext uri="{BB962C8B-B14F-4D97-AF65-F5344CB8AC3E}">
        <p14:creationId xmlns:p14="http://schemas.microsoft.com/office/powerpoint/2010/main" val="1935530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981091" y="2433593"/>
            <a:ext cx="8448909" cy="1938992"/>
          </a:xfrm>
          <a:prstGeom prst="rect">
            <a:avLst/>
          </a:prstGeom>
        </p:spPr>
        <p:txBody>
          <a:bodyPr wrap="square">
            <a:spAutoFit/>
          </a:bodyPr>
          <a:lstStyle/>
          <a:p>
            <a:pPr indent="457200" algn="just"/>
            <a:r>
              <a:rPr lang="uk-UA" sz="2400" dirty="0" smtClean="0">
                <a:latin typeface="Times New Roman" panose="02020603050405020304" pitchFamily="18" charset="0"/>
                <a:cs typeface="Times New Roman" panose="02020603050405020304" pitchFamily="18" charset="0"/>
              </a:rPr>
              <a:t>На педраді керівник гуртка «Фітодизайн» - Олена Яковенко розкрила, як молодші школярі з перших занять поринають у світ творчості, використовуючи різноманітні техніки з </a:t>
            </a:r>
            <a:r>
              <a:rPr lang="uk-UA" sz="2400" dirty="0">
                <a:latin typeface="Times New Roman" panose="02020603050405020304" pitchFamily="18" charset="0"/>
                <a:cs typeface="Times New Roman" panose="02020603050405020304" pitchFamily="18" charset="0"/>
              </a:rPr>
              <a:t>виготовлення оберегів осель, життя і здоров’я козаків.</a:t>
            </a:r>
            <a:endParaRPr lang="uk-UA" sz="2400" dirty="0" smtClean="0">
              <a:latin typeface="Times New Roman" panose="02020603050405020304" pitchFamily="18" charset="0"/>
              <a:cs typeface="Times New Roman" panose="02020603050405020304" pitchFamily="18" charset="0"/>
            </a:endParaRPr>
          </a:p>
          <a:p>
            <a:pPr indent="457200" algn="just"/>
            <a:r>
              <a:rPr lang="uk-UA" sz="2400" dirty="0" smtClean="0">
                <a:latin typeface="Times New Roman" panose="02020603050405020304" pitchFamily="18" charset="0"/>
                <a:cs typeface="Times New Roman" panose="02020603050405020304" pitchFamily="18" charset="0"/>
              </a:rPr>
              <a:t>Керівник гуртка на педраді провела майстер-клас.</a:t>
            </a:r>
            <a:endParaRPr lang="uk-U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30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6959" y="3618000"/>
            <a:ext cx="5174147" cy="3240000"/>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6291" y="799123"/>
            <a:ext cx="5172455" cy="3240000"/>
          </a:xfrm>
          <a:prstGeom prst="rect">
            <a:avLst/>
          </a:prstGeom>
          <a:ln>
            <a:noFill/>
          </a:ln>
          <a:effectLst>
            <a:softEdge rad="112500"/>
          </a:effectLst>
        </p:spPr>
      </p:pic>
      <p:sp>
        <p:nvSpPr>
          <p:cNvPr id="5" name="Прямоугольник 4"/>
          <p:cNvSpPr/>
          <p:nvPr/>
        </p:nvSpPr>
        <p:spPr>
          <a:xfrm>
            <a:off x="576853" y="4039123"/>
            <a:ext cx="6096000" cy="1574149"/>
          </a:xfrm>
          <a:prstGeom prst="rect">
            <a:avLst/>
          </a:prstGeom>
        </p:spPr>
        <p:txBody>
          <a:bodyPr>
            <a:spAutoFit/>
          </a:bodyPr>
          <a:lstStyle/>
          <a:p>
            <a:pPr algn="just">
              <a:lnSpc>
                <a:spcPct val="107000"/>
              </a:lnSpc>
              <a:spcAft>
                <a:spcPts val="800"/>
              </a:spcAft>
            </a:pPr>
            <a:r>
              <a:rPr lang="uk-UA" b="1" dirty="0" smtClean="0">
                <a:latin typeface="Times New Roman" panose="02020603050405020304" pitchFamily="18" charset="0"/>
                <a:ea typeface="Calibri" panose="020F0502020204030204" pitchFamily="34" charset="0"/>
                <a:cs typeface="Times New Roman" panose="02020603050405020304" pitchFamily="18" charset="0"/>
              </a:rPr>
              <a:t>1. Приготуйте </a:t>
            </a:r>
            <a:r>
              <a:rPr lang="uk-UA" b="1" dirty="0">
                <a:latin typeface="Times New Roman" panose="02020603050405020304" pitchFamily="18" charset="0"/>
                <a:ea typeface="Calibri" panose="020F0502020204030204" pitchFamily="34" charset="0"/>
                <a:cs typeface="Times New Roman" panose="02020603050405020304" pitchFamily="18" charset="0"/>
              </a:rPr>
              <a:t>густу малярну щітку і акуратно звільніть її від дроту, що скріплює. Розділіть траву на дві половинки. Цього матеріалу вам вистачить, щоб зробити два невеликі віночки. Якщо вам потрібен віник більшого розміру, зробіть його із двох пучків трави.</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7007571" y="2971669"/>
            <a:ext cx="5012922" cy="646331"/>
          </a:xfrm>
          <a:prstGeom prst="rect">
            <a:avLst/>
          </a:prstGeom>
        </p:spPr>
        <p:txBody>
          <a:bodyPr wrap="square">
            <a:spAutoFit/>
          </a:bodyPr>
          <a:lstStyle/>
          <a:p>
            <a:r>
              <a:rPr lang="uk-UA" b="1" dirty="0" smtClean="0">
                <a:latin typeface="Times New Roman" panose="02020603050405020304" pitchFamily="18" charset="0"/>
                <a:cs typeface="Times New Roman" panose="02020603050405020304" pitchFamily="18" charset="0"/>
              </a:rPr>
              <a:t>2. Скріпіть одну половинку дротиком так, щоб у вас вийшла заготовка у формі віника.</a:t>
            </a:r>
            <a:endParaRPr lang="uk-UA"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418746" y="799640"/>
            <a:ext cx="5593807" cy="1200329"/>
          </a:xfrm>
          <a:prstGeom prst="rect">
            <a:avLst/>
          </a:prstGeom>
          <a:noFill/>
        </p:spPr>
        <p:txBody>
          <a:bodyPr wrap="square" rtlCol="0">
            <a:spAutoFit/>
          </a:bodyPr>
          <a:lstStyle/>
          <a:p>
            <a:pPr algn="just"/>
            <a:r>
              <a:rPr lang="uk-UA" sz="2400" b="1" dirty="0" smtClean="0">
                <a:latin typeface="Times New Roman" panose="02020603050405020304" pitchFamily="18" charset="0"/>
                <a:cs typeface="Times New Roman" panose="02020603050405020304" pitchFamily="18" charset="0"/>
              </a:rPr>
              <a:t>Фрагменти майстер-класу  з виготовлення оберегів, який презентує О. Яковенко.</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63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5837942" y="454187"/>
            <a:ext cx="5910146" cy="5632311"/>
          </a:xfrm>
          <a:prstGeom prst="rect">
            <a:avLst/>
          </a:prstGeom>
        </p:spPr>
        <p:txBody>
          <a:bodyPr wrap="square">
            <a:spAutoFit/>
          </a:bodyPr>
          <a:lstStyle/>
          <a:p>
            <a:pPr algn="ctr">
              <a:lnSpc>
                <a:spcPct val="150000"/>
              </a:lnSpc>
            </a:pPr>
            <a:r>
              <a:rPr lang="uk-UA" sz="2000" b="1" dirty="0">
                <a:latin typeface="Times New Roman" panose="02020603050405020304" pitchFamily="18" charset="0"/>
                <a:cs typeface="Times New Roman" panose="02020603050405020304" pitchFamily="18" charset="0"/>
              </a:rPr>
              <a:t>«Концепція національно-патріотичного виховання в системі освіти України</a:t>
            </a:r>
            <a:r>
              <a:rPr lang="uk-UA" sz="2000" b="1" dirty="0" smtClean="0">
                <a:latin typeface="Times New Roman" panose="02020603050405020304" pitchFamily="18" charset="0"/>
                <a:cs typeface="Times New Roman" panose="02020603050405020304" pitchFamily="18" charset="0"/>
              </a:rPr>
              <a:t>»</a:t>
            </a:r>
          </a:p>
          <a:p>
            <a:pPr algn="ctr">
              <a:lnSpc>
                <a:spcPct val="150000"/>
              </a:lnSpc>
            </a:pPr>
            <a:endParaRPr lang="uk-UA" sz="2000" b="1" dirty="0">
              <a:latin typeface="Times New Roman" panose="02020603050405020304" pitchFamily="18" charset="0"/>
              <a:cs typeface="Times New Roman" panose="02020603050405020304" pitchFamily="18" charset="0"/>
            </a:endParaRPr>
          </a:p>
          <a:p>
            <a:pPr algn="just">
              <a:lnSpc>
                <a:spcPct val="150000"/>
              </a:lnSpc>
            </a:pPr>
            <a:r>
              <a:rPr lang="uk-UA" sz="2000" dirty="0">
                <a:latin typeface="Times New Roman" panose="02020603050405020304" pitchFamily="18" charset="0"/>
                <a:cs typeface="Times New Roman" panose="02020603050405020304" pitchFamily="18" charset="0"/>
              </a:rPr>
              <a:t>з</a:t>
            </a:r>
            <a:r>
              <a:rPr lang="uk-UA" sz="2000" dirty="0" smtClean="0">
                <a:latin typeface="Times New Roman" panose="02020603050405020304" pitchFamily="18" charset="0"/>
                <a:cs typeface="Times New Roman" panose="02020603050405020304" pitchFamily="18" charset="0"/>
              </a:rPr>
              <a:t>атверджена </a:t>
            </a:r>
            <a:r>
              <a:rPr lang="uk-UA" sz="2000" dirty="0">
                <a:latin typeface="Times New Roman" panose="02020603050405020304" pitchFamily="18" charset="0"/>
                <a:cs typeface="Times New Roman" panose="02020603050405020304" pitchFamily="18" charset="0"/>
              </a:rPr>
              <a:t>наказом Міністерства освіти і науки України від 06.06.2022 №</a:t>
            </a:r>
            <a:r>
              <a:rPr lang="uk-UA" sz="2000" dirty="0" smtClean="0">
                <a:latin typeface="Times New Roman" panose="02020603050405020304" pitchFamily="18" charset="0"/>
                <a:cs typeface="Times New Roman" panose="02020603050405020304" pitchFamily="18" charset="0"/>
              </a:rPr>
              <a:t>597  </a:t>
            </a:r>
            <a:r>
              <a:rPr lang="uk-UA" sz="2000" dirty="0">
                <a:latin typeface="Times New Roman" panose="02020603050405020304" pitchFamily="18" charset="0"/>
                <a:cs typeface="Times New Roman" panose="02020603050405020304" pitchFamily="18" charset="0"/>
              </a:rPr>
              <a:t>передбачає формування національної самосвідомості, виховання любові до рідної землі, природи, українського народу, шанобливого </a:t>
            </a:r>
            <a:r>
              <a:rPr lang="uk-UA" sz="2000" dirty="0" smtClean="0">
                <a:latin typeface="Times New Roman" panose="02020603050405020304" pitchFamily="18" charset="0"/>
                <a:cs typeface="Times New Roman" panose="02020603050405020304" pitchFamily="18" charset="0"/>
              </a:rPr>
              <a:t>ставлення </a:t>
            </a:r>
            <a:r>
              <a:rPr lang="uk-UA" sz="2000" dirty="0">
                <a:latin typeface="Times New Roman" panose="02020603050405020304" pitchFamily="18" charset="0"/>
                <a:cs typeface="Times New Roman" panose="02020603050405020304" pitchFamily="18" charset="0"/>
              </a:rPr>
              <a:t>до його культури, історії, традицій, здатності зберігати свою національну ідентичність, пишатися приналежністю до українського народу, брати участь у розбудові та захисті своєї держави.</a:t>
            </a:r>
            <a:endParaRPr lang="ru-RU" sz="200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13248" y="1422392"/>
            <a:ext cx="2439971" cy="5286604"/>
          </a:xfrm>
          <a:prstGeom prst="rect">
            <a:avLst/>
          </a:prstGeom>
        </p:spPr>
      </p:pic>
    </p:spTree>
    <p:extLst>
      <p:ext uri="{BB962C8B-B14F-4D97-AF65-F5344CB8AC3E}">
        <p14:creationId xmlns:p14="http://schemas.microsoft.com/office/powerpoint/2010/main" val="1189668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169" y="947853"/>
            <a:ext cx="3729611" cy="3240000"/>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21" y="3240000"/>
            <a:ext cx="4778054" cy="3240000"/>
          </a:xfrm>
          <a:prstGeom prst="rect">
            <a:avLst/>
          </a:prstGeom>
          <a:ln>
            <a:noFill/>
          </a:ln>
          <a:effectLst>
            <a:softEdge rad="112500"/>
          </a:effectLst>
        </p:spPr>
      </p:pic>
      <p:sp>
        <p:nvSpPr>
          <p:cNvPr id="5" name="Прямоугольник 4"/>
          <p:cNvSpPr/>
          <p:nvPr/>
        </p:nvSpPr>
        <p:spPr>
          <a:xfrm>
            <a:off x="340322" y="2567853"/>
            <a:ext cx="4975153" cy="685059"/>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3. Закріпіть дротяне кріплення широкою стрічкою з мішковини або полотна.</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7249344" y="4187853"/>
            <a:ext cx="4345259" cy="685059"/>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4. Акуратно </a:t>
            </a:r>
            <a:r>
              <a:rPr lang="uk-UA" b="1" dirty="0" err="1">
                <a:latin typeface="Times New Roman" panose="02020603050405020304" pitchFamily="18" charset="0"/>
                <a:ea typeface="Calibri" panose="020F0502020204030204" pitchFamily="34" charset="0"/>
                <a:cs typeface="Times New Roman" panose="02020603050405020304" pitchFamily="18" charset="0"/>
              </a:rPr>
              <a:t>розправте</a:t>
            </a:r>
            <a:r>
              <a:rPr lang="uk-UA" b="1" dirty="0">
                <a:latin typeface="Times New Roman" panose="02020603050405020304" pitchFamily="18" charset="0"/>
                <a:ea typeface="Calibri" panose="020F0502020204030204" pitchFamily="34" charset="0"/>
                <a:cs typeface="Times New Roman" panose="02020603050405020304" pitchFamily="18" charset="0"/>
              </a:rPr>
              <a:t> траву віялом і помістіть заготовку </a:t>
            </a:r>
            <a:r>
              <a:rPr lang="uk-UA" b="1" dirty="0" smtClean="0">
                <a:latin typeface="Times New Roman" panose="02020603050405020304" pitchFamily="18" charset="0"/>
                <a:ea typeface="Calibri" panose="020F0502020204030204" pitchFamily="34" charset="0"/>
                <a:cs typeface="Times New Roman" panose="02020603050405020304" pitchFamily="18" charset="0"/>
              </a:rPr>
              <a:t>під </a:t>
            </a:r>
            <a:r>
              <a:rPr lang="uk-UA" b="1" dirty="0">
                <a:latin typeface="Times New Roman" panose="02020603050405020304" pitchFamily="18" charset="0"/>
                <a:ea typeface="Calibri" panose="020F0502020204030204" pitchFamily="34" charset="0"/>
                <a:cs typeface="Times New Roman" panose="02020603050405020304" pitchFamily="18" charset="0"/>
              </a:rPr>
              <a:t>прес.</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78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Скругленная прямоугольная выноска 3"/>
          <p:cNvSpPr/>
          <p:nvPr/>
        </p:nvSpPr>
        <p:spPr>
          <a:xfrm>
            <a:off x="5711098" y="291261"/>
            <a:ext cx="3780263" cy="173959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uk-UA" b="1" dirty="0" smtClean="0">
                <a:latin typeface="Times New Roman" panose="02020603050405020304" pitchFamily="18" charset="0"/>
                <a:cs typeface="Times New Roman" panose="02020603050405020304" pitchFamily="18" charset="0"/>
              </a:rPr>
              <a:t>Якщо клей, яким ви збираєтеся покрити віник для надання йому форми, занадто густий, розведіть його водою до рідкішого стану.</a:t>
            </a:r>
            <a:endParaRPr lang="uk-UA"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561" y="3557238"/>
            <a:ext cx="4337775" cy="3240000"/>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827" y="791736"/>
            <a:ext cx="4047994" cy="3240000"/>
          </a:xfrm>
          <a:prstGeom prst="rect">
            <a:avLst/>
          </a:prstGeom>
          <a:ln>
            <a:noFill/>
          </a:ln>
          <a:effectLst>
            <a:softEdge rad="112500"/>
          </a:effectLst>
        </p:spPr>
      </p:pic>
      <p:sp>
        <p:nvSpPr>
          <p:cNvPr id="6" name="Прямоугольник 5"/>
          <p:cNvSpPr/>
          <p:nvPr/>
        </p:nvSpPr>
        <p:spPr>
          <a:xfrm>
            <a:off x="1241553" y="4037882"/>
            <a:ext cx="3977268" cy="1574149"/>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5. </a:t>
            </a:r>
            <a:r>
              <a:rPr lang="uk-UA" b="1" dirty="0" smtClean="0">
                <a:latin typeface="Times New Roman" panose="02020603050405020304" pitchFamily="18" charset="0"/>
                <a:ea typeface="Calibri" panose="020F0502020204030204" pitchFamily="34" charset="0"/>
                <a:cs typeface="Times New Roman" panose="02020603050405020304" pitchFamily="18" charset="0"/>
              </a:rPr>
              <a:t>Через час </a:t>
            </a:r>
            <a:r>
              <a:rPr lang="uk-UA" b="1" dirty="0">
                <a:latin typeface="Times New Roman" panose="02020603050405020304" pitchFamily="18" charset="0"/>
                <a:ea typeface="Calibri" panose="020F0502020204030204" pitchFamily="34" charset="0"/>
                <a:cs typeface="Times New Roman" panose="02020603050405020304" pitchFamily="18" charset="0"/>
              </a:rPr>
              <a:t>обережно дістаньте віник з-під преса, добре просочіть з двох сторін клеєм ПВА і дайте висохнути. Це потрібно, щоб згодом оберіг зберіг форму.</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7727561" y="2279452"/>
            <a:ext cx="4166839" cy="1277786"/>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6. Місце кріплення приховайте під широкою декоративною тасьмою. Такою ж тасьмою оформіть нижню частину віника.</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5503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2963" y="3044283"/>
            <a:ext cx="5427311" cy="3240000"/>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427" y="727902"/>
            <a:ext cx="4277867" cy="3240000"/>
          </a:xfrm>
          <a:prstGeom prst="rect">
            <a:avLst/>
          </a:prstGeom>
          <a:ln>
            <a:noFill/>
          </a:ln>
          <a:effectLst>
            <a:softEdge rad="112500"/>
          </a:effectLst>
        </p:spPr>
      </p:pic>
      <p:sp>
        <p:nvSpPr>
          <p:cNvPr id="5" name="Прямоугольник 4"/>
          <p:cNvSpPr/>
          <p:nvPr/>
        </p:nvSpPr>
        <p:spPr>
          <a:xfrm>
            <a:off x="1556427" y="4067778"/>
            <a:ext cx="4186451" cy="685059"/>
          </a:xfrm>
          <a:prstGeom prst="rect">
            <a:avLst/>
          </a:prstGeom>
        </p:spPr>
        <p:txBody>
          <a:bodyPr wrap="square">
            <a:spAutoFit/>
          </a:bodyPr>
          <a:lstStyle/>
          <a:p>
            <a:pPr algn="just">
              <a:lnSpc>
                <a:spcPct val="107000"/>
              </a:lnSpc>
              <a:spcAft>
                <a:spcPts val="800"/>
              </a:spcAft>
            </a:pPr>
            <a:r>
              <a:rPr lang="uk-UA" b="1" dirty="0" smtClean="0">
                <a:latin typeface="Times New Roman" panose="02020603050405020304" pitchFamily="18" charset="0"/>
                <a:ea typeface="Calibri" panose="020F0502020204030204" pitchFamily="34" charset="0"/>
                <a:cs typeface="Times New Roman" panose="02020603050405020304" pitchFamily="18" charset="0"/>
              </a:rPr>
              <a:t>7. За допомогою клею або кріплення закріпіть на ручці квітку соняшнику.</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6462963" y="2314619"/>
            <a:ext cx="5427311" cy="685059"/>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8. Наклейте в центрі композиції фігурку із солоного тіста, що символізує хліб.</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8587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6173" y="3222702"/>
            <a:ext cx="3355115" cy="3240000"/>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191" y="908254"/>
            <a:ext cx="4120317" cy="3240000"/>
          </a:xfrm>
          <a:prstGeom prst="rect">
            <a:avLst/>
          </a:prstGeom>
          <a:ln>
            <a:noFill/>
          </a:ln>
          <a:effectLst>
            <a:softEdge rad="112500"/>
          </a:effectLst>
        </p:spPr>
      </p:pic>
      <p:sp>
        <p:nvSpPr>
          <p:cNvPr id="4" name="Прямоугольник 3"/>
          <p:cNvSpPr/>
          <p:nvPr/>
        </p:nvSpPr>
        <p:spPr>
          <a:xfrm>
            <a:off x="1550378" y="4148254"/>
            <a:ext cx="3731941" cy="1277786"/>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9. Також всередині </a:t>
            </a:r>
            <a:r>
              <a:rPr lang="uk-UA" b="1" dirty="0" err="1">
                <a:latin typeface="Times New Roman" panose="02020603050405020304" pitchFamily="18" charset="0"/>
                <a:ea typeface="Calibri" panose="020F0502020204030204" pitchFamily="34" charset="0"/>
                <a:cs typeface="Times New Roman" panose="02020603050405020304" pitchFamily="18" charset="0"/>
              </a:rPr>
              <a:t>розмістіть</a:t>
            </a:r>
            <a:r>
              <a:rPr lang="uk-UA" b="1" dirty="0">
                <a:latin typeface="Times New Roman" panose="02020603050405020304" pitchFamily="18" charset="0"/>
                <a:ea typeface="Calibri" panose="020F0502020204030204" pitchFamily="34" charset="0"/>
                <a:cs typeface="Times New Roman" panose="02020603050405020304" pitchFamily="18" charset="0"/>
              </a:rPr>
              <a:t> засушений стручок червоного гіркого перцю. Поруч приклейте маленьку цибулинку.</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7597827" y="2241279"/>
            <a:ext cx="4311805" cy="981423"/>
          </a:xfrm>
          <a:prstGeom prst="rect">
            <a:avLst/>
          </a:prstGeom>
        </p:spPr>
        <p:txBody>
          <a:bodyPr wrap="square">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10. Доповніть композицію зернами квасолі та штучними зеленими листочками.</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2307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204117" y="5335801"/>
            <a:ext cx="6096000" cy="981423"/>
          </a:xfrm>
          <a:prstGeom prst="rect">
            <a:avLst/>
          </a:prstGeom>
        </p:spPr>
        <p:txBody>
          <a:bodyPr>
            <a:spAutoFit/>
          </a:bodyPr>
          <a:lstStyle/>
          <a:p>
            <a:pPr algn="just">
              <a:lnSpc>
                <a:spcPct val="107000"/>
              </a:lnSpc>
              <a:spcAft>
                <a:spcPts val="800"/>
              </a:spcAft>
            </a:pPr>
            <a:r>
              <a:rPr lang="uk-UA" b="1" dirty="0">
                <a:latin typeface="Times New Roman" panose="02020603050405020304" pitchFamily="18" charset="0"/>
                <a:ea typeface="Calibri" panose="020F0502020204030204" pitchFamily="34" charset="0"/>
                <a:cs typeface="Times New Roman" panose="02020603050405020304" pitchFamily="18" charset="0"/>
              </a:rPr>
              <a:t>11. Відповідно до початкового задуму доповніть композицію дрібнішими і крихкими деталями, що залишилися. Готову композицію можна розкрити лаком.</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465" y="646770"/>
            <a:ext cx="5573303" cy="4185492"/>
          </a:xfrm>
          <a:prstGeom prst="rect">
            <a:avLst/>
          </a:prstGeom>
          <a:ln>
            <a:noFill/>
          </a:ln>
          <a:effectLst>
            <a:softEdge rad="112500"/>
          </a:effectLst>
        </p:spPr>
      </p:pic>
      <p:sp>
        <p:nvSpPr>
          <p:cNvPr id="4" name="Скругленная прямоугольная выноска 3"/>
          <p:cNvSpPr/>
          <p:nvPr/>
        </p:nvSpPr>
        <p:spPr>
          <a:xfrm>
            <a:off x="345688" y="2739516"/>
            <a:ext cx="2497873" cy="2364058"/>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uk-UA" dirty="0">
                <a:latin typeface="Times New Roman" panose="02020603050405020304" pitchFamily="18" charset="0"/>
                <a:cs typeface="Times New Roman" panose="02020603050405020304" pitchFamily="18" charset="0"/>
              </a:rPr>
              <a:t>Щоб зробити довшу тонку ручку віника, скріпіть пучок трави у двох місцях на різній висоті та затягніть дріт тугіше</a:t>
            </a:r>
            <a:r>
              <a:rPr lang="uk-UA" dirty="0"/>
              <a:t>.</a:t>
            </a:r>
            <a:endParaRPr lang="ru-RU" dirty="0"/>
          </a:p>
        </p:txBody>
      </p:sp>
    </p:spTree>
    <p:extLst>
      <p:ext uri="{BB962C8B-B14F-4D97-AF65-F5344CB8AC3E}">
        <p14:creationId xmlns:p14="http://schemas.microsoft.com/office/powerpoint/2010/main" val="3790712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047999" y="439720"/>
            <a:ext cx="8248186" cy="6109365"/>
          </a:xfrm>
          <a:prstGeom prst="rect">
            <a:avLst/>
          </a:prstGeom>
        </p:spPr>
        <p:txBody>
          <a:bodyPr wrap="square">
            <a:spAutoFit/>
          </a:bodyPr>
          <a:lstStyle/>
          <a:p>
            <a:pPr indent="457200" algn="just">
              <a:lnSpc>
                <a:spcPct val="115000"/>
              </a:lnSpc>
              <a:spcAft>
                <a:spcPts val="0"/>
              </a:spcAft>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Тетяна </a:t>
            </a:r>
            <a:r>
              <a:rPr lang="uk-UA" sz="2000" dirty="0" err="1" smtClean="0">
                <a:latin typeface="Times New Roman" panose="02020603050405020304" pitchFamily="18" charset="0"/>
                <a:ea typeface="Calibri" panose="020F0502020204030204" pitchFamily="34" charset="0"/>
                <a:cs typeface="Times New Roman" panose="02020603050405020304" pitchFamily="18" charset="0"/>
              </a:rPr>
              <a:t>Інденко</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розповіла про співпрацю </a:t>
            </a:r>
            <a:r>
              <a:rPr lang="uk-UA" sz="2000" dirty="0">
                <a:latin typeface="Times New Roman" panose="02020603050405020304" pitchFamily="18" charset="0"/>
                <a:ea typeface="Calibri" panose="020F0502020204030204" pitchFamily="34" charset="0"/>
                <a:cs typeface="Times New Roman" panose="02020603050405020304" pitchFamily="18" charset="0"/>
              </a:rPr>
              <a:t>з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Всеукраїнською федерацією козацького </a:t>
            </a:r>
            <a:r>
              <a:rPr lang="uk-UA" sz="2000" dirty="0">
                <a:latin typeface="Times New Roman" panose="02020603050405020304" pitchFamily="18" charset="0"/>
                <a:ea typeface="Calibri" panose="020F0502020204030204" pitchFamily="34" charset="0"/>
                <a:cs typeface="Times New Roman" panose="02020603050405020304" pitchFamily="18" charset="0"/>
              </a:rPr>
              <a:t>бойового мистецтва «Спас»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по організації та виховній роботі </a:t>
            </a:r>
            <a:r>
              <a:rPr lang="uk-UA" sz="2000" dirty="0">
                <a:latin typeface="Times New Roman" panose="02020603050405020304" pitchFamily="18" charset="0"/>
                <a:ea typeface="Calibri" panose="020F0502020204030204" pitchFamily="34" charset="0"/>
                <a:cs typeface="Times New Roman" panose="02020603050405020304" pitchFamily="18" charset="0"/>
              </a:rPr>
              <a:t>у таборі для школярів Запорізького краю «</a:t>
            </a:r>
            <a:r>
              <a:rPr lang="uk-UA" sz="2000" dirty="0" err="1">
                <a:latin typeface="Times New Roman" panose="02020603050405020304" pitchFamily="18" charset="0"/>
                <a:ea typeface="Calibri" panose="020F0502020204030204" pitchFamily="34" charset="0"/>
                <a:cs typeface="Times New Roman" panose="02020603050405020304" pitchFamily="18" charset="0"/>
              </a:rPr>
              <a:t>Хортицька</a:t>
            </a:r>
            <a:r>
              <a:rPr lang="uk-UA" sz="2000" dirty="0">
                <a:latin typeface="Times New Roman" panose="02020603050405020304" pitchFamily="18" charset="0"/>
                <a:ea typeface="Calibri" panose="020F0502020204030204" pitchFamily="34" charset="0"/>
                <a:cs typeface="Times New Roman" panose="02020603050405020304" pitchFamily="18" charset="0"/>
              </a:rPr>
              <a:t> Січ».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Педагоги </a:t>
            </a:r>
            <a:r>
              <a:rPr lang="uk-UA" sz="2000" dirty="0">
                <a:latin typeface="Times New Roman" panose="02020603050405020304" pitchFamily="18" charset="0"/>
                <a:ea typeface="Calibri" panose="020F0502020204030204" pitchFamily="34" charset="0"/>
                <a:cs typeface="Times New Roman" panose="02020603050405020304" pitchFamily="18" charset="0"/>
              </a:rPr>
              <a:t>Запорізького обласного центру  еколого-натуралістичної творчості учнівської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молоді в таборі </a:t>
            </a:r>
            <a:r>
              <a:rPr lang="uk-UA" sz="2000" dirty="0">
                <a:latin typeface="Times New Roman" panose="02020603050405020304" pitchFamily="18" charset="0"/>
                <a:ea typeface="Calibri" panose="020F0502020204030204" pitchFamily="34" charset="0"/>
                <a:cs typeface="Times New Roman" panose="02020603050405020304" pitchFamily="18" charset="0"/>
              </a:rPr>
              <a:t>традиційно проводять гурткові заняття та масові натуралістичні заходи, просвітницьку екологічну роботу.</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uk-UA" sz="2000" dirty="0" smtClean="0">
                <a:latin typeface="Times New Roman" panose="02020603050405020304" pitchFamily="18" charset="0"/>
                <a:ea typeface="Calibri" panose="020F0502020204030204" pitchFamily="34" charset="0"/>
                <a:cs typeface="Times New Roman" panose="02020603050405020304" pitchFamily="18" charset="0"/>
              </a:rPr>
              <a:t>«</a:t>
            </a:r>
            <a:r>
              <a:rPr lang="uk-UA" sz="2000" dirty="0">
                <a:latin typeface="Times New Roman" panose="02020603050405020304" pitchFamily="18" charset="0"/>
                <a:ea typeface="Calibri" panose="020F0502020204030204" pitchFamily="34" charset="0"/>
                <a:cs typeface="Times New Roman" panose="02020603050405020304" pitchFamily="18" charset="0"/>
              </a:rPr>
              <a:t>Юні козачата» проходять вишкіл за програмою козацького бойового мистецтва «Спас», з інтересом беруть участь в екологічних </a:t>
            </a:r>
            <a:r>
              <a:rPr lang="uk-UA" sz="2000" dirty="0" err="1">
                <a:latin typeface="Times New Roman" panose="02020603050405020304" pitchFamily="18" charset="0"/>
                <a:ea typeface="Calibri" panose="020F0502020204030204" pitchFamily="34" charset="0"/>
                <a:cs typeface="Times New Roman" panose="02020603050405020304" pitchFamily="18" charset="0"/>
              </a:rPr>
              <a:t>квестах</a:t>
            </a:r>
            <a:r>
              <a:rPr lang="uk-UA" sz="2000" dirty="0">
                <a:latin typeface="Times New Roman" panose="02020603050405020304" pitchFamily="18" charset="0"/>
                <a:ea typeface="Calibri" panose="020F0502020204030204" pitchFamily="34" charset="0"/>
                <a:cs typeface="Times New Roman" panose="02020603050405020304" pitchFamily="18" charset="0"/>
              </a:rPr>
              <a:t> «Врятуємо Землю»,  </a:t>
            </a:r>
            <a:r>
              <a:rPr lang="uk-UA" sz="2000" dirty="0" err="1" smtClean="0">
                <a:latin typeface="Times New Roman" panose="02020603050405020304" pitchFamily="18" charset="0"/>
                <a:ea typeface="Calibri" panose="020F0502020204030204" pitchFamily="34" charset="0"/>
                <a:cs typeface="Times New Roman" panose="02020603050405020304" pitchFamily="18" charset="0"/>
              </a:rPr>
              <a:t>флешмобах</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000" dirty="0">
                <a:latin typeface="Times New Roman" panose="02020603050405020304" pitchFamily="18" charset="0"/>
                <a:ea typeface="Calibri" panose="020F0502020204030204" pitchFamily="34" charset="0"/>
                <a:cs typeface="Times New Roman" panose="02020603050405020304" pitchFamily="18" charset="0"/>
              </a:rPr>
              <a:t>«Збережи життя на планеті»,  акціях «</a:t>
            </a:r>
            <a:r>
              <a:rPr lang="uk-UA" sz="2000" dirty="0" err="1">
                <a:latin typeface="Times New Roman" panose="02020603050405020304" pitchFamily="18" charset="0"/>
                <a:ea typeface="Calibri" panose="020F0502020204030204" pitchFamily="34" charset="0"/>
                <a:cs typeface="Times New Roman" panose="02020603050405020304" pitchFamily="18" charset="0"/>
              </a:rPr>
              <a:t>Збери</a:t>
            </a:r>
            <a:r>
              <a:rPr lang="uk-UA" sz="2000" dirty="0">
                <a:latin typeface="Times New Roman" panose="02020603050405020304" pitchFamily="18" charset="0"/>
                <a:ea typeface="Calibri" panose="020F0502020204030204" pitchFamily="34" charset="0"/>
                <a:cs typeface="Times New Roman" panose="02020603050405020304" pitchFamily="18" charset="0"/>
              </a:rPr>
              <a:t> сміття», конкурсах малюнків  «Попереджувальні знаки» та «Чарівні квіти», майстер-класах по виготовленню «Коника-</a:t>
            </a:r>
            <a:r>
              <a:rPr lang="uk-UA" sz="2000" dirty="0" err="1">
                <a:latin typeface="Times New Roman" panose="02020603050405020304" pitchFamily="18" charset="0"/>
                <a:ea typeface="Calibri" panose="020F0502020204030204" pitchFamily="34" charset="0"/>
                <a:cs typeface="Times New Roman" panose="02020603050405020304" pitchFamily="18" charset="0"/>
              </a:rPr>
              <a:t>мотанки</a:t>
            </a:r>
            <a:r>
              <a:rPr lang="uk-UA" sz="2000" dirty="0">
                <a:latin typeface="Times New Roman" panose="02020603050405020304" pitchFamily="18" charset="0"/>
                <a:ea typeface="Calibri" panose="020F0502020204030204" pitchFamily="34" charset="0"/>
                <a:cs typeface="Times New Roman" panose="02020603050405020304" pitchFamily="18" charset="0"/>
              </a:rPr>
              <a:t>»   та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Ляльки-</a:t>
            </a:r>
            <a:r>
              <a:rPr lang="uk-UA" sz="2000" dirty="0" err="1" smtClean="0">
                <a:latin typeface="Times New Roman" panose="02020603050405020304" pitchFamily="18" charset="0"/>
                <a:ea typeface="Calibri" panose="020F0502020204030204" pitchFamily="34" charset="0"/>
                <a:cs typeface="Times New Roman" panose="02020603050405020304" pitchFamily="18" charset="0"/>
              </a:rPr>
              <a:t>травниці</a:t>
            </a:r>
            <a:r>
              <a:rPr lang="uk-UA" sz="2000" dirty="0">
                <a:latin typeface="Times New Roman" panose="02020603050405020304" pitchFamily="18" charset="0"/>
                <a:ea typeface="Calibri" panose="020F0502020204030204" pitchFamily="34" charset="0"/>
                <a:cs typeface="Times New Roman" panose="02020603050405020304" pitchFamily="18" charset="0"/>
              </a:rPr>
              <a:t>», дослідженню ароматичних дикорослих трав, які мають терапевтичний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ефект.</a:t>
            </a:r>
          </a:p>
          <a:p>
            <a:pPr indent="457200" algn="just">
              <a:lnSpc>
                <a:spcPct val="115000"/>
              </a:lnSpc>
              <a:spcAft>
                <a:spcPts val="0"/>
              </a:spcAft>
            </a:pPr>
            <a:r>
              <a:rPr lang="uk-UA" sz="2000" dirty="0" smtClean="0">
                <a:solidFill>
                  <a:srgbClr val="000000"/>
                </a:solidFill>
                <a:latin typeface="Times New Roman" panose="02020603050405020304" pitchFamily="18" charset="0"/>
                <a:ea typeface="Calibri" panose="020F0502020204030204" pitchFamily="34" charset="0"/>
              </a:rPr>
              <a:t>Вихованці </a:t>
            </a:r>
            <a:r>
              <a:rPr lang="uk-UA" sz="2000" dirty="0">
                <a:solidFill>
                  <a:srgbClr val="000000"/>
                </a:solidFill>
                <a:latin typeface="Times New Roman" panose="02020603050405020304" pitchFamily="18" charset="0"/>
                <a:ea typeface="Calibri" panose="020F0502020204030204" pitchFamily="34" charset="0"/>
              </a:rPr>
              <a:t>гуртків виявляють інтерес до участі у </a:t>
            </a:r>
            <a:r>
              <a:rPr lang="uk-UA" sz="2000" dirty="0" err="1">
                <a:solidFill>
                  <a:srgbClr val="000000"/>
                </a:solidFill>
                <a:latin typeface="Times New Roman" panose="02020603050405020304" pitchFamily="18" charset="0"/>
                <a:ea typeface="Calibri" panose="020F0502020204030204" pitchFamily="34" charset="0"/>
              </a:rPr>
              <a:t>краєзнавчо</a:t>
            </a:r>
            <a:r>
              <a:rPr lang="uk-UA" sz="2000" dirty="0">
                <a:solidFill>
                  <a:srgbClr val="000000"/>
                </a:solidFill>
                <a:latin typeface="Times New Roman" panose="02020603050405020304" pitchFamily="18" charset="0"/>
                <a:ea typeface="Calibri" panose="020F0502020204030204" pitchFamily="34" charset="0"/>
              </a:rPr>
              <a:t>-пізнавальній грі «Сто чудес України» зі станціями «Запорозька </a:t>
            </a:r>
            <a:r>
              <a:rPr lang="uk-UA" sz="2000" dirty="0" smtClean="0">
                <a:solidFill>
                  <a:srgbClr val="000000"/>
                </a:solidFill>
                <a:latin typeface="Times New Roman" panose="02020603050405020304" pitchFamily="18" charset="0"/>
                <a:ea typeface="Calibri" panose="020F0502020204030204" pitchFamily="34" charset="0"/>
              </a:rPr>
              <a:t>Січ</a:t>
            </a:r>
            <a:r>
              <a:rPr lang="uk-UA" sz="2000" dirty="0">
                <a:solidFill>
                  <a:srgbClr val="000000"/>
                </a:solidFill>
                <a:latin typeface="Times New Roman" panose="02020603050405020304" pitchFamily="18" charset="0"/>
                <a:ea typeface="Calibri" panose="020F0502020204030204" pitchFamily="34" charset="0"/>
              </a:rPr>
              <a:t>», «Народна творчість», «Українська кухня» </a:t>
            </a:r>
            <a:r>
              <a:rPr lang="uk-UA" sz="2000" dirty="0" smtClean="0">
                <a:solidFill>
                  <a:srgbClr val="000000"/>
                </a:solidFill>
                <a:latin typeface="Times New Roman" panose="02020603050405020304" pitchFamily="18" charset="0"/>
                <a:ea typeface="Calibri" panose="020F0502020204030204" pitchFamily="34" charset="0"/>
              </a:rPr>
              <a:t>тощо.</a:t>
            </a:r>
            <a:endParaRPr lang="ru-RU" sz="2000" dirty="0">
              <a:solidFill>
                <a:srgbClr val="000000"/>
              </a:solidFill>
              <a:effectLst/>
              <a:latin typeface="Times New Roman" panose="02020603050405020304" pitchFamily="18" charset="0"/>
              <a:ea typeface="Calibri" panose="020F050202020403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43" y="4231832"/>
            <a:ext cx="2951432" cy="2213574"/>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983" y="808407"/>
            <a:ext cx="2417027" cy="3222702"/>
          </a:xfrm>
          <a:prstGeom prst="rect">
            <a:avLst/>
          </a:prstGeom>
          <a:ln>
            <a:noFill/>
          </a:ln>
          <a:effectLst>
            <a:softEdge rad="112500"/>
          </a:effectLst>
        </p:spPr>
      </p:pic>
    </p:spTree>
    <p:extLst>
      <p:ext uri="{BB962C8B-B14F-4D97-AF65-F5344CB8AC3E}">
        <p14:creationId xmlns:p14="http://schemas.microsoft.com/office/powerpoint/2010/main" val="3699807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386254" y="422822"/>
            <a:ext cx="5571892" cy="5909310"/>
          </a:xfrm>
          <a:prstGeom prst="rect">
            <a:avLst/>
          </a:prstGeom>
        </p:spPr>
        <p:txBody>
          <a:bodyPr wrap="square">
            <a:spAutoFit/>
          </a:bodyPr>
          <a:lstStyle/>
          <a:p>
            <a:pPr indent="457200" algn="just"/>
            <a:r>
              <a:rPr lang="uk-UA" sz="2400" dirty="0">
                <a:latin typeface="Times New Roman" panose="02020603050405020304" pitchFamily="18" charset="0"/>
                <a:cs typeface="Times New Roman" panose="02020603050405020304" pitchFamily="18" charset="0"/>
              </a:rPr>
              <a:t>З</a:t>
            </a:r>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метою </a:t>
            </a:r>
            <a:r>
              <a:rPr lang="uk-UA" sz="2400" dirty="0" smtClean="0">
                <a:latin typeface="Times New Roman" panose="02020603050405020304" pitchFamily="18" charset="0"/>
                <a:cs typeface="Times New Roman" panose="02020603050405020304" pitchFamily="18" charset="0"/>
              </a:rPr>
              <a:t>формування національно-патріотичної компетентності, національної ідентичності </a:t>
            </a:r>
            <a:r>
              <a:rPr lang="uk-UA" sz="2400" dirty="0">
                <a:latin typeface="Times New Roman" panose="02020603050405020304" pitchFamily="18" charset="0"/>
                <a:cs typeface="Times New Roman" panose="02020603050405020304" pitchFamily="18" charset="0"/>
              </a:rPr>
              <a:t>та </a:t>
            </a:r>
            <a:r>
              <a:rPr lang="uk-UA" sz="2400" dirty="0" smtClean="0">
                <a:latin typeface="Times New Roman" panose="02020603050405020304" pitchFamily="18" charset="0"/>
                <a:cs typeface="Times New Roman" panose="02020603050405020304" pitchFamily="18" charset="0"/>
              </a:rPr>
              <a:t>свідомого громадянина України КЗ </a:t>
            </a:r>
            <a:r>
              <a:rPr lang="uk-UA" sz="2400" dirty="0">
                <a:latin typeface="Times New Roman" panose="02020603050405020304" pitchFamily="18" charset="0"/>
                <a:cs typeface="Times New Roman" panose="02020603050405020304" pitchFamily="18" charset="0"/>
              </a:rPr>
              <a:t>«ЗОЦЕНТУМ» ЗОР проводить </a:t>
            </a:r>
            <a:r>
              <a:rPr lang="uk-UA" sz="2400" dirty="0" smtClean="0">
                <a:latin typeface="Times New Roman" panose="02020603050405020304" pitchFamily="18" charset="0"/>
                <a:cs typeface="Times New Roman" panose="02020603050405020304" pitchFamily="18" charset="0"/>
              </a:rPr>
              <a:t>різноманітні  масові заходи до свята</a:t>
            </a:r>
            <a:r>
              <a:rPr lang="uk-UA" sz="2400" b="1"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Дня Українського козацтва, долучається до козацького фестивалю </a:t>
            </a:r>
            <a:r>
              <a:rPr lang="uk-UA" sz="2400" dirty="0">
                <a:latin typeface="Times New Roman" panose="02020603050405020304" pitchFamily="18" charset="0"/>
                <a:cs typeface="Times New Roman" panose="02020603050405020304" pitchFamily="18" charset="0"/>
              </a:rPr>
              <a:t>«Покрова на Хортиці</a:t>
            </a:r>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Дня захисника </a:t>
            </a:r>
            <a:r>
              <a:rPr lang="uk-UA" sz="2400" dirty="0" smtClean="0">
                <a:latin typeface="Times New Roman" panose="02020603050405020304" pitchFamily="18" charset="0"/>
                <a:cs typeface="Times New Roman" panose="02020603050405020304" pitchFamily="18" charset="0"/>
              </a:rPr>
              <a:t>України; </a:t>
            </a:r>
          </a:p>
          <a:p>
            <a:pPr indent="457200" algn="just"/>
            <a:r>
              <a:rPr lang="uk-UA" sz="2400" dirty="0" smtClean="0">
                <a:latin typeface="Times New Roman" panose="02020603050405020304" pitchFamily="18" charset="0"/>
                <a:cs typeface="Times New Roman" panose="02020603050405020304" pitchFamily="18" charset="0"/>
              </a:rPr>
              <a:t>Традиційними в закладі стали свято «Щоб козачатами зростати, про козацтво треба знати», відео-подорожі </a:t>
            </a:r>
            <a:r>
              <a:rPr lang="uk-UA" sz="2400" dirty="0">
                <a:latin typeface="Times New Roman" panose="02020603050405020304" pitchFamily="18" charset="0"/>
                <a:cs typeface="Times New Roman" panose="02020603050405020304" pitchFamily="18" charset="0"/>
              </a:rPr>
              <a:t>«Слідами слави козаків</a:t>
            </a:r>
            <a:r>
              <a:rPr lang="uk-UA" sz="2400" dirty="0" smtClean="0">
                <a:latin typeface="Times New Roman" panose="02020603050405020304" pitchFamily="18" charset="0"/>
                <a:cs typeface="Times New Roman" panose="02020603050405020304" pitchFamily="18" charset="0"/>
              </a:rPr>
              <a:t>», майстер </a:t>
            </a:r>
            <a:r>
              <a:rPr lang="uk-UA" sz="2400" dirty="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класи </a:t>
            </a:r>
            <a:r>
              <a:rPr lang="uk-UA" sz="2400" dirty="0">
                <a:latin typeface="Times New Roman" panose="02020603050405020304" pitchFamily="18" charset="0"/>
                <a:cs typeface="Times New Roman" panose="02020603050405020304" pitchFamily="18" charset="0"/>
              </a:rPr>
              <a:t>з конструювання з кольорового паперу «Козак</a:t>
            </a:r>
            <a:r>
              <a:rPr lang="uk-UA" sz="2400" dirty="0" smtClean="0">
                <a:latin typeface="Times New Roman" panose="02020603050405020304" pitchFamily="18" charset="0"/>
                <a:cs typeface="Times New Roman" panose="02020603050405020304" pitchFamily="18" charset="0"/>
              </a:rPr>
              <a:t>» тощо.</a:t>
            </a:r>
            <a:endParaRPr lang="uk-UA" sz="2400" dirty="0">
              <a:latin typeface="Times New Roman" panose="02020603050405020304" pitchFamily="18" charset="0"/>
              <a:cs typeface="Times New Roman" panose="02020603050405020304" pitchFamily="18" charset="0"/>
            </a:endParaRPr>
          </a:p>
          <a:p>
            <a:pPr algn="just"/>
            <a:endParaRPr lang="uk-UA" dirty="0" smtClean="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9" y="2564780"/>
            <a:ext cx="3152077" cy="2364058"/>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2585" y="1080570"/>
            <a:ext cx="2720896" cy="2040672"/>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2584" y="3612994"/>
            <a:ext cx="2884449" cy="2163337"/>
          </a:xfrm>
          <a:prstGeom prst="rect">
            <a:avLst/>
          </a:prstGeom>
          <a:ln>
            <a:noFill/>
          </a:ln>
          <a:effectLst>
            <a:softEdge rad="11250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459" y="4744843"/>
            <a:ext cx="2750635" cy="2062976"/>
          </a:xfrm>
          <a:prstGeom prst="rect">
            <a:avLst/>
          </a:prstGeom>
          <a:ln>
            <a:noFill/>
          </a:ln>
          <a:effectLst>
            <a:softEdge rad="112500"/>
          </a:effectLst>
        </p:spPr>
      </p:pic>
    </p:spTree>
    <p:extLst>
      <p:ext uri="{BB962C8B-B14F-4D97-AF65-F5344CB8AC3E}">
        <p14:creationId xmlns:p14="http://schemas.microsoft.com/office/powerpoint/2010/main" val="2591850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TextBox 2"/>
          <p:cNvSpPr txBox="1"/>
          <p:nvPr/>
        </p:nvSpPr>
        <p:spPr>
          <a:xfrm>
            <a:off x="3122342" y="3356517"/>
            <a:ext cx="6432980" cy="1015663"/>
          </a:xfrm>
          <a:prstGeom prst="rect">
            <a:avLst/>
          </a:prstGeom>
          <a:noFill/>
        </p:spPr>
        <p:txBody>
          <a:bodyPr wrap="none" rtlCol="0">
            <a:spAutoFit/>
          </a:bodyPr>
          <a:lstStyle/>
          <a:p>
            <a:r>
              <a:rPr lang="uk-UA" sz="6000" b="1" dirty="0" smtClean="0">
                <a:latin typeface="Times New Roman" panose="02020603050405020304" pitchFamily="18" charset="0"/>
                <a:cs typeface="Times New Roman" panose="02020603050405020304" pitchFamily="18" charset="0"/>
              </a:rPr>
              <a:t>Дякуємо за увагу!</a:t>
            </a:r>
            <a:endParaRPr lang="ru-RU"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932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943922" y="625744"/>
            <a:ext cx="8218450" cy="5693866"/>
          </a:xfrm>
          <a:prstGeom prst="rect">
            <a:avLst/>
          </a:prstGeom>
        </p:spPr>
        <p:txBody>
          <a:bodyPr wrap="square">
            <a:spAutoFit/>
          </a:bodyPr>
          <a:lstStyle/>
          <a:p>
            <a:pPr indent="457200" algn="just"/>
            <a:r>
              <a:rPr lang="uk-UA" sz="2800" dirty="0" smtClean="0">
                <a:latin typeface="Times New Roman" panose="02020603050405020304" pitchFamily="18" charset="0"/>
                <a:cs typeface="Times New Roman" panose="02020603050405020304" pitchFamily="18" charset="0"/>
              </a:rPr>
              <a:t>Сьогодні потрібні нові підходи до виховання молоді патріотами своєї країни.</a:t>
            </a:r>
          </a:p>
          <a:p>
            <a:pPr indent="457200" algn="just"/>
            <a:r>
              <a:rPr lang="uk-UA" sz="2800" dirty="0" smtClean="0">
                <a:latin typeface="Times New Roman" panose="02020603050405020304" pitchFamily="18" charset="0"/>
                <a:cs typeface="Times New Roman" panose="02020603050405020304" pitchFamily="18" charset="0"/>
              </a:rPr>
              <a:t>Одним </a:t>
            </a:r>
            <a:r>
              <a:rPr lang="uk-UA" sz="2800" dirty="0" smtClean="0">
                <a:latin typeface="Times New Roman" panose="02020603050405020304" pitchFamily="18" charset="0"/>
                <a:cs typeface="Times New Roman" panose="02020603050405020304" pitchFamily="18" charset="0"/>
              </a:rPr>
              <a:t>із засобів втілення в життя патріотичного виховання </a:t>
            </a:r>
            <a:r>
              <a:rPr lang="uk-UA" sz="2800" dirty="0" smtClean="0">
                <a:latin typeface="Times New Roman" panose="02020603050405020304" pitchFamily="18" charset="0"/>
                <a:cs typeface="Times New Roman" panose="02020603050405020304" pitchFamily="18" charset="0"/>
              </a:rPr>
              <a:t>українських дітей та школярів є педагогіка Запорозького </a:t>
            </a:r>
            <a:r>
              <a:rPr lang="uk-UA" sz="2800" dirty="0" smtClean="0">
                <a:latin typeface="Times New Roman" panose="02020603050405020304" pitchFamily="18" charset="0"/>
                <a:cs typeface="Times New Roman" panose="02020603050405020304" pitchFamily="18" charset="0"/>
              </a:rPr>
              <a:t>козацтва.</a:t>
            </a:r>
          </a:p>
          <a:p>
            <a:pPr indent="457200" algn="just"/>
            <a:r>
              <a:rPr lang="uk-UA" sz="2800" dirty="0" smtClean="0">
                <a:latin typeface="Times New Roman" panose="02020603050405020304" pitchFamily="18" charset="0"/>
                <a:cs typeface="Times New Roman" panose="02020603050405020304" pitchFamily="18" charset="0"/>
              </a:rPr>
              <a:t>З сивої давнини </a:t>
            </a:r>
            <a:r>
              <a:rPr lang="uk-UA" sz="2800" dirty="0" smtClean="0">
                <a:latin typeface="Times New Roman" panose="02020603050405020304" pitchFamily="18" charset="0"/>
                <a:cs typeface="Times New Roman" panose="02020603050405020304" pitchFamily="18" charset="0"/>
              </a:rPr>
              <a:t>беруть </a:t>
            </a:r>
            <a:r>
              <a:rPr lang="uk-UA" sz="2800" dirty="0" smtClean="0">
                <a:latin typeface="Times New Roman" panose="02020603050405020304" pitchFamily="18" charset="0"/>
                <a:cs typeface="Times New Roman" panose="02020603050405020304" pitchFamily="18" charset="0"/>
              </a:rPr>
              <a:t>свій початок найголовніші заповіді козака:</a:t>
            </a:r>
          </a:p>
          <a:p>
            <a:pPr algn="just"/>
            <a:r>
              <a:rPr lang="uk-UA" sz="2800" b="1" dirty="0" smtClean="0">
                <a:latin typeface="Times New Roman" panose="02020603050405020304" pitchFamily="18" charset="0"/>
                <a:cs typeface="Times New Roman" panose="02020603050405020304" pitchFamily="18" charset="0"/>
              </a:rPr>
              <a:t>-	Право на незалежність-індивідуальну і </a:t>
            </a:r>
            <a:r>
              <a:rPr lang="uk-UA" sz="2800" b="1" dirty="0" smtClean="0">
                <a:latin typeface="Times New Roman" panose="02020603050405020304" pitchFamily="18" charset="0"/>
                <a:cs typeface="Times New Roman" panose="02020603050405020304" pitchFamily="18" charset="0"/>
              </a:rPr>
              <a:t>національну; </a:t>
            </a:r>
            <a:r>
              <a:rPr lang="uk-UA" sz="2800" b="1" dirty="0" smtClean="0">
                <a:latin typeface="Times New Roman" panose="02020603050405020304" pitchFamily="18" charset="0"/>
                <a:cs typeface="Times New Roman" panose="02020603050405020304" pitchFamily="18" charset="0"/>
              </a:rPr>
              <a:t>найсвятіше для </a:t>
            </a:r>
            <a:r>
              <a:rPr lang="uk-UA" sz="2800" b="1" dirty="0" smtClean="0">
                <a:latin typeface="Times New Roman" panose="02020603050405020304" pitchFamily="18" charset="0"/>
                <a:cs typeface="Times New Roman" panose="02020603050405020304" pitchFamily="18" charset="0"/>
              </a:rPr>
              <a:t>козака - це </a:t>
            </a:r>
            <a:r>
              <a:rPr lang="uk-UA" sz="2800" b="1" dirty="0" smtClean="0">
                <a:latin typeface="Times New Roman" panose="02020603050405020304" pitchFamily="18" charset="0"/>
                <a:cs typeface="Times New Roman" panose="02020603050405020304" pitchFamily="18" charset="0"/>
              </a:rPr>
              <a:t>його </a:t>
            </a:r>
            <a:r>
              <a:rPr lang="uk-UA" sz="2800" b="1" dirty="0" smtClean="0">
                <a:latin typeface="Times New Roman" panose="02020603050405020304" pitchFamily="18" charset="0"/>
                <a:cs typeface="Times New Roman" panose="02020603050405020304" pitchFamily="18" charset="0"/>
              </a:rPr>
              <a:t>обов’язок </a:t>
            </a:r>
            <a:r>
              <a:rPr lang="uk-UA" sz="2800" b="1" dirty="0" smtClean="0">
                <a:latin typeface="Times New Roman" panose="02020603050405020304" pitchFamily="18" charset="0"/>
                <a:cs typeface="Times New Roman" panose="02020603050405020304" pitchFamily="18" charset="0"/>
              </a:rPr>
              <a:t>першим виступити за свободу </a:t>
            </a:r>
            <a:r>
              <a:rPr lang="uk-UA" sz="2800" b="1" dirty="0" smtClean="0">
                <a:latin typeface="Times New Roman" panose="02020603050405020304" pitchFamily="18" charset="0"/>
                <a:cs typeface="Times New Roman" panose="02020603050405020304" pitchFamily="18" charset="0"/>
              </a:rPr>
              <a:t>України;</a:t>
            </a:r>
            <a:endParaRPr lang="uk-UA" sz="2800" b="1" dirty="0" smtClean="0">
              <a:latin typeface="Times New Roman" panose="02020603050405020304" pitchFamily="18" charset="0"/>
              <a:cs typeface="Times New Roman" panose="02020603050405020304" pitchFamily="18" charset="0"/>
            </a:endParaRPr>
          </a:p>
          <a:p>
            <a:pPr algn="just"/>
            <a:r>
              <a:rPr lang="uk-UA" sz="2800" b="1" dirty="0" smtClean="0">
                <a:latin typeface="Times New Roman" panose="02020603050405020304" pitchFamily="18" charset="0"/>
                <a:cs typeface="Times New Roman" panose="02020603050405020304" pitchFamily="18" charset="0"/>
              </a:rPr>
              <a:t>-	Козак - щирий захисник історико-культурної спадщини України й навколишнього середовища.</a:t>
            </a:r>
            <a:endParaRPr lang="uk-UA"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96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040059" y="0"/>
            <a:ext cx="9040429" cy="5678478"/>
          </a:xfrm>
          <a:prstGeom prst="rect">
            <a:avLst/>
          </a:prstGeom>
        </p:spPr>
        <p:txBody>
          <a:bodyPr wrap="square">
            <a:spAutoFit/>
          </a:bodyPr>
          <a:lstStyle/>
          <a:p>
            <a:pPr algn="ctr">
              <a:lnSpc>
                <a:spcPct val="150000"/>
              </a:lnSpc>
            </a:pPr>
            <a:r>
              <a:rPr lang="uk-UA" sz="2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Цікаві факти Запорозького </a:t>
            </a:r>
            <a:r>
              <a:rPr lang="uk-UA"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козацтва</a:t>
            </a:r>
            <a:endParaRPr lang="ru-RU" sz="2200" dirty="0">
              <a:latin typeface="Times New Roman" panose="02020603050405020304" pitchFamily="18" charset="0"/>
              <a:cs typeface="Times New Roman" panose="02020603050405020304" pitchFamily="18" charset="0"/>
            </a:endParaRPr>
          </a:p>
          <a:p>
            <a:pPr algn="ctr">
              <a:lnSpc>
                <a:spcPct val="150000"/>
              </a:lnSpc>
            </a:pPr>
            <a:r>
              <a:rPr lang="uk-UA" sz="2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(підготовка </a:t>
            </a:r>
            <a:r>
              <a:rPr lang="uk-UA"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 виховання </a:t>
            </a:r>
            <a:r>
              <a:rPr lang="uk-UA" sz="2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козаків </a:t>
            </a:r>
            <a:r>
              <a:rPr lang="uk-UA"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 </a:t>
            </a:r>
            <a:r>
              <a:rPr lang="uk-UA" sz="2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козаків-характерників</a:t>
            </a:r>
            <a:r>
              <a:rPr lang="uk-UA"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200" dirty="0">
              <a:latin typeface="Times New Roman" panose="02020603050405020304" pitchFamily="18" charset="0"/>
              <a:cs typeface="Times New Roman" panose="02020603050405020304" pitchFamily="18" charset="0"/>
            </a:endParaRPr>
          </a:p>
          <a:p>
            <a:pPr indent="450215" algn="just">
              <a:lnSpc>
                <a:spcPct val="150000"/>
              </a:lnSpc>
            </a:pPr>
            <a:endPar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50000"/>
              </a:lnSpc>
            </a:pPr>
            <a:r>
              <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Підбір </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хлопчиків в козаки починався з 5 років. Залучали тих, що мали добре сформоване фізичне тіло, відмінні показники загального </a:t>
            </a:r>
            <a:r>
              <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здоров'я. </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Таких хлопчиків готували козаками-воїнами. А хлопчиків, що мали (крім відмінних показників фізичного </a:t>
            </a:r>
            <a:r>
              <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здоров'я) </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ще і екстрасенсорні таланти, </a:t>
            </a:r>
            <a:r>
              <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готували </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бути </a:t>
            </a:r>
            <a:r>
              <a:rPr lang="uk-UA" sz="2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супервоїнами</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або </a:t>
            </a:r>
            <a:r>
              <a:rPr lang="uk-UA"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характерниками.</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У них протягом 15 років розвивали фізичні можливості до надприродних. Особливо ретельно тренували екстрасенсорні здібності: </a:t>
            </a:r>
            <a:r>
              <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підвищену </a:t>
            </a:r>
            <a:r>
              <a:rPr lang="uk-UA"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можливість органів слуху, зору, </a:t>
            </a:r>
            <a:r>
              <a:rPr lang="uk-UA"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смаку.</a:t>
            </a:r>
            <a:endParaRPr lang="ru-RU" sz="220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261358" y="2704878"/>
            <a:ext cx="2778701" cy="2973600"/>
          </a:xfrm>
          <a:prstGeom prst="rect">
            <a:avLst/>
          </a:prstGeom>
          <a:ln>
            <a:noFill/>
          </a:ln>
          <a:effectLst>
            <a:softEdge rad="112500"/>
          </a:effectLst>
        </p:spPr>
      </p:pic>
      <p:sp>
        <p:nvSpPr>
          <p:cNvPr id="5" name="Овальная выноска 4"/>
          <p:cNvSpPr/>
          <p:nvPr/>
        </p:nvSpPr>
        <p:spPr>
          <a:xfrm rot="16200000">
            <a:off x="1474663" y="468351"/>
            <a:ext cx="1633654" cy="1979342"/>
          </a:xfrm>
          <a:prstGeom prst="wedgeEllipseCallout">
            <a:avLst/>
          </a:prstGeom>
        </p:spPr>
        <p:style>
          <a:lnRef idx="2">
            <a:schemeClr val="accent6"/>
          </a:lnRef>
          <a:fillRef idx="1">
            <a:schemeClr val="lt1"/>
          </a:fillRef>
          <a:effectRef idx="0">
            <a:schemeClr val="accent6"/>
          </a:effectRef>
          <a:fontRef idx="minor">
            <a:schemeClr val="dk1"/>
          </a:fontRef>
        </p:style>
        <p:txBody>
          <a:bodyPr vert="vert" rtlCol="0" anchor="ctr"/>
          <a:lstStyle/>
          <a:p>
            <a:pPr algn="ctr"/>
            <a:r>
              <a:rPr lang="uk-UA" sz="2400" b="1" dirty="0" smtClean="0">
                <a:latin typeface="Times New Roman" panose="02020603050405020304" pitchFamily="18" charset="0"/>
                <a:cs typeface="Times New Roman" panose="02020603050405020304" pitchFamily="18" charset="0"/>
              </a:rPr>
              <a:t>Згадаємо історію</a:t>
            </a:r>
            <a:endParaRPr 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393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644327716"/>
              </p:ext>
            </p:extLst>
          </p:nvPr>
        </p:nvGraphicFramePr>
        <p:xfrm>
          <a:off x="3392423" y="1820674"/>
          <a:ext cx="7588518" cy="2315257"/>
        </p:xfrm>
        <a:graphic>
          <a:graphicData uri="http://schemas.openxmlformats.org/drawingml/2006/table">
            <a:tbl>
              <a:tblPr>
                <a:tableStyleId>{5C22544A-7EE6-4342-B048-85BDC9FD1C3A}</a:tableStyleId>
              </a:tblPr>
              <a:tblGrid>
                <a:gridCol w="2485406">
                  <a:extLst>
                    <a:ext uri="{9D8B030D-6E8A-4147-A177-3AD203B41FA5}">
                      <a16:colId xmlns:a16="http://schemas.microsoft.com/office/drawing/2014/main" val="797127835"/>
                    </a:ext>
                  </a:extLst>
                </a:gridCol>
                <a:gridCol w="1949323">
                  <a:extLst>
                    <a:ext uri="{9D8B030D-6E8A-4147-A177-3AD203B41FA5}">
                      <a16:colId xmlns:a16="http://schemas.microsoft.com/office/drawing/2014/main" val="1421589800"/>
                    </a:ext>
                  </a:extLst>
                </a:gridCol>
                <a:gridCol w="1641133">
                  <a:extLst>
                    <a:ext uri="{9D8B030D-6E8A-4147-A177-3AD203B41FA5}">
                      <a16:colId xmlns:a16="http://schemas.microsoft.com/office/drawing/2014/main" val="1137809334"/>
                    </a:ext>
                  </a:extLst>
                </a:gridCol>
                <a:gridCol w="1512656">
                  <a:extLst>
                    <a:ext uri="{9D8B030D-6E8A-4147-A177-3AD203B41FA5}">
                      <a16:colId xmlns:a16="http://schemas.microsoft.com/office/drawing/2014/main" val="644282450"/>
                    </a:ext>
                  </a:extLst>
                </a:gridCol>
              </a:tblGrid>
              <a:tr h="958630">
                <a:tc>
                  <a:txBody>
                    <a:bodyPr/>
                    <a:lstStyle/>
                    <a:p>
                      <a:pPr indent="144145" algn="l">
                        <a:lnSpc>
                          <a:spcPct val="150000"/>
                        </a:lnSpc>
                      </a:pPr>
                      <a:r>
                        <a:rPr lang="uk-UA" sz="1600" b="1" dirty="0">
                          <a:effectLst/>
                          <a:latin typeface="Times New Roman" panose="02020603050405020304" pitchFamily="18" charset="0"/>
                          <a:cs typeface="Times New Roman" panose="02020603050405020304" pitchFamily="18" charset="0"/>
                        </a:rPr>
                        <a:t>Ознаки</a:t>
                      </a:r>
                      <a:endParaRPr lang="ru-RU" sz="1600" b="1"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indent="144145" algn="l">
                        <a:lnSpc>
                          <a:spcPct val="150000"/>
                        </a:lnSpc>
                      </a:pPr>
                      <a:r>
                        <a:rPr lang="uk-UA" sz="1600" b="1">
                          <a:effectLst/>
                          <a:latin typeface="Times New Roman" panose="02020603050405020304" pitchFamily="18" charset="0"/>
                          <a:cs typeface="Times New Roman" panose="02020603050405020304" pitchFamily="18" charset="0"/>
                        </a:rPr>
                        <a:t>Звичайні люди</a:t>
                      </a:r>
                      <a:endParaRPr lang="ru-RU" sz="1600" b="1">
                        <a:effectLst/>
                        <a:latin typeface="Times New Roman" panose="02020603050405020304" pitchFamily="18" charset="0"/>
                        <a:cs typeface="Times New Roman" panose="02020603050405020304" pitchFamily="18" charset="0"/>
                      </a:endParaRPr>
                    </a:p>
                  </a:txBody>
                  <a:tcPr marL="0" marR="0" marT="0" marB="0" anchor="ctr"/>
                </a:tc>
                <a:tc>
                  <a:txBody>
                    <a:bodyPr/>
                    <a:lstStyle/>
                    <a:p>
                      <a:pPr indent="144145" algn="l">
                        <a:lnSpc>
                          <a:spcPct val="150000"/>
                        </a:lnSpc>
                      </a:pPr>
                      <a:r>
                        <a:rPr lang="uk-UA" sz="1600" b="1">
                          <a:effectLst/>
                          <a:latin typeface="Times New Roman" panose="02020603050405020304" pitchFamily="18" charset="0"/>
                          <a:cs typeface="Times New Roman" panose="02020603050405020304" pitchFamily="18" charset="0"/>
                        </a:rPr>
                        <a:t>Козаки-воїни</a:t>
                      </a:r>
                      <a:endParaRPr lang="ru-RU" sz="1600" b="1">
                        <a:effectLst/>
                        <a:latin typeface="Times New Roman" panose="02020603050405020304" pitchFamily="18" charset="0"/>
                        <a:cs typeface="Times New Roman" panose="02020603050405020304" pitchFamily="18" charset="0"/>
                      </a:endParaRPr>
                    </a:p>
                  </a:txBody>
                  <a:tcPr marL="0" marR="0" marT="0" marB="0" anchor="ctr"/>
                </a:tc>
                <a:tc>
                  <a:txBody>
                    <a:bodyPr/>
                    <a:lstStyle/>
                    <a:p>
                      <a:pPr indent="144145" algn="l">
                        <a:lnSpc>
                          <a:spcPct val="150000"/>
                        </a:lnSpc>
                      </a:pPr>
                      <a:r>
                        <a:rPr lang="uk-UA" sz="1600" b="1" dirty="0">
                          <a:effectLst/>
                          <a:latin typeface="Times New Roman" panose="02020603050405020304" pitchFamily="18" charset="0"/>
                          <a:cs typeface="Times New Roman" panose="02020603050405020304" pitchFamily="18" charset="0"/>
                        </a:rPr>
                        <a:t>Козаки-</a:t>
                      </a:r>
                      <a:endParaRPr lang="ru-RU" sz="1600" b="1" dirty="0">
                        <a:effectLst/>
                        <a:latin typeface="Times New Roman" panose="02020603050405020304" pitchFamily="18" charset="0"/>
                        <a:cs typeface="Times New Roman" panose="02020603050405020304" pitchFamily="18" charset="0"/>
                      </a:endParaRPr>
                    </a:p>
                    <a:p>
                      <a:pPr indent="144145" algn="l">
                        <a:lnSpc>
                          <a:spcPct val="150000"/>
                        </a:lnSpc>
                      </a:pPr>
                      <a:r>
                        <a:rPr lang="uk-UA" sz="1600" b="1" dirty="0" err="1">
                          <a:effectLst/>
                          <a:latin typeface="Times New Roman" panose="02020603050405020304" pitchFamily="18" charset="0"/>
                          <a:cs typeface="Times New Roman" panose="02020603050405020304" pitchFamily="18" charset="0"/>
                        </a:rPr>
                        <a:t>супервоїни</a:t>
                      </a:r>
                      <a:endParaRPr lang="ru-RU" sz="1600" b="1"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17762014"/>
                  </a:ext>
                </a:extLst>
              </a:tr>
              <a:tr h="452209">
                <a:tc>
                  <a:txBody>
                    <a:bodyPr/>
                    <a:lstStyle/>
                    <a:p>
                      <a:pPr indent="144145">
                        <a:lnSpc>
                          <a:spcPct val="150000"/>
                        </a:lnSpc>
                      </a:pPr>
                      <a:r>
                        <a:rPr lang="uk-UA" sz="1600" dirty="0">
                          <a:effectLst/>
                          <a:latin typeface="Times New Roman" panose="02020603050405020304" pitchFamily="18" charset="0"/>
                          <a:cs typeface="Times New Roman" panose="02020603050405020304" pitchFamily="18" charset="0"/>
                        </a:rPr>
                        <a:t>1. Ходьба на відстані</a:t>
                      </a:r>
                      <a:endParaRPr lang="ru-RU" sz="1600"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a:effectLst/>
                          <a:latin typeface="Times New Roman" panose="02020603050405020304" pitchFamily="18" charset="0"/>
                          <a:cs typeface="Times New Roman" panose="02020603050405020304" pitchFamily="18" charset="0"/>
                        </a:rPr>
                        <a:t>10 км.</a:t>
                      </a:r>
                      <a:endParaRPr lang="ru-RU" sz="160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a:effectLst/>
                          <a:latin typeface="Times New Roman" panose="02020603050405020304" pitchFamily="18" charset="0"/>
                          <a:cs typeface="Times New Roman" panose="02020603050405020304" pitchFamily="18" charset="0"/>
                        </a:rPr>
                        <a:t>50 км.</a:t>
                      </a:r>
                      <a:endParaRPr lang="ru-RU" sz="160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a:effectLst/>
                          <a:latin typeface="Times New Roman" panose="02020603050405020304" pitchFamily="18" charset="0"/>
                          <a:cs typeface="Times New Roman" panose="02020603050405020304" pitchFamily="18" charset="0"/>
                        </a:rPr>
                        <a:t>50-80 км.</a:t>
                      </a:r>
                      <a:endParaRPr lang="ru-RU" sz="1600">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4041064052"/>
                  </a:ext>
                </a:extLst>
              </a:tr>
              <a:tr h="452209">
                <a:tc>
                  <a:txBody>
                    <a:bodyPr/>
                    <a:lstStyle/>
                    <a:p>
                      <a:pPr indent="144145">
                        <a:lnSpc>
                          <a:spcPct val="150000"/>
                        </a:lnSpc>
                      </a:pPr>
                      <a:r>
                        <a:rPr lang="uk-UA" sz="1600" dirty="0">
                          <a:effectLst/>
                          <a:latin typeface="Times New Roman" panose="02020603050405020304" pitchFamily="18" charset="0"/>
                          <a:cs typeface="Times New Roman" panose="02020603050405020304" pitchFamily="18" charset="0"/>
                        </a:rPr>
                        <a:t>2. Біг на відстані</a:t>
                      </a:r>
                      <a:endParaRPr lang="ru-RU" sz="1600"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dirty="0">
                          <a:effectLst/>
                          <a:latin typeface="Times New Roman" panose="02020603050405020304" pitchFamily="18" charset="0"/>
                          <a:cs typeface="Times New Roman" panose="02020603050405020304" pitchFamily="18" charset="0"/>
                        </a:rPr>
                        <a:t>5 км.</a:t>
                      </a:r>
                      <a:endParaRPr lang="ru-RU" sz="1600"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a:effectLst/>
                          <a:latin typeface="Times New Roman" panose="02020603050405020304" pitchFamily="18" charset="0"/>
                          <a:cs typeface="Times New Roman" panose="02020603050405020304" pitchFamily="18" charset="0"/>
                        </a:rPr>
                        <a:t>10-20 км.</a:t>
                      </a:r>
                      <a:endParaRPr lang="ru-RU" sz="160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a:effectLst/>
                          <a:latin typeface="Times New Roman" panose="02020603050405020304" pitchFamily="18" charset="0"/>
                          <a:cs typeface="Times New Roman" panose="02020603050405020304" pitchFamily="18" charset="0"/>
                        </a:rPr>
                        <a:t>42 км.</a:t>
                      </a:r>
                      <a:endParaRPr lang="ru-RU" sz="1600">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3949173291"/>
                  </a:ext>
                </a:extLst>
              </a:tr>
              <a:tr h="452209">
                <a:tc>
                  <a:txBody>
                    <a:bodyPr/>
                    <a:lstStyle/>
                    <a:p>
                      <a:pPr indent="144145">
                        <a:lnSpc>
                          <a:spcPct val="150000"/>
                        </a:lnSpc>
                      </a:pPr>
                      <a:r>
                        <a:rPr lang="uk-UA" sz="1600" dirty="0" smtClean="0">
                          <a:effectLst/>
                          <a:latin typeface="Times New Roman" panose="02020603050405020304" pitchFamily="18" charset="0"/>
                          <a:cs typeface="Times New Roman" panose="02020603050405020304" pitchFamily="18" charset="0"/>
                        </a:rPr>
                        <a:t>3. </a:t>
                      </a:r>
                      <a:r>
                        <a:rPr lang="uk-UA" sz="1600" dirty="0">
                          <a:effectLst/>
                          <a:latin typeface="Times New Roman" panose="02020603050405020304" pitchFamily="18" charset="0"/>
                          <a:cs typeface="Times New Roman" panose="02020603050405020304" pitchFamily="18" charset="0"/>
                        </a:rPr>
                        <a:t>Плавання</a:t>
                      </a:r>
                      <a:endParaRPr lang="ru-RU" sz="1600"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a:effectLst/>
                          <a:latin typeface="Times New Roman" panose="02020603050405020304" pitchFamily="18" charset="0"/>
                          <a:cs typeface="Times New Roman" panose="02020603050405020304" pitchFamily="18" charset="0"/>
                        </a:rPr>
                        <a:t>2 км.</a:t>
                      </a:r>
                      <a:endParaRPr lang="ru-RU" sz="160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dirty="0">
                          <a:effectLst/>
                          <a:latin typeface="Times New Roman" panose="02020603050405020304" pitchFamily="18" charset="0"/>
                          <a:cs typeface="Times New Roman" panose="02020603050405020304" pitchFamily="18" charset="0"/>
                        </a:rPr>
                        <a:t>20 км.</a:t>
                      </a:r>
                      <a:endParaRPr lang="ru-RU" sz="1600"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indent="144145">
                        <a:lnSpc>
                          <a:spcPct val="150000"/>
                        </a:lnSpc>
                      </a:pPr>
                      <a:r>
                        <a:rPr lang="uk-UA" sz="1600" dirty="0">
                          <a:effectLst/>
                          <a:latin typeface="Times New Roman" panose="02020603050405020304" pitchFamily="18" charset="0"/>
                          <a:cs typeface="Times New Roman" panose="02020603050405020304" pitchFamily="18" charset="0"/>
                        </a:rPr>
                        <a:t>50 км.</a:t>
                      </a:r>
                      <a:endParaRPr lang="ru-RU" sz="1600" dirty="0">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2020867231"/>
                  </a:ext>
                </a:extLst>
              </a:tr>
            </a:tbl>
          </a:graphicData>
        </a:graphic>
      </p:graphicFrame>
      <p:sp>
        <p:nvSpPr>
          <p:cNvPr id="3" name="Rectangle 1"/>
          <p:cNvSpPr>
            <a:spLocks noChangeArrowheads="1"/>
          </p:cNvSpPr>
          <p:nvPr/>
        </p:nvSpPr>
        <p:spPr bwMode="auto">
          <a:xfrm>
            <a:off x="2738850" y="441777"/>
            <a:ext cx="8895663"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altLang="ru-RU" sz="20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Тренування фізичного тіла хлопчиків козаків-воїнів було щоденним, напруженим, доводилось до високих чітких досконалих показників. Тренування козаків - </a:t>
            </a:r>
            <a:r>
              <a:rPr kumimoji="0" lang="uk-UA" altLang="ru-RU" sz="20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супервоїнів</a:t>
            </a:r>
            <a:r>
              <a:rPr kumimoji="0" lang="uk-UA" altLang="ru-RU" sz="20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проходило більш ретельно, успіхів досягали надприродних. Наприклад:</a:t>
            </a:r>
          </a:p>
          <a:p>
            <a:pPr marL="0" marR="0" lvl="0" indent="450850" algn="just" defTabSz="914400" rtl="0" eaLnBrk="0" fontAlgn="base" latinLnBrk="0" hangingPunct="0">
              <a:lnSpc>
                <a:spcPct val="100000"/>
              </a:lnSpc>
              <a:spcBef>
                <a:spcPct val="0"/>
              </a:spcBef>
              <a:spcAft>
                <a:spcPct val="0"/>
              </a:spcAft>
              <a:buClrTx/>
              <a:buSzTx/>
              <a:buFontTx/>
              <a:buNone/>
              <a:tabLst/>
            </a:pPr>
            <a:endParaRPr lang="uk-UA" altLang="ru-RU" sz="2000" dirty="0">
              <a:solidFill>
                <a:srgbClr val="000000"/>
              </a:solidFill>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uk-UA" altLang="ru-RU"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lang="uk-UA" altLang="ru-RU" sz="2000" dirty="0">
              <a:solidFill>
                <a:srgbClr val="000000"/>
              </a:solidFill>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uk-UA" altLang="ru-RU"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lang="uk-UA" altLang="ru-RU" sz="2000" dirty="0">
              <a:solidFill>
                <a:srgbClr val="000000"/>
              </a:solidFill>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uk-UA" altLang="ru-RU"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lang="uk-UA" altLang="ru-RU" sz="2000" dirty="0">
              <a:solidFill>
                <a:srgbClr val="000000"/>
              </a:solidFill>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uk-UA" altLang="ru-RU"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lang="uk-UA" altLang="ru-RU" sz="2000" dirty="0">
              <a:solidFill>
                <a:srgbClr val="000000"/>
              </a:solidFill>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uk-UA" altLang="ru-RU" sz="2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altLang="ru-RU" sz="20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Фізичні тренування та трудові дії під час температур більше + 5°, проводили з оголеними торсами, босоніж (якщо не було небезпечних об'єктів на землі).</a:t>
            </a:r>
            <a:endParaRPr kumimoji="0" lang="uk-UA"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52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65864" y="814039"/>
            <a:ext cx="8631044" cy="5632311"/>
          </a:xfrm>
          <a:prstGeom prst="rect">
            <a:avLst/>
          </a:prstGeom>
        </p:spPr>
        <p:txBody>
          <a:bodyPr wrap="square">
            <a:spAutoFit/>
          </a:bodyPr>
          <a:lstStyle/>
          <a:p>
            <a:pPr indent="450215" algn="just">
              <a:lnSpc>
                <a:spcPct val="150000"/>
              </a:lnSpc>
            </a:pPr>
            <a:r>
              <a:rPr lang="uk-UA"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a:t>
            </a:r>
            <a:r>
              <a:rPr lang="uk-UA"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негоду </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і</a:t>
            </a:r>
            <a:r>
              <a:rPr lang="uk-UA" sz="2400" dirty="0">
                <a:solidFill>
                  <a:srgbClr val="504FA2"/>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холод </a:t>
            </a:r>
            <a:r>
              <a:rPr lang="uk-UA"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козаки використовували </a:t>
            </a:r>
            <a:r>
              <a:rPr lang="uk-UA"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одяг та взуття з натуральної сировини, щоб не порушувати нормальний перебіг всіх процесів життєдіяльності під час фізичних навантажень, рухових та бойових вправ і походів. На підошвах та долонях є рефлекторні закінчення всіх внутрішніх органів та кінцівок і залоз внутрішньої секреції, вони і тренуються під час рухів та вправ. Глину, грязі, пісок, гальку, мінерали гірських порід, мінеральні </a:t>
            </a:r>
            <a:r>
              <a:rPr lang="uk-UA"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води козаки </a:t>
            </a:r>
            <a:r>
              <a:rPr lang="uk-UA"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використовували для компресів, аплікацій, обгортання та у вигляді ванн для лікування чи запобігання хворобам і </a:t>
            </a:r>
            <a:r>
              <a:rPr lang="uk-UA"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втоми. </a:t>
            </a:r>
            <a:endParaRPr lang="ru-RU"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27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858429" y="1654480"/>
            <a:ext cx="8683084" cy="3970318"/>
          </a:xfrm>
          <a:prstGeom prst="rect">
            <a:avLst/>
          </a:prstGeom>
        </p:spPr>
        <p:txBody>
          <a:bodyPr wrap="square">
            <a:spAutoFit/>
          </a:bodyPr>
          <a:lstStyle/>
          <a:p>
            <a:pPr indent="457200" algn="just">
              <a:lnSpc>
                <a:spcPct val="150000"/>
              </a:lnSpc>
              <a:spcAft>
                <a:spcPts val="0"/>
              </a:spcAft>
            </a:pP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Методи та прийоми роботи щодо національно-патріотичного виховання гуртківців на засадах традицій особистості і середовища </a:t>
            </a: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З</a:t>
            </a: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апорозького козацтва дуже різноманітні. Це складний педагогічний процес, який враховує вікові, індивідуальні особливості дитини</a:t>
            </a: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73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836127" y="1353398"/>
            <a:ext cx="8683084" cy="5078313"/>
          </a:xfrm>
          <a:prstGeom prst="rect">
            <a:avLst/>
          </a:prstGeom>
        </p:spPr>
        <p:txBody>
          <a:bodyPr wrap="square">
            <a:spAutoFit/>
          </a:bodyPr>
          <a:lstStyle/>
          <a:p>
            <a:pPr indent="457200" algn="just">
              <a:lnSpc>
                <a:spcPct val="150000"/>
              </a:lnSpc>
            </a:pPr>
            <a:r>
              <a:rPr lang="uk-UA" sz="2400" dirty="0" err="1" smtClean="0">
                <a:latin typeface="Times New Roman" panose="02020603050405020304" pitchFamily="18" charset="0"/>
                <a:ea typeface="Calibri" panose="020F0502020204030204" pitchFamily="34" charset="0"/>
                <a:cs typeface="Times New Roman" panose="02020603050405020304" pitchFamily="18" charset="0"/>
              </a:rPr>
              <a:t>Мішкіна</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 Раїса Борисівна на прикладі роботи гуртка «Екологічна валеологія» показала залучення вихованців середнього і старшого віку до проведення екскурсій на екологічній стежині «Козацька валеологія», </a:t>
            </a:r>
            <a:r>
              <a:rPr lang="uk-UA" sz="2400" dirty="0" err="1">
                <a:latin typeface="Times New Roman" panose="02020603050405020304" pitchFamily="18" charset="0"/>
                <a:ea typeface="Calibri" panose="020F0502020204030204" pitchFamily="34" charset="0"/>
                <a:cs typeface="Times New Roman" panose="02020603050405020304" pitchFamily="18" charset="0"/>
              </a:rPr>
              <a:t>проєкт</a:t>
            </a:r>
            <a:r>
              <a:rPr lang="uk-UA" sz="2400" dirty="0">
                <a:latin typeface="Times New Roman" panose="02020603050405020304" pitchFamily="18" charset="0"/>
                <a:ea typeface="Calibri" panose="020F0502020204030204" pitchFamily="34" charset="0"/>
                <a:cs typeface="Times New Roman" panose="02020603050405020304" pitchFamily="18" charset="0"/>
              </a:rPr>
              <a:t> якої створено Запорізьким обласним центром еколого-натуралістичної творчості учнівської молоді та впроваджено освітнім закладом Запорізький «Козацький ліцей</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a:t>
            </a:r>
            <a:r>
              <a:rPr lang="uk-UA" sz="2400" dirty="0">
                <a:latin typeface="Times New Roman" panose="02020603050405020304" pitchFamily="18" charset="0"/>
                <a:ea typeface="Calibri" panose="020F0502020204030204" pitchFamily="34" charset="0"/>
                <a:cs typeface="Times New Roman" panose="02020603050405020304" pitchFamily="18" charset="0"/>
              </a:rPr>
              <a:t> П</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рактично-пізнавальні </a:t>
            </a:r>
            <a:r>
              <a:rPr lang="uk-UA" sz="2400" dirty="0">
                <a:latin typeface="Times New Roman" panose="02020603050405020304" pitchFamily="18" charset="0"/>
                <a:ea typeface="Calibri" panose="020F0502020204030204" pitchFamily="34" charset="0"/>
                <a:cs typeface="Times New Roman" panose="02020603050405020304" pitchFamily="18" charset="0"/>
              </a:rPr>
              <a:t>екскурсії по </a:t>
            </a:r>
            <a:r>
              <a:rPr lang="uk-UA" sz="2400" dirty="0" err="1" smtClean="0">
                <a:latin typeface="Times New Roman" panose="02020603050405020304" pitchFamily="18" charset="0"/>
                <a:ea typeface="Calibri" panose="020F0502020204030204" pitchFamily="34" charset="0"/>
                <a:cs typeface="Times New Roman" panose="02020603050405020304" pitchFamily="18" charset="0"/>
              </a:rPr>
              <a:t>екостежині</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 - один </a:t>
            </a:r>
            <a:r>
              <a:rPr lang="uk-UA" sz="2400" dirty="0">
                <a:latin typeface="Times New Roman" panose="02020603050405020304" pitchFamily="18" charset="0"/>
                <a:ea typeface="Calibri" panose="020F0502020204030204" pitchFamily="34" charset="0"/>
                <a:cs typeface="Times New Roman" panose="02020603050405020304" pitchFamily="18" charset="0"/>
              </a:rPr>
              <a:t>із шляхів популяризації та відродження козацької </a:t>
            </a:r>
            <a:r>
              <a:rPr lang="uk-UA" sz="2400" dirty="0" smtClean="0">
                <a:latin typeface="Times New Roman" panose="02020603050405020304" pitchFamily="18" charset="0"/>
                <a:ea typeface="Calibri" panose="020F0502020204030204" pitchFamily="34" charset="0"/>
                <a:cs typeface="Times New Roman" panose="02020603050405020304" pitchFamily="18" charset="0"/>
              </a:rPr>
              <a:t>валеології .</a:t>
            </a:r>
            <a:endParaRPr lang="uk-UA" sz="2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755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691160" y="176876"/>
            <a:ext cx="8605025" cy="5170646"/>
          </a:xfrm>
          <a:prstGeom prst="rect">
            <a:avLst/>
          </a:prstGeom>
        </p:spPr>
        <p:txBody>
          <a:bodyPr wrap="square">
            <a:spAutoFit/>
          </a:bodyPr>
          <a:lstStyle/>
          <a:p>
            <a:pPr algn="ctr">
              <a:lnSpc>
                <a:spcPct val="150000"/>
              </a:lnSpc>
            </a:pPr>
            <a:r>
              <a:rPr lang="uk-UA" sz="2200" b="1" dirty="0" err="1">
                <a:latin typeface="Times New Roman" panose="02020603050405020304" pitchFamily="18" charset="0"/>
                <a:ea typeface="Calibri" panose="020F0502020204030204" pitchFamily="34" charset="0"/>
                <a:cs typeface="Times New Roman" panose="02020603050405020304" pitchFamily="18" charset="0"/>
              </a:rPr>
              <a:t>Е</a:t>
            </a:r>
            <a:r>
              <a:rPr lang="uk-UA" sz="2200" b="1" dirty="0" err="1" smtClean="0">
                <a:latin typeface="Times New Roman" panose="02020603050405020304" pitchFamily="18" charset="0"/>
                <a:ea typeface="Calibri" panose="020F0502020204030204" pitchFamily="34" charset="0"/>
                <a:cs typeface="Times New Roman" panose="02020603050405020304" pitchFamily="18" charset="0"/>
              </a:rPr>
              <a:t>костежина</a:t>
            </a:r>
            <a:r>
              <a:rPr lang="uk-UA" sz="2200" b="1"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2200" b="1" dirty="0">
                <a:latin typeface="Times New Roman" panose="02020603050405020304" pitchFamily="18" charset="0"/>
                <a:ea typeface="Calibri" panose="020F0502020204030204" pitchFamily="34" charset="0"/>
                <a:cs typeface="Times New Roman" panose="02020603050405020304" pitchFamily="18" charset="0"/>
              </a:rPr>
              <a:t>«КОЗАЦЬКА ВАЛЕОЛОГІЯ»</a:t>
            </a:r>
          </a:p>
          <a:p>
            <a:pPr indent="449580" algn="just">
              <a:lnSpc>
                <a:spcPct val="150000"/>
              </a:lnSpc>
              <a:spcAft>
                <a:spcPts val="0"/>
              </a:spcAft>
            </a:pPr>
            <a:endParaRPr lang="uk-UA" sz="22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uk-UA" sz="2200" dirty="0" smtClean="0">
                <a:latin typeface="Times New Roman" panose="02020603050405020304" pitchFamily="18" charset="0"/>
                <a:ea typeface="Calibri" panose="020F0502020204030204" pitchFamily="34" charset="0"/>
                <a:cs typeface="Times New Roman" panose="02020603050405020304" pitchFamily="18" charset="0"/>
              </a:rPr>
              <a:t>Козацька </a:t>
            </a:r>
            <a:r>
              <a:rPr lang="uk-UA" sz="2200" dirty="0">
                <a:latin typeface="Times New Roman" panose="02020603050405020304" pitchFamily="18" charset="0"/>
                <a:ea typeface="Calibri" panose="020F0502020204030204" pitchFamily="34" charset="0"/>
                <a:cs typeface="Times New Roman" panose="02020603050405020304" pitchFamily="18" charset="0"/>
              </a:rPr>
              <a:t>валеологія – унікальна система гарту здоров’я всебічно розвиненої особистості, що має такі особливості:</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uk-UA" sz="2200" dirty="0">
                <a:latin typeface="Times New Roman" panose="02020603050405020304" pitchFamily="18" charset="0"/>
                <a:ea typeface="Calibri" panose="020F0502020204030204" pitchFamily="34" charset="0"/>
                <a:cs typeface="Times New Roman" panose="02020603050405020304" pitchFamily="18" charset="0"/>
              </a:rPr>
              <a:t>- гартування здоров’я козаків-воїнів, захисників Вітчизни та народу в гармонії з природою;</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uk-UA" sz="2200" dirty="0">
                <a:latin typeface="Times New Roman" panose="02020603050405020304" pitchFamily="18" charset="0"/>
                <a:ea typeface="Calibri" panose="020F0502020204030204" pitchFamily="34" charset="0"/>
                <a:cs typeface="Times New Roman" panose="02020603050405020304" pitchFamily="18" charset="0"/>
              </a:rPr>
              <a:t>- формування навичок здорового способу життя і бойового духу з дитинства і протягом всього життя;</a:t>
            </a:r>
            <a:endParaRPr lang="ru-RU" sz="22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uk-UA" sz="2200" dirty="0">
                <a:latin typeface="Times New Roman" panose="02020603050405020304" pitchFamily="18" charset="0"/>
                <a:ea typeface="Calibri" panose="020F0502020204030204" pitchFamily="34" charset="0"/>
                <a:cs typeface="Times New Roman" panose="02020603050405020304" pitchFamily="18" charset="0"/>
              </a:rPr>
              <a:t>- використання гуманістичних методів бойового мистецтва, духовних традицій народу</a:t>
            </a:r>
            <a:r>
              <a:rPr lang="uk-UA" sz="2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631713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1637</Words>
  <Application>Microsoft Office PowerPoint</Application>
  <PresentationFormat>Широкоэкранный</PresentationFormat>
  <Paragraphs>101</Paragraphs>
  <Slides>27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41</cp:revision>
  <cp:lastPrinted>2022-08-02T11:26:35Z</cp:lastPrinted>
  <dcterms:created xsi:type="dcterms:W3CDTF">2022-01-17T09:10:28Z</dcterms:created>
  <dcterms:modified xsi:type="dcterms:W3CDTF">2022-08-02T11:53:20Z</dcterms:modified>
</cp:coreProperties>
</file>