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94" r:id="rId2"/>
    <p:sldId id="269" r:id="rId3"/>
    <p:sldId id="301" r:id="rId4"/>
    <p:sldId id="302" r:id="rId5"/>
    <p:sldId id="303" r:id="rId6"/>
    <p:sldId id="258" r:id="rId7"/>
    <p:sldId id="263" r:id="rId8"/>
    <p:sldId id="264" r:id="rId9"/>
    <p:sldId id="304" r:id="rId10"/>
    <p:sldId id="305" r:id="rId11"/>
    <p:sldId id="306" r:id="rId12"/>
    <p:sldId id="295" r:id="rId13"/>
    <p:sldId id="307" r:id="rId14"/>
    <p:sldId id="271" r:id="rId15"/>
    <p:sldId id="266" r:id="rId16"/>
    <p:sldId id="265" r:id="rId17"/>
    <p:sldId id="279" r:id="rId18"/>
    <p:sldId id="291" r:id="rId19"/>
    <p:sldId id="280" r:id="rId20"/>
    <p:sldId id="290" r:id="rId21"/>
    <p:sldId id="281" r:id="rId22"/>
    <p:sldId id="282" r:id="rId23"/>
    <p:sldId id="283" r:id="rId24"/>
    <p:sldId id="284" r:id="rId25"/>
    <p:sldId id="285" r:id="rId26"/>
    <p:sldId id="287" r:id="rId27"/>
    <p:sldId id="289" r:id="rId28"/>
    <p:sldId id="286" r:id="rId29"/>
    <p:sldId id="288" r:id="rId30"/>
    <p:sldId id="296" r:id="rId31"/>
    <p:sldId id="297" r:id="rId32"/>
    <p:sldId id="298" r:id="rId33"/>
    <p:sldId id="308" r:id="rId34"/>
    <p:sldId id="2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5CF2"/>
    <a:srgbClr val="260FCF"/>
    <a:srgbClr val="CE2CCE"/>
    <a:srgbClr val="C733C0"/>
    <a:srgbClr val="87E6F9"/>
    <a:srgbClr val="34D4F4"/>
    <a:srgbClr val="FFFF99"/>
    <a:srgbClr val="AD4DA6"/>
    <a:srgbClr val="54D4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36A90-6B59-45AD-BBA1-85AFD032E8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20EFBB7-0769-4554-96E3-51B5B6698D5A}">
      <dgm:prSet phldrT="[Text]" custT="1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algn="l" rtl="0"/>
          <a:endParaRPr lang="ru-RU" sz="1000" noProof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 rtl="0"/>
          <a:endParaRPr lang="ru-RU" sz="1000" noProof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algn="l" rtl="0"/>
          <a:r>
            <a:rPr lang="ru-RU" sz="28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-</a:t>
          </a:r>
          <a:r>
            <a:rPr lang="ru-RU" sz="10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uk-UA" sz="2400" i="1" dirty="0" smtClean="0">
              <a:latin typeface="Arial" pitchFamily="34" charset="0"/>
              <a:cs typeface="Arial" pitchFamily="34" charset="0"/>
            </a:rPr>
            <a:t>складник життєвої компетентності, що стосується взаємодії особистості й навколишнього середовища                (О.</a:t>
          </a:r>
          <a:r>
            <a:rPr lang="uk-UA" sz="2400" i="1" dirty="0" err="1" smtClean="0">
              <a:latin typeface="Arial" pitchFamily="34" charset="0"/>
              <a:cs typeface="Arial" pitchFamily="34" charset="0"/>
            </a:rPr>
            <a:t>Гуренкова</a:t>
          </a:r>
          <a:r>
            <a:rPr lang="uk-UA" sz="2400" i="1" dirty="0" smtClean="0">
              <a:latin typeface="Arial" pitchFamily="34" charset="0"/>
              <a:cs typeface="Arial" pitchFamily="34" charset="0"/>
            </a:rPr>
            <a:t>, Л. </a:t>
          </a:r>
          <a:r>
            <a:rPr lang="uk-UA" sz="2400" i="1" dirty="0" err="1" smtClean="0">
              <a:latin typeface="Arial" pitchFamily="34" charset="0"/>
              <a:cs typeface="Arial" pitchFamily="34" charset="0"/>
            </a:rPr>
            <a:t>Хоружа</a:t>
          </a:r>
          <a:r>
            <a:rPr lang="uk-UA" sz="2400" i="1" dirty="0" smtClean="0">
              <a:latin typeface="Arial" pitchFamily="34" charset="0"/>
              <a:cs typeface="Arial" pitchFamily="34" charset="0"/>
            </a:rPr>
            <a:t>, І. </a:t>
          </a:r>
          <a:r>
            <a:rPr lang="uk-UA" sz="2400" i="1" dirty="0" err="1" smtClean="0">
              <a:latin typeface="Arial" pitchFamily="34" charset="0"/>
              <a:cs typeface="Arial" pitchFamily="34" charset="0"/>
            </a:rPr>
            <a:t>Ящук</a:t>
          </a:r>
          <a:r>
            <a:rPr lang="uk-UA" sz="2400" i="1" dirty="0" smtClean="0">
              <a:latin typeface="Arial" pitchFamily="34" charset="0"/>
              <a:cs typeface="Arial" pitchFamily="34" charset="0"/>
            </a:rPr>
            <a:t>);</a:t>
          </a:r>
        </a:p>
        <a:p>
          <a:pPr algn="l" rtl="0"/>
          <a:endParaRPr lang="ru-RU" sz="2400" i="1" noProof="0" dirty="0"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gm:t>
    </dgm:pt>
    <dgm:pt modelId="{B5DFE748-686E-4A08-944E-9D07F9FA6B48}" type="parTrans" cxnId="{17C9D25A-BC5F-418E-9A4A-29DD9C57BD39}">
      <dgm:prSet/>
      <dgm:spPr/>
      <dgm:t>
        <a:bodyPr rtlCol="0"/>
        <a:lstStyle/>
        <a:p>
          <a:pPr rtl="0"/>
          <a:endParaRPr lang="ru-RU" noProof="0" dirty="0"/>
        </a:p>
      </dgm:t>
    </dgm:pt>
    <dgm:pt modelId="{FD3AFE35-532F-4AE8-BAB4-DFA3B4B611F6}" type="sibTrans" cxnId="{17C9D25A-BC5F-418E-9A4A-29DD9C57BD39}">
      <dgm:prSet/>
      <dgm:spPr/>
      <dgm:t>
        <a:bodyPr rtlCol="0"/>
        <a:lstStyle/>
        <a:p>
          <a:pPr rtl="0"/>
          <a:endParaRPr lang="ru-RU" noProof="0" dirty="0"/>
        </a:p>
      </dgm:t>
    </dgm:pt>
    <dgm:pt modelId="{A533B6C7-3203-4AEE-95BC-E867D49C88B5}">
      <dgm:prSet phldrT="[Text]" custT="1"/>
      <dgm:spPr>
        <a:solidFill>
          <a:schemeClr val="accent2"/>
        </a:solidFill>
      </dgm:spPr>
      <dgm:t>
        <a:bodyPr rtlCol="0"/>
        <a:lstStyle/>
        <a:p>
          <a:pPr rtl="0"/>
          <a:endParaRPr lang="uk-UA" sz="24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24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uk-UA" sz="2400" i="1" dirty="0" smtClean="0">
              <a:latin typeface="Arial" pitchFamily="34" charset="0"/>
              <a:cs typeface="Arial" pitchFamily="34" charset="0"/>
            </a:rPr>
            <a:t>особистісну характеристику, яка входить до складу </a:t>
          </a:r>
          <a:r>
            <a:rPr lang="uk-UA" sz="2400" i="1" dirty="0" err="1" smtClean="0">
              <a:latin typeface="Arial" pitchFamily="34" charset="0"/>
              <a:cs typeface="Arial" pitchFamily="34" charset="0"/>
            </a:rPr>
            <a:t>здоров’язбережувальної</a:t>
          </a:r>
          <a:r>
            <a:rPr lang="uk-UA" sz="2400" i="1" dirty="0" smtClean="0">
              <a:latin typeface="Arial" pitchFamily="34" charset="0"/>
              <a:cs typeface="Arial" pitchFamily="34" charset="0"/>
            </a:rPr>
            <a:t> компетентності  (Н.Єрмакова);</a:t>
          </a:r>
        </a:p>
        <a:p>
          <a:pPr rtl="0"/>
          <a:r>
            <a:rPr lang="uk-UA" sz="2400" i="1" dirty="0" smtClean="0">
              <a:latin typeface="Arial" pitchFamily="34" charset="0"/>
              <a:cs typeface="Arial" pitchFamily="34" charset="0"/>
            </a:rPr>
            <a:t> </a:t>
          </a:r>
          <a:endParaRPr lang="ru-RU" sz="2400" i="1" noProof="0" dirty="0"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gm:t>
    </dgm:pt>
    <dgm:pt modelId="{4FCAF1A9-8A97-45AC-B4A5-B91AEE5BC9BB}" type="parTrans" cxnId="{0FE563DE-8338-4B45-BCFD-251C8642CABA}">
      <dgm:prSet/>
      <dgm:spPr/>
      <dgm:t>
        <a:bodyPr rtlCol="0"/>
        <a:lstStyle/>
        <a:p>
          <a:pPr rtl="0"/>
          <a:endParaRPr lang="ru-RU" noProof="0" dirty="0"/>
        </a:p>
      </dgm:t>
    </dgm:pt>
    <dgm:pt modelId="{634EAA8A-B09B-42FE-8301-99FBFB2B9BD8}" type="sibTrans" cxnId="{0FE563DE-8338-4B45-BCFD-251C8642CABA}">
      <dgm:prSet/>
      <dgm:spPr/>
      <dgm:t>
        <a:bodyPr rtlCol="0"/>
        <a:lstStyle/>
        <a:p>
          <a:pPr rtl="0"/>
          <a:endParaRPr lang="ru-RU" noProof="0" dirty="0"/>
        </a:p>
      </dgm:t>
    </dgm:pt>
    <dgm:pt modelId="{4A4045ED-A119-4AA6-9C68-5FB2FD000427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 rtlCol="0"/>
        <a:lstStyle/>
        <a:p>
          <a:pPr rtl="0"/>
          <a:endParaRPr lang="uk-UA" sz="18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ru-RU" sz="18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uk-UA" sz="1800" i="1" dirty="0" smtClean="0">
              <a:latin typeface="Arial" pitchFamily="34" charset="0"/>
              <a:cs typeface="Arial" pitchFamily="34" charset="0"/>
            </a:rPr>
            <a:t>інтегративний результат навчання, що виходить за межі предметного складника навчання ,пов’язаний із набуттям системи знань, умінь і ціннісних орієнтацій особистості у сфері екологічної діяльності, які формуються передусім завдяки опануванню змісту предметів екологічного спрямування   й застосуванню </a:t>
          </a:r>
          <a:r>
            <a:rPr lang="uk-UA" sz="1800" i="1" dirty="0" err="1" smtClean="0">
              <a:latin typeface="Arial" pitchFamily="34" charset="0"/>
              <a:cs typeface="Arial" pitchFamily="34" charset="0"/>
            </a:rPr>
            <a:t>медіатехнологій</a:t>
          </a:r>
          <a:r>
            <a:rPr lang="uk-UA" sz="1800" i="1" dirty="0" smtClean="0">
              <a:latin typeface="Arial" pitchFamily="34" charset="0"/>
              <a:cs typeface="Arial" pitchFamily="34" charset="0"/>
            </a:rPr>
            <a:t> взагалі та </a:t>
          </a:r>
          <a:r>
            <a:rPr lang="uk-UA" sz="1800" i="1" dirty="0" err="1" smtClean="0">
              <a:latin typeface="Arial" pitchFamily="34" charset="0"/>
              <a:cs typeface="Arial" pitchFamily="34" charset="0"/>
            </a:rPr>
            <a:t>медіазасобів</a:t>
          </a:r>
          <a:r>
            <a:rPr lang="uk-UA" sz="1800" i="1" dirty="0" smtClean="0">
              <a:latin typeface="Arial" pitchFamily="34" charset="0"/>
              <a:cs typeface="Arial" pitchFamily="34" charset="0"/>
            </a:rPr>
            <a:t>, зокрема.(І.</a:t>
          </a:r>
          <a:r>
            <a:rPr lang="uk-UA" sz="1800" i="1" dirty="0" err="1" smtClean="0">
              <a:latin typeface="Arial" pitchFamily="34" charset="0"/>
              <a:cs typeface="Arial" pitchFamily="34" charset="0"/>
            </a:rPr>
            <a:t>Родигіна</a:t>
          </a:r>
          <a:r>
            <a:rPr lang="uk-UA" sz="1800" i="1" dirty="0" smtClean="0">
              <a:latin typeface="Arial" pitchFamily="34" charset="0"/>
              <a:cs typeface="Arial" pitchFamily="34" charset="0"/>
            </a:rPr>
            <a:t>);</a:t>
          </a:r>
          <a:endParaRPr lang="ru-RU" sz="1800" i="1" noProof="0" dirty="0"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gm:t>
    </dgm:pt>
    <dgm:pt modelId="{3AFC7164-9B18-4D91-8BCD-E06AEDF44A1B}" type="parTrans" cxnId="{1BD59E24-EEF8-4998-8DB1-3343142CAF57}">
      <dgm:prSet/>
      <dgm:spPr/>
      <dgm:t>
        <a:bodyPr rtlCol="0"/>
        <a:lstStyle/>
        <a:p>
          <a:pPr rtl="0"/>
          <a:endParaRPr lang="ru-RU" noProof="0" dirty="0"/>
        </a:p>
      </dgm:t>
    </dgm:pt>
    <dgm:pt modelId="{858335E1-0756-4935-AE41-5B216DCCD948}" type="sibTrans" cxnId="{1BD59E24-EEF8-4998-8DB1-3343142CAF57}">
      <dgm:prSet/>
      <dgm:spPr/>
      <dgm:t>
        <a:bodyPr rtlCol="0"/>
        <a:lstStyle/>
        <a:p>
          <a:pPr rtl="0"/>
          <a:endParaRPr lang="ru-RU" noProof="0" dirty="0"/>
        </a:p>
      </dgm:t>
    </dgm:pt>
    <dgm:pt modelId="{183A34DF-AA92-49E1-8191-0CF6AD17A6AA}" type="pres">
      <dgm:prSet presAssocID="{2A136A90-6B59-45AD-BBA1-85AFD032E8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706C0E-1AB2-4161-86CE-4B3594B6EE51}" type="pres">
      <dgm:prSet presAssocID="{620EFBB7-0769-4554-96E3-51B5B6698D5A}" presName="parentLin" presStyleCnt="0"/>
      <dgm:spPr/>
    </dgm:pt>
    <dgm:pt modelId="{428AD880-175D-49F1-A1F6-97F367C387BF}" type="pres">
      <dgm:prSet presAssocID="{620EFBB7-0769-4554-96E3-51B5B6698D5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8B898EB-38C9-408E-9FE2-CB5C874FA50A}" type="pres">
      <dgm:prSet presAssocID="{620EFBB7-0769-4554-96E3-51B5B6698D5A}" presName="parentText" presStyleLbl="node1" presStyleIdx="0" presStyleCnt="3" custScaleX="153648" custScaleY="505759" custLinFactNeighborY="5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CCE66-3FB9-4F51-BDBC-33ABD28D8225}" type="pres">
      <dgm:prSet presAssocID="{620EFBB7-0769-4554-96E3-51B5B6698D5A}" presName="negativeSpace" presStyleCnt="0"/>
      <dgm:spPr/>
    </dgm:pt>
    <dgm:pt modelId="{CD67A140-C3A5-43E4-BD28-3C31B61E6EA3}" type="pres">
      <dgm:prSet presAssocID="{620EFBB7-0769-4554-96E3-51B5B6698D5A}" presName="childText" presStyleLbl="conFgAcc1" presStyleIdx="0" presStyleCnt="3" custLinFactY="1486044" custLinFactNeighborX="-5127" custLinFactNeighborY="1500000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5CDED1F-8360-491C-9402-4F19E16BD667}" type="pres">
      <dgm:prSet presAssocID="{FD3AFE35-532F-4AE8-BAB4-DFA3B4B611F6}" presName="spaceBetweenRectangles" presStyleCnt="0"/>
      <dgm:spPr/>
    </dgm:pt>
    <dgm:pt modelId="{77070C8B-4365-4FE5-A117-9CDBA9EA1B7B}" type="pres">
      <dgm:prSet presAssocID="{A533B6C7-3203-4AEE-95BC-E867D49C88B5}" presName="parentLin" presStyleCnt="0"/>
      <dgm:spPr/>
    </dgm:pt>
    <dgm:pt modelId="{1281A6D2-5A4B-4B28-A324-2451A8523897}" type="pres">
      <dgm:prSet presAssocID="{A533B6C7-3203-4AEE-95BC-E867D49C88B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36B2A-6433-401D-953E-FC86D923A3BE}" type="pres">
      <dgm:prSet presAssocID="{A533B6C7-3203-4AEE-95BC-E867D49C88B5}" presName="parentText" presStyleLbl="node1" presStyleIdx="1" presStyleCnt="3" custScaleX="149576" custScaleY="520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D5052-0558-4614-99B8-0AD5AD5D765D}" type="pres">
      <dgm:prSet presAssocID="{A533B6C7-3203-4AEE-95BC-E867D49C88B5}" presName="negativeSpace" presStyleCnt="0"/>
      <dgm:spPr/>
    </dgm:pt>
    <dgm:pt modelId="{87E2FD7C-0729-47B8-B1FB-A44E439BE764}" type="pres">
      <dgm:prSet presAssocID="{A533B6C7-3203-4AEE-95BC-E867D49C88B5}" presName="childText" presStyleLbl="conFgAcc1" presStyleIdx="1" presStyleCnt="3" custLinFactY="892325" custLinFactNeighborX="-15543" custLinFactNeighborY="900000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6052B25F-36DF-4A5F-BA08-1F9785D05B9B}" type="pres">
      <dgm:prSet presAssocID="{634EAA8A-B09B-42FE-8301-99FBFB2B9BD8}" presName="spaceBetweenRectangles" presStyleCnt="0"/>
      <dgm:spPr/>
    </dgm:pt>
    <dgm:pt modelId="{C731DBC8-0E99-4639-ACA2-7ACEFA2844BF}" type="pres">
      <dgm:prSet presAssocID="{4A4045ED-A119-4AA6-9C68-5FB2FD000427}" presName="parentLin" presStyleCnt="0"/>
      <dgm:spPr/>
    </dgm:pt>
    <dgm:pt modelId="{35933558-DB26-4802-B4E2-672716F88346}" type="pres">
      <dgm:prSet presAssocID="{4A4045ED-A119-4AA6-9C68-5FB2FD0004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2FEB779-618B-4854-88E9-390575D436B8}" type="pres">
      <dgm:prSet presAssocID="{4A4045ED-A119-4AA6-9C68-5FB2FD000427}" presName="parentText" presStyleLbl="node1" presStyleIdx="2" presStyleCnt="3" custScaleX="152523" custScaleY="7507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DA70E-372B-453D-9992-B9F46E5D404C}" type="pres">
      <dgm:prSet presAssocID="{4A4045ED-A119-4AA6-9C68-5FB2FD000427}" presName="negativeSpace" presStyleCnt="0"/>
      <dgm:spPr/>
    </dgm:pt>
    <dgm:pt modelId="{E7351307-5BD1-403B-A1BF-1058796C5E99}" type="pres">
      <dgm:prSet presAssocID="{4A4045ED-A119-4AA6-9C68-5FB2FD000427}" presName="childText" presStyleLbl="conFgAcc1" presStyleIdx="2" presStyleCnt="3" custLinFactY="100000" custLinFactNeighborX="-7356" custLinFactNeighborY="158574">
        <dgm:presLayoutVars>
          <dgm:bulletEnabled val="1"/>
        </dgm:presLayoutVars>
      </dgm:prSet>
      <dgm:spPr>
        <a:ln>
          <a:solidFill>
            <a:srgbClr val="FFD347"/>
          </a:solidFill>
        </a:ln>
      </dgm:spPr>
    </dgm:pt>
  </dgm:ptLst>
  <dgm:cxnLst>
    <dgm:cxn modelId="{27353731-A13E-47B2-96F6-818457F25358}" type="presOf" srcId="{A533B6C7-3203-4AEE-95BC-E867D49C88B5}" destId="{1281A6D2-5A4B-4B28-A324-2451A8523897}" srcOrd="0" destOrd="0" presId="urn:microsoft.com/office/officeart/2005/8/layout/list1"/>
    <dgm:cxn modelId="{A90CBAEA-0B65-493D-AD64-5FC04F1E83BA}" type="presOf" srcId="{2A136A90-6B59-45AD-BBA1-85AFD032E8F8}" destId="{183A34DF-AA92-49E1-8191-0CF6AD17A6AA}" srcOrd="0" destOrd="0" presId="urn:microsoft.com/office/officeart/2005/8/layout/list1"/>
    <dgm:cxn modelId="{CF223C52-63D0-4643-8418-BD497A4E7A1E}" type="presOf" srcId="{4A4045ED-A119-4AA6-9C68-5FB2FD000427}" destId="{35933558-DB26-4802-B4E2-672716F88346}" srcOrd="0" destOrd="0" presId="urn:microsoft.com/office/officeart/2005/8/layout/list1"/>
    <dgm:cxn modelId="{1BD59E24-EEF8-4998-8DB1-3343142CAF57}" srcId="{2A136A90-6B59-45AD-BBA1-85AFD032E8F8}" destId="{4A4045ED-A119-4AA6-9C68-5FB2FD000427}" srcOrd="2" destOrd="0" parTransId="{3AFC7164-9B18-4D91-8BCD-E06AEDF44A1B}" sibTransId="{858335E1-0756-4935-AE41-5B216DCCD948}"/>
    <dgm:cxn modelId="{15D7E5A7-7B94-4F9D-863A-7664515A63DC}" type="presOf" srcId="{4A4045ED-A119-4AA6-9C68-5FB2FD000427}" destId="{12FEB779-618B-4854-88E9-390575D436B8}" srcOrd="1" destOrd="0" presId="urn:microsoft.com/office/officeart/2005/8/layout/list1"/>
    <dgm:cxn modelId="{17C9D25A-BC5F-418E-9A4A-29DD9C57BD39}" srcId="{2A136A90-6B59-45AD-BBA1-85AFD032E8F8}" destId="{620EFBB7-0769-4554-96E3-51B5B6698D5A}" srcOrd="0" destOrd="0" parTransId="{B5DFE748-686E-4A08-944E-9D07F9FA6B48}" sibTransId="{FD3AFE35-532F-4AE8-BAB4-DFA3B4B611F6}"/>
    <dgm:cxn modelId="{4B459334-8557-47D9-8751-C5EB7CA6E215}" type="presOf" srcId="{620EFBB7-0769-4554-96E3-51B5B6698D5A}" destId="{428AD880-175D-49F1-A1F6-97F367C387BF}" srcOrd="0" destOrd="0" presId="urn:microsoft.com/office/officeart/2005/8/layout/list1"/>
    <dgm:cxn modelId="{FB89E42E-E5C2-47C3-A019-745507603A07}" type="presOf" srcId="{620EFBB7-0769-4554-96E3-51B5B6698D5A}" destId="{A8B898EB-38C9-408E-9FE2-CB5C874FA50A}" srcOrd="1" destOrd="0" presId="urn:microsoft.com/office/officeart/2005/8/layout/list1"/>
    <dgm:cxn modelId="{8D882154-6010-4D61-BF91-1BA7CC9DE8E6}" type="presOf" srcId="{A533B6C7-3203-4AEE-95BC-E867D49C88B5}" destId="{9F236B2A-6433-401D-953E-FC86D923A3BE}" srcOrd="1" destOrd="0" presId="urn:microsoft.com/office/officeart/2005/8/layout/list1"/>
    <dgm:cxn modelId="{0FE563DE-8338-4B45-BCFD-251C8642CABA}" srcId="{2A136A90-6B59-45AD-BBA1-85AFD032E8F8}" destId="{A533B6C7-3203-4AEE-95BC-E867D49C88B5}" srcOrd="1" destOrd="0" parTransId="{4FCAF1A9-8A97-45AC-B4A5-B91AEE5BC9BB}" sibTransId="{634EAA8A-B09B-42FE-8301-99FBFB2B9BD8}"/>
    <dgm:cxn modelId="{73307067-33DB-45EA-A205-AC133C8E8E8A}" type="presParOf" srcId="{183A34DF-AA92-49E1-8191-0CF6AD17A6AA}" destId="{8F706C0E-1AB2-4161-86CE-4B3594B6EE51}" srcOrd="0" destOrd="0" presId="urn:microsoft.com/office/officeart/2005/8/layout/list1"/>
    <dgm:cxn modelId="{19610303-587F-4C11-BBB1-82F3C67D2D6E}" type="presParOf" srcId="{8F706C0E-1AB2-4161-86CE-4B3594B6EE51}" destId="{428AD880-175D-49F1-A1F6-97F367C387BF}" srcOrd="0" destOrd="0" presId="urn:microsoft.com/office/officeart/2005/8/layout/list1"/>
    <dgm:cxn modelId="{35C6592B-1C22-47DD-9218-8FDC287FB22D}" type="presParOf" srcId="{8F706C0E-1AB2-4161-86CE-4B3594B6EE51}" destId="{A8B898EB-38C9-408E-9FE2-CB5C874FA50A}" srcOrd="1" destOrd="0" presId="urn:microsoft.com/office/officeart/2005/8/layout/list1"/>
    <dgm:cxn modelId="{C7D9323E-50F0-4110-BDB8-A41EAACC4ACF}" type="presParOf" srcId="{183A34DF-AA92-49E1-8191-0CF6AD17A6AA}" destId="{010CCE66-3FB9-4F51-BDBC-33ABD28D8225}" srcOrd="1" destOrd="0" presId="urn:microsoft.com/office/officeart/2005/8/layout/list1"/>
    <dgm:cxn modelId="{EC5F65EE-4844-44B4-A742-D65C656F3A1D}" type="presParOf" srcId="{183A34DF-AA92-49E1-8191-0CF6AD17A6AA}" destId="{CD67A140-C3A5-43E4-BD28-3C31B61E6EA3}" srcOrd="2" destOrd="0" presId="urn:microsoft.com/office/officeart/2005/8/layout/list1"/>
    <dgm:cxn modelId="{E1F0829B-24EF-4A62-9883-2D1FB016DF5A}" type="presParOf" srcId="{183A34DF-AA92-49E1-8191-0CF6AD17A6AA}" destId="{B5CDED1F-8360-491C-9402-4F19E16BD667}" srcOrd="3" destOrd="0" presId="urn:microsoft.com/office/officeart/2005/8/layout/list1"/>
    <dgm:cxn modelId="{6511C69A-147C-4671-B3E9-8188C2CDD599}" type="presParOf" srcId="{183A34DF-AA92-49E1-8191-0CF6AD17A6AA}" destId="{77070C8B-4365-4FE5-A117-9CDBA9EA1B7B}" srcOrd="4" destOrd="0" presId="urn:microsoft.com/office/officeart/2005/8/layout/list1"/>
    <dgm:cxn modelId="{7DE1F1E3-A217-40E0-AD9F-49163649D833}" type="presParOf" srcId="{77070C8B-4365-4FE5-A117-9CDBA9EA1B7B}" destId="{1281A6D2-5A4B-4B28-A324-2451A8523897}" srcOrd="0" destOrd="0" presId="urn:microsoft.com/office/officeart/2005/8/layout/list1"/>
    <dgm:cxn modelId="{354BBC85-11D2-450D-9AFE-AAFFDEC83DAC}" type="presParOf" srcId="{77070C8B-4365-4FE5-A117-9CDBA9EA1B7B}" destId="{9F236B2A-6433-401D-953E-FC86D923A3BE}" srcOrd="1" destOrd="0" presId="urn:microsoft.com/office/officeart/2005/8/layout/list1"/>
    <dgm:cxn modelId="{E0D058D5-F7CC-47FA-BFD0-C081E0874569}" type="presParOf" srcId="{183A34DF-AA92-49E1-8191-0CF6AD17A6AA}" destId="{622D5052-0558-4614-99B8-0AD5AD5D765D}" srcOrd="5" destOrd="0" presId="urn:microsoft.com/office/officeart/2005/8/layout/list1"/>
    <dgm:cxn modelId="{774A429F-6EFC-485E-98B3-47FD5238F68A}" type="presParOf" srcId="{183A34DF-AA92-49E1-8191-0CF6AD17A6AA}" destId="{87E2FD7C-0729-47B8-B1FB-A44E439BE764}" srcOrd="6" destOrd="0" presId="urn:microsoft.com/office/officeart/2005/8/layout/list1"/>
    <dgm:cxn modelId="{35D93896-C793-4A6A-820D-81BB8D694F59}" type="presParOf" srcId="{183A34DF-AA92-49E1-8191-0CF6AD17A6AA}" destId="{6052B25F-36DF-4A5F-BA08-1F9785D05B9B}" srcOrd="7" destOrd="0" presId="urn:microsoft.com/office/officeart/2005/8/layout/list1"/>
    <dgm:cxn modelId="{6316517A-03DB-42EB-89D3-C6D7AC268420}" type="presParOf" srcId="{183A34DF-AA92-49E1-8191-0CF6AD17A6AA}" destId="{C731DBC8-0E99-4639-ACA2-7ACEFA2844BF}" srcOrd="8" destOrd="0" presId="urn:microsoft.com/office/officeart/2005/8/layout/list1"/>
    <dgm:cxn modelId="{C2B9F7B4-0218-40BC-B581-560FBBE27F9B}" type="presParOf" srcId="{C731DBC8-0E99-4639-ACA2-7ACEFA2844BF}" destId="{35933558-DB26-4802-B4E2-672716F88346}" srcOrd="0" destOrd="0" presId="urn:microsoft.com/office/officeart/2005/8/layout/list1"/>
    <dgm:cxn modelId="{6F11C858-8CC3-4263-AEB2-1C79D937C099}" type="presParOf" srcId="{C731DBC8-0E99-4639-ACA2-7ACEFA2844BF}" destId="{12FEB779-618B-4854-88E9-390575D436B8}" srcOrd="1" destOrd="0" presId="urn:microsoft.com/office/officeart/2005/8/layout/list1"/>
    <dgm:cxn modelId="{A2633E31-0D34-4E04-B5B2-B68B8B5316F4}" type="presParOf" srcId="{183A34DF-AA92-49E1-8191-0CF6AD17A6AA}" destId="{0E7DA70E-372B-453D-9992-B9F46E5D404C}" srcOrd="9" destOrd="0" presId="urn:microsoft.com/office/officeart/2005/8/layout/list1"/>
    <dgm:cxn modelId="{004F3B07-973A-4E3B-B8C5-AE0840DA3357}" type="presParOf" srcId="{183A34DF-AA92-49E1-8191-0CF6AD17A6AA}" destId="{E7351307-5BD1-403B-A1BF-1058796C5E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36A90-6B59-45AD-BBA1-85AFD032E8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620EFBB7-0769-4554-96E3-51B5B6698D5A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 rtlCol="0"/>
        <a:lstStyle/>
        <a:p>
          <a:pPr rtl="0"/>
          <a:r>
            <a:rPr lang="uk-U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аналітичну роботу з пресою, написання власних текстів (стаття на сайті, </a:t>
          </a:r>
          <a:r>
            <a:rPr lang="uk-UA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блог</a:t>
          </a:r>
          <a:r>
            <a:rPr lang="uk-U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пост у соціальних мережах);</a:t>
          </a:r>
          <a:endParaRPr lang="ru-RU" sz="1800" b="1" noProof="0" dirty="0">
            <a:solidFill>
              <a:schemeClr val="tx1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gm:t>
    </dgm:pt>
    <dgm:pt modelId="{B5DFE748-686E-4A08-944E-9D07F9FA6B48}" type="parTrans" cxnId="{17C9D25A-BC5F-418E-9A4A-29DD9C57BD39}">
      <dgm:prSet/>
      <dgm:spPr/>
      <dgm:t>
        <a:bodyPr rtlCol="0"/>
        <a:lstStyle/>
        <a:p>
          <a:pPr rtl="0"/>
          <a:endParaRPr lang="ru-RU" noProof="0" dirty="0"/>
        </a:p>
      </dgm:t>
    </dgm:pt>
    <dgm:pt modelId="{FD3AFE35-532F-4AE8-BAB4-DFA3B4B611F6}" type="sibTrans" cxnId="{17C9D25A-BC5F-418E-9A4A-29DD9C57BD39}">
      <dgm:prSet/>
      <dgm:spPr/>
      <dgm:t>
        <a:bodyPr rtlCol="0"/>
        <a:lstStyle/>
        <a:p>
          <a:pPr rtl="0"/>
          <a:endParaRPr lang="ru-RU" noProof="0" dirty="0"/>
        </a:p>
      </dgm:t>
    </dgm:pt>
    <dgm:pt modelId="{A533B6C7-3203-4AEE-95BC-E867D49C88B5}">
      <dgm:prSet phldrT="[Text]" custT="1"/>
      <dgm:spPr>
        <a:solidFill>
          <a:schemeClr val="accent2"/>
        </a:solidFill>
      </dgm:spPr>
      <dgm:t>
        <a:bodyPr rtlCol="0"/>
        <a:lstStyle/>
        <a:p>
          <a:pPr rtl="0"/>
          <a:r>
            <a:rPr lang="uk-U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створення власного форуму чи тексту (інфографіка, рекламний </a:t>
          </a:r>
          <a:r>
            <a:rPr lang="uk-UA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постер</a:t>
          </a:r>
          <a:r>
            <a:rPr lang="uk-U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афіша, плакат тощо), «хімічні помилки» (в Інтернеті, ЗМІ, міських оголошеннях), сайту/сторінки вчених-хіміків, біологів;</a:t>
          </a:r>
          <a:endParaRPr lang="ru-RU" sz="1800" b="1" noProof="0" dirty="0">
            <a:solidFill>
              <a:schemeClr val="tx1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gm:t>
    </dgm:pt>
    <dgm:pt modelId="{4FCAF1A9-8A97-45AC-B4A5-B91AEE5BC9BB}" type="parTrans" cxnId="{0FE563DE-8338-4B45-BCFD-251C8642CABA}">
      <dgm:prSet/>
      <dgm:spPr/>
      <dgm:t>
        <a:bodyPr rtlCol="0"/>
        <a:lstStyle/>
        <a:p>
          <a:pPr rtl="0"/>
          <a:endParaRPr lang="ru-RU" noProof="0" dirty="0"/>
        </a:p>
      </dgm:t>
    </dgm:pt>
    <dgm:pt modelId="{634EAA8A-B09B-42FE-8301-99FBFB2B9BD8}" type="sibTrans" cxnId="{0FE563DE-8338-4B45-BCFD-251C8642CABA}">
      <dgm:prSet/>
      <dgm:spPr/>
      <dgm:t>
        <a:bodyPr rtlCol="0"/>
        <a:lstStyle/>
        <a:p>
          <a:pPr rtl="0"/>
          <a:endParaRPr lang="ru-RU" noProof="0" dirty="0"/>
        </a:p>
      </dgm:t>
    </dgm:pt>
    <dgm:pt modelId="{4A4045ED-A119-4AA6-9C68-5FB2FD000427}">
      <dgm:prSet phldrT="[Text]" custT="1"/>
      <dgm:spPr>
        <a:solidFill>
          <a:srgbClr val="FFD347"/>
        </a:solidFill>
      </dgm:spPr>
      <dgm:t>
        <a:bodyPr rtlCol="0"/>
        <a:lstStyle/>
        <a:p>
          <a:pPr rtl="0"/>
          <a:r>
            <a:rPr lang="uk-U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використання рекламних роликів до тем,  коротких анімаційних фільмів із метою аналізування, інтерпретування;</a:t>
          </a:r>
          <a:endParaRPr lang="ru-RU" sz="1800" b="1" noProof="0" dirty="0">
            <a:solidFill>
              <a:schemeClr val="tx1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gm:t>
    </dgm:pt>
    <dgm:pt modelId="{3AFC7164-9B18-4D91-8BCD-E06AEDF44A1B}" type="parTrans" cxnId="{1BD59E24-EEF8-4998-8DB1-3343142CAF57}">
      <dgm:prSet/>
      <dgm:spPr/>
      <dgm:t>
        <a:bodyPr rtlCol="0"/>
        <a:lstStyle/>
        <a:p>
          <a:pPr rtl="0"/>
          <a:endParaRPr lang="ru-RU" noProof="0" dirty="0"/>
        </a:p>
      </dgm:t>
    </dgm:pt>
    <dgm:pt modelId="{858335E1-0756-4935-AE41-5B216DCCD948}" type="sibTrans" cxnId="{1BD59E24-EEF8-4998-8DB1-3343142CAF57}">
      <dgm:prSet/>
      <dgm:spPr/>
      <dgm:t>
        <a:bodyPr rtlCol="0"/>
        <a:lstStyle/>
        <a:p>
          <a:pPr rtl="0"/>
          <a:endParaRPr lang="ru-RU" noProof="0" dirty="0"/>
        </a:p>
      </dgm:t>
    </dgm:pt>
    <dgm:pt modelId="{1622913C-0E8D-4169-9AE5-727426F5F33E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 rtlCol="0"/>
        <a:lstStyle/>
        <a:p>
          <a:pPr rtl="0"/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застосування методів (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“Метод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прес”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“Обери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позицію”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“Асоціативний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кущ”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“Рюкзак”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 і прийомів розвитку рефлексії  емоцій і почуттів (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“Смайлики”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“Комплимент”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“Різні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кольори”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“Пейзаж”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), рефлексії діяльності (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“Квітка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засвоєння”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“Сніжна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грудка”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“Синквейн”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“Акрослово”</a:t>
          </a:r>
          <a:r>
            <a:rPr lang="uk-UA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 та  аналітичного, критичного мислення;</a:t>
          </a:r>
          <a:endParaRPr lang="ru-RU" sz="1600" b="1" noProof="0" dirty="0">
            <a:solidFill>
              <a:schemeClr val="tx1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gm:t>
    </dgm:pt>
    <dgm:pt modelId="{FAB7E7D5-5053-41B0-9951-4E532D371EF9}" type="parTrans" cxnId="{1FDEDC70-83B0-45AC-9042-1F5B0D4997CC}">
      <dgm:prSet/>
      <dgm:spPr/>
      <dgm:t>
        <a:bodyPr/>
        <a:lstStyle/>
        <a:p>
          <a:endParaRPr lang="ru-RU"/>
        </a:p>
      </dgm:t>
    </dgm:pt>
    <dgm:pt modelId="{83521521-05A5-4821-A732-1148A6CB5B8C}" type="sibTrans" cxnId="{1FDEDC70-83B0-45AC-9042-1F5B0D4997CC}">
      <dgm:prSet/>
      <dgm:spPr/>
      <dgm:t>
        <a:bodyPr/>
        <a:lstStyle/>
        <a:p>
          <a:endParaRPr lang="ru-RU"/>
        </a:p>
      </dgm:t>
    </dgm:pt>
    <dgm:pt modelId="{241E8FCC-77FC-4014-B4AC-C3A36AC74A3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uk-U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проведення занять у форматі </a:t>
          </a:r>
          <a:r>
            <a:rPr lang="uk-UA" sz="1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медіаклубу</a:t>
          </a:r>
          <a:r>
            <a:rPr lang="uk-UA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1800" b="1" noProof="0" dirty="0">
            <a:solidFill>
              <a:schemeClr val="tx1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gm:t>
    </dgm:pt>
    <dgm:pt modelId="{C8CB74D6-5CFE-4DD2-9C0B-73F359631C75}" type="parTrans" cxnId="{3189B129-6112-4344-BCBE-92748E267E87}">
      <dgm:prSet/>
      <dgm:spPr/>
      <dgm:t>
        <a:bodyPr/>
        <a:lstStyle/>
        <a:p>
          <a:endParaRPr lang="ru-RU"/>
        </a:p>
      </dgm:t>
    </dgm:pt>
    <dgm:pt modelId="{B3C2E4FD-2A03-4598-BE3C-EC7920E75F10}" type="sibTrans" cxnId="{3189B129-6112-4344-BCBE-92748E267E87}">
      <dgm:prSet/>
      <dgm:spPr/>
      <dgm:t>
        <a:bodyPr/>
        <a:lstStyle/>
        <a:p>
          <a:endParaRPr lang="ru-RU"/>
        </a:p>
      </dgm:t>
    </dgm:pt>
    <dgm:pt modelId="{183A34DF-AA92-49E1-8191-0CF6AD17A6AA}" type="pres">
      <dgm:prSet presAssocID="{2A136A90-6B59-45AD-BBA1-85AFD032E8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706C0E-1AB2-4161-86CE-4B3594B6EE51}" type="pres">
      <dgm:prSet presAssocID="{620EFBB7-0769-4554-96E3-51B5B6698D5A}" presName="parentLin" presStyleCnt="0"/>
      <dgm:spPr/>
    </dgm:pt>
    <dgm:pt modelId="{428AD880-175D-49F1-A1F6-97F367C387BF}" type="pres">
      <dgm:prSet presAssocID="{620EFBB7-0769-4554-96E3-51B5B6698D5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8B898EB-38C9-408E-9FE2-CB5C874FA50A}" type="pres">
      <dgm:prSet presAssocID="{620EFBB7-0769-4554-96E3-51B5B6698D5A}" presName="parentText" presStyleLbl="node1" presStyleIdx="0" presStyleCnt="5" custScaleX="154473" custScaleY="172220" custLinFactY="18287" custLinFactNeighborX="-923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CCE66-3FB9-4F51-BDBC-33ABD28D8225}" type="pres">
      <dgm:prSet presAssocID="{620EFBB7-0769-4554-96E3-51B5B6698D5A}" presName="negativeSpace" presStyleCnt="0"/>
      <dgm:spPr/>
    </dgm:pt>
    <dgm:pt modelId="{CD67A140-C3A5-43E4-BD28-3C31B61E6EA3}" type="pres">
      <dgm:prSet presAssocID="{620EFBB7-0769-4554-96E3-51B5B6698D5A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accent5">
              <a:lumMod val="50000"/>
            </a:schemeClr>
          </a:solidFill>
        </a:ln>
      </dgm:spPr>
    </dgm:pt>
    <dgm:pt modelId="{B5CDED1F-8360-491C-9402-4F19E16BD667}" type="pres">
      <dgm:prSet presAssocID="{FD3AFE35-532F-4AE8-BAB4-DFA3B4B611F6}" presName="spaceBetweenRectangles" presStyleCnt="0"/>
      <dgm:spPr/>
    </dgm:pt>
    <dgm:pt modelId="{77070C8B-4365-4FE5-A117-9CDBA9EA1B7B}" type="pres">
      <dgm:prSet presAssocID="{A533B6C7-3203-4AEE-95BC-E867D49C88B5}" presName="parentLin" presStyleCnt="0"/>
      <dgm:spPr/>
    </dgm:pt>
    <dgm:pt modelId="{1281A6D2-5A4B-4B28-A324-2451A8523897}" type="pres">
      <dgm:prSet presAssocID="{A533B6C7-3203-4AEE-95BC-E867D49C88B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F236B2A-6433-401D-953E-FC86D923A3BE}" type="pres">
      <dgm:prSet presAssocID="{A533B6C7-3203-4AEE-95BC-E867D49C88B5}" presName="parentText" presStyleLbl="node1" presStyleIdx="1" presStyleCnt="5" custScaleX="147763" custScaleY="163927" custLinFactNeighborX="-94182" custLinFactNeighborY="898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D5052-0558-4614-99B8-0AD5AD5D765D}" type="pres">
      <dgm:prSet presAssocID="{A533B6C7-3203-4AEE-95BC-E867D49C88B5}" presName="negativeSpace" presStyleCnt="0"/>
      <dgm:spPr/>
    </dgm:pt>
    <dgm:pt modelId="{87E2FD7C-0729-47B8-B1FB-A44E439BE764}" type="pres">
      <dgm:prSet presAssocID="{A533B6C7-3203-4AEE-95BC-E867D49C88B5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6052B25F-36DF-4A5F-BA08-1F9785D05B9B}" type="pres">
      <dgm:prSet presAssocID="{634EAA8A-B09B-42FE-8301-99FBFB2B9BD8}" presName="spaceBetweenRectangles" presStyleCnt="0"/>
      <dgm:spPr/>
    </dgm:pt>
    <dgm:pt modelId="{C731DBC8-0E99-4639-ACA2-7ACEFA2844BF}" type="pres">
      <dgm:prSet presAssocID="{4A4045ED-A119-4AA6-9C68-5FB2FD000427}" presName="parentLin" presStyleCnt="0"/>
      <dgm:spPr/>
    </dgm:pt>
    <dgm:pt modelId="{35933558-DB26-4802-B4E2-672716F88346}" type="pres">
      <dgm:prSet presAssocID="{4A4045ED-A119-4AA6-9C68-5FB2FD00042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2FEB779-618B-4854-88E9-390575D436B8}" type="pres">
      <dgm:prSet presAssocID="{4A4045ED-A119-4AA6-9C68-5FB2FD000427}" presName="parentText" presStyleLbl="node1" presStyleIdx="2" presStyleCnt="5" custScaleX="144722" custScaleY="170072" custLinFactNeighborX="-98546" custLinFactNeighborY="687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DA70E-372B-453D-9992-B9F46E5D404C}" type="pres">
      <dgm:prSet presAssocID="{4A4045ED-A119-4AA6-9C68-5FB2FD000427}" presName="negativeSpace" presStyleCnt="0"/>
      <dgm:spPr/>
    </dgm:pt>
    <dgm:pt modelId="{E7351307-5BD1-403B-A1BF-1058796C5E99}" type="pres">
      <dgm:prSet presAssocID="{4A4045ED-A119-4AA6-9C68-5FB2FD000427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FFD347"/>
          </a:solidFill>
        </a:ln>
      </dgm:spPr>
    </dgm:pt>
    <dgm:pt modelId="{94D0CCF5-3B52-43E6-B7AF-EA01E5B9D59C}" type="pres">
      <dgm:prSet presAssocID="{858335E1-0756-4935-AE41-5B216DCCD948}" presName="spaceBetweenRectangles" presStyleCnt="0"/>
      <dgm:spPr/>
    </dgm:pt>
    <dgm:pt modelId="{2A3A4D69-F608-4486-8A08-F6C0E993AC68}" type="pres">
      <dgm:prSet presAssocID="{1622913C-0E8D-4169-9AE5-727426F5F33E}" presName="parentLin" presStyleCnt="0"/>
      <dgm:spPr/>
    </dgm:pt>
    <dgm:pt modelId="{B7889B0E-661C-4F99-878B-52856771E333}" type="pres">
      <dgm:prSet presAssocID="{1622913C-0E8D-4169-9AE5-727426F5F33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2572EF0-E3B7-4D39-AC69-AD39A8373DE6}" type="pres">
      <dgm:prSet presAssocID="{1622913C-0E8D-4169-9AE5-727426F5F33E}" presName="parentText" presStyleLbl="node1" presStyleIdx="3" presStyleCnt="5" custScaleX="148443" custScaleY="235238" custLinFactY="100000" custLinFactNeighborX="-89242" custLinFactNeighborY="119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90773-9162-42DE-9E5C-FDB78F8B7381}" type="pres">
      <dgm:prSet presAssocID="{1622913C-0E8D-4169-9AE5-727426F5F33E}" presName="negativeSpace" presStyleCnt="0"/>
      <dgm:spPr/>
    </dgm:pt>
    <dgm:pt modelId="{65D6508C-DCFA-4029-95D7-A08EB226A26A}" type="pres">
      <dgm:prSet presAssocID="{1622913C-0E8D-4169-9AE5-727426F5F33E}" presName="childText" presStyleLbl="conFgAcc1" presStyleIdx="3" presStyleCnt="5">
        <dgm:presLayoutVars>
          <dgm:bulletEnabled val="1"/>
        </dgm:presLayoutVars>
      </dgm:prSet>
      <dgm:spPr/>
    </dgm:pt>
    <dgm:pt modelId="{B0C2E770-3937-4185-AA94-1D519C871EDE}" type="pres">
      <dgm:prSet presAssocID="{83521521-05A5-4821-A732-1148A6CB5B8C}" presName="spaceBetweenRectangles" presStyleCnt="0"/>
      <dgm:spPr/>
    </dgm:pt>
    <dgm:pt modelId="{2E15C406-3CD6-4F89-8832-F3E3CEBE7BB5}" type="pres">
      <dgm:prSet presAssocID="{241E8FCC-77FC-4014-B4AC-C3A36AC74A3D}" presName="parentLin" presStyleCnt="0"/>
      <dgm:spPr/>
    </dgm:pt>
    <dgm:pt modelId="{55473C1B-7522-4C7F-82B8-4DB070BF81FD}" type="pres">
      <dgm:prSet presAssocID="{241E8FCC-77FC-4014-B4AC-C3A36AC74A3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3FB240C-8625-493C-82E9-8CF262FF15CB}" type="pres">
      <dgm:prSet presAssocID="{241E8FCC-77FC-4014-B4AC-C3A36AC74A3D}" presName="parentText" presStyleLbl="node1" presStyleIdx="4" presStyleCnt="5" custScaleX="135819" custScaleY="158814" custLinFactY="-100000" custLinFactNeighborX="-88231" custLinFactNeighborY="-1650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62AFD-645A-457F-93FA-93976759CA1F}" type="pres">
      <dgm:prSet presAssocID="{241E8FCC-77FC-4014-B4AC-C3A36AC74A3D}" presName="negativeSpace" presStyleCnt="0"/>
      <dgm:spPr/>
    </dgm:pt>
    <dgm:pt modelId="{E32111A4-AE31-4A0D-917B-C453F9EF8101}" type="pres">
      <dgm:prSet presAssocID="{241E8FCC-77FC-4014-B4AC-C3A36AC74A3D}" presName="childText" presStyleLbl="conFgAcc1" presStyleIdx="4" presStyleCnt="5" custFlipVert="1" custScaleY="17061" custLinFactY="16827" custLinFactNeighborX="181" custLinFactNeighborY="100000">
        <dgm:presLayoutVars>
          <dgm:bulletEnabled val="1"/>
        </dgm:presLayoutVars>
      </dgm:prSet>
      <dgm:spPr/>
    </dgm:pt>
  </dgm:ptLst>
  <dgm:cxnLst>
    <dgm:cxn modelId="{4CB09C33-55A5-47C8-89AB-157779DC04E4}" type="presOf" srcId="{620EFBB7-0769-4554-96E3-51B5B6698D5A}" destId="{428AD880-175D-49F1-A1F6-97F367C387BF}" srcOrd="0" destOrd="0" presId="urn:microsoft.com/office/officeart/2005/8/layout/list1"/>
    <dgm:cxn modelId="{17C9D25A-BC5F-418E-9A4A-29DD9C57BD39}" srcId="{2A136A90-6B59-45AD-BBA1-85AFD032E8F8}" destId="{620EFBB7-0769-4554-96E3-51B5B6698D5A}" srcOrd="0" destOrd="0" parTransId="{B5DFE748-686E-4A08-944E-9D07F9FA6B48}" sibTransId="{FD3AFE35-532F-4AE8-BAB4-DFA3B4B611F6}"/>
    <dgm:cxn modelId="{83E0D6BD-D995-4AF8-A0E3-4C8F925D7A12}" type="presOf" srcId="{4A4045ED-A119-4AA6-9C68-5FB2FD000427}" destId="{35933558-DB26-4802-B4E2-672716F88346}" srcOrd="0" destOrd="0" presId="urn:microsoft.com/office/officeart/2005/8/layout/list1"/>
    <dgm:cxn modelId="{8A18E698-0E9D-4A15-8702-101F6B0C2493}" type="presOf" srcId="{620EFBB7-0769-4554-96E3-51B5B6698D5A}" destId="{A8B898EB-38C9-408E-9FE2-CB5C874FA50A}" srcOrd="1" destOrd="0" presId="urn:microsoft.com/office/officeart/2005/8/layout/list1"/>
    <dgm:cxn modelId="{6701BB70-83D9-4FEE-909D-5A097D090759}" type="presOf" srcId="{A533B6C7-3203-4AEE-95BC-E867D49C88B5}" destId="{9F236B2A-6433-401D-953E-FC86D923A3BE}" srcOrd="1" destOrd="0" presId="urn:microsoft.com/office/officeart/2005/8/layout/list1"/>
    <dgm:cxn modelId="{2CF00A5D-9A8E-42A2-99EC-9B6152F8EC15}" type="presOf" srcId="{1622913C-0E8D-4169-9AE5-727426F5F33E}" destId="{52572EF0-E3B7-4D39-AC69-AD39A8373DE6}" srcOrd="1" destOrd="0" presId="urn:microsoft.com/office/officeart/2005/8/layout/list1"/>
    <dgm:cxn modelId="{1BD59E24-EEF8-4998-8DB1-3343142CAF57}" srcId="{2A136A90-6B59-45AD-BBA1-85AFD032E8F8}" destId="{4A4045ED-A119-4AA6-9C68-5FB2FD000427}" srcOrd="2" destOrd="0" parTransId="{3AFC7164-9B18-4D91-8BCD-E06AEDF44A1B}" sibTransId="{858335E1-0756-4935-AE41-5B216DCCD948}"/>
    <dgm:cxn modelId="{449DC68E-A152-41D5-ADA1-43B747A9E8A0}" type="presOf" srcId="{241E8FCC-77FC-4014-B4AC-C3A36AC74A3D}" destId="{A3FB240C-8625-493C-82E9-8CF262FF15CB}" srcOrd="1" destOrd="0" presId="urn:microsoft.com/office/officeart/2005/8/layout/list1"/>
    <dgm:cxn modelId="{3DC5914F-D2F4-44B1-B55F-61EC5D6A85B3}" type="presOf" srcId="{4A4045ED-A119-4AA6-9C68-5FB2FD000427}" destId="{12FEB779-618B-4854-88E9-390575D436B8}" srcOrd="1" destOrd="0" presId="urn:microsoft.com/office/officeart/2005/8/layout/list1"/>
    <dgm:cxn modelId="{3189B129-6112-4344-BCBE-92748E267E87}" srcId="{2A136A90-6B59-45AD-BBA1-85AFD032E8F8}" destId="{241E8FCC-77FC-4014-B4AC-C3A36AC74A3D}" srcOrd="4" destOrd="0" parTransId="{C8CB74D6-5CFE-4DD2-9C0B-73F359631C75}" sibTransId="{B3C2E4FD-2A03-4598-BE3C-EC7920E75F10}"/>
    <dgm:cxn modelId="{E6B5C814-3964-426D-92DD-D9D63E7A6D10}" type="presOf" srcId="{241E8FCC-77FC-4014-B4AC-C3A36AC74A3D}" destId="{55473C1B-7522-4C7F-82B8-4DB070BF81FD}" srcOrd="0" destOrd="0" presId="urn:microsoft.com/office/officeart/2005/8/layout/list1"/>
    <dgm:cxn modelId="{ED3A3C5F-399C-4DC8-886A-6E6B577829AB}" type="presOf" srcId="{A533B6C7-3203-4AEE-95BC-E867D49C88B5}" destId="{1281A6D2-5A4B-4B28-A324-2451A8523897}" srcOrd="0" destOrd="0" presId="urn:microsoft.com/office/officeart/2005/8/layout/list1"/>
    <dgm:cxn modelId="{0FE563DE-8338-4B45-BCFD-251C8642CABA}" srcId="{2A136A90-6B59-45AD-BBA1-85AFD032E8F8}" destId="{A533B6C7-3203-4AEE-95BC-E867D49C88B5}" srcOrd="1" destOrd="0" parTransId="{4FCAF1A9-8A97-45AC-B4A5-B91AEE5BC9BB}" sibTransId="{634EAA8A-B09B-42FE-8301-99FBFB2B9BD8}"/>
    <dgm:cxn modelId="{6DFAEE5D-9B4E-4558-926E-037B8A29B7F5}" type="presOf" srcId="{1622913C-0E8D-4169-9AE5-727426F5F33E}" destId="{B7889B0E-661C-4F99-878B-52856771E333}" srcOrd="0" destOrd="0" presId="urn:microsoft.com/office/officeart/2005/8/layout/list1"/>
    <dgm:cxn modelId="{F3FA2DD2-E223-478B-87CE-F0DFF105BA72}" type="presOf" srcId="{2A136A90-6B59-45AD-BBA1-85AFD032E8F8}" destId="{183A34DF-AA92-49E1-8191-0CF6AD17A6AA}" srcOrd="0" destOrd="0" presId="urn:microsoft.com/office/officeart/2005/8/layout/list1"/>
    <dgm:cxn modelId="{1FDEDC70-83B0-45AC-9042-1F5B0D4997CC}" srcId="{2A136A90-6B59-45AD-BBA1-85AFD032E8F8}" destId="{1622913C-0E8D-4169-9AE5-727426F5F33E}" srcOrd="3" destOrd="0" parTransId="{FAB7E7D5-5053-41B0-9951-4E532D371EF9}" sibTransId="{83521521-05A5-4821-A732-1148A6CB5B8C}"/>
    <dgm:cxn modelId="{95C48B4A-841D-4CC6-8037-17B004695ABD}" type="presParOf" srcId="{183A34DF-AA92-49E1-8191-0CF6AD17A6AA}" destId="{8F706C0E-1AB2-4161-86CE-4B3594B6EE51}" srcOrd="0" destOrd="0" presId="urn:microsoft.com/office/officeart/2005/8/layout/list1"/>
    <dgm:cxn modelId="{FFC54465-DFCF-47F5-918C-0E181CE5C22E}" type="presParOf" srcId="{8F706C0E-1AB2-4161-86CE-4B3594B6EE51}" destId="{428AD880-175D-49F1-A1F6-97F367C387BF}" srcOrd="0" destOrd="0" presId="urn:microsoft.com/office/officeart/2005/8/layout/list1"/>
    <dgm:cxn modelId="{06616978-2733-4810-B118-8F9BA927FD16}" type="presParOf" srcId="{8F706C0E-1AB2-4161-86CE-4B3594B6EE51}" destId="{A8B898EB-38C9-408E-9FE2-CB5C874FA50A}" srcOrd="1" destOrd="0" presId="urn:microsoft.com/office/officeart/2005/8/layout/list1"/>
    <dgm:cxn modelId="{067F30F8-9652-44A5-8C10-4FDBDAA06683}" type="presParOf" srcId="{183A34DF-AA92-49E1-8191-0CF6AD17A6AA}" destId="{010CCE66-3FB9-4F51-BDBC-33ABD28D8225}" srcOrd="1" destOrd="0" presId="urn:microsoft.com/office/officeart/2005/8/layout/list1"/>
    <dgm:cxn modelId="{BADABDE5-CF9C-4853-93BA-66DC7E204331}" type="presParOf" srcId="{183A34DF-AA92-49E1-8191-0CF6AD17A6AA}" destId="{CD67A140-C3A5-43E4-BD28-3C31B61E6EA3}" srcOrd="2" destOrd="0" presId="urn:microsoft.com/office/officeart/2005/8/layout/list1"/>
    <dgm:cxn modelId="{C5D668B9-3F06-4128-8646-51946C3B9034}" type="presParOf" srcId="{183A34DF-AA92-49E1-8191-0CF6AD17A6AA}" destId="{B5CDED1F-8360-491C-9402-4F19E16BD667}" srcOrd="3" destOrd="0" presId="urn:microsoft.com/office/officeart/2005/8/layout/list1"/>
    <dgm:cxn modelId="{A40C1C05-0AC6-461D-B689-F14411E4D840}" type="presParOf" srcId="{183A34DF-AA92-49E1-8191-0CF6AD17A6AA}" destId="{77070C8B-4365-4FE5-A117-9CDBA9EA1B7B}" srcOrd="4" destOrd="0" presId="urn:microsoft.com/office/officeart/2005/8/layout/list1"/>
    <dgm:cxn modelId="{B4E20F62-9A33-4968-B0CB-15DF3EF7ABE1}" type="presParOf" srcId="{77070C8B-4365-4FE5-A117-9CDBA9EA1B7B}" destId="{1281A6D2-5A4B-4B28-A324-2451A8523897}" srcOrd="0" destOrd="0" presId="urn:microsoft.com/office/officeart/2005/8/layout/list1"/>
    <dgm:cxn modelId="{D1976977-F2D1-4FE8-94FD-327942A8E485}" type="presParOf" srcId="{77070C8B-4365-4FE5-A117-9CDBA9EA1B7B}" destId="{9F236B2A-6433-401D-953E-FC86D923A3BE}" srcOrd="1" destOrd="0" presId="urn:microsoft.com/office/officeart/2005/8/layout/list1"/>
    <dgm:cxn modelId="{7B427A2C-AE4B-4DE3-879C-0E972E2F29D7}" type="presParOf" srcId="{183A34DF-AA92-49E1-8191-0CF6AD17A6AA}" destId="{622D5052-0558-4614-99B8-0AD5AD5D765D}" srcOrd="5" destOrd="0" presId="urn:microsoft.com/office/officeart/2005/8/layout/list1"/>
    <dgm:cxn modelId="{058558D1-E78F-4CA9-A067-3C3630C53F7F}" type="presParOf" srcId="{183A34DF-AA92-49E1-8191-0CF6AD17A6AA}" destId="{87E2FD7C-0729-47B8-B1FB-A44E439BE764}" srcOrd="6" destOrd="0" presId="urn:microsoft.com/office/officeart/2005/8/layout/list1"/>
    <dgm:cxn modelId="{41A162A4-482B-43B1-BFA4-808540FEAAE3}" type="presParOf" srcId="{183A34DF-AA92-49E1-8191-0CF6AD17A6AA}" destId="{6052B25F-36DF-4A5F-BA08-1F9785D05B9B}" srcOrd="7" destOrd="0" presId="urn:microsoft.com/office/officeart/2005/8/layout/list1"/>
    <dgm:cxn modelId="{F2C8403A-64D6-45FB-A58E-31FD9F790E7A}" type="presParOf" srcId="{183A34DF-AA92-49E1-8191-0CF6AD17A6AA}" destId="{C731DBC8-0E99-4639-ACA2-7ACEFA2844BF}" srcOrd="8" destOrd="0" presId="urn:microsoft.com/office/officeart/2005/8/layout/list1"/>
    <dgm:cxn modelId="{D9DC058C-4066-4B09-9D9B-23E993FEB131}" type="presParOf" srcId="{C731DBC8-0E99-4639-ACA2-7ACEFA2844BF}" destId="{35933558-DB26-4802-B4E2-672716F88346}" srcOrd="0" destOrd="0" presId="urn:microsoft.com/office/officeart/2005/8/layout/list1"/>
    <dgm:cxn modelId="{6672B93F-6B47-4AE2-9454-CD8ADEE7BD3D}" type="presParOf" srcId="{C731DBC8-0E99-4639-ACA2-7ACEFA2844BF}" destId="{12FEB779-618B-4854-88E9-390575D436B8}" srcOrd="1" destOrd="0" presId="urn:microsoft.com/office/officeart/2005/8/layout/list1"/>
    <dgm:cxn modelId="{4A786201-D057-443A-BDFE-A96107F20C0E}" type="presParOf" srcId="{183A34DF-AA92-49E1-8191-0CF6AD17A6AA}" destId="{0E7DA70E-372B-453D-9992-B9F46E5D404C}" srcOrd="9" destOrd="0" presId="urn:microsoft.com/office/officeart/2005/8/layout/list1"/>
    <dgm:cxn modelId="{0D2807FF-36BF-4B64-8F60-DE53CBDD8147}" type="presParOf" srcId="{183A34DF-AA92-49E1-8191-0CF6AD17A6AA}" destId="{E7351307-5BD1-403B-A1BF-1058796C5E99}" srcOrd="10" destOrd="0" presId="urn:microsoft.com/office/officeart/2005/8/layout/list1"/>
    <dgm:cxn modelId="{58D7328D-B670-455D-9105-8EC707665056}" type="presParOf" srcId="{183A34DF-AA92-49E1-8191-0CF6AD17A6AA}" destId="{94D0CCF5-3B52-43E6-B7AF-EA01E5B9D59C}" srcOrd="11" destOrd="0" presId="urn:microsoft.com/office/officeart/2005/8/layout/list1"/>
    <dgm:cxn modelId="{7B48FE66-9E35-489F-80D5-CBC6AA6DAE60}" type="presParOf" srcId="{183A34DF-AA92-49E1-8191-0CF6AD17A6AA}" destId="{2A3A4D69-F608-4486-8A08-F6C0E993AC68}" srcOrd="12" destOrd="0" presId="urn:microsoft.com/office/officeart/2005/8/layout/list1"/>
    <dgm:cxn modelId="{9D038FFB-88D7-432E-BB67-8C9186B0FA39}" type="presParOf" srcId="{2A3A4D69-F608-4486-8A08-F6C0E993AC68}" destId="{B7889B0E-661C-4F99-878B-52856771E333}" srcOrd="0" destOrd="0" presId="urn:microsoft.com/office/officeart/2005/8/layout/list1"/>
    <dgm:cxn modelId="{16E3C118-31E2-4133-A009-40A30AAFA976}" type="presParOf" srcId="{2A3A4D69-F608-4486-8A08-F6C0E993AC68}" destId="{52572EF0-E3B7-4D39-AC69-AD39A8373DE6}" srcOrd="1" destOrd="0" presId="urn:microsoft.com/office/officeart/2005/8/layout/list1"/>
    <dgm:cxn modelId="{658EA4D7-A4DB-45B5-A490-231AD73EFAA2}" type="presParOf" srcId="{183A34DF-AA92-49E1-8191-0CF6AD17A6AA}" destId="{DE990773-9162-42DE-9E5C-FDB78F8B7381}" srcOrd="13" destOrd="0" presId="urn:microsoft.com/office/officeart/2005/8/layout/list1"/>
    <dgm:cxn modelId="{5470FD1C-7CCC-4F0E-BC4C-FAA298A406D7}" type="presParOf" srcId="{183A34DF-AA92-49E1-8191-0CF6AD17A6AA}" destId="{65D6508C-DCFA-4029-95D7-A08EB226A26A}" srcOrd="14" destOrd="0" presId="urn:microsoft.com/office/officeart/2005/8/layout/list1"/>
    <dgm:cxn modelId="{CB6817CE-BAA5-489D-A2A4-C7ABC7262FBD}" type="presParOf" srcId="{183A34DF-AA92-49E1-8191-0CF6AD17A6AA}" destId="{B0C2E770-3937-4185-AA94-1D519C871EDE}" srcOrd="15" destOrd="0" presId="urn:microsoft.com/office/officeart/2005/8/layout/list1"/>
    <dgm:cxn modelId="{AB39A6B0-35B3-4F34-AE20-A8CD8F804867}" type="presParOf" srcId="{183A34DF-AA92-49E1-8191-0CF6AD17A6AA}" destId="{2E15C406-3CD6-4F89-8832-F3E3CEBE7BB5}" srcOrd="16" destOrd="0" presId="urn:microsoft.com/office/officeart/2005/8/layout/list1"/>
    <dgm:cxn modelId="{DDEBF324-36BF-4FBD-8802-514FE13AF3A9}" type="presParOf" srcId="{2E15C406-3CD6-4F89-8832-F3E3CEBE7BB5}" destId="{55473C1B-7522-4C7F-82B8-4DB070BF81FD}" srcOrd="0" destOrd="0" presId="urn:microsoft.com/office/officeart/2005/8/layout/list1"/>
    <dgm:cxn modelId="{C179D012-0B54-4E9C-A9E7-E567CDD9B8BE}" type="presParOf" srcId="{2E15C406-3CD6-4F89-8832-F3E3CEBE7BB5}" destId="{A3FB240C-8625-493C-82E9-8CF262FF15CB}" srcOrd="1" destOrd="0" presId="urn:microsoft.com/office/officeart/2005/8/layout/list1"/>
    <dgm:cxn modelId="{E5696A9B-082B-4966-8911-084B58AA5B87}" type="presParOf" srcId="{183A34DF-AA92-49E1-8191-0CF6AD17A6AA}" destId="{96262AFD-645A-457F-93FA-93976759CA1F}" srcOrd="17" destOrd="0" presId="urn:microsoft.com/office/officeart/2005/8/layout/list1"/>
    <dgm:cxn modelId="{24C641F9-8AD9-446F-8F05-69F1B408FBDB}" type="presParOf" srcId="{183A34DF-AA92-49E1-8191-0CF6AD17A6AA}" destId="{E32111A4-AE31-4A0D-917B-C453F9EF81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7A140-C3A5-43E4-BD28-3C31B61E6EA3}">
      <dsp:nvSpPr>
        <dsp:cNvPr id="0" name=""/>
        <dsp:cNvSpPr/>
      </dsp:nvSpPr>
      <dsp:spPr>
        <a:xfrm>
          <a:off x="0" y="5024468"/>
          <a:ext cx="803365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98EB-38C9-408E-9FE2-CB5C874FA50A}">
      <dsp:nvSpPr>
        <dsp:cNvPr id="0" name=""/>
        <dsp:cNvSpPr/>
      </dsp:nvSpPr>
      <dsp:spPr>
        <a:xfrm>
          <a:off x="356571" y="91438"/>
          <a:ext cx="7670120" cy="1343700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57" tIns="0" rIns="212557" bIns="0" numCol="1" spcCol="1270" rtlCol="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noProof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noProof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-</a:t>
          </a:r>
          <a:r>
            <a:rPr lang="ru-RU" sz="10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uk-UA" sz="2400" i="1" kern="1200" dirty="0" smtClean="0">
              <a:latin typeface="Arial" pitchFamily="34" charset="0"/>
              <a:cs typeface="Arial" pitchFamily="34" charset="0"/>
            </a:rPr>
            <a:t>складник життєвої компетентності, що стосується взаємодії особистості й навколишнього середовища                (О.</a:t>
          </a:r>
          <a:r>
            <a:rPr lang="uk-UA" sz="2400" i="1" kern="1200" dirty="0" err="1" smtClean="0">
              <a:latin typeface="Arial" pitchFamily="34" charset="0"/>
              <a:cs typeface="Arial" pitchFamily="34" charset="0"/>
            </a:rPr>
            <a:t>Гуренкова</a:t>
          </a:r>
          <a:r>
            <a:rPr lang="uk-UA" sz="2400" i="1" kern="1200" dirty="0" smtClean="0">
              <a:latin typeface="Arial" pitchFamily="34" charset="0"/>
              <a:cs typeface="Arial" pitchFamily="34" charset="0"/>
            </a:rPr>
            <a:t>, Л. </a:t>
          </a:r>
          <a:r>
            <a:rPr lang="uk-UA" sz="2400" i="1" kern="1200" dirty="0" err="1" smtClean="0">
              <a:latin typeface="Arial" pitchFamily="34" charset="0"/>
              <a:cs typeface="Arial" pitchFamily="34" charset="0"/>
            </a:rPr>
            <a:t>Хоружа</a:t>
          </a:r>
          <a:r>
            <a:rPr lang="uk-UA" sz="2400" i="1" kern="1200" dirty="0" smtClean="0">
              <a:latin typeface="Arial" pitchFamily="34" charset="0"/>
              <a:cs typeface="Arial" pitchFamily="34" charset="0"/>
            </a:rPr>
            <a:t>, І. </a:t>
          </a:r>
          <a:r>
            <a:rPr lang="uk-UA" sz="2400" i="1" kern="1200" dirty="0" err="1" smtClean="0">
              <a:latin typeface="Arial" pitchFamily="34" charset="0"/>
              <a:cs typeface="Arial" pitchFamily="34" charset="0"/>
            </a:rPr>
            <a:t>Ящук</a:t>
          </a:r>
          <a:r>
            <a:rPr lang="uk-UA" sz="2400" i="1" kern="1200" dirty="0" smtClean="0">
              <a:latin typeface="Arial" pitchFamily="34" charset="0"/>
              <a:cs typeface="Arial" pitchFamily="34" charset="0"/>
            </a:rPr>
            <a:t>);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i="1" kern="1200" noProof="0" dirty="0"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sp:txBody>
      <dsp:txXfrm>
        <a:off x="356571" y="91438"/>
        <a:ext cx="7670120" cy="1343700"/>
      </dsp:txXfrm>
    </dsp:sp>
    <dsp:sp modelId="{87E2FD7C-0729-47B8-B1FB-A44E439BE764}">
      <dsp:nvSpPr>
        <dsp:cNvPr id="0" name=""/>
        <dsp:cNvSpPr/>
      </dsp:nvSpPr>
      <dsp:spPr>
        <a:xfrm>
          <a:off x="0" y="5024468"/>
          <a:ext cx="803365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6B2A-6433-401D-953E-FC86D923A3BE}">
      <dsp:nvSpPr>
        <dsp:cNvPr id="0" name=""/>
        <dsp:cNvSpPr/>
      </dsp:nvSpPr>
      <dsp:spPr>
        <a:xfrm>
          <a:off x="365986" y="1562114"/>
          <a:ext cx="7663989" cy="1382194"/>
        </a:xfrm>
        <a:prstGeom prst="roundRect">
          <a:avLst/>
        </a:prstGeom>
        <a:solidFill>
          <a:schemeClr val="accent2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557" tIns="0" rIns="212557" bIns="0" numCol="1" spcCol="1270" rtlCol="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dirty="0" smtClean="0">
            <a:latin typeface="Arial" pitchFamily="34" charset="0"/>
            <a:cs typeface="Arial" pitchFamily="34" charset="0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uk-UA" sz="2400" i="1" kern="1200" dirty="0" smtClean="0">
              <a:latin typeface="Arial" pitchFamily="34" charset="0"/>
              <a:cs typeface="Arial" pitchFamily="34" charset="0"/>
            </a:rPr>
            <a:t>особистісну характеристику, яка входить до складу </a:t>
          </a:r>
          <a:r>
            <a:rPr lang="uk-UA" sz="2400" i="1" kern="1200" dirty="0" err="1" smtClean="0">
              <a:latin typeface="Arial" pitchFamily="34" charset="0"/>
              <a:cs typeface="Arial" pitchFamily="34" charset="0"/>
            </a:rPr>
            <a:t>здоров’язбережувальної</a:t>
          </a:r>
          <a:r>
            <a:rPr lang="uk-UA" sz="2400" i="1" kern="1200" dirty="0" smtClean="0">
              <a:latin typeface="Arial" pitchFamily="34" charset="0"/>
              <a:cs typeface="Arial" pitchFamily="34" charset="0"/>
            </a:rPr>
            <a:t> компетентності  (Н.Єрмакова);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2400" i="1" kern="1200" noProof="0" dirty="0"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sp:txBody>
      <dsp:txXfrm>
        <a:off x="365986" y="1562114"/>
        <a:ext cx="7663989" cy="1382194"/>
      </dsp:txXfrm>
    </dsp:sp>
    <dsp:sp modelId="{E7351307-5BD1-403B-A1BF-1058796C5E99}">
      <dsp:nvSpPr>
        <dsp:cNvPr id="0" name=""/>
        <dsp:cNvSpPr/>
      </dsp:nvSpPr>
      <dsp:spPr>
        <a:xfrm>
          <a:off x="0" y="5024468"/>
          <a:ext cx="8033657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FD3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B779-618B-4854-88E9-390575D436B8}">
      <dsp:nvSpPr>
        <dsp:cNvPr id="0" name=""/>
        <dsp:cNvSpPr/>
      </dsp:nvSpPr>
      <dsp:spPr>
        <a:xfrm>
          <a:off x="359317" y="3086869"/>
          <a:ext cx="7672593" cy="1994584"/>
        </a:xfrm>
        <a:prstGeom prst="roundRect">
          <a:avLst/>
        </a:prstGeom>
        <a:solidFill>
          <a:schemeClr val="accent6"/>
        </a:solidFill>
        <a:ln w="12700" cap="flat" cmpd="sng" algn="in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12557" tIns="0" rIns="212557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 smtClean="0">
            <a:latin typeface="Arial" pitchFamily="34" charset="0"/>
            <a:cs typeface="Arial" pitchFamily="34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 </a:t>
          </a:r>
          <a:r>
            <a:rPr lang="uk-UA" sz="1800" i="1" kern="1200" dirty="0" smtClean="0">
              <a:latin typeface="Arial" pitchFamily="34" charset="0"/>
              <a:cs typeface="Arial" pitchFamily="34" charset="0"/>
            </a:rPr>
            <a:t>інтегративний результат навчання, що виходить за межі предметного складника навчання ,пов’язаний із набуттям системи знань, умінь і ціннісних орієнтацій особистості у сфері екологічної діяльності, які формуються передусім завдяки опануванню змісту предметів екологічного спрямування   й застосуванню </a:t>
          </a:r>
          <a:r>
            <a:rPr lang="uk-UA" sz="1800" i="1" kern="1200" dirty="0" err="1" smtClean="0">
              <a:latin typeface="Arial" pitchFamily="34" charset="0"/>
              <a:cs typeface="Arial" pitchFamily="34" charset="0"/>
            </a:rPr>
            <a:t>медіатехнологій</a:t>
          </a:r>
          <a:r>
            <a:rPr lang="uk-UA" sz="1800" i="1" kern="1200" dirty="0" smtClean="0">
              <a:latin typeface="Arial" pitchFamily="34" charset="0"/>
              <a:cs typeface="Arial" pitchFamily="34" charset="0"/>
            </a:rPr>
            <a:t> взагалі та </a:t>
          </a:r>
          <a:r>
            <a:rPr lang="uk-UA" sz="1800" i="1" kern="1200" dirty="0" err="1" smtClean="0">
              <a:latin typeface="Arial" pitchFamily="34" charset="0"/>
              <a:cs typeface="Arial" pitchFamily="34" charset="0"/>
            </a:rPr>
            <a:t>медіазасобів</a:t>
          </a:r>
          <a:r>
            <a:rPr lang="uk-UA" sz="1800" i="1" kern="1200" dirty="0" smtClean="0">
              <a:latin typeface="Arial" pitchFamily="34" charset="0"/>
              <a:cs typeface="Arial" pitchFamily="34" charset="0"/>
            </a:rPr>
            <a:t>, зокрема.(І.</a:t>
          </a:r>
          <a:r>
            <a:rPr lang="uk-UA" sz="1800" i="1" kern="1200" dirty="0" err="1" smtClean="0">
              <a:latin typeface="Arial" pitchFamily="34" charset="0"/>
              <a:cs typeface="Arial" pitchFamily="34" charset="0"/>
            </a:rPr>
            <a:t>Родигіна</a:t>
          </a:r>
          <a:r>
            <a:rPr lang="uk-UA" sz="1800" i="1" kern="1200" dirty="0" smtClean="0">
              <a:latin typeface="Arial" pitchFamily="34" charset="0"/>
              <a:cs typeface="Arial" pitchFamily="34" charset="0"/>
            </a:rPr>
            <a:t>);</a:t>
          </a:r>
          <a:endParaRPr lang="ru-RU" sz="1800" i="1" kern="1200" noProof="0" dirty="0"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sp:txBody>
      <dsp:txXfrm>
        <a:off x="359317" y="3086869"/>
        <a:ext cx="7672593" cy="19945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7A140-C3A5-43E4-BD28-3C31B61E6EA3}">
      <dsp:nvSpPr>
        <dsp:cNvPr id="0" name=""/>
        <dsp:cNvSpPr/>
      </dsp:nvSpPr>
      <dsp:spPr>
        <a:xfrm>
          <a:off x="0" y="646746"/>
          <a:ext cx="924850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898EB-38C9-408E-9FE2-CB5C874FA50A}">
      <dsp:nvSpPr>
        <dsp:cNvPr id="0" name=""/>
        <dsp:cNvSpPr/>
      </dsp:nvSpPr>
      <dsp:spPr>
        <a:xfrm>
          <a:off x="31342" y="627009"/>
          <a:ext cx="8838339" cy="864268"/>
        </a:xfrm>
        <a:prstGeom prst="roundRect">
          <a:avLst/>
        </a:prstGeom>
        <a:solidFill>
          <a:schemeClr val="accent6"/>
        </a:solidFill>
        <a:ln w="50800" cap="flat" cmpd="sng" algn="in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44700" tIns="0" rIns="244700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аналітичну роботу з пресою, написання власних текстів (стаття на сайті, </a:t>
          </a:r>
          <a:r>
            <a:rPr lang="uk-UA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блог</a:t>
          </a:r>
          <a:r>
            <a:rPr lang="uk-UA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пост у соціальних мережах);</a:t>
          </a:r>
          <a:endParaRPr lang="ru-RU" sz="1800" b="1" kern="1200" noProof="0" dirty="0">
            <a:solidFill>
              <a:schemeClr val="tx1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sp:txBody>
      <dsp:txXfrm>
        <a:off x="31342" y="627009"/>
        <a:ext cx="8838339" cy="864268"/>
      </dsp:txXfrm>
    </dsp:sp>
    <dsp:sp modelId="{87E2FD7C-0729-47B8-B1FB-A44E439BE764}">
      <dsp:nvSpPr>
        <dsp:cNvPr id="0" name=""/>
        <dsp:cNvSpPr/>
      </dsp:nvSpPr>
      <dsp:spPr>
        <a:xfrm>
          <a:off x="0" y="1738678"/>
          <a:ext cx="924850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6B2A-6433-401D-953E-FC86D923A3BE}">
      <dsp:nvSpPr>
        <dsp:cNvPr id="0" name=""/>
        <dsp:cNvSpPr/>
      </dsp:nvSpPr>
      <dsp:spPr>
        <a:xfrm>
          <a:off x="24802" y="1617704"/>
          <a:ext cx="8818753" cy="822651"/>
        </a:xfrm>
        <a:prstGeom prst="roundRect">
          <a:avLst/>
        </a:prstGeom>
        <a:solidFill>
          <a:schemeClr val="accent2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00" tIns="0" rIns="244700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створення власного форуму чи тексту (інфографіка, рекламний </a:t>
          </a:r>
          <a:r>
            <a:rPr lang="uk-UA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постер</a:t>
          </a:r>
          <a:r>
            <a:rPr lang="uk-UA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афіша, плакат тощо), «хімічні помилки» (в Інтернеті, ЗМІ, міських оголошеннях), сайту/сторінки вчених-хіміків, біологів;</a:t>
          </a:r>
          <a:endParaRPr lang="ru-RU" sz="1800" b="1" kern="1200" noProof="0" dirty="0">
            <a:solidFill>
              <a:schemeClr val="tx1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sp:txBody>
      <dsp:txXfrm>
        <a:off x="24802" y="1617704"/>
        <a:ext cx="8818753" cy="822651"/>
      </dsp:txXfrm>
    </dsp:sp>
    <dsp:sp modelId="{E7351307-5BD1-403B-A1BF-1058796C5E99}">
      <dsp:nvSpPr>
        <dsp:cNvPr id="0" name=""/>
        <dsp:cNvSpPr/>
      </dsp:nvSpPr>
      <dsp:spPr>
        <a:xfrm>
          <a:off x="0" y="2861447"/>
          <a:ext cx="924850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rgbClr val="FFD3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B779-618B-4854-88E9-390575D436B8}">
      <dsp:nvSpPr>
        <dsp:cNvPr id="0" name=""/>
        <dsp:cNvSpPr/>
      </dsp:nvSpPr>
      <dsp:spPr>
        <a:xfrm>
          <a:off x="6323" y="2603863"/>
          <a:ext cx="8811104" cy="853489"/>
        </a:xfrm>
        <a:prstGeom prst="roundRect">
          <a:avLst/>
        </a:prstGeom>
        <a:solidFill>
          <a:srgbClr val="FFD347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00" tIns="0" rIns="244700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використання рекламних роликів до тем,  коротких анімаційних фільмів із метою аналізування, інтерпретування;</a:t>
          </a:r>
          <a:endParaRPr lang="ru-RU" sz="1800" b="1" kern="1200" noProof="0" dirty="0">
            <a:solidFill>
              <a:schemeClr val="tx1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sp:txBody>
      <dsp:txXfrm>
        <a:off x="6323" y="2603863"/>
        <a:ext cx="8811104" cy="853489"/>
      </dsp:txXfrm>
    </dsp:sp>
    <dsp:sp modelId="{65D6508C-DCFA-4029-95D7-A08EB226A26A}">
      <dsp:nvSpPr>
        <dsp:cNvPr id="0" name=""/>
        <dsp:cNvSpPr/>
      </dsp:nvSpPr>
      <dsp:spPr>
        <a:xfrm>
          <a:off x="0" y="4311245"/>
          <a:ext cx="924850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72EF0-E3B7-4D39-AC69-AD39A8373DE6}">
      <dsp:nvSpPr>
        <dsp:cNvPr id="0" name=""/>
        <dsp:cNvSpPr/>
      </dsp:nvSpPr>
      <dsp:spPr>
        <a:xfrm>
          <a:off x="45666" y="4481317"/>
          <a:ext cx="8821797" cy="1180518"/>
        </a:xfrm>
        <a:prstGeom prst="roundRect">
          <a:avLst/>
        </a:prstGeom>
        <a:solidFill>
          <a:schemeClr val="accent4"/>
        </a:solidFill>
        <a:ln w="12700" cap="flat" cmpd="sng" algn="in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4700" tIns="0" rIns="244700" bIns="0" numCol="1" spcCol="1270" rtlCol="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застосування методів (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“Метод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прес”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“Обери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позицію”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“Асоціативний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кущ”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“Рюкзак”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 і прийомів розвитку рефлексії  емоцій і почуттів (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“Смайлики”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“Комплимент”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“Різні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кольори”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“Пейзаж”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), рефлексії діяльності (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“Квітка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засвоєння”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“Сніжна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грудка”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“Синквейн”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uk-UA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“Акрослово”</a:t>
          </a:r>
          <a:r>
            <a:rPr lang="uk-UA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 та  аналітичного, критичного мислення;</a:t>
          </a:r>
          <a:endParaRPr lang="ru-RU" sz="1600" b="1" kern="1200" noProof="0" dirty="0">
            <a:solidFill>
              <a:schemeClr val="tx1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sp:txBody>
      <dsp:txXfrm>
        <a:off x="45666" y="4481317"/>
        <a:ext cx="8821797" cy="1180518"/>
      </dsp:txXfrm>
    </dsp:sp>
    <dsp:sp modelId="{E32111A4-AE31-4A0D-917B-C453F9EF8101}">
      <dsp:nvSpPr>
        <dsp:cNvPr id="0" name=""/>
        <dsp:cNvSpPr/>
      </dsp:nvSpPr>
      <dsp:spPr>
        <a:xfrm flipV="1">
          <a:off x="0" y="5588746"/>
          <a:ext cx="9248503" cy="730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B240C-8625-493C-82E9-8CF262FF15CB}">
      <dsp:nvSpPr>
        <dsp:cNvPr id="0" name=""/>
        <dsp:cNvSpPr/>
      </dsp:nvSpPr>
      <dsp:spPr>
        <a:xfrm>
          <a:off x="54369" y="3501178"/>
          <a:ext cx="8784270" cy="796992"/>
        </a:xfrm>
        <a:prstGeom prst="roundRect">
          <a:avLst/>
        </a:prstGeom>
        <a:gradFill rotWithShape="1">
          <a:gsLst>
            <a:gs pos="0">
              <a:schemeClr val="accent5">
                <a:tint val="67000"/>
                <a:satMod val="105000"/>
                <a:lumMod val="110000"/>
              </a:schemeClr>
            </a:gs>
            <a:gs pos="50000">
              <a:schemeClr val="accent5">
                <a:tint val="73000"/>
                <a:satMod val="103000"/>
                <a:lumMod val="105000"/>
              </a:schemeClr>
            </a:gs>
            <a:gs pos="100000">
              <a:schemeClr val="accent5"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4700" tIns="0" rIns="244700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проведення занять у форматі </a:t>
          </a:r>
          <a:r>
            <a:rPr lang="uk-UA" sz="1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медіаклубу</a:t>
          </a:r>
          <a:r>
            <a:rPr lang="uk-UA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ru-RU" sz="1800" b="1" kern="1200" noProof="0" dirty="0">
            <a:solidFill>
              <a:schemeClr val="tx1"/>
            </a:solidFill>
            <a:latin typeface="Arial" pitchFamily="34" charset="0"/>
            <a:ea typeface="Tahoma" panose="020B0604030504040204" pitchFamily="34" charset="0"/>
            <a:cs typeface="Arial" pitchFamily="34" charset="0"/>
          </a:endParaRPr>
        </a:p>
      </dsp:txBody>
      <dsp:txXfrm>
        <a:off x="54369" y="3501178"/>
        <a:ext cx="8784270" cy="796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3EAE5-D242-4B2B-9BCF-F04943309E0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19D0F-8A47-4428-BAF9-21754D5FD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pPr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57915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pPr/>
              <a:t>34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75791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pPr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251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pPr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6904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pPr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84060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pPr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251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pPr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9258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pPr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36904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pPr/>
              <a:t>13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2515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pPr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04512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svg"/><Relationship Id="rId10" Type="http://schemas.microsoft.com/office/2007/relationships/diagramDrawing" Target="../diagrams/drawing2.xml"/><Relationship Id="rId9" Type="http://schemas.openxmlformats.org/officeDocument/2006/relationships/diagramColors" Target="../diagrams/colors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9" Type="http://schemas.openxmlformats.org/officeDocument/2006/relationships/image" Target="../media/image6.svg"/><Relationship Id="rId1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lOW30zCCY" TargetMode="External"/><Relationship Id="rId2" Type="http://schemas.openxmlformats.org/officeDocument/2006/relationships/hyperlink" Target="https://www.youtube.com/watch?v=ELqLBa4Nst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WagV7VrI34sQ9Ro" TargetMode="External"/><Relationship Id="rId4" Type="http://schemas.openxmlformats.org/officeDocument/2006/relationships/hyperlink" Target="https://drive.google.com/file/d/15rDfOSVS1qVmwf_OVid9yMrradroH5aJ/view?usp=sharin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Линя\Desktop\141425064_3686748368027559_1210921360850291840_n.jpg"/>
          <p:cNvPicPr>
            <a:picLocks noChangeAspect="1" noChangeArrowheads="1"/>
          </p:cNvPicPr>
          <p:nvPr/>
        </p:nvPicPr>
        <p:blipFill>
          <a:blip r:embed="rId2"/>
          <a:srcRect l="1535" t="22615" b="19675"/>
          <a:stretch>
            <a:fillRect/>
          </a:stretch>
        </p:blipFill>
        <p:spPr bwMode="auto">
          <a:xfrm>
            <a:off x="2586446" y="0"/>
            <a:ext cx="6583679" cy="150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647611" y="4963886"/>
            <a:ext cx="3191692" cy="171123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 txBox="1">
            <a:spLocks/>
          </p:cNvSpPr>
          <p:nvPr/>
        </p:nvSpPr>
        <p:spPr>
          <a:xfrm>
            <a:off x="8686801" y="5003074"/>
            <a:ext cx="3161210" cy="1541419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000" b="1" i="0" u="none" strike="noStrike" kern="1200" cap="all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300" b="1" i="0" u="none" strike="noStrike" kern="1200" cap="all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Кожокар</a:t>
            </a:r>
            <a:endParaRPr lang="uk-UA" sz="2300" b="1" cap="all" dirty="0" smtClean="0">
              <a:latin typeface="Arial Blac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300" b="1" i="0" u="none" strike="noStrike" kern="1200" cap="all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Лілія</a:t>
            </a:r>
            <a:r>
              <a:rPr lang="uk-UA" sz="2300" b="1" cap="all" dirty="0" smtClean="0"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uk-UA" sz="2300" b="1" i="0" u="none" strike="noStrike" kern="1200" cap="all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kumimoji="0" lang="uk-UA" sz="2300" b="1" i="0" u="none" strike="noStrike" kern="1200" cap="all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митрівна</a:t>
            </a:r>
            <a:r>
              <a:rPr kumimoji="0" lang="uk-UA" sz="1900" b="1" i="0" u="none" strike="noStrike" kern="1200" cap="all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700" b="1" i="0" u="none" strike="noStrike" kern="1200" cap="all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учитель хімії та біології </a:t>
            </a:r>
            <a:endParaRPr kumimoji="0" lang="en-US" sz="1700" b="1" i="0" u="none" strike="noStrike" kern="1200" cap="all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700" b="1" i="0" u="none" strike="noStrike" kern="1200" cap="all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Запорізького академічного ліцею №34</a:t>
            </a:r>
          </a:p>
          <a:p>
            <a:pPr lvl="0" algn="ctr" defTabSz="914400">
              <a:lnSpc>
                <a:spcPct val="120000"/>
              </a:lnSpc>
              <a:spcBef>
                <a:spcPts val="700"/>
              </a:spcBef>
              <a:buClr>
                <a:schemeClr val="tx2"/>
              </a:buClr>
            </a:pPr>
            <a:r>
              <a:rPr lang="uk-UA" sz="1700" b="1" cap="all" dirty="0" smtClean="0">
                <a:latin typeface="Arial Black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спеціаліст І категорії </a:t>
            </a:r>
            <a:endParaRPr kumimoji="0" lang="en-US" sz="1700" b="1" i="0" u="none" strike="noStrike" kern="1200" cap="all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1" i="0" u="none" strike="noStrike" kern="1200" cap="all" spc="40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286000" y="1619795"/>
            <a:ext cx="6675120" cy="4676503"/>
          </a:xfrm>
          <a:prstGeom prst="wedgeEllipseCallout">
            <a:avLst>
              <a:gd name="adj1" fmla="val 45271"/>
              <a:gd name="adj2" fmla="val 5126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58983" y="2090056"/>
            <a:ext cx="81512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Мед</a:t>
            </a: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іазасоби </a:t>
            </a:r>
            <a:br>
              <a:rPr lang="uk-UA" sz="32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формування </a:t>
            </a:r>
            <a:br>
              <a:rPr lang="uk-UA" sz="32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екологічної компетентності </a:t>
            </a:r>
            <a:br>
              <a:rPr lang="uk-UA" sz="3200" b="1" i="1" dirty="0" smtClean="0">
                <a:latin typeface="Arial" pitchFamily="34" charset="0"/>
                <a:cs typeface="Arial" pitchFamily="34" charset="0"/>
              </a:rPr>
            </a:br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здобувачів освіти  </a:t>
            </a:r>
          </a:p>
          <a:p>
            <a:pPr algn="ctr"/>
            <a:r>
              <a:rPr lang="uk-UA" sz="3200" b="1" i="1" dirty="0" smtClean="0">
                <a:latin typeface="Arial" pitchFamily="34" charset="0"/>
                <a:cs typeface="Arial" pitchFamily="34" charset="0"/>
              </a:rPr>
              <a:t>на уроках хімії та біології</a:t>
            </a:r>
            <a:endParaRPr lang="ru-RU" sz="3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091" y="1254035"/>
            <a:ext cx="8059783" cy="5199016"/>
          </a:xfrm>
        </p:spPr>
        <p:txBody>
          <a:bodyPr rtlCol="0">
            <a:normAutofit fontScale="85000" lnSpcReduction="10000"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етапі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сприйняття</a:t>
            </a:r>
            <a:r>
              <a:rPr lang="uk-UA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й засвоєння </a:t>
            </a:r>
            <a:r>
              <a:rPr lang="uk-UA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матеріалу”</a:t>
            </a:r>
            <a:r>
              <a:rPr lang="uk-UA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 в груповій діяльності застосовує кейси екологічної тематики, що сприяє розвитку навичок розв'язування практичних завдань, критичного мислення, аналізування інформації .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арсеналі вчителя безліч інноваційних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медіазасобів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авторські мультимедійні дидактичні вправи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LearningApps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вправи з використанням хмари слів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WordArt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інтерактивна стіна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Padlet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ментальні карти, інтерактивні конспекти.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Доцільними для досягнення мети стали комп’ютерні анімації та віртуальні лабораторії.  Перші - дають можливість наочно й динамічно розглядати багато природних явищ та отримувати соціокультурні знання під час вивчення нового матеріалу; інші - значно скоротити час виконання практичних робіт і лабораторних дослідів, за нестачі реактивів допомагають виконати практичну частину програми.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/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xmlns="" id="{9C15E21A-C111-4D39-BB47-E83988E5A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9" name="Группа 9">
              <a:extLst>
                <a:ext uri="{FF2B5EF4-FFF2-40B4-BE49-F238E27FC236}">
                  <a16:creationId xmlns:a16="http://schemas.microsoft.com/office/drawing/2014/main" xmlns="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2" name="Графический объект 11" descr="Пробирки">
              <a:extLst>
                <a:ext uri="{FF2B5EF4-FFF2-40B4-BE49-F238E27FC236}">
                  <a16:creationId xmlns:a16="http://schemas.microsoft.com/office/drawing/2014/main" xmlns="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918" y="182246"/>
            <a:ext cx="8378529" cy="1254670"/>
          </a:xfrm>
        </p:spPr>
        <p:txBody>
          <a:bodyPr rtlCol="0">
            <a:noAutofit/>
          </a:bodyPr>
          <a:lstStyle/>
          <a:p>
            <a:pPr algn="ctr"/>
            <a:r>
              <a:rPr lang="uk-UA" sz="4400" dirty="0" smtClean="0">
                <a:solidFill>
                  <a:srgbClr val="990099"/>
                </a:solidFill>
                <a:latin typeface="Arial Black" pitchFamily="34" charset="0"/>
              </a:rPr>
              <a:t>Технологія досвіду</a:t>
            </a:r>
            <a:endParaRPr lang="ru-RU" sz="4400" dirty="0">
              <a:solidFill>
                <a:srgbClr val="99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00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55599"/>
            <a:ext cx="8378529" cy="911498"/>
          </a:xfrm>
        </p:spPr>
        <p:txBody>
          <a:bodyPr rtlCol="0">
            <a:noAutofit/>
          </a:bodyPr>
          <a:lstStyle/>
          <a:p>
            <a:pPr algn="ctr"/>
            <a:r>
              <a:rPr lang="uk-UA" sz="4400" dirty="0" smtClean="0">
                <a:solidFill>
                  <a:srgbClr val="990099"/>
                </a:solidFill>
                <a:latin typeface="Arial Black" pitchFamily="34" charset="0"/>
              </a:rPr>
              <a:t>Технологія досвіду</a:t>
            </a:r>
            <a:endParaRPr lang="ru-RU" sz="4400" dirty="0">
              <a:solidFill>
                <a:srgbClr val="990099"/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98" y="1149531"/>
            <a:ext cx="7994468" cy="5199017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Особливо продуктивно застосовуються  інноваційні медіазасоби  - 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міні-проєкти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екологічного спрямування, результатом яких можуть бути пам’ятки, інформація щодо порівняння різних поглядів на проблему,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постери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власна інфографіка на захист позиції, відеоролик, презентації.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проводить в системі  заняття-конференції на екологічну тематику, що  розвиває в учнів уміння аналізувати й синтезувати інформацію,  ставити запитання й відповідати на них, дискутувати, аргументувати твердження тощо.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rtl="0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EB226A9-D9EE-4576-B6BE-BA2E94C161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Микроскоп">
              <a:extLst>
                <a:ext uri="{FF2B5EF4-FFF2-40B4-BE49-F238E27FC236}">
                  <a16:creationId xmlns:a16="http://schemas.microsoft.com/office/drawing/2014/main" xmlns="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37033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30" y="0"/>
            <a:ext cx="10254344" cy="1619794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C733C0"/>
                </a:solidFill>
                <a:latin typeface="Arial Black" pitchFamily="34" charset="0"/>
              </a:rPr>
              <a:t>Алгоритм</a:t>
            </a:r>
            <a:br>
              <a:rPr lang="uk-UA" sz="3600" dirty="0" smtClean="0">
                <a:solidFill>
                  <a:srgbClr val="C733C0"/>
                </a:solidFill>
                <a:latin typeface="Arial Black" pitchFamily="34" charset="0"/>
              </a:rPr>
            </a:br>
            <a:r>
              <a:rPr lang="ru-RU" sz="3200" dirty="0" err="1" smtClean="0">
                <a:solidFill>
                  <a:srgbClr val="C733C0"/>
                </a:solidFill>
                <a:latin typeface="Arial Black" pitchFamily="34" charset="0"/>
              </a:rPr>
              <a:t>підготовки</a:t>
            </a:r>
            <a:r>
              <a:rPr lang="ru-RU" sz="3200" dirty="0" smtClean="0">
                <a:solidFill>
                  <a:srgbClr val="C733C0"/>
                </a:solidFill>
                <a:latin typeface="Arial Black" pitchFamily="34" charset="0"/>
              </a:rPr>
              <a:t> до уроку </a:t>
            </a:r>
            <a:r>
              <a:rPr lang="ru-RU" sz="3200" dirty="0" err="1" smtClean="0">
                <a:solidFill>
                  <a:srgbClr val="C733C0"/>
                </a:solidFill>
                <a:latin typeface="Arial Black" pitchFamily="34" charset="0"/>
              </a:rPr>
              <a:t>з</a:t>
            </a:r>
            <a:r>
              <a:rPr lang="ru-RU" sz="3200" dirty="0" smtClean="0">
                <a:solidFill>
                  <a:srgbClr val="C733C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733C0"/>
                </a:solidFill>
                <a:latin typeface="Arial Black" pitchFamily="34" charset="0"/>
              </a:rPr>
            </a:br>
            <a:r>
              <a:rPr lang="ru-RU" sz="3200" dirty="0" err="1" smtClean="0">
                <a:solidFill>
                  <a:srgbClr val="C733C0"/>
                </a:solidFill>
                <a:latin typeface="Arial Black" pitchFamily="34" charset="0"/>
              </a:rPr>
              <a:t>використанням</a:t>
            </a:r>
            <a:r>
              <a:rPr lang="ru-RU" sz="3200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rgbClr val="C733C0"/>
                </a:solidFill>
                <a:latin typeface="Arial Black" pitchFamily="34" charset="0"/>
              </a:rPr>
              <a:t>медіазасобів</a:t>
            </a:r>
            <a:r>
              <a:rPr lang="uk-UA" sz="3600" dirty="0" smtClean="0">
                <a:solidFill>
                  <a:srgbClr val="C733C0"/>
                </a:solidFill>
                <a:latin typeface="Arial Black" pitchFamily="34" charset="0"/>
              </a:rPr>
              <a:t/>
            </a:r>
            <a:br>
              <a:rPr lang="uk-UA" sz="3600" dirty="0" smtClean="0">
                <a:solidFill>
                  <a:srgbClr val="C733C0"/>
                </a:solidFill>
                <a:latin typeface="Arial Black" pitchFamily="34" charset="0"/>
              </a:rPr>
            </a:br>
            <a:endParaRPr lang="ru-RU" sz="3200" dirty="0">
              <a:solidFill>
                <a:srgbClr val="C733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2230"/>
            <a:ext cx="10515600" cy="53557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Визначення теми уроку, його місця в темі згідно календарно-тематичного планування.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2. Форма проведення. 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3. </a:t>
            </a:r>
            <a:r>
              <a:rPr lang="ru-RU" sz="18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Цілі</a:t>
            </a: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і </a:t>
            </a:r>
            <a:r>
              <a:rPr lang="ru-RU" sz="18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завдання</a:t>
            </a: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уроку, </a:t>
            </a:r>
            <a:r>
              <a:rPr lang="ru-RU" sz="1800" b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його</a:t>
            </a:r>
            <a:r>
              <a:rPr lang="ru-RU" sz="1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тип.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4. Компетентнісний потенціал уроку.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5. </a:t>
            </a: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</a:rPr>
              <a:t>Очікувані результати, передбачення ризиків.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</a:rPr>
              <a:t>6. Підбір </a:t>
            </a:r>
            <a:r>
              <a:rPr lang="ru-RU" sz="1800" dirty="0" err="1" smtClean="0">
                <a:solidFill>
                  <a:schemeClr val="tx1"/>
                </a:solidFill>
                <a:latin typeface="Arial Black" pitchFamily="34" charset="0"/>
              </a:rPr>
              <a:t>технології</a:t>
            </a:r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</a:rPr>
              <a:t>, методів, </a:t>
            </a:r>
            <a:r>
              <a:rPr lang="ru-RU" sz="1800" dirty="0" err="1" smtClean="0">
                <a:solidFill>
                  <a:schemeClr val="tx1"/>
                </a:solidFill>
                <a:latin typeface="Arial Black" pitchFamily="34" charset="0"/>
              </a:rPr>
              <a:t>підходів</a:t>
            </a:r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</a:rPr>
              <a:t>навчання на кожний етап уроку.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</a:rPr>
              <a:t>7. Конструювання уроку: планування часу на кожний етап, підбір теоретичного матеріалу, створення вправ, завдань. 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</a:rPr>
              <a:t>8. Вибір медіазасобів для реалізації мети уроку.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</a:rPr>
              <a:t>9. Підготовка здобувачів освіти до уроку:</a:t>
            </a:r>
          </a:p>
          <a:p>
            <a:pPr>
              <a:buFontTx/>
              <a:buChar char="-"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</a:rPr>
              <a:t>теоретична;</a:t>
            </a:r>
          </a:p>
          <a:p>
            <a:pPr>
              <a:buFontTx/>
              <a:buChar char="-"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</a:rPr>
              <a:t>технологічна;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tx1"/>
                </a:solidFill>
                <a:latin typeface="Arial Black" pitchFamily="34" charset="0"/>
              </a:rPr>
              <a:t>10. Складання технологічної карти.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8" y="182245"/>
            <a:ext cx="8190410" cy="83665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990099"/>
                </a:solidFill>
                <a:latin typeface="Arial Black" pitchFamily="34" charset="0"/>
              </a:rPr>
              <a:t>Технологія досвіду</a:t>
            </a:r>
            <a:endParaRPr lang="ru-RU" dirty="0">
              <a:solidFill>
                <a:srgbClr val="990099"/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319348"/>
            <a:ext cx="8007532" cy="50553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етапі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“узагальнення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систематизації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знань”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одним із найпоширеніших видів робіт для закріплення вивченого матеріалу з хімії та біології є завдання з ресурсів:</a:t>
            </a:r>
          </a:p>
          <a:p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LearningApps.org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Quizizz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сайту «На Урок»;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Всеосвіта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«Мій клас»;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wizer.me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buNone/>
            </a:pPr>
            <a:r>
              <a:rPr lang="uk-UA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798EA88B-C439-4F17-9585-820972CE0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Буфер обмена">
              <a:extLst>
                <a:ext uri="{FF2B5EF4-FFF2-40B4-BE49-F238E27FC236}">
                  <a16:creationId xmlns:a16="http://schemas.microsoft.com/office/drawing/2014/main" xmlns="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9049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55599"/>
            <a:ext cx="8378529" cy="1381761"/>
          </a:xfrm>
        </p:spPr>
        <p:txBody>
          <a:bodyPr rtlCol="0">
            <a:normAutofit/>
          </a:bodyPr>
          <a:lstStyle/>
          <a:p>
            <a:pPr algn="ctr"/>
            <a:r>
              <a:rPr lang="uk-UA" sz="4400" dirty="0" smtClean="0">
                <a:solidFill>
                  <a:srgbClr val="990099"/>
                </a:solidFill>
                <a:latin typeface="Arial Black" pitchFamily="34" charset="0"/>
              </a:rPr>
              <a:t>Види спільної роботи</a:t>
            </a:r>
            <a:r>
              <a:rPr lang="uk-UA" sz="4400" i="1" dirty="0" smtClean="0">
                <a:solidFill>
                  <a:srgbClr val="990099"/>
                </a:solidFill>
                <a:latin typeface="Arial Black" pitchFamily="34" charset="0"/>
              </a:rPr>
              <a:t> </a:t>
            </a:r>
            <a:r>
              <a:rPr lang="uk-UA" sz="4400" dirty="0" smtClean="0">
                <a:solidFill>
                  <a:srgbClr val="990099"/>
                </a:solidFill>
                <a:latin typeface="Arial Black" pitchFamily="34" charset="0"/>
              </a:rPr>
              <a:t>з учнями:</a:t>
            </a:r>
            <a:endParaRPr lang="ru-RU" sz="4400" dirty="0">
              <a:solidFill>
                <a:srgbClr val="990099"/>
              </a:solidFill>
              <a:latin typeface="Arial Black" pitchFamily="34" charset="0"/>
            </a:endParaRPr>
          </a:p>
        </p:txBody>
      </p:sp>
      <p:grpSp>
        <p:nvGrpSpPr>
          <p:cNvPr id="3" name="Группа 8">
            <a:extLst>
              <a:ext uri="{FF2B5EF4-FFF2-40B4-BE49-F238E27FC236}">
                <a16:creationId xmlns:a16="http://schemas.microsoft.com/office/drawing/2014/main" xmlns="" id="{DBBB712D-326E-462C-A8F9-C3C7398258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39497" y="0"/>
            <a:ext cx="3986708" cy="6858000"/>
            <a:chOff x="8759536" y="0"/>
            <a:chExt cx="4266669" cy="6858000"/>
          </a:xfrm>
        </p:grpSpPr>
        <p:grpSp>
          <p:nvGrpSpPr>
            <p:cNvPr id="9" name="Группа 9">
              <a:extLst>
                <a:ext uri="{FF2B5EF4-FFF2-40B4-BE49-F238E27FC236}">
                  <a16:creationId xmlns:a16="http://schemas.microsoft.com/office/drawing/2014/main" xmlns="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</p:grpSp>
        <p:pic>
          <p:nvPicPr>
            <p:cNvPr id="11" name="Графический объект 10" descr="Колба">
              <a:extLst>
                <a:ext uri="{FF2B5EF4-FFF2-40B4-BE49-F238E27FC236}">
                  <a16:creationId xmlns:a16="http://schemas.microsoft.com/office/drawing/2014/main" xmlns="" id="{C1AB70EC-6FF8-4DB3-A7E7-E489257F8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59536" y="2591331"/>
              <a:ext cx="4266669" cy="4266669"/>
            </a:xfrm>
            <a:prstGeom prst="rect">
              <a:avLst/>
            </a:prstGeom>
          </p:spPr>
        </p:pic>
      </p:grp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646FDE3E-5F98-465E-A4A1-17F8E562F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48998216"/>
              </p:ext>
            </p:extLst>
          </p:nvPr>
        </p:nvGraphicFramePr>
        <p:xfrm>
          <a:off x="182880" y="1196164"/>
          <a:ext cx="9248503" cy="566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52128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733C0"/>
                </a:solidFill>
                <a:latin typeface="Arial Black" pitchFamily="34" charset="0"/>
              </a:rPr>
              <a:t>Моя </a:t>
            </a:r>
            <a:r>
              <a:rPr lang="uk-UA" dirty="0" err="1" smtClean="0">
                <a:solidFill>
                  <a:srgbClr val="C733C0"/>
                </a:solidFill>
                <a:latin typeface="Arial Black" pitchFamily="34" charset="0"/>
              </a:rPr>
              <a:t>“педагогічна</a:t>
            </a:r>
            <a:r>
              <a:rPr lang="uk-UA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uk-UA" dirty="0" err="1" smtClean="0">
                <a:solidFill>
                  <a:srgbClr val="C733C0"/>
                </a:solidFill>
                <a:latin typeface="Arial Black" pitchFamily="34" charset="0"/>
              </a:rPr>
              <a:t>валіза”</a:t>
            </a:r>
            <a:endParaRPr lang="ru-RU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Линя\Downloads\учите-ьница-ержа-сумку-портфе-я-832788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86314" y="2045245"/>
            <a:ext cx="1926336" cy="2743200"/>
          </a:xfrm>
          <a:prstGeom prst="rect">
            <a:avLst/>
          </a:prstGeom>
          <a:noFill/>
        </p:spPr>
      </p:pic>
      <p:sp>
        <p:nvSpPr>
          <p:cNvPr id="9" name="7-конечная звезда 8"/>
          <p:cNvSpPr/>
          <p:nvPr/>
        </p:nvSpPr>
        <p:spPr>
          <a:xfrm>
            <a:off x="809898" y="979714"/>
            <a:ext cx="2194559" cy="1881052"/>
          </a:xfrm>
          <a:prstGeom prst="star7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Презентації</a:t>
            </a:r>
            <a:endParaRPr lang="ru-RU" sz="12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5643154" y="5185954"/>
            <a:ext cx="2168435" cy="1672046"/>
          </a:xfrm>
          <a:prstGeom prst="star7">
            <a:avLst/>
          </a:prstGeom>
          <a:solidFill>
            <a:srgbClr val="34D4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Arial Black" pitchFamily="34" charset="0"/>
              </a:rPr>
              <a:t>Ментальні карти</a:t>
            </a:r>
            <a:endParaRPr lang="ru-RU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3370216" y="3953691"/>
            <a:ext cx="2024744" cy="1611086"/>
          </a:xfrm>
          <a:prstGeom prst="star7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Arial Black" pitchFamily="34" charset="0"/>
              </a:rPr>
              <a:t>Тести</a:t>
            </a:r>
            <a:endParaRPr lang="ru-RU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7872544" y="1384664"/>
            <a:ext cx="1924597" cy="1841862"/>
          </a:xfrm>
          <a:prstGeom prst="star7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Arial Black" pitchFamily="34" charset="0"/>
              </a:rPr>
              <a:t>Відео</a:t>
            </a:r>
            <a:endParaRPr lang="ru-RU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1227909" y="5199017"/>
            <a:ext cx="2055222" cy="1658983"/>
          </a:xfrm>
          <a:prstGeom prst="star7">
            <a:avLst/>
          </a:prstGeom>
          <a:solidFill>
            <a:srgbClr val="54D4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Arial Black" pitchFamily="34" charset="0"/>
              </a:rPr>
              <a:t>Симуляції</a:t>
            </a:r>
            <a:endParaRPr lang="ru-RU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888273" y="3200401"/>
            <a:ext cx="1972491" cy="1554479"/>
          </a:xfrm>
          <a:prstGeom prst="star7">
            <a:avLst/>
          </a:prstGeom>
          <a:solidFill>
            <a:srgbClr val="C733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Arial Black" pitchFamily="34" charset="0"/>
              </a:rPr>
              <a:t>Сайт школи</a:t>
            </a:r>
            <a:endParaRPr lang="ru-RU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9853748" y="2024742"/>
            <a:ext cx="2338252" cy="1998617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Arial Black" pitchFamily="34" charset="0"/>
              </a:rPr>
              <a:t>Інтерактивні вправи</a:t>
            </a:r>
            <a:endParaRPr lang="ru-RU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7955280" y="3814355"/>
            <a:ext cx="2037806" cy="1711234"/>
          </a:xfrm>
          <a:prstGeom prst="star7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Arial Black" pitchFamily="34" charset="0"/>
              </a:rPr>
              <a:t>Віртуальні дошки</a:t>
            </a:r>
            <a:endParaRPr lang="ru-RU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9879874" y="5251266"/>
            <a:ext cx="1985554" cy="160673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Arial Black" pitchFamily="34" charset="0"/>
              </a:rPr>
              <a:t>Хмара слів</a:t>
            </a:r>
            <a:endParaRPr lang="ru-RU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3122023" y="1802673"/>
            <a:ext cx="2312125" cy="1828802"/>
          </a:xfrm>
          <a:prstGeom prst="star7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Arial Black" pitchFamily="34" charset="0"/>
              </a:rPr>
              <a:t>Віртуальні лабораторії</a:t>
            </a:r>
            <a:endParaRPr lang="ru-RU" sz="1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58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C733C0"/>
                </a:solidFill>
                <a:latin typeface="Arial Black" pitchFamily="34" charset="0"/>
              </a:rPr>
              <a:t>впровадження</a:t>
            </a:r>
            <a:r>
              <a:rPr lang="ru-RU" sz="4000" b="1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rgbClr val="C733C0"/>
                </a:solidFill>
                <a:latin typeface="Arial Black" pitchFamily="34" charset="0"/>
              </a:rPr>
              <a:t>освітньої</a:t>
            </a:r>
            <a:r>
              <a:rPr lang="ru-RU" sz="4000" b="1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ru-RU" sz="4000" b="1" dirty="0" err="1" smtClean="0">
                <a:solidFill>
                  <a:srgbClr val="C733C0"/>
                </a:solidFill>
                <a:latin typeface="Arial Black" pitchFamily="34" charset="0"/>
              </a:rPr>
              <a:t>платформи</a:t>
            </a:r>
            <a:r>
              <a:rPr lang="ru-RU" sz="4000" b="1" dirty="0" smtClean="0">
                <a:solidFill>
                  <a:srgbClr val="C733C0"/>
                </a:solidFill>
                <a:latin typeface="Arial Black" pitchFamily="34" charset="0"/>
              </a:rPr>
              <a:t> “</a:t>
            </a:r>
            <a:r>
              <a:rPr lang="en-US" sz="4000" b="1" dirty="0" smtClean="0">
                <a:solidFill>
                  <a:srgbClr val="C733C0"/>
                </a:solidFill>
                <a:latin typeface="Arial Black" pitchFamily="34" charset="0"/>
              </a:rPr>
              <a:t>G Suite For Education”</a:t>
            </a:r>
            <a:br>
              <a:rPr lang="en-US" sz="4000" b="1" dirty="0" smtClean="0">
                <a:solidFill>
                  <a:srgbClr val="C733C0"/>
                </a:solidFill>
                <a:latin typeface="Arial Black" pitchFamily="34" charset="0"/>
              </a:rPr>
            </a:b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Линя\Downloads\g-suit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2467" y="2442754"/>
            <a:ext cx="4792133" cy="35941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4899" t="8929" r="26409" b="6250"/>
          <a:stretch>
            <a:fillRect/>
          </a:stretch>
        </p:blipFill>
        <p:spPr bwMode="auto">
          <a:xfrm>
            <a:off x="7106194" y="2076996"/>
            <a:ext cx="4654731" cy="455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938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err="1" smtClean="0">
                <a:solidFill>
                  <a:srgbClr val="C733C0"/>
                </a:solidFill>
                <a:latin typeface="Arial Black" pitchFamily="34" charset="0"/>
              </a:rPr>
              <a:t>Проєкти</a:t>
            </a:r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 учнів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70302" y="4167050"/>
            <a:ext cx="4946334" cy="269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461" y="1163548"/>
            <a:ext cx="6694306" cy="37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dirty="0" err="1" smtClean="0">
                <a:solidFill>
                  <a:srgbClr val="C733C0"/>
                </a:solidFill>
                <a:latin typeface="Arial Black" pitchFamily="34" charset="0"/>
              </a:rPr>
              <a:t>Проєкти</a:t>
            </a:r>
            <a:r>
              <a:rPr lang="uk-UA" sz="5400" dirty="0" smtClean="0">
                <a:solidFill>
                  <a:srgbClr val="C733C0"/>
                </a:solidFill>
                <a:latin typeface="Arial Black" pitchFamily="34" charset="0"/>
              </a:rPr>
              <a:t> учнів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48" r="3313"/>
          <a:stretch>
            <a:fillRect/>
          </a:stretch>
        </p:blipFill>
        <p:spPr bwMode="auto">
          <a:xfrm>
            <a:off x="3448594" y="1203370"/>
            <a:ext cx="487244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097" y="3931210"/>
            <a:ext cx="4868499" cy="270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8828" y="3947431"/>
            <a:ext cx="5095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>
                <a:solidFill>
                  <a:srgbClr val="C733C0"/>
                </a:solidFill>
                <a:latin typeface="Arial Black" pitchFamily="34" charset="0"/>
              </a:rPr>
              <a:t>Спільні</a:t>
            </a:r>
            <a:r>
              <a:rPr lang="ru-RU" sz="4000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C733C0"/>
                </a:solidFill>
                <a:latin typeface="Arial Black" pitchFamily="34" charset="0"/>
              </a:rPr>
              <a:t>Презентації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0424" y="1188721"/>
            <a:ext cx="9209314" cy="770708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https://prezi.com/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13324"/>
          <a:stretch>
            <a:fillRect/>
          </a:stretch>
        </p:blipFill>
        <p:spPr bwMode="auto">
          <a:xfrm>
            <a:off x="1998617" y="2044615"/>
            <a:ext cx="7968343" cy="445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Графический объект 14" descr="Буфер обмена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9527" y="3453329"/>
            <a:ext cx="4598892" cy="3724474"/>
          </a:xfrm>
          <a:prstGeom prst="rect">
            <a:avLst/>
          </a:prstGeom>
        </p:spPr>
      </p:pic>
      <p:pic>
        <p:nvPicPr>
          <p:cNvPr id="11" name="Графический объект 10" descr="Микроскоп">
            <a:extLst>
              <a:ext uri="{FF2B5EF4-FFF2-40B4-BE49-F238E27FC236}">
                <a16:creationId xmlns:a16="http://schemas.microsoft.com/office/drawing/2014/main" xmlns="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38607" flipH="1">
            <a:off x="409067" y="239252"/>
            <a:ext cx="2684499" cy="2684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0479" y="679269"/>
            <a:ext cx="4950823" cy="5212081"/>
          </a:xfrm>
        </p:spPr>
        <p:txBody>
          <a:bodyPr rtlCol="0"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3100" b="1" i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Освіта</a:t>
            </a:r>
            <a:r>
              <a:rPr lang="ru-RU" sz="31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– </a:t>
            </a:r>
            <a:br>
              <a:rPr lang="ru-RU" sz="31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100" b="1" i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це</a:t>
            </a:r>
            <a:r>
              <a:rPr lang="ru-RU" sz="31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100" b="1" i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найпотужніша</a:t>
            </a:r>
            <a:r>
              <a:rPr lang="ru-RU" sz="31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100" b="1" i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зброя</a:t>
            </a:r>
            <a:r>
              <a:rPr lang="ru-RU" sz="31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,</a:t>
            </a:r>
            <a:br>
              <a:rPr lang="ru-RU" sz="31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100" b="1" i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якою</a:t>
            </a:r>
            <a:r>
              <a:rPr lang="ru-RU" sz="31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100" b="1" i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можна</a:t>
            </a:r>
            <a:r>
              <a:rPr lang="ru-RU" sz="31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100" b="1" i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змінити</a:t>
            </a:r>
            <a:r>
              <a:rPr lang="ru-RU" sz="3100" b="1" i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3100" b="1" i="1" dirty="0" err="1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світ</a:t>
            </a:r>
            <a:r>
              <a:rPr lang="ru-RU" sz="40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       </a:t>
            </a:r>
            <a:r>
              <a:rPr lang="ru-RU" sz="53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3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Графический объект 6" descr="Лабораторный стакан">
            <a:extLst>
              <a:ext uri="{FF2B5EF4-FFF2-40B4-BE49-F238E27FC236}">
                <a16:creationId xmlns:a16="http://schemas.microsoft.com/office/drawing/2014/main" xmlns="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3697">
            <a:off x="148660" y="4077261"/>
            <a:ext cx="2708812" cy="2708812"/>
          </a:xfrm>
          <a:prstGeom prst="rect">
            <a:avLst/>
          </a:prstGeom>
        </p:spPr>
      </p:pic>
      <p:pic>
        <p:nvPicPr>
          <p:cNvPr id="13" name="Графический объект 12" descr="Пробирки">
            <a:extLst>
              <a:ext uri="{FF2B5EF4-FFF2-40B4-BE49-F238E27FC236}">
                <a16:creationId xmlns:a16="http://schemas.microsoft.com/office/drawing/2014/main" xmlns="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29268">
            <a:off x="9367308" y="1745295"/>
            <a:ext cx="2150518" cy="2150518"/>
          </a:xfrm>
          <a:prstGeom prst="rect">
            <a:avLst/>
          </a:prstGeom>
        </p:spPr>
      </p:pic>
      <p:pic>
        <p:nvPicPr>
          <p:cNvPr id="19" name="Графический объект 18" descr="Линейка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889495">
            <a:off x="10870965" y="326064"/>
            <a:ext cx="1574403" cy="1574403"/>
          </a:xfrm>
          <a:prstGeom prst="rect">
            <a:avLst/>
          </a:prstGeom>
        </p:spPr>
      </p:pic>
      <p:pic>
        <p:nvPicPr>
          <p:cNvPr id="21" name="Графический объект 20" descr="Карандаш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91938">
            <a:off x="7385709" y="289105"/>
            <a:ext cx="1488402" cy="148840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435041" y="4973490"/>
            <a:ext cx="2310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Нельсон </a:t>
            </a:r>
            <a:r>
              <a:rPr lang="ru-RU" sz="3600" b="1" i="1" dirty="0" err="1" smtClean="0">
                <a:latin typeface="Arial" pitchFamily="34" charset="0"/>
                <a:cs typeface="Arial" pitchFamily="34" charset="0"/>
              </a:rPr>
              <a:t>Мандела</a:t>
            </a:r>
            <a:r>
              <a:rPr lang="ru-RU" sz="36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8931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err="1" smtClean="0">
                <a:solidFill>
                  <a:srgbClr val="C733C0"/>
                </a:solidFill>
                <a:latin typeface="Arial Black" pitchFamily="34" charset="0"/>
              </a:rPr>
              <a:t>Спільні</a:t>
            </a:r>
            <a:r>
              <a:rPr lang="ru-RU" sz="5400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ru-RU" sz="5400" dirty="0" err="1" smtClean="0">
                <a:solidFill>
                  <a:srgbClr val="C733C0"/>
                </a:solidFill>
                <a:latin typeface="Arial Black" pitchFamily="34" charset="0"/>
              </a:rPr>
              <a:t>Презентації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4740" y="1476105"/>
            <a:ext cx="10178322" cy="535576"/>
          </a:xfrm>
        </p:spPr>
        <p:txBody>
          <a:bodyPr/>
          <a:lstStyle/>
          <a:p>
            <a:r>
              <a:rPr lang="en-US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https://www.canva.com/</a:t>
            </a:r>
            <a:endParaRPr lang="ru-RU" u="sng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ru-RU" u="sng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395" r="1631"/>
          <a:stretch>
            <a:fillRect/>
          </a:stretch>
        </p:blipFill>
        <p:spPr bwMode="auto">
          <a:xfrm>
            <a:off x="2899953" y="2005829"/>
            <a:ext cx="7158446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Буклети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65" r="1748" b="3110"/>
          <a:stretch>
            <a:fillRect/>
          </a:stretch>
        </p:blipFill>
        <p:spPr bwMode="auto">
          <a:xfrm>
            <a:off x="1724297" y="901336"/>
            <a:ext cx="7929154" cy="55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Тестування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785" b="2958"/>
          <a:stretch>
            <a:fillRect/>
          </a:stretch>
        </p:blipFill>
        <p:spPr bwMode="auto">
          <a:xfrm>
            <a:off x="1565267" y="1345474"/>
            <a:ext cx="3829693" cy="422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7732" t="1422" r="1260" b="2177"/>
          <a:stretch>
            <a:fillRect/>
          </a:stretch>
        </p:blipFill>
        <p:spPr bwMode="auto">
          <a:xfrm>
            <a:off x="7152981" y="1358537"/>
            <a:ext cx="4002699" cy="415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Інтерактивні вправи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 l="14493" t="12589" r="15329" b="10982"/>
          <a:stretch>
            <a:fillRect/>
          </a:stretch>
        </p:blipFill>
        <p:spPr bwMode="auto">
          <a:xfrm>
            <a:off x="1763488" y="1243663"/>
            <a:ext cx="8699862" cy="532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dirty="0" err="1" smtClean="0">
                <a:solidFill>
                  <a:srgbClr val="C733C0"/>
                </a:solidFill>
                <a:latin typeface="Arial Black" pitchFamily="34" charset="0"/>
              </a:rPr>
              <a:t>Інтерактивні</a:t>
            </a:r>
            <a:r>
              <a:rPr lang="ru-RU" sz="4000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C733C0"/>
                </a:solidFill>
                <a:latin typeface="Arial Black" pitchFamily="34" charset="0"/>
              </a:rPr>
              <a:t>аркуші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 r="1289"/>
          <a:stretch>
            <a:fillRect/>
          </a:stretch>
        </p:blipFill>
        <p:spPr bwMode="auto">
          <a:xfrm>
            <a:off x="1806622" y="1352549"/>
            <a:ext cx="9035551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Ментальні карти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65" t="4725" r="17097" b="15679"/>
          <a:stretch>
            <a:fillRect/>
          </a:stretch>
        </p:blipFill>
        <p:spPr bwMode="auto">
          <a:xfrm>
            <a:off x="3317967" y="1417899"/>
            <a:ext cx="5342708" cy="49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Хмара слів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Линя\Downloads\Word Ar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7429" y="1476103"/>
            <a:ext cx="4113450" cy="471800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3394" y="1476103"/>
            <a:ext cx="3434581" cy="43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Вікторини</a:t>
            </a:r>
            <a:b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</a:br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“</a:t>
            </a:r>
            <a:r>
              <a:rPr lang="en-US" sz="4000" dirty="0" smtClean="0">
                <a:solidFill>
                  <a:srgbClr val="C733C0"/>
                </a:solidFill>
                <a:latin typeface="Arial Black" pitchFamily="34" charset="0"/>
              </a:rPr>
              <a:t>Quizizz</a:t>
            </a:r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”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https://quizizz.com/join/quiz/61db2d8a69575c001db1e81d/start?studentShare=true</a:t>
            </a:r>
            <a:endParaRPr lang="ru-RU" u="sng" dirty="0"/>
          </a:p>
        </p:txBody>
      </p:sp>
      <p:pic>
        <p:nvPicPr>
          <p:cNvPr id="4" name="Picture 4" descr="C:\Users\Линя\Desktop\qr-cod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2021" y="2860765"/>
            <a:ext cx="3175046" cy="317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17071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rgbClr val="C733C0"/>
                </a:solidFill>
                <a:latin typeface="Arial Black" pitchFamily="34" charset="0"/>
              </a:rPr>
              <a:t>Використання</a:t>
            </a:r>
            <a:r>
              <a:rPr lang="ru-RU" sz="4000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C733C0"/>
                </a:solidFill>
                <a:latin typeface="Arial Black" pitchFamily="34" charset="0"/>
              </a:rPr>
              <a:t>інтерактивної</a:t>
            </a:r>
            <a:r>
              <a:rPr lang="ru-RU" sz="4000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C733C0"/>
                </a:solidFill>
                <a:latin typeface="Arial Black" pitchFamily="34" charset="0"/>
              </a:rPr>
              <a:t>дошки</a:t>
            </a:r>
            <a:r>
              <a:rPr lang="ru-RU" sz="4000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C733C0"/>
                </a:solidFill>
                <a:latin typeface="Arial Black" pitchFamily="34" charset="0"/>
              </a:rPr>
              <a:t>Padlet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181"/>
          <a:stretch>
            <a:fillRect/>
          </a:stretch>
        </p:blipFill>
        <p:spPr bwMode="auto">
          <a:xfrm>
            <a:off x="1397726" y="2325187"/>
            <a:ext cx="9888583" cy="427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rgbClr val="C733C0"/>
                </a:solidFill>
                <a:latin typeface="Arial Black" pitchFamily="34" charset="0"/>
              </a:rPr>
              <a:t>Використання</a:t>
            </a:r>
            <a:r>
              <a:rPr lang="ru-RU" sz="4000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C733C0"/>
                </a:solidFill>
                <a:latin typeface="Arial Black" pitchFamily="34" charset="0"/>
              </a:rPr>
              <a:t>інтерактивної</a:t>
            </a:r>
            <a:r>
              <a:rPr lang="ru-RU" sz="4000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rgbClr val="C733C0"/>
                </a:solidFill>
                <a:latin typeface="Arial Black" pitchFamily="34" charset="0"/>
              </a:rPr>
              <a:t>дошки</a:t>
            </a:r>
            <a:r>
              <a:rPr lang="ru-RU" sz="4000" dirty="0" smtClean="0">
                <a:solidFill>
                  <a:srgbClr val="C733C0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rgbClr val="C733C0"/>
                </a:solidFill>
                <a:latin typeface="Arial Black" pitchFamily="34" charset="0"/>
              </a:rPr>
              <a:t>Jamboard</a:t>
            </a:r>
            <a:r>
              <a:rPr lang="en-US" sz="4000" dirty="0" smtClean="0">
                <a:solidFill>
                  <a:srgbClr val="C733C0"/>
                </a:solidFill>
                <a:latin typeface="Arial Black" pitchFamily="34" charset="0"/>
              </a:rPr>
              <a:t> 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177" y="2147437"/>
            <a:ext cx="9052559" cy="443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63" y="365125"/>
            <a:ext cx="7972350" cy="118935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990099"/>
                </a:solidFill>
                <a:latin typeface="Arial Black" pitchFamily="34" charset="0"/>
              </a:rPr>
              <a:t>Актуальність </a:t>
            </a:r>
            <a:br>
              <a:rPr lang="uk-UA" b="1" dirty="0" smtClean="0">
                <a:solidFill>
                  <a:srgbClr val="990099"/>
                </a:solidFill>
                <a:latin typeface="Arial Black" pitchFamily="34" charset="0"/>
              </a:rPr>
            </a:br>
            <a:endParaRPr lang="ru-RU" dirty="0">
              <a:solidFill>
                <a:srgbClr val="990099"/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332410"/>
            <a:ext cx="7788632" cy="552558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Загострення екологічної ситуації у світі, погіршення стану здоров’я людей унаслідок антропогенних змін довкілля вимагає від освіти формування екологічно компетентної особистості. </a:t>
            </a:r>
          </a:p>
          <a:p>
            <a:pPr algn="just"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важливість формування цієї компетентності вказується у Концепції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“Нова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українська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школа”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Звідси, формування екологічно компетентної особистості, стає провідним питанням сучасної освіти.</a:t>
            </a:r>
          </a:p>
          <a:p>
            <a:pPr algn="just"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Вирішенням цього питання можуть стати медіазасоби, оскільки сучасні діти – цифрове покоління, мають особливості сприйняття й засвоєння матеріалу.</a:t>
            </a:r>
          </a:p>
          <a:p>
            <a:pPr algn="just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798EA88B-C439-4F17-9585-820972CE0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Буфер обмена">
              <a:extLst>
                <a:ext uri="{FF2B5EF4-FFF2-40B4-BE49-F238E27FC236}">
                  <a16:creationId xmlns:a16="http://schemas.microsoft.com/office/drawing/2014/main" xmlns="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90499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54529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Переваги медіазасобів  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5840" y="1188720"/>
            <a:ext cx="10424159" cy="51598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Сприяють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підвищенню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пізнавального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інтересу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здобувачів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освіти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Урізноманітнюють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способи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організації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індивідуальної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групової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використанням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різних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засобів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комунікації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(газет,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журналів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відео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аудіо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тощо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Створюють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сучасне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освітнє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середовища,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урахуванням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освітніх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потреб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здобувачів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освіти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Індивідуалізація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інтеграція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диференціація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навчання;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Надають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широкий спектр дидактичного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інструментарію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врахуванням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різних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каналів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сприймання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учнями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інформації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конкретно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визначеної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мети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освітнього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процесу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Організація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контролю та самоконтролю,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взаємоконтролю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Формують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ключові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предметні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компетентності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Корисні посилання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1966" y="1162594"/>
            <a:ext cx="10254343" cy="446749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Ресурси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mozaBook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https://www.mozaweb.com/uk/mozabook</a:t>
            </a:r>
            <a:r>
              <a:rPr lang="ru-RU" b="1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PhET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симуляція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https://phet.colorado.edu/uk/</a:t>
            </a:r>
            <a:endParaRPr lang="uk-UA" b="1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Ментальні карти </a:t>
            </a:r>
            <a:r>
              <a:rPr lang="en-US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https://www.mindmeister.com/ru</a:t>
            </a:r>
            <a:endParaRPr lang="uk-UA" b="1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Хмара слів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https://wordart.com/</a:t>
            </a:r>
            <a:endParaRPr lang="uk-UA" b="1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Інтерактивні конспекти </a:t>
            </a:r>
            <a:r>
              <a:rPr lang="en-US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https://app.wizer.me/</a:t>
            </a:r>
            <a:endParaRPr lang="uk-UA" b="1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Інтерактивна дошка </a:t>
            </a:r>
            <a:r>
              <a:rPr lang="en-US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Padlet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https://padlet.com/</a:t>
            </a:r>
            <a:endParaRPr lang="uk-UA" b="1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Інтерактивна дошка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Jamboard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https://chrome.google.com/webstore/detail/jamboard/ihacalceahhliihnhclmjjghadnhhnoc?hl=uk</a:t>
            </a:r>
            <a:endParaRPr lang="uk-UA" b="1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Інтерактивні вправи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LearningApps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https://learningapps.org/</a:t>
            </a:r>
            <a:endParaRPr lang="uk-UA" b="1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Quizizz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(тести, в</a:t>
            </a:r>
            <a:r>
              <a:rPr lang="uk-UA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ікторина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https://quizizz.com/admin/quiz/5dcbb9d188ab9f001bbfb64d/</a:t>
            </a:r>
            <a:endParaRPr lang="uk-UA" b="1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Arial" panose="020B0604020202020204" pitchFamily="34" charset="0"/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Інтерактивний плакат </a:t>
            </a:r>
            <a:r>
              <a:rPr lang="en-US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https://www.thinglink.com/</a:t>
            </a:r>
            <a:endParaRPr lang="uk-UA" b="1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uk-UA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Пазли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http://www.jigsawplanet.com/</a:t>
            </a:r>
            <a:endParaRPr lang="en-US" b="1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Mentimeter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err="1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анкетування</a:t>
            </a:r>
            <a:r>
              <a:rPr lang="ru-RU" b="1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формувальне</a:t>
            </a:r>
            <a:r>
              <a:rPr lang="ru-RU" b="1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оцінювання</a:t>
            </a:r>
            <a:r>
              <a:rPr lang="uk-UA" b="1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https://www.mentimeter.com/login</a:t>
            </a:r>
            <a:endParaRPr lang="en-US" b="1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marL="457200" indent="-457200">
              <a:buNone/>
            </a:pPr>
            <a:endParaRPr lang="ru-RU" dirty="0" smtClean="0"/>
          </a:p>
          <a:p>
            <a:pPr marL="457200" lvl="0" indent="-457200">
              <a:buFont typeface="Arial" panose="020B0604020202020204" pitchFamily="34" charset="0"/>
              <a:buAutoNum type="arabicPeriod"/>
            </a:pPr>
            <a:endParaRPr lang="ru-RU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US" dirty="0" smtClean="0">
              <a:latin typeface="Arial Black" pitchFamily="34" charset="0"/>
            </a:endParaRPr>
          </a:p>
          <a:p>
            <a:pPr marL="457200" indent="-457200">
              <a:buAutoNum type="arabicPeriod"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175" y="160317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733C0"/>
                </a:solidFill>
                <a:latin typeface="Arial Black" pitchFamily="34" charset="0"/>
              </a:rPr>
              <a:t>Список використаних джерел</a:t>
            </a:r>
            <a:endParaRPr lang="ru-RU" sz="4000" dirty="0">
              <a:solidFill>
                <a:srgbClr val="C733C0"/>
              </a:solidFill>
              <a:latin typeface="Arial Black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3" y="1267097"/>
            <a:ext cx="10816046" cy="50030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 fontAlgn="base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Григорович О.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Медіаграмотність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заняттях з хімії / за редакцією О.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Волошенюк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В. Іванов. Київ : АУП. ЦВП, 2020. 53 с. ; іл.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Концепція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“Нова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українська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школа”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. URL: </a:t>
            </a:r>
            <a:r>
              <a:rPr lang="uk-UA" sz="1400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https:// </a:t>
            </a:r>
            <a:r>
              <a:rPr lang="uk-UA" sz="1400" u="sng" dirty="0" err="1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www.kmu.gov.ua</a:t>
            </a:r>
            <a:r>
              <a:rPr lang="uk-UA" sz="1400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 /.../ukrainska-shkola-compressed.pd.</a:t>
            </a:r>
            <a:endParaRPr lang="ru-RU" sz="1400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Куриленко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Н.В Поняття про екологічну компетентність,  її структуру та умови формування у процесі навчання фізики учнів основної школи URL: </a:t>
            </a:r>
            <a:r>
              <a:rPr lang="uk-UA" sz="1400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http://enpuir.npu.edu.ua/bitstream/handle/123456789/15516/Kurilenko.pdf?sequence=1</a:t>
            </a:r>
            <a:endParaRPr lang="ru-RU" sz="1400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Онкович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Г.В. Новітні терміни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медіаосвіти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медіадидактики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// Лінгвістика.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Лінгвокультурологія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Кроскультурна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міжкультурно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комунікація: проблеми, питання, рішення. - Дніпро, ДНУ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ім.Олеся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Гончара, 2018. - № 12. – Частина 2. – С.277-291.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Пометун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О. І. Дискусія українських педагогів навколо питань Запровадження компетентнісного підходу в українській освіті // Компетентнісний підхід у сучасній освіті: світовий досвід та українські перспективи. К.: К.І.С., 2004. С. 17–72.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Сирцова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О.М. Питання співвідношення понять «інформаційна культура» та «інформаційно-аналітична компетентність вчителя» в системі неформальної освіти / О.М.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Сирцова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// Електронний збірник наукових праць Запорізького обласного інституту післядипломної педагогічної освіти // URL: Запорізький обласний інститут післядипломної педагогічної освіти: [офіційний сайт].  2016.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3(25).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Череповська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Н.І.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Медіаосвітні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засоби у вихованні патріотизму молоді в інформаційну добу / Н.І.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Череповська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// Збірник матеріалів: ІІІ Міжнародна науково-методична конференція «Практична </a:t>
            </a:r>
            <a:r>
              <a:rPr lang="uk-UA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медіаграмотність</a:t>
            </a:r>
            <a:r>
              <a:rPr lang="uk-UA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міжнародний досвід та українські перспективи». – Київ : Центр Вільної Преси, Академія української преси, 2015. – С. 59-67.URL: </a:t>
            </a:r>
            <a:r>
              <a:rPr lang="uk-UA" sz="1400" u="sng" dirty="0" smtClean="0">
                <a:solidFill>
                  <a:srgbClr val="260FCF"/>
                </a:solidFill>
                <a:latin typeface="Arial" pitchFamily="34" charset="0"/>
                <a:cs typeface="Arial" pitchFamily="34" charset="0"/>
              </a:rPr>
              <a:t>http://mediaosvita.org.ua/book/mediaosvitni-zasoby-u-vyhovanni-patr/</a:t>
            </a:r>
            <a:endParaRPr lang="ru-RU" sz="1400" u="sng" dirty="0" smtClean="0">
              <a:solidFill>
                <a:srgbClr val="260FC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dirty="0" smtClean="0">
                <a:solidFill>
                  <a:srgbClr val="CE2CCE"/>
                </a:solidFill>
                <a:latin typeface="Arial Black" pitchFamily="34" charset="0"/>
              </a:rPr>
              <a:t>Досвід реалізації екологічних проєктів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uk-UA" dirty="0" smtClean="0"/>
              <a:t>Акція </a:t>
            </a:r>
            <a:r>
              <a:rPr lang="uk-UA" dirty="0" err="1" smtClean="0"/>
              <a:t>“Органічна</a:t>
            </a:r>
            <a:r>
              <a:rPr lang="uk-UA" dirty="0" smtClean="0"/>
              <a:t> </a:t>
            </a:r>
            <a:r>
              <a:rPr lang="uk-UA" dirty="0" err="1" smtClean="0"/>
              <a:t>трибуна”</a:t>
            </a:r>
            <a:r>
              <a:rPr lang="uk-UA" dirty="0" smtClean="0"/>
              <a:t> - виступ в рамках Міжнародного Тижня екологічних споживачів. URL: </a:t>
            </a:r>
            <a:r>
              <a:rPr lang="uk-UA" u="sng" dirty="0" smtClean="0">
                <a:hlinkClick r:id="rId2"/>
              </a:rPr>
              <a:t>https://www.youtube.com/watch?v=ELqLBa4Nstw</a:t>
            </a:r>
            <a:endParaRPr lang="ru-RU" dirty="0" smtClean="0"/>
          </a:p>
          <a:p>
            <a:pPr lvl="0" fontAlgn="base"/>
            <a:r>
              <a:rPr lang="uk-UA" dirty="0" smtClean="0"/>
              <a:t>Круглий стіл з презентації результатів кампанії «</a:t>
            </a:r>
            <a:r>
              <a:rPr lang="uk-UA" dirty="0" err="1" smtClean="0"/>
              <a:t>Shop</a:t>
            </a:r>
            <a:r>
              <a:rPr lang="uk-UA" dirty="0" smtClean="0"/>
              <a:t> </a:t>
            </a:r>
            <a:r>
              <a:rPr lang="uk-UA" dirty="0" err="1" smtClean="0"/>
              <a:t>inventory</a:t>
            </a:r>
            <a:r>
              <a:rPr lang="uk-UA" dirty="0" smtClean="0"/>
              <a:t>» URL: </a:t>
            </a:r>
            <a:r>
              <a:rPr lang="uk-UA" u="sng" dirty="0" smtClean="0">
                <a:hlinkClick r:id="rId3"/>
              </a:rPr>
              <a:t>https://www.youtube.com/watch?v=allOW30zCCY</a:t>
            </a:r>
            <a:endParaRPr lang="ru-RU" dirty="0" smtClean="0"/>
          </a:p>
          <a:p>
            <a:pPr lvl="0" fontAlgn="base"/>
            <a:r>
              <a:rPr lang="uk-UA" dirty="0" smtClean="0"/>
              <a:t>Учнівський </a:t>
            </a:r>
            <a:r>
              <a:rPr lang="uk-UA" dirty="0" err="1" smtClean="0"/>
              <a:t>проєкт</a:t>
            </a:r>
            <a:r>
              <a:rPr lang="uk-UA" dirty="0" smtClean="0"/>
              <a:t> «Виготовлення індикатора в домашніх умовах» </a:t>
            </a:r>
            <a:r>
              <a:rPr lang="uk-UA" u="sng" dirty="0" smtClean="0">
                <a:hlinkClick r:id="rId4"/>
              </a:rPr>
              <a:t>https://drive.google.com/file/d/15rDfOSVS1qVmwf_OVid9yMrradroH5aJ/view?usp=sharing</a:t>
            </a:r>
            <a:endParaRPr lang="ru-RU" dirty="0" smtClean="0"/>
          </a:p>
          <a:p>
            <a:pPr lvl="0" fontAlgn="base"/>
            <a:r>
              <a:rPr lang="uk-UA" dirty="0" smtClean="0"/>
              <a:t> «Безпечна косметичка»: розробка авторського </a:t>
            </a:r>
            <a:r>
              <a:rPr lang="uk-UA" dirty="0" err="1" smtClean="0"/>
              <a:t>екопроєкту</a:t>
            </a:r>
            <a:r>
              <a:rPr lang="uk-UA" dirty="0" smtClean="0"/>
              <a:t> для 8–11 класів. URL: </a:t>
            </a:r>
            <a:r>
              <a:rPr lang="uk-UA" b="1" u="sng" dirty="0" smtClean="0">
                <a:solidFill>
                  <a:srgbClr val="635CF2"/>
                </a:solidFill>
              </a:rPr>
              <a:t>https://docs.google.com/document/d/1WagV7VrI34sQ9RokaQ2tZzlfgt4D00cyostxY3RGc/edit</a:t>
            </a:r>
            <a:endParaRPr lang="ru-RU" b="1" dirty="0" smtClean="0">
              <a:solidFill>
                <a:srgbClr val="635CF2"/>
              </a:solidFill>
            </a:endParaRPr>
          </a:p>
          <a:p>
            <a:pPr lvl="0" fontAlgn="base"/>
            <a:r>
              <a:rPr lang="uk-UA" dirty="0" smtClean="0"/>
              <a:t>«Вибирай органічне!: </a:t>
            </a:r>
            <a:r>
              <a:rPr lang="uk-UA" dirty="0" err="1" smtClean="0"/>
              <a:t>квест-гра</a:t>
            </a:r>
            <a:r>
              <a:rPr lang="uk-UA" dirty="0" smtClean="0"/>
              <a:t>». Позакласний захід для 7–8 класів. URL: </a:t>
            </a:r>
            <a:r>
              <a:rPr lang="uk-UA" u="sng" dirty="0" smtClean="0">
                <a:hlinkClick r:id="rId5"/>
              </a:rPr>
              <a:t>https://</a:t>
            </a:r>
            <a:r>
              <a:rPr lang="uk-UA" u="sng" dirty="0" smtClean="0">
                <a:hlinkClick r:id="rId5"/>
              </a:rPr>
              <a:t>d</a:t>
            </a:r>
            <a:r>
              <a:rPr lang="uk-UA" u="sng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5"/>
              </a:rPr>
              <a:t>ocs.go</a:t>
            </a:r>
            <a:r>
              <a:rPr lang="uk-UA" u="sng" dirty="0" smtClean="0">
                <a:hlinkClick r:id="rId5"/>
              </a:rPr>
              <a:t>ogle.com/document/d/1WagV7VrI34sQ9Ro</a:t>
            </a:r>
            <a:endParaRPr lang="ru-RU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Графический объект 14" descr="Буфер обмена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27" y="3453329"/>
            <a:ext cx="4598892" cy="3724474"/>
          </a:xfrm>
          <a:prstGeom prst="rect">
            <a:avLst/>
          </a:prstGeom>
        </p:spPr>
      </p:pic>
      <p:pic>
        <p:nvPicPr>
          <p:cNvPr id="11" name="Графический объект 10" descr="Микроскоп">
            <a:extLst>
              <a:ext uri="{FF2B5EF4-FFF2-40B4-BE49-F238E27FC236}">
                <a16:creationId xmlns:a16="http://schemas.microsoft.com/office/drawing/2014/main" xmlns="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38607" flipH="1">
            <a:off x="409067" y="239252"/>
            <a:ext cx="2684499" cy="2684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6160" y="783773"/>
            <a:ext cx="5159828" cy="5564777"/>
          </a:xfrm>
        </p:spPr>
        <p:txBody>
          <a:bodyPr rtlCol="0"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uk-UA" sz="4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Бажаю  </a:t>
            </a:r>
            <a:br>
              <a:rPr lang="uk-UA" sz="4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uk-UA" sz="44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вам миру, творчості,плідної    праці !!!</a:t>
            </a:r>
            <a:r>
              <a:rPr lang="ru-RU" sz="53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53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40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       </a:t>
            </a:r>
            <a:r>
              <a:rPr lang="ru-RU" sz="53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3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ru-RU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Графический объект 6" descr="Лабораторный стакан">
            <a:extLst>
              <a:ext uri="{FF2B5EF4-FFF2-40B4-BE49-F238E27FC236}">
                <a16:creationId xmlns:a16="http://schemas.microsoft.com/office/drawing/2014/main" xmlns="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13697">
            <a:off x="148660" y="4077261"/>
            <a:ext cx="2708812" cy="2708812"/>
          </a:xfrm>
          <a:prstGeom prst="rect">
            <a:avLst/>
          </a:prstGeom>
        </p:spPr>
      </p:pic>
      <p:pic>
        <p:nvPicPr>
          <p:cNvPr id="13" name="Графический объект 12" descr="Пробирки">
            <a:extLst>
              <a:ext uri="{FF2B5EF4-FFF2-40B4-BE49-F238E27FC236}">
                <a16:creationId xmlns:a16="http://schemas.microsoft.com/office/drawing/2014/main" xmlns="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29268">
            <a:off x="9367308" y="1745295"/>
            <a:ext cx="2150518" cy="2150518"/>
          </a:xfrm>
          <a:prstGeom prst="rect">
            <a:avLst/>
          </a:prstGeom>
        </p:spPr>
      </p:pic>
      <p:pic>
        <p:nvPicPr>
          <p:cNvPr id="19" name="Графический объект 18" descr="Линейка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8889495">
            <a:off x="10870965" y="326064"/>
            <a:ext cx="1574403" cy="1574403"/>
          </a:xfrm>
          <a:prstGeom prst="rect">
            <a:avLst/>
          </a:prstGeom>
        </p:spPr>
      </p:pic>
      <p:pic>
        <p:nvPicPr>
          <p:cNvPr id="21" name="Графический объект 20" descr="Карандаш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91938">
            <a:off x="7842909" y="82892"/>
            <a:ext cx="1488402" cy="14884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31382" y="4480563"/>
            <a:ext cx="24062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latin typeface="Arial" pitchFamily="34" charset="0"/>
                <a:cs typeface="Arial" pitchFamily="34" charset="0"/>
              </a:rPr>
              <a:t>Дякую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ru-RU" sz="4400" b="1" i="1" dirty="0" err="1" smtClean="0">
                <a:latin typeface="Arial" pitchFamily="34" charset="0"/>
                <a:cs typeface="Arial" pitchFamily="34" charset="0"/>
              </a:rPr>
              <a:t>увагу</a:t>
            </a:r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88931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55599"/>
            <a:ext cx="8378529" cy="10800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990099"/>
                </a:solidFill>
                <a:latin typeface="Arial Black" pitchFamily="34" charset="0"/>
              </a:rPr>
              <a:t>Теоретичні </a:t>
            </a:r>
            <a:r>
              <a:rPr lang="uk-UA" b="1" dirty="0" smtClean="0">
                <a:solidFill>
                  <a:srgbClr val="990099"/>
                </a:solidFill>
                <a:latin typeface="Arial Black" pitchFamily="34" charset="0"/>
              </a:rPr>
              <a:t>основи</a:t>
            </a:r>
            <a:endParaRPr lang="ru-RU" dirty="0">
              <a:solidFill>
                <a:srgbClr val="990099"/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1489167"/>
            <a:ext cx="7867847" cy="4807130"/>
          </a:xfrm>
        </p:spPr>
        <p:txBody>
          <a:bodyPr rtlCol="0">
            <a:normAutofit fontScale="92500" lnSpcReduction="10000"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Нова українська школа  відповідно до    державних документів формується на засадах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особистісно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орієнтованого, діяльнісного, інтегративного та компетентнісного</a:t>
            </a:r>
            <a:r>
              <a:rPr lang="uk-UA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підходів. 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Компетентнісний підхід 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переорієнтовує освітній процес на діяльнісний результат, розвиток в учнів здатності практично діяти, застосовувати набуті знання в житті, конкретних ситуаціях, подальшого функціонування  в суспільстві.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 вимагає  від кожного здобувача освіти володіння різноманітними компетентностями, у тому числі й є екологічною, яку науковці вважають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міжпредметною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компетентністю.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EB226A9-D9EE-4576-B6BE-BA2E94C161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6181" y="0"/>
            <a:ext cx="3890553" cy="6904758"/>
            <a:chOff x="8936181" y="0"/>
            <a:chExt cx="3890553" cy="6904758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Микроскоп">
              <a:extLst>
                <a:ext uri="{FF2B5EF4-FFF2-40B4-BE49-F238E27FC236}">
                  <a16:creationId xmlns:a16="http://schemas.microsoft.com/office/drawing/2014/main" xmlns="" id="{A9B090FE-5998-4BAC-AB8D-6F40D44C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8936181" y="3014205"/>
              <a:ext cx="3890553" cy="3890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93703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22" y="211908"/>
            <a:ext cx="8378529" cy="10800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990099"/>
                </a:solidFill>
                <a:latin typeface="Arial Black" pitchFamily="34" charset="0"/>
              </a:rPr>
              <a:t>Екологічна компетентність: </a:t>
            </a:r>
            <a:endParaRPr lang="ru-RU" dirty="0">
              <a:solidFill>
                <a:srgbClr val="990099"/>
              </a:solidFill>
              <a:latin typeface="Arial Black" pitchFamily="34" charset="0"/>
            </a:endParaRPr>
          </a:p>
        </p:txBody>
      </p:sp>
      <p:grpSp>
        <p:nvGrpSpPr>
          <p:cNvPr id="3" name="Группа 8">
            <a:extLst>
              <a:ext uri="{FF2B5EF4-FFF2-40B4-BE49-F238E27FC236}">
                <a16:creationId xmlns:a16="http://schemas.microsoft.com/office/drawing/2014/main" xmlns="" id="{AEA098C1-E19E-4D03-9A35-14569BC7C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9" name="Группа 9">
              <a:extLst>
                <a:ext uri="{FF2B5EF4-FFF2-40B4-BE49-F238E27FC236}">
                  <a16:creationId xmlns:a16="http://schemas.microsoft.com/office/drawing/2014/main" xmlns="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  <p:pic>
          <p:nvPicPr>
            <p:cNvPr id="13" name="Графический объект 12" descr="Лабораторный стакан">
              <a:extLst>
                <a:ext uri="{FF2B5EF4-FFF2-40B4-BE49-F238E27FC236}">
                  <a16:creationId xmlns:a16="http://schemas.microsoft.com/office/drawing/2014/main" xmlns="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D32CE14B-3BA1-4454-827F-251611057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91623063"/>
              </p:ext>
            </p:extLst>
          </p:nvPr>
        </p:nvGraphicFramePr>
        <p:xfrm>
          <a:off x="705393" y="1449977"/>
          <a:ext cx="8033657" cy="525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79750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 smtClean="0">
                <a:solidFill>
                  <a:srgbClr val="C733C0"/>
                </a:solidFill>
                <a:latin typeface="Arial Black" pitchFamily="34" charset="0"/>
              </a:rPr>
              <a:t>Що таке медіазасоби?</a:t>
            </a:r>
            <a:br>
              <a:rPr lang="uk-UA" sz="5400" dirty="0" smtClean="0">
                <a:solidFill>
                  <a:srgbClr val="C733C0"/>
                </a:solidFill>
                <a:latin typeface="Arial Black" pitchFamily="34" charset="0"/>
              </a:rPr>
            </a:br>
            <a:endParaRPr lang="en-US" dirty="0">
              <a:solidFill>
                <a:srgbClr val="C733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406" y="1502228"/>
            <a:ext cx="10293531" cy="4428307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Медіазасоби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навчання науковці розглядають як матеріальні об'єкти, створені або відібрані з оприлюднених у засобах масової інформації матеріалів, призначених для використання в освітньому процесі. 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Теоретичні й практичні питання упровадження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медіаосвіти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у тому числі застосування медіазасобів досліджено О.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Волошенюк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В. Івановим, Л.Найдьоновою, Г.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Онкович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О.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Сирцовою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Н.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Череповською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та іншими.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207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88274" y="382385"/>
            <a:ext cx="10541726" cy="149213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C733C0"/>
                </a:solidFill>
                <a:latin typeface="Arial Black" pitchFamily="34" charset="0"/>
              </a:rPr>
              <a:t>Класифікація медіазасобів</a:t>
            </a:r>
            <a:endParaRPr lang="ru-RU" sz="4400" dirty="0">
              <a:solidFill>
                <a:srgbClr val="C733C0"/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49531" y="2011681"/>
            <a:ext cx="10280469" cy="3867912"/>
          </a:xfrm>
        </p:spPr>
        <p:txBody>
          <a:bodyPr/>
          <a:lstStyle/>
          <a:p>
            <a:pPr>
              <a:buNone/>
            </a:pPr>
            <a:r>
              <a:rPr lang="uk-UA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Медіазасоби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Г.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Онкович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класифікує  на </a:t>
            </a:r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традиційні 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(друковані видання (газети, журнали), радіо, кіно, телебачення, відео) та </a:t>
            </a:r>
            <a:r>
              <a:rPr lang="uk-UA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інноваційні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(що містять інформацію на програмно-апаратних засобах і пристроях (серверах) і функціонують на базі обчислювальної техніки).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362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80160" y="718457"/>
            <a:ext cx="10149840" cy="516113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моїй діяльності  представлені такі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медіаосвітні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засоби :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800" dirty="0" smtClean="0">
                <a:solidFill>
                  <a:srgbClr val="C733C0"/>
                </a:solidFill>
                <a:latin typeface="Arial" pitchFamily="34" charset="0"/>
                <a:cs typeface="Arial" pitchFamily="34" charset="0"/>
              </a:rPr>
              <a:t>традиційні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(преса, радіо, телебачення, кіно, мультфільми, відео, фотографії, реклама, шкільна газета);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uk-UA" sz="2800" dirty="0" smtClean="0">
                <a:solidFill>
                  <a:srgbClr val="C733C0"/>
                </a:solidFill>
                <a:latin typeface="Arial" pitchFamily="34" charset="0"/>
                <a:cs typeface="Arial" pitchFamily="34" charset="0"/>
              </a:rPr>
              <a:t>інноваційні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Apps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вправи з використанням хмари слів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WordArt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інтерактивна стіна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Padlet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кейси, ментальні карти, інтерактивні конспекти, сайти: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Quizizz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«На Урок», «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Всеосвіта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«Мій клас»,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wizer.me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шкільні і персональні сайти, комп'ютерні ігри, кейси екологічної тематики).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12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6" y="195309"/>
            <a:ext cx="8142167" cy="108485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990099"/>
                </a:solidFill>
                <a:latin typeface="Arial Black" pitchFamily="34" charset="0"/>
              </a:rPr>
              <a:t>Технологія досвіду</a:t>
            </a:r>
            <a:endParaRPr lang="ru-RU" dirty="0">
              <a:solidFill>
                <a:srgbClr val="990099"/>
              </a:solidFill>
              <a:latin typeface="Arial Black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966652"/>
            <a:ext cx="8242663" cy="53035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етапі </a:t>
            </a:r>
            <a:r>
              <a:rPr lang="uk-U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«мотивація навчальної діяльності» 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вчитель привчає учнів до підготовки випереджальних завдань у вигляді повідомлень про наукові досягнення й відкриття в хімії, біології, медицині. Серед позитивних надбань - самостійне створення окремими учнями   творчих альбомів, презентацій у вигляді слайдів або буклетів.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Доцільними виявилися й шкільна газета, у якій учні розміщують авторські статті й повідомлення про хімічні та екологічні проблеми, розроблення й ведення учнівських сайтів і сайту школи, робота шкільного радіо,  створення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відеоканалу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uk-UA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Youtube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комп’ютерні ігри, мультфільми, художні фільми, завдання за текстом телевізійної реклами. Особливо вдало це застосовується під час ознайомлення з проблемою пестицидів, умісту ендокринних руйнівників у косметиці тощо.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798EA88B-C439-4F17-9585-820972CE0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xmlns="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Буфер обмена">
              <a:extLst>
                <a:ext uri="{FF2B5EF4-FFF2-40B4-BE49-F238E27FC236}">
                  <a16:creationId xmlns:a16="http://schemas.microsoft.com/office/drawing/2014/main" xmlns="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9049914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513</TotalTime>
  <Words>1425</Words>
  <Application>Microsoft Office PowerPoint</Application>
  <PresentationFormat>Произвольный</PresentationFormat>
  <Paragraphs>157</Paragraphs>
  <Slides>34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Badge</vt:lpstr>
      <vt:lpstr>Слайд 1</vt:lpstr>
      <vt:lpstr>    Освіта –  це найпотужніша зброя,  якою можна змінити світ             </vt:lpstr>
      <vt:lpstr>Актуальність  </vt:lpstr>
      <vt:lpstr>Теоретичні основи</vt:lpstr>
      <vt:lpstr>Екологічна компетентність: </vt:lpstr>
      <vt:lpstr>Що таке медіазасоби? </vt:lpstr>
      <vt:lpstr>Класифікація медіазасобів</vt:lpstr>
      <vt:lpstr>Слайд 8</vt:lpstr>
      <vt:lpstr>Технологія досвіду</vt:lpstr>
      <vt:lpstr>Технологія досвіду</vt:lpstr>
      <vt:lpstr>Технологія досвіду</vt:lpstr>
      <vt:lpstr>Алгоритм підготовки до уроку з використанням медіазасобів </vt:lpstr>
      <vt:lpstr>Технологія досвіду</vt:lpstr>
      <vt:lpstr>Види спільної роботи з учнями:</vt:lpstr>
      <vt:lpstr>Моя “педагогічна валіза”</vt:lpstr>
      <vt:lpstr>впровадження освітньої платформи “G Suite For Education” </vt:lpstr>
      <vt:lpstr>Проєкти учнів</vt:lpstr>
      <vt:lpstr>Проєкти учнів</vt:lpstr>
      <vt:lpstr>Спільні Презентації</vt:lpstr>
      <vt:lpstr>Спільні Презентації</vt:lpstr>
      <vt:lpstr>Буклети</vt:lpstr>
      <vt:lpstr>Тестування</vt:lpstr>
      <vt:lpstr>Інтерактивні вправи</vt:lpstr>
      <vt:lpstr> Інтерактивні аркуші</vt:lpstr>
      <vt:lpstr>Ментальні карти</vt:lpstr>
      <vt:lpstr>Хмара слів</vt:lpstr>
      <vt:lpstr>Вікторини “Quizizz”</vt:lpstr>
      <vt:lpstr>Використання інтерактивної дошки Padlet</vt:lpstr>
      <vt:lpstr>Використання інтерактивної дошки Jamboard </vt:lpstr>
      <vt:lpstr>Переваги медіазасобів  </vt:lpstr>
      <vt:lpstr>Корисні посилання</vt:lpstr>
      <vt:lpstr>Список використаних джерел</vt:lpstr>
      <vt:lpstr>Досвід реалізації екологічних проєктів </vt:lpstr>
      <vt:lpstr>    Бажаю   вам миру, творчості,плідної    праці !!!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Линя</cp:lastModifiedBy>
  <cp:revision>52</cp:revision>
  <dcterms:created xsi:type="dcterms:W3CDTF">2022-07-01T09:16:09Z</dcterms:created>
  <dcterms:modified xsi:type="dcterms:W3CDTF">2022-08-04T20:19:04Z</dcterms:modified>
</cp:coreProperties>
</file>