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0" r:id="rId7"/>
    <p:sldId id="272" r:id="rId8"/>
    <p:sldId id="263" r:id="rId9"/>
    <p:sldId id="265" r:id="rId10"/>
    <p:sldId id="264" r:id="rId11"/>
    <p:sldId id="266" r:id="rId12"/>
    <p:sldId id="269" r:id="rId13"/>
    <p:sldId id="270" r:id="rId14"/>
    <p:sldId id="261" r:id="rId15"/>
    <p:sldId id="268" r:id="rId16"/>
    <p:sldId id="271" r:id="rId17"/>
    <p:sldId id="267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190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5BA05-CB4F-4205-8350-35158412400F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745A3-4580-4193-88EC-6CE03D06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1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745A3-4580-4193-88EC-6CE03D069D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0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91264" cy="243428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Робота з вирощування магнолій на </a:t>
            </a:r>
            <a:r>
              <a:rPr lang="uk-UA" sz="3600" dirty="0" err="1" smtClean="0"/>
              <a:t>Стрийській</a:t>
            </a:r>
            <a:r>
              <a:rPr lang="uk-UA" sz="3600" dirty="0" smtClean="0"/>
              <a:t> міській станції </a:t>
            </a:r>
            <a:br>
              <a:rPr lang="uk-UA" sz="3600" dirty="0" smtClean="0"/>
            </a:br>
            <a:r>
              <a:rPr lang="uk-UA" sz="3600" dirty="0" smtClean="0"/>
              <a:t>юних натуралістів</a:t>
            </a:r>
            <a:br>
              <a:rPr lang="uk-UA" sz="3600" dirty="0" smtClean="0"/>
            </a:br>
            <a:r>
              <a:rPr lang="uk-UA" sz="2800" dirty="0" smtClean="0"/>
              <a:t>Підготувала :  директор СЮН Кирилів О.В.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6120680" cy="3312368"/>
          </a:xfrm>
        </p:spPr>
      </p:pic>
    </p:spTree>
    <p:extLst>
      <p:ext uri="{BB962C8B-B14F-4D97-AF65-F5344CB8AC3E}">
        <p14:creationId xmlns:p14="http://schemas.microsoft.com/office/powerpoint/2010/main" val="224088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Майстер-класи проведені в</a:t>
            </a:r>
            <a:br>
              <a:rPr lang="uk-UA" dirty="0" smtClean="0"/>
            </a:br>
            <a:r>
              <a:rPr lang="uk-UA" dirty="0" smtClean="0"/>
              <a:t> школі №5 та гімназії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Іван\Desktop\Методоб. магнолії\125154953_1493796424149520_49589804859544641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6" y="1556791"/>
            <a:ext cx="3566616" cy="2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Іван\Desktop\Методоб. магнолії\78582432_2552658311437040_4587524190277468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48" y="1556791"/>
            <a:ext cx="3588424" cy="32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Іван\Desktop\Методоб. магнолії\124930669_1493796360816193_312214005958502424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06874"/>
            <a:ext cx="3706124" cy="25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7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Майстер-клас проведений    Оксаною Кирилів  на СЮН у 2020р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Іван\Desktop\Методоб. магнолії\125334507_3545905308778997_69861604650142342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9" y="1628800"/>
            <a:ext cx="4245279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Іван\Desktop\Методоб. магнолії\125302460_3545905652112296_462327337306598401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8429"/>
            <a:ext cx="3575496" cy="26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Іван\Desktop\Методоб. магнолії\125352476_3545905498778978_330830776960279814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44693"/>
            <a:ext cx="3672407" cy="27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7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Майстер-клас з Лідією </a:t>
            </a:r>
            <a:r>
              <a:rPr lang="uk-UA" dirty="0" err="1" smtClean="0"/>
              <a:t>Шимків</a:t>
            </a:r>
            <a:r>
              <a:rPr lang="uk-UA" dirty="0" smtClean="0"/>
              <a:t>  восени 2021року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" y="137386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8" y="3717032"/>
            <a:ext cx="4656436" cy="2966888"/>
          </a:xfrm>
        </p:spPr>
      </p:pic>
      <p:pic>
        <p:nvPicPr>
          <p:cNvPr id="8194" name="Picture 2" descr="C:\Users\Іван\Desktop\Методоб. магнолії\247320059_2974947192779016_338815604207701554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68" y="1196752"/>
            <a:ext cx="355239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Іван\Desktop\Методоб. магнолії\246200252_2974946709445731_313336503763317975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95688"/>
            <a:ext cx="36724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Висівання магнолій в теплиці після стратифікації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744415" cy="2899687"/>
          </a:xfrm>
        </p:spPr>
      </p:pic>
      <p:pic>
        <p:nvPicPr>
          <p:cNvPr id="9220" name="Picture 4" descr="C:\Users\Іван\Desktop\мтодоб'єдн.2021\20171106_153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8999"/>
            <a:ext cx="372641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3744416" cy="2952328"/>
          </a:xfrm>
        </p:spPr>
      </p:pic>
    </p:spTree>
    <p:extLst>
      <p:ext uri="{BB962C8B-B14F-4D97-AF65-F5344CB8AC3E}">
        <p14:creationId xmlns:p14="http://schemas.microsoft.com/office/powerpoint/2010/main" val="1581830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Вирощування саджанців магнолії в теплиці СЮН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392488" cy="331236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60358"/>
            <a:ext cx="4536504" cy="3420970"/>
          </a:xfrm>
        </p:spPr>
      </p:pic>
    </p:spTree>
    <p:extLst>
      <p:ext uri="{BB962C8B-B14F-4D97-AF65-F5344CB8AC3E}">
        <p14:creationId xmlns:p14="http://schemas.microsoft.com/office/powerpoint/2010/main" val="14079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Озеленення СЮН саджанцями магнолії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7170" name="Picture 2" descr="C:\Users\Іван\Desktop\Методоб. магнолії\IMG_20201029_001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5125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Висаджування саджанців магнолії в навчальних  закладах  міста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96819"/>
            <a:ext cx="3323506" cy="44313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041775" cy="2536324"/>
          </a:xfrm>
        </p:spPr>
      </p:pic>
    </p:spTree>
    <p:extLst>
      <p:ext uri="{BB962C8B-B14F-4D97-AF65-F5344CB8AC3E}">
        <p14:creationId xmlns:p14="http://schemas.microsoft.com/office/powerpoint/2010/main" val="22518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Висаджування саду магнолій на території НЕНЦ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Іван\Desktop\Методоб. магнолії\255633430_2990061714600897_5765760610639577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991479" cy="43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Іван\Desktop\Методоб. магнолії\255229529_3139521119600478_803107874118611451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71" y="2564904"/>
            <a:ext cx="500140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Іван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3080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Юннати з Харкова доглядають за сіянцями в теплиці СЮН </a:t>
            </a:r>
            <a:r>
              <a:rPr lang="uk-UA" dirty="0" err="1" smtClean="0"/>
              <a:t>м.Стрия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Іван\Desktop\291403993_3156165684657165_290424097300458912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36483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Іван\Desktop\291320220_3156165727990494_54354907181110092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628800"/>
            <a:ext cx="2880321" cy="37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Іван\Desktop\291173289_3156165847990482_395988590893571465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8081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0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Основною  метою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900" dirty="0" err="1">
                <a:latin typeface="Times New Roman"/>
                <a:ea typeface="Calibri"/>
                <a:cs typeface="Times New Roman"/>
              </a:rPr>
              <a:t>Стрийської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 міської СЮН  є формування екологічно вихованої особистості.</a:t>
            </a:r>
            <a:r>
              <a:rPr lang="uk-UA" sz="1900" dirty="0">
                <a:ea typeface="Calibri"/>
                <a:cs typeface="Times New Roman"/>
              </a:rPr>
              <a:t>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   </a:t>
            </a:r>
            <a:endParaRPr lang="ru-RU" sz="19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900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Одним із </a:t>
            </a:r>
            <a:r>
              <a:rPr lang="uk-UA" sz="1900" dirty="0" err="1">
                <a:latin typeface="Times New Roman"/>
                <a:ea typeface="Calibri"/>
                <a:cs typeface="Times New Roman"/>
              </a:rPr>
              <a:t>пріорітетних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  </a:t>
            </a:r>
            <a:r>
              <a:rPr lang="uk-UA" sz="1900" dirty="0" smtClean="0">
                <a:latin typeface="Times New Roman"/>
                <a:ea typeface="Calibri"/>
                <a:cs typeface="Times New Roman"/>
              </a:rPr>
              <a:t>завдань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роботи  станції юних натуралістів є  залучення вихованців до  природоохоронної роботи , формування практичних знань, умінь та навичок  у галузі  </a:t>
            </a:r>
            <a:r>
              <a:rPr lang="uk-UA" sz="1900" dirty="0" smtClean="0">
                <a:latin typeface="Times New Roman"/>
                <a:ea typeface="Calibri"/>
                <a:cs typeface="Times New Roman"/>
              </a:rPr>
              <a:t>рослинництва,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квітникарства та садівництва.</a:t>
            </a:r>
            <a:endParaRPr lang="ru-RU" sz="19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900" dirty="0" smtClean="0">
                <a:latin typeface="Times New Roman"/>
                <a:ea typeface="Calibri"/>
                <a:cs typeface="Times New Roman"/>
              </a:rPr>
              <a:t>          Саме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тому колектив станції юних натуралістів став партнером та активним учасником проекту </a:t>
            </a:r>
            <a:r>
              <a:rPr lang="uk-UA" sz="1900" b="1" u="sng" dirty="0">
                <a:latin typeface="Times New Roman"/>
                <a:ea typeface="Calibri"/>
                <a:cs typeface="Times New Roman"/>
              </a:rPr>
              <a:t>«Стрий  - місто магнолій».  </a:t>
            </a:r>
            <a:r>
              <a:rPr lang="uk-UA" sz="1900" dirty="0" smtClean="0">
                <a:latin typeface="Times New Roman"/>
                <a:ea typeface="Calibri"/>
                <a:cs typeface="Times New Roman"/>
              </a:rPr>
              <a:t>За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ініціативи автора  проекту  голови  ГО «Молодь </a:t>
            </a:r>
            <a:r>
              <a:rPr lang="uk-UA" sz="1900" dirty="0" err="1">
                <a:latin typeface="Times New Roman"/>
                <a:ea typeface="Calibri"/>
                <a:cs typeface="Times New Roman"/>
              </a:rPr>
              <a:t>Стрийщини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»  </a:t>
            </a:r>
            <a:r>
              <a:rPr lang="uk-UA" sz="1900" b="1" dirty="0">
                <a:latin typeface="Times New Roman"/>
                <a:ea typeface="Calibri"/>
                <a:cs typeface="Times New Roman"/>
              </a:rPr>
              <a:t>Михайла  </a:t>
            </a:r>
            <a:r>
              <a:rPr lang="uk-UA" sz="1900" b="1" dirty="0" err="1">
                <a:latin typeface="Times New Roman"/>
                <a:ea typeface="Calibri"/>
                <a:cs typeface="Times New Roman"/>
              </a:rPr>
              <a:t>Шмігельського</a:t>
            </a:r>
            <a:r>
              <a:rPr lang="uk-UA" sz="1900" b="1" dirty="0">
                <a:latin typeface="Times New Roman"/>
                <a:ea typeface="Calibri"/>
                <a:cs typeface="Times New Roman"/>
              </a:rPr>
              <a:t>  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на СЮН   щороку  проводяться  майстер-класи  з вирощування магнолій  з насіння, які </a:t>
            </a:r>
            <a:r>
              <a:rPr lang="uk-UA" sz="1900" dirty="0" smtClean="0">
                <a:latin typeface="Times New Roman"/>
                <a:ea typeface="Calibri"/>
                <a:cs typeface="Times New Roman"/>
              </a:rPr>
              <a:t>проводять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садівник-любитель  </a:t>
            </a:r>
            <a:r>
              <a:rPr lang="uk-UA" sz="1900" b="1" dirty="0">
                <a:latin typeface="Times New Roman"/>
                <a:ea typeface="Calibri"/>
                <a:cs typeface="Times New Roman"/>
              </a:rPr>
              <a:t>Лідія </a:t>
            </a:r>
            <a:r>
              <a:rPr lang="uk-UA" sz="1900" b="1" dirty="0" err="1">
                <a:latin typeface="Times New Roman"/>
                <a:ea typeface="Calibri"/>
                <a:cs typeface="Times New Roman"/>
              </a:rPr>
              <a:t>Шимків</a:t>
            </a:r>
            <a:r>
              <a:rPr lang="uk-UA" sz="19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900" dirty="0" smtClean="0">
                <a:latin typeface="Times New Roman"/>
                <a:ea typeface="Calibri"/>
                <a:cs typeface="Times New Roman"/>
              </a:rPr>
              <a:t>та директор СЮН </a:t>
            </a:r>
            <a:r>
              <a:rPr lang="uk-UA" sz="1900" b="1" dirty="0" smtClean="0">
                <a:latin typeface="Times New Roman"/>
                <a:ea typeface="Calibri"/>
                <a:cs typeface="Times New Roman"/>
              </a:rPr>
              <a:t>Оксана Кирилів. </a:t>
            </a:r>
            <a:r>
              <a:rPr lang="uk-UA" sz="1900" dirty="0" smtClean="0">
                <a:latin typeface="Times New Roman"/>
                <a:ea typeface="Calibri"/>
                <a:cs typeface="Times New Roman"/>
              </a:rPr>
              <a:t>Також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одним з перших  був майстер-клас з розмноження  магнолії методом живцювання від  </a:t>
            </a:r>
            <a:r>
              <a:rPr lang="uk-UA" sz="1900" b="1" dirty="0">
                <a:latin typeface="Times New Roman"/>
                <a:ea typeface="Calibri"/>
                <a:cs typeface="Times New Roman"/>
              </a:rPr>
              <a:t>Василя </a:t>
            </a:r>
            <a:r>
              <a:rPr lang="uk-UA" sz="19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900" b="1" dirty="0" err="1" smtClean="0">
                <a:latin typeface="Times New Roman"/>
                <a:ea typeface="Calibri"/>
                <a:cs typeface="Times New Roman"/>
              </a:rPr>
              <a:t>Приндака</a:t>
            </a:r>
            <a:r>
              <a:rPr lang="uk-UA" sz="19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– заступника директора  з наукової  роботи  Національного природнього  парку «</a:t>
            </a:r>
            <a:r>
              <a:rPr lang="uk-UA" sz="1900" dirty="0" err="1">
                <a:latin typeface="Times New Roman"/>
                <a:ea typeface="Calibri"/>
                <a:cs typeface="Times New Roman"/>
              </a:rPr>
              <a:t>Сколівські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  Бескиди».  В теплиці станції вирощуємо </a:t>
            </a:r>
            <a:r>
              <a:rPr lang="uk-UA" sz="1900">
                <a:latin typeface="Times New Roman"/>
                <a:ea typeface="Calibri"/>
                <a:cs typeface="Times New Roman"/>
              </a:rPr>
              <a:t>молоді  </a:t>
            </a:r>
            <a:r>
              <a:rPr lang="uk-UA" sz="1900" smtClean="0">
                <a:latin typeface="Times New Roman"/>
                <a:ea typeface="Calibri"/>
                <a:cs typeface="Times New Roman"/>
              </a:rPr>
              <a:t>саджанці  </a:t>
            </a:r>
            <a:r>
              <a:rPr lang="uk-UA" sz="1900" dirty="0">
                <a:latin typeface="Times New Roman"/>
                <a:ea typeface="Calibri"/>
                <a:cs typeface="Times New Roman"/>
              </a:rPr>
              <a:t>магнолії  з насіння, які  висаджуємо для озеленення  міста та закладів освіти. </a:t>
            </a:r>
            <a:endParaRPr lang="uk-UA" sz="19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600" dirty="0" smtClean="0">
                <a:ea typeface="Calibri"/>
                <a:cs typeface="Times New Roman"/>
              </a:rPr>
              <a:t>             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600" dirty="0">
                <a:ea typeface="Calibri"/>
                <a:cs typeface="Times New Roman"/>
              </a:rPr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1342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340768"/>
            <a:ext cx="712879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uk-UA" sz="2800" dirty="0">
                <a:latin typeface="Times New Roman"/>
                <a:ea typeface="Times New Roman"/>
              </a:rPr>
              <a:t>Спробуйте і ви виростити свою магнолію з насінини! І хоча період від сходів насіння до рясного цвітіння може зайняти кілька років, проте, неперевершена краса та естетичне задоволення  буде вам гарантовано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94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5863" y="-33104"/>
            <a:ext cx="8229600" cy="1143000"/>
          </a:xfrm>
        </p:spPr>
        <p:txBody>
          <a:bodyPr/>
          <a:lstStyle/>
          <a:p>
            <a:r>
              <a:rPr lang="uk-UA" dirty="0" smtClean="0"/>
              <a:t>Насіння магнолії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50131"/>
          </a:xfrm>
        </p:spPr>
        <p:txBody>
          <a:bodyPr/>
          <a:lstStyle/>
          <a:p>
            <a:r>
              <a:rPr lang="uk-UA" dirty="0" smtClean="0"/>
              <a:t>Магнолія «</a:t>
            </a:r>
            <a:r>
              <a:rPr lang="en-US" dirty="0" smtClean="0"/>
              <a:t>Galaxy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16350" y="141277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Магнолія </a:t>
            </a:r>
            <a:r>
              <a:rPr lang="uk-UA" dirty="0" err="1" smtClean="0"/>
              <a:t>Суланжа</a:t>
            </a:r>
            <a:r>
              <a:rPr lang="uk-UA" dirty="0"/>
              <a:t> </a:t>
            </a:r>
            <a:r>
              <a:rPr lang="uk-UA" dirty="0" smtClean="0"/>
              <a:t>«</a:t>
            </a:r>
            <a:r>
              <a:rPr lang="uk-UA" dirty="0" err="1" smtClean="0"/>
              <a:t>Александріна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uk-UA" b="1" dirty="0" smtClean="0"/>
              <a:t>Магнолія  </a:t>
            </a:r>
          </a:p>
          <a:p>
            <a:pPr marL="0" indent="0">
              <a:buNone/>
            </a:pPr>
            <a:r>
              <a:rPr lang="uk-UA" b="1" dirty="0" err="1" smtClean="0"/>
              <a:t>Кобус</a:t>
            </a:r>
            <a:endParaRPr lang="ru-RU" b="1" dirty="0"/>
          </a:p>
        </p:txBody>
      </p:sp>
      <p:pic>
        <p:nvPicPr>
          <p:cNvPr id="1027" name="Picture 3" descr="C:\Users\Іван\Desktop\Методоб. магнолії\245796198_2974037889536613_47723125929238591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0334"/>
            <a:ext cx="2952328" cy="36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Іван\Desktop\Методоб. магнолії\246425289_2974037986203270_35196176346083998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1" y="1983818"/>
            <a:ext cx="2376264" cy="33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Іван\Desktop\мтодоб'єдн.2021\20171103_123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04" y="3912491"/>
            <a:ext cx="2172072" cy="22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1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Цікаво про магнолії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Магнолії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—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це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рідкісні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екзотичні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рослини</a:t>
            </a:r>
            <a:endParaRPr lang="ru-RU" sz="3400" b="1" dirty="0" smtClean="0">
              <a:latin typeface="Roboto"/>
              <a:ea typeface="Times New Roman"/>
              <a:cs typeface="Times New Roman"/>
            </a:endParaRPr>
          </a:p>
          <a:p>
            <a:endParaRPr lang="ru-RU" sz="3400" b="1" dirty="0" smtClean="0">
              <a:latin typeface="Roboto"/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Магнолія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,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мабуть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,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найдавніша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квіткова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рослина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.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З’явилися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магнолії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на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З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емлі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в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крейдяному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періоді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, 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коли по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лісах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ще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бродили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динозаври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.</a:t>
            </a:r>
            <a:endParaRPr lang="ru-RU" sz="2900" b="1" dirty="0"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Ця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рослина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отримала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свою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назву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на честь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ботаніка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П’єра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 smtClean="0">
                <a:latin typeface="Roboto"/>
                <a:ea typeface="Times New Roman"/>
                <a:cs typeface="Times New Roman"/>
              </a:rPr>
              <a:t>Магноля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.</a:t>
            </a:r>
            <a:endParaRPr lang="ru-RU" sz="2900" b="1" dirty="0">
              <a:ea typeface="Times New Roman"/>
              <a:cs typeface="Times New Roman"/>
            </a:endParaRPr>
          </a:p>
          <a:p>
            <a:pPr fontAlgn="base">
              <a:lnSpc>
                <a:spcPct val="120000"/>
              </a:lnSpc>
              <a:spcAft>
                <a:spcPts val="1500"/>
              </a:spcAft>
            </a:pPr>
            <a:r>
              <a:rPr lang="ru-RU" sz="3800" b="1" dirty="0" err="1" smtClean="0">
                <a:latin typeface="Roboto"/>
                <a:ea typeface="Calibri"/>
                <a:cs typeface="Times New Roman"/>
              </a:rPr>
              <a:t>Батьківщина</a:t>
            </a:r>
            <a:r>
              <a:rPr lang="ru-RU" sz="3800" b="1" dirty="0" smtClean="0">
                <a:latin typeface="Roboto"/>
                <a:ea typeface="Calibri"/>
                <a:cs typeface="Times New Roman"/>
              </a:rPr>
              <a:t> </a:t>
            </a:r>
            <a:r>
              <a:rPr lang="ru-RU" sz="3800" b="1" dirty="0" err="1">
                <a:latin typeface="Roboto"/>
                <a:ea typeface="Calibri"/>
                <a:cs typeface="Times New Roman"/>
              </a:rPr>
              <a:t>цього</a:t>
            </a:r>
            <a:r>
              <a:rPr lang="ru-RU" sz="3800" b="1" dirty="0">
                <a:latin typeface="Roboto"/>
                <a:ea typeface="Calibri"/>
                <a:cs typeface="Times New Roman"/>
              </a:rPr>
              <a:t> </a:t>
            </a:r>
            <a:r>
              <a:rPr lang="ru-RU" sz="3800" b="1" dirty="0" err="1">
                <a:latin typeface="Roboto"/>
                <a:ea typeface="Calibri"/>
                <a:cs typeface="Times New Roman"/>
              </a:rPr>
              <a:t>незвичайного</a:t>
            </a:r>
            <a:r>
              <a:rPr lang="ru-RU" sz="3800" b="1" dirty="0">
                <a:latin typeface="Roboto"/>
                <a:ea typeface="Calibri"/>
                <a:cs typeface="Times New Roman"/>
              </a:rPr>
              <a:t> </a:t>
            </a:r>
            <a:r>
              <a:rPr lang="ru-RU" sz="3800" b="1" dirty="0" err="1">
                <a:latin typeface="Roboto"/>
                <a:ea typeface="Calibri"/>
                <a:cs typeface="Times New Roman"/>
              </a:rPr>
              <a:t>квітки</a:t>
            </a:r>
            <a:r>
              <a:rPr lang="ru-RU" sz="3800" b="1" dirty="0">
                <a:latin typeface="Roboto"/>
                <a:ea typeface="Calibri"/>
                <a:cs typeface="Times New Roman"/>
              </a:rPr>
              <a:t>-дерева – </a:t>
            </a:r>
            <a:r>
              <a:rPr lang="ru-RU" sz="3800" b="1" dirty="0" err="1">
                <a:latin typeface="Roboto"/>
                <a:ea typeface="Calibri"/>
                <a:cs typeface="Times New Roman"/>
              </a:rPr>
              <a:t>Північна</a:t>
            </a:r>
            <a:r>
              <a:rPr lang="ru-RU" sz="3800" b="1" dirty="0">
                <a:latin typeface="Roboto"/>
                <a:ea typeface="Calibri"/>
                <a:cs typeface="Times New Roman"/>
              </a:rPr>
              <a:t> </a:t>
            </a:r>
            <a:r>
              <a:rPr lang="ru-RU" sz="3800" b="1" dirty="0" err="1" smtClean="0">
                <a:latin typeface="Roboto"/>
                <a:ea typeface="Calibri"/>
                <a:cs typeface="Times New Roman"/>
              </a:rPr>
              <a:t>Америка,Японія</a:t>
            </a:r>
            <a:r>
              <a:rPr lang="ru-RU" sz="3800" b="1" dirty="0" smtClean="0">
                <a:latin typeface="Roboto"/>
                <a:ea typeface="Calibri"/>
                <a:cs typeface="Times New Roman"/>
              </a:rPr>
              <a:t>, Китай</a:t>
            </a:r>
            <a:r>
              <a:rPr lang="ru-RU" sz="3800" b="1" dirty="0">
                <a:latin typeface="Roboto"/>
                <a:ea typeface="Calibri"/>
                <a:cs typeface="Times New Roman"/>
              </a:rPr>
              <a:t>, </a:t>
            </a:r>
            <a:r>
              <a:rPr lang="ru-RU" sz="3800" b="1" dirty="0" err="1">
                <a:latin typeface="Roboto"/>
                <a:ea typeface="Calibri"/>
                <a:cs typeface="Times New Roman"/>
              </a:rPr>
              <a:t>Індонезія</a:t>
            </a:r>
            <a:r>
              <a:rPr lang="ru-RU" sz="3800" b="1" dirty="0" smtClean="0">
                <a:latin typeface="Roboto"/>
                <a:ea typeface="Calibri"/>
                <a:cs typeface="Times New Roman"/>
              </a:rPr>
              <a:t>.</a:t>
            </a:r>
            <a:r>
              <a:rPr lang="ru-RU" sz="3800" b="1" dirty="0" smtClean="0">
                <a:latin typeface="Roboto"/>
                <a:ea typeface="Times New Roman"/>
              </a:rPr>
              <a:t> </a:t>
            </a:r>
            <a:r>
              <a:rPr lang="ru-RU" sz="3400" b="1" dirty="0">
                <a:latin typeface="Roboto"/>
                <a:ea typeface="Times New Roman"/>
              </a:rPr>
              <a:t>В</a:t>
            </a:r>
            <a:r>
              <a:rPr lang="ru-RU" sz="3400" b="1" dirty="0" smtClean="0">
                <a:latin typeface="Roboto"/>
                <a:ea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</a:rPr>
              <a:t>Україні</a:t>
            </a:r>
            <a:r>
              <a:rPr lang="ru-RU" sz="3400" b="1" dirty="0">
                <a:latin typeface="Roboto"/>
                <a:ea typeface="Times New Roman"/>
              </a:rPr>
              <a:t> </a:t>
            </a:r>
            <a:r>
              <a:rPr lang="ru-RU" sz="3400" b="1" dirty="0" err="1" smtClean="0">
                <a:latin typeface="Roboto"/>
                <a:ea typeface="Times New Roman"/>
              </a:rPr>
              <a:t>садівники</a:t>
            </a:r>
            <a:r>
              <a:rPr lang="ru-RU" sz="3400" b="1" dirty="0">
                <a:latin typeface="Roboto"/>
                <a:ea typeface="Times New Roman"/>
              </a:rPr>
              <a:t> </a:t>
            </a:r>
            <a:r>
              <a:rPr lang="ru-RU" sz="3400" b="1" dirty="0" smtClean="0">
                <a:latin typeface="Roboto"/>
                <a:ea typeface="Times New Roman"/>
              </a:rPr>
              <a:t>та </a:t>
            </a:r>
            <a:r>
              <a:rPr lang="ru-RU" sz="3400" b="1" dirty="0" err="1">
                <a:latin typeface="Roboto"/>
                <a:ea typeface="Times New Roman"/>
              </a:rPr>
              <a:t>ландшафтні</a:t>
            </a:r>
            <a:r>
              <a:rPr lang="ru-RU" sz="3400" b="1" dirty="0">
                <a:latin typeface="Roboto"/>
                <a:ea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</a:rPr>
              <a:t>дизайнери</a:t>
            </a:r>
            <a:r>
              <a:rPr lang="ru-RU" sz="3400" b="1" dirty="0">
                <a:latin typeface="Roboto"/>
                <a:ea typeface="Times New Roman"/>
              </a:rPr>
              <a:t>  </a:t>
            </a:r>
            <a:r>
              <a:rPr lang="ru-RU" sz="3400" b="1" dirty="0" err="1" smtClean="0">
                <a:latin typeface="Roboto"/>
                <a:ea typeface="Times New Roman"/>
              </a:rPr>
              <a:t>прикрашають</a:t>
            </a:r>
            <a:r>
              <a:rPr lang="ru-RU" sz="3400" b="1" dirty="0" smtClean="0">
                <a:latin typeface="Roboto"/>
                <a:ea typeface="Times New Roman"/>
              </a:rPr>
              <a:t> </a:t>
            </a:r>
            <a:r>
              <a:rPr lang="ru-RU" sz="3400" b="1" dirty="0">
                <a:latin typeface="Roboto"/>
                <a:ea typeface="Times New Roman"/>
              </a:rPr>
              <a:t>нею </a:t>
            </a:r>
            <a:r>
              <a:rPr lang="ru-RU" sz="3400" b="1" dirty="0" smtClean="0">
                <a:latin typeface="Roboto"/>
                <a:ea typeface="Times New Roman"/>
              </a:rPr>
              <a:t>парки, </a:t>
            </a:r>
            <a:r>
              <a:rPr lang="ru-RU" sz="3400" b="1" dirty="0" err="1" smtClean="0">
                <a:latin typeface="Roboto"/>
                <a:ea typeface="Times New Roman"/>
              </a:rPr>
              <a:t>сквери</a:t>
            </a:r>
            <a:r>
              <a:rPr lang="ru-RU" sz="3400" b="1" dirty="0" smtClean="0">
                <a:latin typeface="Roboto"/>
                <a:ea typeface="Times New Roman"/>
              </a:rPr>
              <a:t>, </a:t>
            </a:r>
            <a:r>
              <a:rPr lang="ru-RU" sz="3400" b="1" dirty="0" err="1" smtClean="0">
                <a:latin typeface="Roboto"/>
                <a:ea typeface="Times New Roman"/>
              </a:rPr>
              <a:t>присадибні</a:t>
            </a:r>
            <a:r>
              <a:rPr lang="ru-RU" sz="3400" b="1" dirty="0" smtClean="0">
                <a:latin typeface="Roboto"/>
                <a:ea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</a:rPr>
              <a:t>ділянки</a:t>
            </a:r>
            <a:r>
              <a:rPr lang="ru-RU" sz="3400" b="1" dirty="0">
                <a:latin typeface="Roboto"/>
                <a:ea typeface="Times New Roman"/>
              </a:rPr>
              <a:t>.</a:t>
            </a:r>
            <a:endParaRPr lang="ru-RU" sz="3400" b="1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У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природі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існує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близько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230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видів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магнолій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.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Всі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вони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неймовірно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красиві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і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дуже</a:t>
            </a:r>
            <a:r>
              <a:rPr lang="ru-RU" sz="3400" b="1" dirty="0">
                <a:latin typeface="Roboto"/>
                <a:ea typeface="Times New Roman"/>
                <a:cs typeface="Times New Roman"/>
              </a:rPr>
              <a:t> </a:t>
            </a:r>
            <a:r>
              <a:rPr lang="ru-RU" sz="3400" b="1" dirty="0" err="1">
                <a:latin typeface="Roboto"/>
                <a:ea typeface="Times New Roman"/>
                <a:cs typeface="Times New Roman"/>
              </a:rPr>
              <a:t>різні</a:t>
            </a:r>
            <a:r>
              <a:rPr lang="ru-RU" sz="3400" b="1" dirty="0" smtClean="0">
                <a:latin typeface="Roboto"/>
                <a:ea typeface="Times New Roman"/>
                <a:cs typeface="Times New Roman"/>
              </a:rPr>
              <a:t>.</a:t>
            </a:r>
            <a:r>
              <a:rPr lang="uk-UA" sz="29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Магнолія </a:t>
            </a:r>
            <a:r>
              <a:rPr lang="uk-UA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Суланжа</a:t>
            </a:r>
            <a:r>
              <a:rPr lang="uk-UA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uk-UA" sz="3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uk-UA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є </a:t>
            </a:r>
            <a:r>
              <a:rPr lang="uk-UA" sz="3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гібридним </a:t>
            </a:r>
            <a:r>
              <a:rPr lang="uk-UA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сортом отриманим від схрещування</a:t>
            </a:r>
            <a:r>
              <a:rPr lang="ru-RU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uk-UA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магнолії оголеної та магнолії </a:t>
            </a:r>
            <a:r>
              <a:rPr lang="uk-UA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лілієцвітої</a:t>
            </a:r>
            <a:r>
              <a:rPr lang="uk-UA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Виведена</a:t>
            </a:r>
            <a:r>
              <a:rPr lang="ru-RU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у </a:t>
            </a:r>
            <a:r>
              <a:rPr lang="ru-RU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Франції</a:t>
            </a:r>
            <a:r>
              <a:rPr lang="ru-RU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 1820 </a:t>
            </a:r>
            <a:r>
              <a:rPr lang="ru-RU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році</a:t>
            </a:r>
            <a:r>
              <a:rPr lang="ru-RU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агрономом, </a:t>
            </a:r>
            <a:r>
              <a:rPr lang="ru-RU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колишнім</a:t>
            </a:r>
            <a:r>
              <a:rPr lang="ru-RU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дипломатом </a:t>
            </a:r>
            <a:r>
              <a:rPr lang="ru-RU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французької</a:t>
            </a:r>
            <a:r>
              <a:rPr lang="ru-RU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армії</a:t>
            </a:r>
            <a:r>
              <a:rPr lang="ru-RU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Етьєном</a:t>
            </a:r>
            <a:r>
              <a:rPr lang="ru-RU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3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Суланж-Боденом</a:t>
            </a:r>
            <a:r>
              <a:rPr lang="uk-UA" sz="3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на честь якого і названо рослину.</a:t>
            </a:r>
            <a:endParaRPr lang="ru-RU" sz="3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1500"/>
              </a:spcAft>
            </a:pPr>
            <a:endParaRPr lang="ru-RU" sz="3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7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Перші майстер - класи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2593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Майстер-клас з розмноження магнолії методом живцювання провів заступник директора з наукової роботи Національного природнього парку «</a:t>
            </a:r>
            <a:r>
              <a:rPr lang="uk-UA" dirty="0" err="1" smtClean="0"/>
              <a:t>Сколівські</a:t>
            </a:r>
            <a:r>
              <a:rPr lang="uk-UA" dirty="0" smtClean="0"/>
              <a:t> Бескиди» Василь </a:t>
            </a:r>
            <a:r>
              <a:rPr lang="uk-UA" dirty="0" err="1" smtClean="0"/>
              <a:t>Приндак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141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Майстер-клас проведений </a:t>
            </a:r>
            <a:r>
              <a:rPr lang="uk-UA" dirty="0" err="1" smtClean="0"/>
              <a:t>п.Лідією</a:t>
            </a:r>
            <a:r>
              <a:rPr lang="uk-UA" dirty="0" smtClean="0"/>
              <a:t> </a:t>
            </a:r>
            <a:r>
              <a:rPr lang="uk-UA" dirty="0" err="1" smtClean="0"/>
              <a:t>Шимків</a:t>
            </a:r>
            <a:r>
              <a:rPr lang="uk-UA" dirty="0" smtClean="0"/>
              <a:t> в 2017р.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4608511" cy="3168352"/>
          </a:xfrm>
        </p:spPr>
      </p:pic>
    </p:spTree>
    <p:extLst>
      <p:ext uri="{BB962C8B-B14F-4D97-AF65-F5344CB8AC3E}">
        <p14:creationId xmlns:p14="http://schemas.microsoft.com/office/powerpoint/2010/main" val="323747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 насіння магнолії юннатами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538736" cy="2808312"/>
          </a:xfrm>
        </p:spPr>
      </p:pic>
      <p:pic>
        <p:nvPicPr>
          <p:cNvPr id="2050" name="Picture 2" descr="C:\Users\Іван\Desktop\Методоб. магнолії\244713990_2965195210420881_784223084634069014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32856"/>
            <a:ext cx="415163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Іван\Desktop\Методоб. магнолії\244657813_2965195260420876_385942431563412988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75" y="1304765"/>
            <a:ext cx="281943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4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89451"/>
          </a:xfrm>
        </p:spPr>
        <p:txBody>
          <a:bodyPr>
            <a:noAutofit/>
          </a:bodyPr>
          <a:lstStyle/>
          <a:p>
            <a:r>
              <a:rPr lang="uk-UA" sz="1900" b="1" dirty="0" smtClean="0"/>
              <a:t>Крок 1.</a:t>
            </a:r>
            <a:r>
              <a:rPr lang="uk-UA" sz="1900" dirty="0" smtClean="0"/>
              <a:t> Восени  зібране свіже насіння чистимо від червоної шкірястої оболонки – </a:t>
            </a:r>
            <a:r>
              <a:rPr lang="uk-UA" sz="1900" dirty="0" err="1" smtClean="0"/>
              <a:t>саркотести</a:t>
            </a:r>
            <a:r>
              <a:rPr lang="uk-UA" sz="1900" dirty="0" smtClean="0"/>
              <a:t> /висушене насіння не сходить/.</a:t>
            </a:r>
          </a:p>
          <a:p>
            <a:r>
              <a:rPr lang="uk-UA" sz="1900" b="1" dirty="0" smtClean="0"/>
              <a:t>Крок 2.</a:t>
            </a:r>
            <a:r>
              <a:rPr lang="uk-UA" sz="1900" dirty="0" smtClean="0"/>
              <a:t> Щоб позбавити насіння залишків оплодня, який може спричинити утворення  цвілі, перетираємо його з річковим піском.</a:t>
            </a:r>
          </a:p>
          <a:p>
            <a:r>
              <a:rPr lang="uk-UA" sz="1900" b="1" dirty="0" smtClean="0"/>
              <a:t>Крок 3. </a:t>
            </a:r>
            <a:r>
              <a:rPr lang="uk-UA" sz="1900" dirty="0" smtClean="0"/>
              <a:t>Промити насіння водою / можна додати трохи рідкого засобу для миття посуду/ щоб  максимально очистити його від маслянистої  речовини </a:t>
            </a:r>
          </a:p>
          <a:p>
            <a:r>
              <a:rPr lang="uk-UA" sz="1900" b="1" dirty="0" smtClean="0"/>
              <a:t>Крок 4</a:t>
            </a:r>
            <a:r>
              <a:rPr lang="uk-UA" sz="1900" dirty="0" smtClean="0"/>
              <a:t>.Помістити  насіння у зволожений пісок /перліт, мох сфагнум/ та перекласти у пластиковий контейнер або скляну посудину, яку поміщаємо у холодильник/відсік для овочів/для </a:t>
            </a:r>
            <a:r>
              <a:rPr lang="uk-UA" sz="1900" b="1" dirty="0" smtClean="0"/>
              <a:t>стратифікації –</a:t>
            </a:r>
            <a:r>
              <a:rPr lang="uk-UA" sz="1900" dirty="0" smtClean="0"/>
              <a:t> витримки насіння холодом /1-4</a:t>
            </a:r>
            <a:r>
              <a:rPr lang="en-US" sz="1900" dirty="0" smtClean="0"/>
              <a:t>ᵒ</a:t>
            </a:r>
            <a:r>
              <a:rPr lang="uk-UA" sz="1900" dirty="0" smtClean="0"/>
              <a:t>/ і вологою протягом 3-4місяців.</a:t>
            </a:r>
          </a:p>
          <a:p>
            <a:r>
              <a:rPr lang="uk-UA" sz="1900" b="1" dirty="0" smtClean="0"/>
              <a:t>Крок 5</a:t>
            </a:r>
            <a:r>
              <a:rPr lang="uk-UA" sz="1900" dirty="0" smtClean="0"/>
              <a:t>. Під час зберігання насінні регулярно помішуємо / 1х2 тижні/ , оглядаємо чи є волога , чи не утворилася цвіль.</a:t>
            </a:r>
          </a:p>
          <a:p>
            <a:r>
              <a:rPr lang="uk-UA" sz="1900" b="1" dirty="0" smtClean="0"/>
              <a:t>Крок 6.</a:t>
            </a:r>
            <a:r>
              <a:rPr lang="uk-UA" sz="1900" dirty="0" smtClean="0"/>
              <a:t> Висіваємо  насіння в лютому-березні в контейнери на підвіконні або в теплиці. Сходить насіння від одного до трьох місяців. Потрібно стежити щоб </a:t>
            </a:r>
            <a:r>
              <a:rPr lang="uk-UA" sz="1900" dirty="0" err="1" smtClean="0"/>
              <a:t>грунт</a:t>
            </a:r>
            <a:r>
              <a:rPr lang="uk-UA" sz="1900" dirty="0" smtClean="0"/>
              <a:t> завжди був вологим. Схожість насіння до 30 %.</a:t>
            </a:r>
          </a:p>
          <a:p>
            <a:r>
              <a:rPr lang="uk-UA" sz="1900" b="1" dirty="0" smtClean="0"/>
              <a:t>Крок 7</a:t>
            </a:r>
            <a:r>
              <a:rPr lang="uk-UA" sz="1900" dirty="0" smtClean="0"/>
              <a:t>. Молоді проростки першого року не розсаджувати, вони дуже ніжні можуть загинути.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56943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Майстер-клас з вирощування магнолій з насіння на </a:t>
            </a:r>
            <a:r>
              <a:rPr lang="uk-UA" dirty="0" smtClean="0"/>
              <a:t>СЮН, </a:t>
            </a:r>
            <a:r>
              <a:rPr lang="uk-UA" dirty="0" smtClean="0"/>
              <a:t>2018 рік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3"/>
            <a:ext cx="4248472" cy="35283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257799" cy="3319363"/>
          </a:xfrm>
        </p:spPr>
      </p:pic>
    </p:spTree>
    <p:extLst>
      <p:ext uri="{BB962C8B-B14F-4D97-AF65-F5344CB8AC3E}">
        <p14:creationId xmlns:p14="http://schemas.microsoft.com/office/powerpoint/2010/main" val="165348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Майстер-клас проведений в 2019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41977"/>
            <a:ext cx="3312368" cy="26312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Іван\Desktop\Методоб. магнолії\72911821_2398192667121141_91852175144921333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980728"/>
            <a:ext cx="4734868" cy="284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Іван\Desktop\Методоб. магнолії\73027171_2470694672966738_311222751278923776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04" y="1727615"/>
            <a:ext cx="3168352" cy="41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24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CAF297"/>
      </a:lt2>
      <a:accent1>
        <a:srgbClr val="4E67C8"/>
      </a:accent1>
      <a:accent2>
        <a:srgbClr val="CAF297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588</Words>
  <Application>Microsoft Office PowerPoint</Application>
  <PresentationFormat>Экран (4:3)</PresentationFormat>
  <Paragraphs>46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Робота з вирощування магнолій на Стрийській міській станції  юних натуралістів Підготувала :  директор СЮН Кирилів О.В.</vt:lpstr>
      <vt:lpstr>Презентация PowerPoint</vt:lpstr>
      <vt:lpstr>Насіння магнолії</vt:lpstr>
      <vt:lpstr>Цікаво про магнолії</vt:lpstr>
      <vt:lpstr>Перші майстер - класи</vt:lpstr>
      <vt:lpstr>Збір насіння магнолії юннатами</vt:lpstr>
      <vt:lpstr>Хід роботи</vt:lpstr>
      <vt:lpstr>Майстер-клас з вирощування магнолій з насіння на СЮН, 2018 рік</vt:lpstr>
      <vt:lpstr>Майстер-клас проведений в 2019</vt:lpstr>
      <vt:lpstr>Майстер-класи проведені в  школі №5 та гімназії</vt:lpstr>
      <vt:lpstr>Майстер-клас проведений    Оксаною Кирилів  на СЮН у 2020р</vt:lpstr>
      <vt:lpstr>Майстер-клас з Лідією Шимків  восени 2021року</vt:lpstr>
      <vt:lpstr>Висівання магнолій в теплиці після стратифікації</vt:lpstr>
      <vt:lpstr>Вирощування саджанців магнолії в теплиці СЮН</vt:lpstr>
      <vt:lpstr>Озеленення СЮН саджанцями магнолії  </vt:lpstr>
      <vt:lpstr>Висаджування саджанців магнолії в навчальних  закладах  міста</vt:lpstr>
      <vt:lpstr>Висаджування саду магнолій на території НЕНЦ</vt:lpstr>
      <vt:lpstr>Презентация PowerPoint</vt:lpstr>
      <vt:lpstr>Юннати з Харкова доглядають за сіянцями в теплиці СЮН м.Стрия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вирощування магнолій на Стрийській міській станції юних натуралістів</dc:title>
  <dc:creator>Іван</dc:creator>
  <cp:lastModifiedBy>Іван</cp:lastModifiedBy>
  <cp:revision>36</cp:revision>
  <dcterms:created xsi:type="dcterms:W3CDTF">2021-11-21T18:34:24Z</dcterms:created>
  <dcterms:modified xsi:type="dcterms:W3CDTF">2022-07-26T19:40:45Z</dcterms:modified>
</cp:coreProperties>
</file>